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media/image17.jpg" ContentType="image/jpeg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400" r:id="rId3"/>
    <p:sldId id="587" r:id="rId4"/>
    <p:sldId id="550" r:id="rId5"/>
    <p:sldId id="488" r:id="rId6"/>
    <p:sldId id="543" r:id="rId7"/>
    <p:sldId id="560" r:id="rId8"/>
    <p:sldId id="559" r:id="rId9"/>
    <p:sldId id="544" r:id="rId10"/>
    <p:sldId id="582" r:id="rId11"/>
    <p:sldId id="562" r:id="rId12"/>
    <p:sldId id="563" r:id="rId13"/>
    <p:sldId id="564" r:id="rId14"/>
    <p:sldId id="565" r:id="rId15"/>
    <p:sldId id="566" r:id="rId16"/>
    <p:sldId id="581" r:id="rId17"/>
    <p:sldId id="511" r:id="rId18"/>
    <p:sldId id="570" r:id="rId19"/>
    <p:sldId id="545" r:id="rId20"/>
    <p:sldId id="571" r:id="rId21"/>
    <p:sldId id="572" r:id="rId22"/>
    <p:sldId id="573" r:id="rId23"/>
    <p:sldId id="574" r:id="rId24"/>
    <p:sldId id="575" r:id="rId25"/>
    <p:sldId id="580" r:id="rId26"/>
    <p:sldId id="576" r:id="rId27"/>
    <p:sldId id="578" r:id="rId28"/>
    <p:sldId id="577" r:id="rId29"/>
    <p:sldId id="590" r:id="rId30"/>
    <p:sldId id="589" r:id="rId31"/>
    <p:sldId id="591" r:id="rId32"/>
    <p:sldId id="592" r:id="rId33"/>
    <p:sldId id="579" r:id="rId34"/>
    <p:sldId id="594" r:id="rId35"/>
    <p:sldId id="595" r:id="rId36"/>
    <p:sldId id="583" r:id="rId37"/>
    <p:sldId id="593" r:id="rId38"/>
    <p:sldId id="584" r:id="rId39"/>
    <p:sldId id="596" r:id="rId40"/>
    <p:sldId id="585" r:id="rId41"/>
    <p:sldId id="597" r:id="rId42"/>
    <p:sldId id="598" r:id="rId43"/>
    <p:sldId id="586" r:id="rId44"/>
    <p:sldId id="600" r:id="rId45"/>
    <p:sldId id="599" r:id="rId46"/>
    <p:sldId id="58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76263" autoAdjust="0"/>
  </p:normalViewPr>
  <p:slideViewPr>
    <p:cSldViewPr>
      <p:cViewPr varScale="1">
        <p:scale>
          <a:sx n="87" d="100"/>
          <a:sy n="87" d="100"/>
        </p:scale>
        <p:origin x="22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3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g.iit.bme.hu/portal/oktatott-targyak/grafikus-jatekok-fejlesztese/modellek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hu-HU" dirty="0">
                <a:hlinkClick r:id="rId3"/>
              </a:rPr>
              <a:t>http://cg.iit.bme.hu/portal/oktatott-targyak/grafikus-jatekok-fejlesztese/modellek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“displacement </a:t>
            </a:r>
            <a:r>
              <a:rPr lang="en-US" dirty="0" err="1"/>
              <a:t>mappinghez</a:t>
            </a:r>
            <a:r>
              <a:rPr lang="en-US" dirty="0"/>
              <a:t> </a:t>
            </a:r>
            <a:r>
              <a:rPr lang="en-US" dirty="0" err="1"/>
              <a:t>modell</a:t>
            </a:r>
            <a:r>
              <a:rPr lang="en-US" dirty="0"/>
              <a:t>” </a:t>
            </a:r>
            <a:r>
              <a:rPr lang="en-US" dirty="0" err="1"/>
              <a:t>linkről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letölteni</a:t>
            </a:r>
            <a:r>
              <a:rPr lang="en-US" dirty="0"/>
              <a:t> a </a:t>
            </a:r>
            <a:r>
              <a:rPr lang="en-US" dirty="0" err="1"/>
              <a:t>fájlokat</a:t>
            </a:r>
            <a:r>
              <a:rPr lang="en-US" dirty="0"/>
              <a:t>, a .zip </a:t>
            </a:r>
            <a:r>
              <a:rPr lang="en-US" dirty="0" err="1"/>
              <a:t>tartalmát</a:t>
            </a:r>
            <a:r>
              <a:rPr lang="en-US" dirty="0"/>
              <a:t> a Media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kitömöríteni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HLSL </a:t>
            </a:r>
            <a:r>
              <a:rPr lang="en-US" dirty="0" err="1"/>
              <a:t>fájlok</a:t>
            </a:r>
            <a:r>
              <a:rPr lang="en-US" dirty="0"/>
              <a:t> </a:t>
            </a:r>
            <a:r>
              <a:rPr lang="en-US" dirty="0" err="1"/>
              <a:t>amiket</a:t>
            </a:r>
            <a:r>
              <a:rPr lang="en-US" dirty="0"/>
              <a:t> </a:t>
            </a:r>
            <a:r>
              <a:rPr lang="en-US" dirty="0" err="1"/>
              <a:t>ériteni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NormalVS.hlsl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NormalPS.hlsl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ParallaxVS.hlsl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ParallaxPS.hlsl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8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Az App </a:t>
            </a:r>
            <a:r>
              <a:rPr lang="en-US" dirty="0" err="1"/>
              <a:t>fájlunkba</a:t>
            </a:r>
            <a:r>
              <a:rPr lang="en-US" dirty="0"/>
              <a:t> </a:t>
            </a:r>
            <a:r>
              <a:rPr lang="en-US" dirty="0" err="1"/>
              <a:t>felveszünk</a:t>
            </a:r>
            <a:r>
              <a:rPr lang="en-US" dirty="0"/>
              <a:t> 3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textúrát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descriptorheapet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3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Az </a:t>
            </a:r>
            <a:r>
              <a:rPr lang="en-US" dirty="0" err="1"/>
              <a:t>Appunk</a:t>
            </a:r>
            <a:r>
              <a:rPr lang="en-US" dirty="0"/>
              <a:t>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függvényében</a:t>
            </a:r>
            <a:r>
              <a:rPr lang="en-US" dirty="0"/>
              <a:t> </a:t>
            </a:r>
            <a:r>
              <a:rPr lang="en-US" dirty="0" err="1"/>
              <a:t>inicializáljuk</a:t>
            </a:r>
            <a:r>
              <a:rPr lang="en-US" dirty="0"/>
              <a:t> a </a:t>
            </a:r>
            <a:r>
              <a:rPr lang="en-US" dirty="0" err="1"/>
              <a:t>descriptorheapet</a:t>
            </a:r>
            <a:r>
              <a:rPr lang="en-US" dirty="0"/>
              <a:t>. (</a:t>
            </a:r>
            <a:r>
              <a:rPr lang="en-US" dirty="0" err="1"/>
              <a:t>NumDescriptors</a:t>
            </a:r>
            <a:r>
              <a:rPr lang="en-US" dirty="0"/>
              <a:t> = 3 </a:t>
            </a:r>
            <a:r>
              <a:rPr lang="en-US" dirty="0" err="1"/>
              <a:t>fontos</a:t>
            </a:r>
            <a:r>
              <a:rPr lang="en-US" dirty="0"/>
              <a:t>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80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Betöltjük</a:t>
            </a:r>
            <a:r>
              <a:rPr lang="en-US" dirty="0"/>
              <a:t> a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létező</a:t>
            </a:r>
            <a:r>
              <a:rPr lang="en-US" dirty="0"/>
              <a:t> </a:t>
            </a:r>
            <a:r>
              <a:rPr lang="en-US" dirty="0" err="1"/>
              <a:t>shadereinket</a:t>
            </a:r>
            <a:r>
              <a:rPr lang="en-US" dirty="0"/>
              <a:t>, </a:t>
            </a:r>
            <a:r>
              <a:rPr lang="en-US" dirty="0" err="1"/>
              <a:t>készítünk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material.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Természetesen</a:t>
            </a:r>
            <a:r>
              <a:rPr lang="en-US" dirty="0"/>
              <a:t> ha most </a:t>
            </a:r>
            <a:r>
              <a:rPr lang="en-US" dirty="0" err="1"/>
              <a:t>elindítod</a:t>
            </a:r>
            <a:r>
              <a:rPr lang="en-US" dirty="0"/>
              <a:t> a </a:t>
            </a:r>
            <a:r>
              <a:rPr lang="en-US" dirty="0" err="1"/>
              <a:t>programot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crashelni</a:t>
            </a:r>
            <a:r>
              <a:rPr lang="en-US" dirty="0"/>
              <a:t> fog,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normalmapvs</a:t>
            </a:r>
            <a:r>
              <a:rPr lang="en-US" dirty="0"/>
              <a:t>/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fájlunk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82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Betöltjük</a:t>
            </a:r>
            <a:r>
              <a:rPr lang="en-US" dirty="0"/>
              <a:t> a </a:t>
            </a:r>
            <a:r>
              <a:rPr lang="en-US" dirty="0" err="1"/>
              <a:t>textúráinkat</a:t>
            </a:r>
            <a:r>
              <a:rPr lang="en-US" dirty="0"/>
              <a:t>, </a:t>
            </a:r>
            <a:r>
              <a:rPr lang="en-US" dirty="0" err="1"/>
              <a:t>hozzáadjuk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a </a:t>
            </a:r>
            <a:r>
              <a:rPr lang="en-US" dirty="0" err="1"/>
              <a:t>descriptorheap</a:t>
            </a:r>
            <a:r>
              <a:rPr lang="en-US" dirty="0"/>
              <a:t>-el a </a:t>
            </a:r>
            <a:r>
              <a:rPr lang="en-US" dirty="0" err="1"/>
              <a:t>CreateSRV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segítéségvel</a:t>
            </a:r>
            <a:r>
              <a:rPr lang="en-US" dirty="0"/>
              <a:t>. Az </a:t>
            </a:r>
            <a:r>
              <a:rPr lang="en-US" dirty="0" err="1"/>
              <a:t>indexek</a:t>
            </a:r>
            <a:r>
              <a:rPr lang="en-US" dirty="0"/>
              <a:t> a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végén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hanyadik</a:t>
            </a:r>
            <a:r>
              <a:rPr lang="en-US" dirty="0"/>
              <a:t> descriptor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textúra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észben</a:t>
            </a:r>
            <a:r>
              <a:rPr lang="en-US" dirty="0"/>
              <a:t> </a:t>
            </a:r>
            <a:r>
              <a:rPr lang="en-US" dirty="0" err="1"/>
              <a:t>tartani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b="1" dirty="0" err="1"/>
              <a:t>tömb</a:t>
            </a:r>
            <a:r>
              <a:rPr lang="en-US" b="0" dirty="0"/>
              <a:t>, </a:t>
            </a:r>
            <a:r>
              <a:rPr lang="en-US" b="0" dirty="0" err="1"/>
              <a:t>mert</a:t>
            </a:r>
            <a:r>
              <a:rPr lang="en-US" b="0" dirty="0"/>
              <a:t> a </a:t>
            </a:r>
            <a:r>
              <a:rPr lang="en-US" b="0" dirty="0" err="1"/>
              <a:t>RootSignature-nél</a:t>
            </a:r>
            <a:r>
              <a:rPr lang="en-US" b="0" dirty="0"/>
              <a:t> </a:t>
            </a:r>
            <a:r>
              <a:rPr lang="en-US" b="0" dirty="0" err="1"/>
              <a:t>lehet</a:t>
            </a:r>
            <a:r>
              <a:rPr lang="en-US" b="0" dirty="0"/>
              <a:t> </a:t>
            </a:r>
            <a:r>
              <a:rPr lang="en-US" b="0" dirty="0" err="1"/>
              <a:t>ebből</a:t>
            </a:r>
            <a:r>
              <a:rPr lang="en-US" b="0" dirty="0"/>
              <a:t> </a:t>
            </a:r>
            <a:r>
              <a:rPr lang="en-US" b="0" dirty="0" err="1"/>
              <a:t>gondunk</a:t>
            </a:r>
            <a:r>
              <a:rPr lang="en-US" b="0" dirty="0"/>
              <a:t> (</a:t>
            </a:r>
            <a:r>
              <a:rPr lang="en-US" b="0" dirty="0" err="1"/>
              <a:t>Ez</a:t>
            </a:r>
            <a:r>
              <a:rPr lang="en-US" b="0" dirty="0"/>
              <a:t> </a:t>
            </a:r>
            <a:r>
              <a:rPr lang="en-US" b="0" dirty="0" err="1"/>
              <a:t>arra</a:t>
            </a:r>
            <a:r>
              <a:rPr lang="en-US" b="0" dirty="0"/>
              <a:t> </a:t>
            </a:r>
            <a:r>
              <a:rPr lang="en-US" b="0" dirty="0" err="1"/>
              <a:t>referál</a:t>
            </a:r>
            <a:r>
              <a:rPr lang="en-US" b="0" dirty="0"/>
              <a:t> </a:t>
            </a:r>
            <a:r>
              <a:rPr lang="en-US" b="0" dirty="0" err="1"/>
              <a:t>ahogy</a:t>
            </a:r>
            <a:r>
              <a:rPr lang="en-US" b="0" dirty="0"/>
              <a:t> </a:t>
            </a:r>
            <a:r>
              <a:rPr lang="en-US" b="0" dirty="0" err="1"/>
              <a:t>majd</a:t>
            </a:r>
            <a:r>
              <a:rPr lang="en-US" b="0" dirty="0"/>
              <a:t> </a:t>
            </a:r>
            <a:r>
              <a:rPr lang="en-US" b="0" dirty="0" err="1"/>
              <a:t>rákötjük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erőforrásainkat</a:t>
            </a:r>
            <a:r>
              <a:rPr lang="en-US" b="0" dirty="0"/>
              <a:t> a </a:t>
            </a:r>
            <a:r>
              <a:rPr lang="en-US" b="0" dirty="0" err="1"/>
              <a:t>pipelinera</a:t>
            </a:r>
            <a:r>
              <a:rPr lang="en-US" b="0" dirty="0"/>
              <a:t>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57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lépésként</a:t>
            </a:r>
            <a:r>
              <a:rPr lang="en-US" dirty="0"/>
              <a:t> fell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tölteni</a:t>
            </a:r>
            <a:r>
              <a:rPr lang="en-US" dirty="0"/>
              <a:t> a </a:t>
            </a:r>
            <a:r>
              <a:rPr lang="en-US" dirty="0" err="1"/>
              <a:t>textúrákat</a:t>
            </a:r>
            <a:r>
              <a:rPr lang="en-US" dirty="0"/>
              <a:t> a GPU-ra.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pirossal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kiemelve</a:t>
            </a:r>
            <a:r>
              <a:rPr lang="en-US" dirty="0"/>
              <a:t> </a:t>
            </a:r>
            <a:r>
              <a:rPr lang="en-US" dirty="0" err="1"/>
              <a:t>ami</a:t>
            </a:r>
            <a:r>
              <a:rPr lang="en-US" dirty="0"/>
              <a:t> a </a:t>
            </a:r>
            <a:r>
              <a:rPr lang="en-US" dirty="0" err="1"/>
              <a:t>lényegi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00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32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egyszerű</a:t>
            </a:r>
            <a:r>
              <a:rPr lang="en-US" dirty="0"/>
              <a:t> root signature 3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dologgal</a:t>
            </a:r>
            <a:r>
              <a:rPr lang="en-US" dirty="0"/>
              <a:t>: </a:t>
            </a:r>
            <a:r>
              <a:rPr lang="en-US" dirty="0" err="1"/>
              <a:t>perframe</a:t>
            </a:r>
            <a:r>
              <a:rPr lang="en-US" dirty="0"/>
              <a:t> </a:t>
            </a:r>
            <a:r>
              <a:rPr lang="en-US" dirty="0" err="1"/>
              <a:t>konstans</a:t>
            </a:r>
            <a:r>
              <a:rPr lang="en-US" dirty="0"/>
              <a:t> buffer, per object </a:t>
            </a:r>
            <a:r>
              <a:rPr lang="en-US" dirty="0" err="1"/>
              <a:t>konstans</a:t>
            </a:r>
            <a:r>
              <a:rPr lang="en-US" dirty="0"/>
              <a:t> buffer,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textúráknak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descriptor table meg </a:t>
            </a:r>
            <a:r>
              <a:rPr lang="en-US" dirty="0" err="1"/>
              <a:t>egy</a:t>
            </a:r>
            <a:r>
              <a:rPr lang="en-US" dirty="0"/>
              <a:t> static sampler.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5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Ezekre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inputokra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outputokra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szükségünk</a:t>
            </a:r>
            <a:r>
              <a:rPr lang="en-US" dirty="0"/>
              <a:t> a vertex </a:t>
            </a:r>
            <a:r>
              <a:rPr lang="en-US" dirty="0" err="1"/>
              <a:t>shaderben</a:t>
            </a:r>
            <a:r>
              <a:rPr lang="en-US" dirty="0"/>
              <a:t>.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azon</a:t>
            </a:r>
            <a:r>
              <a:rPr lang="en-US" dirty="0"/>
              <a:t> </a:t>
            </a:r>
            <a:r>
              <a:rPr lang="en-US" dirty="0" err="1"/>
              <a:t>dolgoztunk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modellünkben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átadunk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input </a:t>
            </a:r>
            <a:r>
              <a:rPr lang="en-US" dirty="0" err="1"/>
              <a:t>assemblernek</a:t>
            </a:r>
            <a:r>
              <a:rPr lang="en-US" dirty="0"/>
              <a:t>, </a:t>
            </a:r>
            <a:r>
              <a:rPr lang="en-US" dirty="0" err="1"/>
              <a:t>annak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legyenek</a:t>
            </a:r>
            <a:r>
              <a:rPr lang="en-US" dirty="0"/>
              <a:t> </a:t>
            </a:r>
            <a:r>
              <a:rPr lang="en-US" dirty="0" err="1"/>
              <a:t>tangens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binormal </a:t>
            </a:r>
            <a:r>
              <a:rPr lang="en-US" dirty="0" err="1"/>
              <a:t>vektorai</a:t>
            </a:r>
            <a:r>
              <a:rPr lang="en-US" dirty="0"/>
              <a:t>. </a:t>
            </a:r>
            <a:r>
              <a:rPr lang="en-US" dirty="0" err="1"/>
              <a:t>Deriválással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lehetne</a:t>
            </a:r>
            <a:r>
              <a:rPr lang="en-US" dirty="0"/>
              <a:t> </a:t>
            </a:r>
            <a:r>
              <a:rPr lang="en-US" dirty="0" err="1"/>
              <a:t>számolni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a GPU-n (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hogyan</a:t>
            </a:r>
            <a:r>
              <a:rPr lang="en-US" dirty="0"/>
              <a:t>), de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bb ha most a CPU-ra </a:t>
            </a:r>
            <a:r>
              <a:rPr lang="en-US" dirty="0" err="1"/>
              <a:t>hagyjuk</a:t>
            </a:r>
            <a:r>
              <a:rPr lang="en-US" dirty="0"/>
              <a:t> </a:t>
            </a:r>
            <a:r>
              <a:rPr lang="en-US" dirty="0" err="1"/>
              <a:t>betöltéskor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outputokban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a </a:t>
            </a:r>
            <a:r>
              <a:rPr lang="en-US" dirty="0" err="1"/>
              <a:t>szokásos</a:t>
            </a:r>
            <a:r>
              <a:rPr lang="en-US" dirty="0"/>
              <a:t> 3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átadunk</a:t>
            </a:r>
            <a:r>
              <a:rPr lang="en-US" dirty="0"/>
              <a:t> 2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vektort</a:t>
            </a:r>
            <a:r>
              <a:rPr lang="en-US" dirty="0"/>
              <a:t>, a </a:t>
            </a:r>
            <a:r>
              <a:rPr lang="en-US" dirty="0" err="1"/>
              <a:t>lightDirTS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viewDirTS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vektorok</a:t>
            </a:r>
            <a:r>
              <a:rPr lang="en-US" dirty="0"/>
              <a:t> </a:t>
            </a:r>
            <a:r>
              <a:rPr lang="en-US" dirty="0" err="1"/>
              <a:t>lesznek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lightDirTS</a:t>
            </a:r>
            <a:r>
              <a:rPr lang="en-US" dirty="0"/>
              <a:t>: a </a:t>
            </a:r>
            <a:r>
              <a:rPr lang="en-US" dirty="0" err="1"/>
              <a:t>fényforrás</a:t>
            </a:r>
            <a:r>
              <a:rPr lang="en-US" dirty="0"/>
              <a:t> </a:t>
            </a:r>
            <a:r>
              <a:rPr lang="en-US" dirty="0" err="1"/>
              <a:t>felé</a:t>
            </a:r>
            <a:r>
              <a:rPr lang="en-US" dirty="0"/>
              <a:t> </a:t>
            </a:r>
            <a:r>
              <a:rPr lang="en-US" dirty="0" err="1"/>
              <a:t>mutató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a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térben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viewDirTS</a:t>
            </a:r>
            <a:r>
              <a:rPr lang="en-US" dirty="0"/>
              <a:t>: a </a:t>
            </a:r>
            <a:r>
              <a:rPr lang="en-US" dirty="0" err="1"/>
              <a:t>szem</a:t>
            </a:r>
            <a:r>
              <a:rPr lang="en-US" dirty="0"/>
              <a:t> </a:t>
            </a:r>
            <a:r>
              <a:rPr lang="en-US" dirty="0" err="1"/>
              <a:t>felé</a:t>
            </a:r>
            <a:r>
              <a:rPr lang="en-US" dirty="0"/>
              <a:t> </a:t>
            </a:r>
            <a:r>
              <a:rPr lang="en-US" dirty="0" err="1"/>
              <a:t>mutató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a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térben</a:t>
            </a:r>
            <a:r>
              <a:rPr lang="en-US" dirty="0"/>
              <a:t>. (</a:t>
            </a:r>
            <a:r>
              <a:rPr lang="en-US" dirty="0" err="1"/>
              <a:t>szem</a:t>
            </a:r>
            <a:r>
              <a:rPr lang="en-US" dirty="0"/>
              <a:t> =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aktuális</a:t>
            </a:r>
            <a:r>
              <a:rPr lang="en-US" dirty="0"/>
              <a:t> </a:t>
            </a:r>
            <a:r>
              <a:rPr lang="en-US" dirty="0" err="1"/>
              <a:t>pozíciója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TS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rövidít</a:t>
            </a:r>
            <a:r>
              <a:rPr lang="en-US" dirty="0"/>
              <a:t> a </a:t>
            </a:r>
            <a:r>
              <a:rPr lang="en-US" dirty="0" err="1"/>
              <a:t>végén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Texture Space,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talán</a:t>
            </a:r>
            <a:r>
              <a:rPr lang="en-US" dirty="0"/>
              <a:t> </a:t>
            </a:r>
            <a:r>
              <a:rPr lang="en-US" dirty="0" err="1"/>
              <a:t>segíthet</a:t>
            </a:r>
            <a:r>
              <a:rPr lang="en-US" dirty="0"/>
              <a:t> </a:t>
            </a:r>
            <a:r>
              <a:rPr lang="en-US" dirty="0" err="1"/>
              <a:t>abban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a </a:t>
            </a:r>
            <a:r>
              <a:rPr lang="en-US" dirty="0" err="1"/>
              <a:t>szokásos</a:t>
            </a:r>
            <a:r>
              <a:rPr lang="en-US" dirty="0"/>
              <a:t> </a:t>
            </a:r>
            <a:r>
              <a:rPr lang="en-US" dirty="0" err="1"/>
              <a:t>világ</a:t>
            </a:r>
            <a:r>
              <a:rPr lang="en-US" dirty="0"/>
              <a:t> </a:t>
            </a:r>
            <a:r>
              <a:rPr lang="en-US" dirty="0" err="1"/>
              <a:t>koordinátákban</a:t>
            </a:r>
            <a:r>
              <a:rPr lang="en-US" dirty="0"/>
              <a:t> </a:t>
            </a:r>
            <a:r>
              <a:rPr lang="en-US" dirty="0" err="1"/>
              <a:t>vagyunk</a:t>
            </a:r>
            <a:r>
              <a:rPr lang="en-US" dirty="0"/>
              <a:t> </a:t>
            </a:r>
            <a:r>
              <a:rPr lang="en-US" dirty="0" err="1"/>
              <a:t>jelenleg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jelent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koordinátarendszerében</a:t>
            </a:r>
            <a:r>
              <a:rPr lang="en-US" dirty="0"/>
              <a:t> </a:t>
            </a:r>
            <a:r>
              <a:rPr lang="en-US" dirty="0" err="1"/>
              <a:t>vagyunk</a:t>
            </a:r>
            <a:r>
              <a:rPr lang="en-US" dirty="0"/>
              <a:t>, </a:t>
            </a:r>
            <a:r>
              <a:rPr lang="en-US" dirty="0" err="1"/>
              <a:t>azt</a:t>
            </a:r>
            <a:r>
              <a:rPr lang="en-US" dirty="0"/>
              <a:t> a </a:t>
            </a:r>
            <a:r>
              <a:rPr lang="en-US" dirty="0" err="1"/>
              <a:t>kövektezőkben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tárgyalni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5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dirty="0" err="1"/>
              <a:t>Linalg</a:t>
            </a:r>
            <a:r>
              <a:rPr lang="en-US" dirty="0"/>
              <a:t> </a:t>
            </a:r>
            <a:r>
              <a:rPr lang="en-US" dirty="0" err="1"/>
              <a:t>emlékeztető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Ortonormált</a:t>
            </a:r>
            <a:r>
              <a:rPr lang="en-US" dirty="0"/>
              <a:t> </a:t>
            </a:r>
            <a:r>
              <a:rPr lang="en-US" dirty="0" err="1"/>
              <a:t>bázis</a:t>
            </a:r>
            <a:r>
              <a:rPr lang="en-US" dirty="0"/>
              <a:t> (ONB, </a:t>
            </a:r>
            <a:r>
              <a:rPr lang="en-US" dirty="0" err="1"/>
              <a:t>angol</a:t>
            </a:r>
            <a:r>
              <a:rPr lang="en-US" dirty="0"/>
              <a:t> </a:t>
            </a:r>
            <a:r>
              <a:rPr lang="en-US" dirty="0" err="1"/>
              <a:t>irodalomban</a:t>
            </a:r>
            <a:r>
              <a:rPr lang="en-US" dirty="0"/>
              <a:t> </a:t>
            </a:r>
            <a:r>
              <a:rPr lang="en-US" dirty="0" err="1"/>
              <a:t>általában</a:t>
            </a:r>
            <a:r>
              <a:rPr lang="en-US" dirty="0"/>
              <a:t> ONS):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bázis</a:t>
            </a:r>
            <a:r>
              <a:rPr lang="en-US" dirty="0"/>
              <a:t>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vektorai</a:t>
            </a:r>
            <a:r>
              <a:rPr lang="en-US" dirty="0"/>
              <a:t> </a:t>
            </a:r>
            <a:r>
              <a:rPr lang="en-US" dirty="0" err="1"/>
              <a:t>egység</a:t>
            </a:r>
            <a:r>
              <a:rPr lang="en-US" dirty="0"/>
              <a:t> </a:t>
            </a:r>
            <a:r>
              <a:rPr lang="en-US" dirty="0" err="1"/>
              <a:t>hosszúak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páronként</a:t>
            </a:r>
            <a:r>
              <a:rPr lang="en-US" dirty="0"/>
              <a:t> </a:t>
            </a:r>
            <a:r>
              <a:rPr lang="en-US" dirty="0" err="1"/>
              <a:t>merőlegesek</a:t>
            </a:r>
            <a:r>
              <a:rPr lang="en-US" dirty="0"/>
              <a:t> </a:t>
            </a:r>
            <a:r>
              <a:rPr lang="en-US" dirty="0" err="1"/>
              <a:t>egymásra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is </a:t>
            </a:r>
            <a:r>
              <a:rPr lang="en-US" dirty="0" err="1"/>
              <a:t>igaz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bázisvektorokat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mátrixba</a:t>
            </a:r>
            <a:r>
              <a:rPr lang="en-US" dirty="0"/>
              <a:t> </a:t>
            </a:r>
            <a:r>
              <a:rPr lang="en-US" dirty="0" err="1"/>
              <a:t>szervezzük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unitér</a:t>
            </a:r>
            <a:r>
              <a:rPr lang="en-US" dirty="0"/>
              <a:t> </a:t>
            </a:r>
            <a:r>
              <a:rPr lang="en-US" dirty="0" err="1"/>
              <a:t>mátrixot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inverze</a:t>
            </a:r>
            <a:r>
              <a:rPr lang="en-US" dirty="0"/>
              <a:t> </a:t>
            </a: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mátrixnak</a:t>
            </a:r>
            <a:r>
              <a:rPr lang="en-US" dirty="0"/>
              <a:t> a </a:t>
            </a:r>
            <a:r>
              <a:rPr lang="en-US" dirty="0" err="1"/>
              <a:t>transzponáltjának</a:t>
            </a:r>
            <a:r>
              <a:rPr lang="en-US" dirty="0"/>
              <a:t> a </a:t>
            </a:r>
            <a:r>
              <a:rPr lang="en-US" dirty="0" err="1"/>
              <a:t>komplex</a:t>
            </a:r>
            <a:r>
              <a:rPr lang="en-US" dirty="0"/>
              <a:t> </a:t>
            </a:r>
            <a:r>
              <a:rPr lang="en-US" dirty="0" err="1"/>
              <a:t>konjugáltja</a:t>
            </a:r>
            <a:r>
              <a:rPr lang="en-US" dirty="0"/>
              <a:t>.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</a:t>
            </a:r>
            <a:r>
              <a:rPr lang="en-US" dirty="0" err="1"/>
              <a:t>vagyunk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inverz</a:t>
            </a:r>
            <a:r>
              <a:rPr lang="en-US" dirty="0"/>
              <a:t> a </a:t>
            </a:r>
            <a:r>
              <a:rPr lang="en-US" dirty="0" err="1"/>
              <a:t>transzponált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kényelmes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HLSL-ben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GPU-n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invertálás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velet</a:t>
            </a:r>
            <a:r>
              <a:rPr lang="en-US" dirty="0"/>
              <a:t>, </a:t>
            </a: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oka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egyértelmű</a:t>
            </a:r>
            <a:r>
              <a:rPr lang="en-US" dirty="0"/>
              <a:t>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, ha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inverz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létezik</a:t>
            </a:r>
            <a:r>
              <a:rPr lang="en-US" dirty="0"/>
              <a:t>.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transzponálás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velet</a:t>
            </a:r>
            <a:r>
              <a:rPr lang="en-US" dirty="0"/>
              <a:t>, </a:t>
            </a:r>
            <a:r>
              <a:rPr lang="en-US" dirty="0" err="1"/>
              <a:t>sőt</a:t>
            </a:r>
            <a:r>
              <a:rPr lang="en-US" dirty="0"/>
              <a:t>, </a:t>
            </a:r>
            <a:r>
              <a:rPr lang="en-US" dirty="0" err="1"/>
              <a:t>annak</a:t>
            </a:r>
            <a:r>
              <a:rPr lang="en-US" dirty="0"/>
              <a:t> </a:t>
            </a:r>
            <a:r>
              <a:rPr lang="en-US" dirty="0" err="1"/>
              <a:t>függvényében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szorzunk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 a </a:t>
            </a:r>
            <a:r>
              <a:rPr lang="en-US" dirty="0" err="1"/>
              <a:t>mátrixxal</a:t>
            </a:r>
            <a:r>
              <a:rPr lang="en-US" dirty="0"/>
              <a:t>, </a:t>
            </a:r>
            <a:r>
              <a:rPr lang="en-US" dirty="0" err="1"/>
              <a:t>eldönthetjük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</a:t>
            </a:r>
            <a:r>
              <a:rPr lang="en-US" dirty="0" err="1"/>
              <a:t>irányba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transzformálni</a:t>
            </a:r>
            <a:r>
              <a:rPr lang="en-US" dirty="0"/>
              <a:t>. </a:t>
            </a:r>
            <a:r>
              <a:rPr lang="en-US" dirty="0" err="1"/>
              <a:t>Látni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hasznos</a:t>
            </a:r>
            <a:r>
              <a:rPr lang="en-US" dirty="0"/>
              <a:t> </a:t>
            </a:r>
            <a:r>
              <a:rPr lang="en-US" dirty="0" err="1"/>
              <a:t>tulajdonság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Az </a:t>
            </a: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komment</a:t>
            </a:r>
            <a:r>
              <a:rPr lang="en-US" dirty="0"/>
              <a:t> a T,B,N </a:t>
            </a:r>
            <a:r>
              <a:rPr lang="en-US" dirty="0" err="1"/>
              <a:t>vektorok</a:t>
            </a:r>
            <a:r>
              <a:rPr lang="en-US" dirty="0"/>
              <a:t> </a:t>
            </a:r>
            <a:r>
              <a:rPr lang="en-US" dirty="0" err="1"/>
              <a:t>sodrásáról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vontakozik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balkezes</a:t>
            </a:r>
            <a:r>
              <a:rPr lang="en-US" dirty="0"/>
              <a:t> </a:t>
            </a:r>
            <a:r>
              <a:rPr lang="en-US" dirty="0" err="1"/>
              <a:t>rendszert</a:t>
            </a:r>
            <a:r>
              <a:rPr lang="en-US" dirty="0"/>
              <a:t> </a:t>
            </a:r>
            <a:r>
              <a:rPr lang="en-US" dirty="0" err="1"/>
              <a:t>alkotnak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assimpra</a:t>
            </a:r>
            <a:r>
              <a:rPr lang="en-US" dirty="0"/>
              <a:t> </a:t>
            </a:r>
            <a:r>
              <a:rPr lang="en-US" dirty="0" err="1"/>
              <a:t>bízhatnánk</a:t>
            </a:r>
            <a:r>
              <a:rPr lang="en-US" dirty="0"/>
              <a:t>, de </a:t>
            </a:r>
            <a:r>
              <a:rPr lang="en-US" dirty="0" err="1"/>
              <a:t>sajnos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vége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is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figyelnünk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mere </a:t>
            </a:r>
            <a:r>
              <a:rPr lang="en-US" dirty="0" err="1"/>
              <a:t>álljon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modellek</a:t>
            </a:r>
            <a:r>
              <a:rPr lang="en-US" dirty="0"/>
              <a:t> </a:t>
            </a:r>
            <a:r>
              <a:rPr lang="en-US" dirty="0" err="1"/>
              <a:t>közti</a:t>
            </a:r>
            <a:r>
              <a:rPr lang="en-US" dirty="0"/>
              <a:t> </a:t>
            </a:r>
            <a:r>
              <a:rPr lang="en-US" dirty="0" err="1"/>
              <a:t>konvenciók</a:t>
            </a:r>
            <a:r>
              <a:rPr lang="en-US" dirty="0"/>
              <a:t> </a:t>
            </a:r>
            <a:r>
              <a:rPr lang="en-US" dirty="0" err="1"/>
              <a:t>eltérhetnek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arról</a:t>
            </a:r>
            <a:r>
              <a:rPr lang="en-US" dirty="0"/>
              <a:t> </a:t>
            </a:r>
            <a:r>
              <a:rPr lang="en-US" dirty="0" err="1"/>
              <a:t>gondoskodni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ezekkel</a:t>
            </a:r>
            <a:r>
              <a:rPr lang="en-US" dirty="0"/>
              <a:t> </a:t>
            </a:r>
            <a:r>
              <a:rPr lang="en-US" dirty="0" err="1"/>
              <a:t>lehetőleg</a:t>
            </a:r>
            <a:r>
              <a:rPr lang="en-US" dirty="0"/>
              <a:t> </a:t>
            </a:r>
            <a:r>
              <a:rPr lang="en-US" dirty="0" err="1"/>
              <a:t>egységesek</a:t>
            </a:r>
            <a:r>
              <a:rPr lang="en-US" dirty="0"/>
              <a:t> </a:t>
            </a:r>
            <a:r>
              <a:rPr lang="en-US" dirty="0" err="1"/>
              <a:t>legyenek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. A labor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megpróbáltam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modelleket</a:t>
            </a:r>
            <a:r>
              <a:rPr lang="en-US" dirty="0"/>
              <a:t> </a:t>
            </a:r>
            <a:r>
              <a:rPr lang="en-US" dirty="0" err="1"/>
              <a:t>adni</a:t>
            </a:r>
            <a:r>
              <a:rPr lang="en-US" dirty="0"/>
              <a:t>,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egységesen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ködik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résznek</a:t>
            </a:r>
            <a:r>
              <a:rPr lang="en-US" dirty="0"/>
              <a:t> a </a:t>
            </a:r>
            <a:r>
              <a:rPr lang="en-US" dirty="0" err="1"/>
              <a:t>célja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volt,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segítsen</a:t>
            </a:r>
            <a:r>
              <a:rPr lang="en-US" dirty="0"/>
              <a:t> </a:t>
            </a:r>
            <a:r>
              <a:rPr lang="en-US" dirty="0" err="1"/>
              <a:t>esetlegesen</a:t>
            </a:r>
            <a:r>
              <a:rPr lang="en-US" dirty="0"/>
              <a:t> </a:t>
            </a:r>
            <a:r>
              <a:rPr lang="en-US" dirty="0" err="1"/>
              <a:t>elmélyíteni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ismereteket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02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dirty="0"/>
              <a:t>Ha </a:t>
            </a:r>
            <a:r>
              <a:rPr lang="en-US" dirty="0" err="1"/>
              <a:t>megnyitod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rnormal.jpg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látod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nagyrész</a:t>
            </a:r>
            <a:r>
              <a:rPr lang="en-US" dirty="0"/>
              <a:t> </a:t>
            </a:r>
            <a:r>
              <a:rPr lang="en-US" dirty="0" err="1"/>
              <a:t>kékes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mert</a:t>
            </a:r>
            <a:r>
              <a:rPr lang="en-US" dirty="0"/>
              <a:t> a Z </a:t>
            </a:r>
            <a:r>
              <a:rPr lang="en-US" dirty="0" err="1"/>
              <a:t>irányhoz</a:t>
            </a:r>
            <a:r>
              <a:rPr lang="en-US" dirty="0"/>
              <a:t> </a:t>
            </a:r>
            <a:r>
              <a:rPr lang="en-US" dirty="0" err="1"/>
              <a:t>képest</a:t>
            </a:r>
            <a:r>
              <a:rPr lang="en-US" dirty="0"/>
              <a:t> </a:t>
            </a:r>
            <a:r>
              <a:rPr lang="en-US" dirty="0" err="1"/>
              <a:t>szokták</a:t>
            </a:r>
            <a:r>
              <a:rPr lang="en-US" dirty="0"/>
              <a:t> </a:t>
            </a:r>
            <a:r>
              <a:rPr lang="en-US" dirty="0" err="1"/>
              <a:t>elmozgatni</a:t>
            </a:r>
            <a:r>
              <a:rPr lang="en-US" dirty="0"/>
              <a:t> a </a:t>
            </a:r>
            <a:r>
              <a:rPr lang="en-US" dirty="0" err="1"/>
              <a:t>normálokat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változtatni</a:t>
            </a:r>
            <a:r>
              <a:rPr lang="en-US" dirty="0"/>
              <a:t> a </a:t>
            </a:r>
            <a:r>
              <a:rPr lang="en-US" dirty="0" err="1"/>
              <a:t>felületi</a:t>
            </a:r>
            <a:r>
              <a:rPr lang="en-US" dirty="0"/>
              <a:t> </a:t>
            </a:r>
            <a:r>
              <a:rPr lang="en-US" dirty="0" err="1"/>
              <a:t>normálison</a:t>
            </a:r>
            <a:r>
              <a:rPr lang="en-US" dirty="0"/>
              <a:t>, </a:t>
            </a:r>
            <a:r>
              <a:rPr lang="en-US" dirty="0" err="1"/>
              <a:t>ott</a:t>
            </a:r>
            <a:r>
              <a:rPr lang="en-US" dirty="0"/>
              <a:t> 0,0,1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abba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belegondolni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T,B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információnk</a:t>
            </a:r>
            <a:r>
              <a:rPr lang="en-US" dirty="0"/>
              <a:t> a </a:t>
            </a:r>
            <a:r>
              <a:rPr lang="en-US" dirty="0" err="1"/>
              <a:t>vertexekről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ugyanúgy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</a:t>
            </a:r>
            <a:r>
              <a:rPr lang="en-US" dirty="0" err="1"/>
              <a:t>normál</a:t>
            </a:r>
            <a:r>
              <a:rPr lang="en-US" dirty="0"/>
              <a:t> </a:t>
            </a:r>
            <a:r>
              <a:rPr lang="en-US" dirty="0" err="1"/>
              <a:t>mappet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normál</a:t>
            </a:r>
            <a:r>
              <a:rPr lang="en-US" dirty="0"/>
              <a:t> map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készítene</a:t>
            </a:r>
            <a:r>
              <a:rPr lang="en-US" dirty="0"/>
              <a:t> a m</a:t>
            </a:r>
            <a:r>
              <a:rPr lang="hu-HU" dirty="0"/>
              <a:t>ű</a:t>
            </a:r>
            <a:r>
              <a:rPr lang="en-US" dirty="0" err="1"/>
              <a:t>vészünk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kifejezett</a:t>
            </a:r>
            <a:r>
              <a:rPr lang="en-US" dirty="0"/>
              <a:t> mesh-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tartozik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lekódolni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abszolút</a:t>
            </a:r>
            <a:r>
              <a:rPr lang="en-US" dirty="0"/>
              <a:t> </a:t>
            </a:r>
            <a:r>
              <a:rPr lang="en-US" dirty="0" err="1"/>
              <a:t>koordinátákban</a:t>
            </a:r>
            <a:r>
              <a:rPr lang="en-US" dirty="0"/>
              <a:t>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normálvektor</a:t>
            </a:r>
            <a:r>
              <a:rPr lang="en-US" dirty="0"/>
              <a:t> </a:t>
            </a:r>
            <a:r>
              <a:rPr lang="en-US" dirty="0" err="1"/>
              <a:t>magán</a:t>
            </a:r>
            <a:r>
              <a:rPr lang="en-US" dirty="0"/>
              <a:t> </a:t>
            </a:r>
            <a:r>
              <a:rPr lang="en-US" dirty="0" err="1"/>
              <a:t>worldspace</a:t>
            </a:r>
            <a:r>
              <a:rPr lang="en-US" dirty="0"/>
              <a:t>-ben (</a:t>
            </a:r>
            <a:r>
              <a:rPr lang="en-US" dirty="0" err="1"/>
              <a:t>modellezési</a:t>
            </a:r>
            <a:r>
              <a:rPr lang="en-US" dirty="0"/>
              <a:t> </a:t>
            </a:r>
            <a:r>
              <a:rPr lang="en-US" dirty="0" err="1"/>
              <a:t>koordinátarendszerben</a:t>
            </a:r>
            <a:r>
              <a:rPr lang="en-US" dirty="0"/>
              <a:t>). De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pazarló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csomó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véletlenszer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kosz</a:t>
            </a:r>
            <a:r>
              <a:rPr lang="en-US" dirty="0"/>
              <a:t>, </a:t>
            </a:r>
            <a:r>
              <a:rPr lang="en-US" dirty="0" err="1"/>
              <a:t>elváltozások</a:t>
            </a:r>
            <a:r>
              <a:rPr lang="en-US" dirty="0"/>
              <a:t> </a:t>
            </a:r>
            <a:r>
              <a:rPr lang="en-US" dirty="0" err="1"/>
              <a:t>stb</a:t>
            </a:r>
            <a:r>
              <a:rPr lang="en-US" dirty="0"/>
              <a:t>, </a:t>
            </a:r>
            <a:r>
              <a:rPr lang="en-US" dirty="0" err="1"/>
              <a:t>bőven</a:t>
            </a:r>
            <a:r>
              <a:rPr lang="en-US" dirty="0"/>
              <a:t> </a:t>
            </a:r>
            <a:r>
              <a:rPr lang="en-US" dirty="0" err="1"/>
              <a:t>újrahasznosíthatóak</a:t>
            </a:r>
            <a:r>
              <a:rPr lang="en-US" dirty="0"/>
              <a:t> </a:t>
            </a:r>
            <a:r>
              <a:rPr lang="en-US" dirty="0" err="1"/>
              <a:t>lennének</a:t>
            </a:r>
            <a:r>
              <a:rPr lang="en-US" dirty="0"/>
              <a:t>, </a:t>
            </a:r>
            <a:r>
              <a:rPr lang="en-US" dirty="0" err="1"/>
              <a:t>sőt</a:t>
            </a:r>
            <a:r>
              <a:rPr lang="en-US" dirty="0"/>
              <a:t>, </a:t>
            </a:r>
            <a:r>
              <a:rPr lang="en-US" dirty="0" err="1"/>
              <a:t>ugyanaz</a:t>
            </a:r>
            <a:r>
              <a:rPr lang="en-US" dirty="0"/>
              <a:t> a material (</a:t>
            </a:r>
            <a:r>
              <a:rPr lang="en-US" dirty="0" err="1"/>
              <a:t>amihez</a:t>
            </a:r>
            <a:r>
              <a:rPr lang="en-US" dirty="0"/>
              <a:t> a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tartozhat</a:t>
            </a:r>
            <a:r>
              <a:rPr lang="en-US" dirty="0"/>
              <a:t>)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meshre</a:t>
            </a:r>
            <a:r>
              <a:rPr lang="en-US" dirty="0"/>
              <a:t> is </a:t>
            </a:r>
            <a:r>
              <a:rPr lang="en-US" dirty="0" err="1"/>
              <a:t>rátehető</a:t>
            </a:r>
            <a:r>
              <a:rPr lang="en-US" dirty="0"/>
              <a:t> </a:t>
            </a:r>
            <a:r>
              <a:rPr lang="en-US" dirty="0" err="1"/>
              <a:t>lehetne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Viszont</a:t>
            </a:r>
            <a:r>
              <a:rPr lang="en-US" dirty="0"/>
              <a:t>, ha a </a:t>
            </a:r>
            <a:r>
              <a:rPr lang="en-US" dirty="0" err="1"/>
              <a:t>megborzolt</a:t>
            </a:r>
            <a:r>
              <a:rPr lang="en-US" dirty="0"/>
              <a:t> </a:t>
            </a:r>
            <a:r>
              <a:rPr lang="en-US" dirty="0" err="1"/>
              <a:t>normál</a:t>
            </a:r>
            <a:r>
              <a:rPr lang="en-US" dirty="0"/>
              <a:t> </a:t>
            </a:r>
            <a:r>
              <a:rPr lang="en-US" dirty="0" err="1"/>
              <a:t>vektorok</a:t>
            </a:r>
            <a:r>
              <a:rPr lang="en-US" dirty="0"/>
              <a:t> (a normal </a:t>
            </a:r>
            <a:r>
              <a:rPr lang="en-US" dirty="0" err="1"/>
              <a:t>mapből</a:t>
            </a:r>
            <a:r>
              <a:rPr lang="en-US" dirty="0"/>
              <a:t>), a </a:t>
            </a:r>
            <a:r>
              <a:rPr lang="en-US" dirty="0" err="1"/>
              <a:t>felületi</a:t>
            </a:r>
            <a:r>
              <a:rPr lang="en-US" dirty="0"/>
              <a:t> </a:t>
            </a:r>
            <a:r>
              <a:rPr lang="en-US" dirty="0" err="1"/>
              <a:t>normálishoz</a:t>
            </a:r>
            <a:r>
              <a:rPr lang="en-US" dirty="0"/>
              <a:t> </a:t>
            </a:r>
            <a:r>
              <a:rPr lang="en-US" dirty="0" err="1"/>
              <a:t>lennének</a:t>
            </a:r>
            <a:r>
              <a:rPr lang="en-US" dirty="0"/>
              <a:t> </a:t>
            </a:r>
            <a:r>
              <a:rPr lang="en-US" dirty="0" err="1"/>
              <a:t>viszonyítva</a:t>
            </a:r>
            <a:r>
              <a:rPr lang="en-US" dirty="0"/>
              <a:t>. </a:t>
            </a:r>
            <a:r>
              <a:rPr lang="en-US" dirty="0" err="1"/>
              <a:t>Ehhez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kevés</a:t>
            </a:r>
            <a:r>
              <a:rPr lang="en-US" dirty="0"/>
              <a:t> </a:t>
            </a:r>
            <a:r>
              <a:rPr lang="en-US" dirty="0" err="1"/>
              <a:t>információ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szimpla</a:t>
            </a:r>
            <a:r>
              <a:rPr lang="en-US" dirty="0"/>
              <a:t> </a:t>
            </a:r>
            <a:r>
              <a:rPr lang="en-US" dirty="0" err="1"/>
              <a:t>felületi</a:t>
            </a:r>
            <a:r>
              <a:rPr lang="en-US" dirty="0"/>
              <a:t> </a:t>
            </a:r>
            <a:r>
              <a:rPr lang="en-US" dirty="0" err="1"/>
              <a:t>normális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orientációról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. </a:t>
            </a:r>
            <a:r>
              <a:rPr lang="en-US" dirty="0" err="1"/>
              <a:t>Talán</a:t>
            </a:r>
            <a:r>
              <a:rPr lang="en-US" dirty="0"/>
              <a:t> </a:t>
            </a:r>
            <a:r>
              <a:rPr lang="en-US" dirty="0" err="1"/>
              <a:t>segíthet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normálvektor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síkot</a:t>
            </a:r>
            <a:r>
              <a:rPr lang="en-US" dirty="0"/>
              <a:t> </a:t>
            </a:r>
            <a:r>
              <a:rPr lang="en-US" dirty="0" err="1"/>
              <a:t>határoz</a:t>
            </a:r>
            <a:r>
              <a:rPr lang="en-US" dirty="0"/>
              <a:t> meg, de </a:t>
            </a:r>
            <a:r>
              <a:rPr lang="en-US" dirty="0" err="1"/>
              <a:t>akörül</a:t>
            </a:r>
            <a:r>
              <a:rPr lang="en-US" dirty="0"/>
              <a:t> a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körül</a:t>
            </a:r>
            <a:r>
              <a:rPr lang="en-US" dirty="0"/>
              <a:t> </a:t>
            </a:r>
            <a:r>
              <a:rPr lang="en-US" dirty="0" err="1"/>
              <a:t>foroghatunk</a:t>
            </a:r>
            <a:r>
              <a:rPr lang="en-US" dirty="0"/>
              <a:t> </a:t>
            </a:r>
            <a:r>
              <a:rPr lang="en-US" dirty="0" err="1"/>
              <a:t>tetszőlegesen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“</a:t>
            </a:r>
            <a:r>
              <a:rPr lang="en-US" dirty="0" err="1"/>
              <a:t>helyes</a:t>
            </a:r>
            <a:r>
              <a:rPr lang="en-US" dirty="0"/>
              <a:t>” </a:t>
            </a:r>
            <a:r>
              <a:rPr lang="en-US" dirty="0" err="1"/>
              <a:t>megoldást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lecsökkenteni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megoldásra</a:t>
            </a:r>
            <a:r>
              <a:rPr lang="en-US" dirty="0"/>
              <a:t>,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ha T,B,N </a:t>
            </a:r>
            <a:r>
              <a:rPr lang="en-US" dirty="0" err="1"/>
              <a:t>bázisba</a:t>
            </a:r>
            <a:r>
              <a:rPr lang="en-US" dirty="0"/>
              <a:t> </a:t>
            </a:r>
            <a:r>
              <a:rPr lang="en-US" dirty="0" err="1"/>
              <a:t>áttérünk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megjegyezni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átadni</a:t>
            </a:r>
            <a:r>
              <a:rPr lang="en-US" dirty="0"/>
              <a:t> a </a:t>
            </a:r>
            <a:r>
              <a:rPr lang="en-US" dirty="0" err="1"/>
              <a:t>tangenst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binormálist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feltétlenül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mindkettő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a </a:t>
            </a:r>
            <a:r>
              <a:rPr lang="en-US" dirty="0" err="1"/>
              <a:t>harmadik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Gram-Schmidt </a:t>
            </a:r>
            <a:r>
              <a:rPr lang="en-US" dirty="0" err="1"/>
              <a:t>ortogonalizálással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kiszámolható</a:t>
            </a:r>
            <a:r>
              <a:rPr lang="en-US" dirty="0"/>
              <a:t>, de </a:t>
            </a:r>
            <a:r>
              <a:rPr lang="en-US" dirty="0" err="1"/>
              <a:t>még</a:t>
            </a:r>
            <a:r>
              <a:rPr lang="en-US" dirty="0"/>
              <a:t> a cross is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eredményre</a:t>
            </a:r>
            <a:r>
              <a:rPr lang="en-US" dirty="0"/>
              <a:t> </a:t>
            </a:r>
            <a:r>
              <a:rPr lang="en-US" dirty="0" err="1"/>
              <a:t>vezet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50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lépésként</a:t>
            </a:r>
            <a:r>
              <a:rPr lang="en-US" dirty="0"/>
              <a:t>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vektort</a:t>
            </a:r>
            <a:r>
              <a:rPr lang="en-US" dirty="0"/>
              <a:t> </a:t>
            </a:r>
            <a:r>
              <a:rPr lang="en-US" dirty="0" err="1"/>
              <a:t>előállítunk</a:t>
            </a:r>
            <a:r>
              <a:rPr lang="en-US" dirty="0"/>
              <a:t>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szükségünk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ehhez</a:t>
            </a:r>
            <a:r>
              <a:rPr lang="en-US" dirty="0"/>
              <a:t>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a </a:t>
            </a:r>
            <a:r>
              <a:rPr lang="en-US" dirty="0" err="1"/>
              <a:t>világ</a:t>
            </a:r>
            <a:r>
              <a:rPr lang="en-US" dirty="0"/>
              <a:t> </a:t>
            </a:r>
            <a:r>
              <a:rPr lang="en-US" dirty="0" err="1"/>
              <a:t>koordinátája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 a </a:t>
            </a:r>
            <a:r>
              <a:rPr lang="en-US" dirty="0" err="1"/>
              <a:t>pontnak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számítunk</a:t>
            </a:r>
            <a:r>
              <a:rPr lang="en-US" dirty="0"/>
              <a:t>. A light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viewdirt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láthattátok</a:t>
            </a:r>
            <a:r>
              <a:rPr lang="en-US" dirty="0"/>
              <a:t> </a:t>
            </a:r>
            <a:r>
              <a:rPr lang="en-US" dirty="0" err="1"/>
              <a:t>előző</a:t>
            </a:r>
            <a:r>
              <a:rPr lang="en-US" dirty="0"/>
              <a:t> </a:t>
            </a:r>
            <a:r>
              <a:rPr lang="en-US" dirty="0" err="1"/>
              <a:t>órákon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át-transzformáljuk</a:t>
            </a:r>
            <a:r>
              <a:rPr lang="en-US" dirty="0"/>
              <a:t> a T,B,N </a:t>
            </a:r>
            <a:r>
              <a:rPr lang="en-US" dirty="0" err="1"/>
              <a:t>vektorokat</a:t>
            </a:r>
            <a:r>
              <a:rPr lang="en-US" dirty="0"/>
              <a:t> a </a:t>
            </a:r>
            <a:r>
              <a:rPr lang="en-US" dirty="0" err="1"/>
              <a:t>modell</a:t>
            </a:r>
            <a:r>
              <a:rPr lang="en-US" dirty="0"/>
              <a:t> </a:t>
            </a:r>
            <a:r>
              <a:rPr lang="en-US" dirty="0" err="1"/>
              <a:t>transzformáció</a:t>
            </a:r>
            <a:r>
              <a:rPr lang="en-US" dirty="0"/>
              <a:t> </a:t>
            </a:r>
            <a:r>
              <a:rPr lang="en-US" dirty="0" err="1"/>
              <a:t>szerint</a:t>
            </a:r>
            <a:r>
              <a:rPr lang="en-US" dirty="0"/>
              <a:t>. Az </a:t>
            </a:r>
            <a:r>
              <a:rPr lang="en-US" dirty="0" err="1"/>
              <a:t>inverz</a:t>
            </a:r>
            <a:r>
              <a:rPr lang="en-US" dirty="0"/>
              <a:t> model </a:t>
            </a:r>
            <a:r>
              <a:rPr lang="en-US" dirty="0" err="1"/>
              <a:t>mátrix</a:t>
            </a:r>
            <a:r>
              <a:rPr lang="en-US" dirty="0"/>
              <a:t> </a:t>
            </a:r>
            <a:r>
              <a:rPr lang="en-US" dirty="0" err="1"/>
              <a:t>transzponáltja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ha </a:t>
            </a:r>
            <a:r>
              <a:rPr lang="en-US" dirty="0" err="1"/>
              <a:t>nem</a:t>
            </a:r>
            <a:r>
              <a:rPr lang="en-US" dirty="0"/>
              <a:t> uniform </a:t>
            </a:r>
            <a:r>
              <a:rPr lang="en-US" dirty="0" err="1"/>
              <a:t>skálázás</a:t>
            </a:r>
            <a:r>
              <a:rPr lang="en-US" dirty="0"/>
              <a:t> is van, </a:t>
            </a:r>
            <a:r>
              <a:rPr lang="en-US" dirty="0" err="1"/>
              <a:t>tehát</a:t>
            </a:r>
            <a:r>
              <a:rPr lang="en-US" dirty="0"/>
              <a:t> ha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nyírás</a:t>
            </a:r>
            <a:r>
              <a:rPr lang="en-US" dirty="0"/>
              <a:t> </a:t>
            </a:r>
            <a:r>
              <a:rPr lang="en-US" dirty="0" err="1"/>
              <a:t>szer</a:t>
            </a:r>
            <a:r>
              <a:rPr lang="hu-HU" dirty="0"/>
              <a:t>ű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velet</a:t>
            </a:r>
            <a:r>
              <a:rPr lang="en-US" dirty="0"/>
              <a:t>. De </a:t>
            </a:r>
            <a:r>
              <a:rPr lang="en-US" dirty="0" err="1"/>
              <a:t>biztosra</a:t>
            </a:r>
            <a:r>
              <a:rPr lang="en-US" dirty="0"/>
              <a:t> </a:t>
            </a:r>
            <a:r>
              <a:rPr lang="en-US" dirty="0" err="1"/>
              <a:t>megyünk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előállt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használnunk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55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dirty="0" err="1"/>
              <a:t>eléggé</a:t>
            </a:r>
            <a:r>
              <a:rPr lang="en-US" dirty="0"/>
              <a:t> </a:t>
            </a:r>
            <a:r>
              <a:rPr lang="en-US" dirty="0" err="1"/>
              <a:t>könny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dolgunk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összeszorozgatunk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átküldjük</a:t>
            </a:r>
            <a:r>
              <a:rPr lang="en-US" dirty="0"/>
              <a:t> a pixel </a:t>
            </a:r>
            <a:r>
              <a:rPr lang="en-US" dirty="0" err="1"/>
              <a:t>shadernek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meg a </a:t>
            </a:r>
            <a:r>
              <a:rPr lang="en-US" dirty="0" err="1"/>
              <a:t>fényirány</a:t>
            </a:r>
            <a:r>
              <a:rPr lang="en-US" dirty="0"/>
              <a:t>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térbe</a:t>
            </a:r>
            <a:r>
              <a:rPr lang="en-US" dirty="0"/>
              <a:t>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áttranszformálása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44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Megfigyelhető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bár</a:t>
            </a:r>
            <a:r>
              <a:rPr lang="en-US" dirty="0"/>
              <a:t> a root </a:t>
            </a:r>
            <a:r>
              <a:rPr lang="en-US" dirty="0" err="1"/>
              <a:t>signaturebe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tettük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DescriptorTable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(SRV(t0,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numDescriptors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=3))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Mégis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név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szerint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tettük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t0, t1, t2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shader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regiszterekbe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diffuseTex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normalTex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és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bumpTex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textúrákat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Ez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azért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van,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mert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tömb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bár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t0-ba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kerül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átfolyik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többi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regiszterbe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Ehhez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kapcsolódó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kitérő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Ez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azért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nagyon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csinálsz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változó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méret</a:t>
            </a:r>
            <a:r>
              <a:rPr lang="hu-H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ű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tömböt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akkor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kifejezetten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figyelned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kell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hogy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vagy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legutolsó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regiszterbe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tedd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vagy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több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változó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méret</a:t>
            </a:r>
            <a:r>
              <a:rPr lang="hu-H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ű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tömböt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szeretnél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feltölteni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akkor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külön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regiszter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space-be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kellene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tenned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Tehát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ez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működne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írnánk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hogy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hu-HU" dirty="0"/>
              <a:t>Texture2D </a:t>
            </a:r>
            <a:r>
              <a:rPr lang="hu-HU" dirty="0" err="1"/>
              <a:t>diffuseTex</a:t>
            </a:r>
            <a:r>
              <a:rPr lang="hu-HU" dirty="0"/>
              <a:t> : </a:t>
            </a:r>
            <a:r>
              <a:rPr lang="hu-HU" dirty="0" err="1"/>
              <a:t>register</a:t>
            </a:r>
            <a:r>
              <a:rPr lang="hu-HU" dirty="0"/>
              <a:t>(t0);</a:t>
            </a:r>
          </a:p>
          <a:p>
            <a:r>
              <a:rPr lang="hu-HU" dirty="0"/>
              <a:t>Texture2D </a:t>
            </a:r>
            <a:r>
              <a:rPr lang="hu-HU" dirty="0" err="1"/>
              <a:t>normalTex</a:t>
            </a:r>
            <a:r>
              <a:rPr lang="hu-HU" dirty="0"/>
              <a:t> : </a:t>
            </a:r>
            <a:r>
              <a:rPr lang="hu-HU" dirty="0" err="1"/>
              <a:t>register</a:t>
            </a:r>
            <a:r>
              <a:rPr lang="hu-HU" dirty="0"/>
              <a:t>(t1</a:t>
            </a:r>
            <a:r>
              <a:rPr lang="en-US" dirty="0"/>
              <a:t>, space1</a:t>
            </a:r>
            <a:r>
              <a:rPr lang="hu-HU" dirty="0"/>
              <a:t>);</a:t>
            </a:r>
          </a:p>
          <a:p>
            <a:r>
              <a:rPr lang="hu-HU" dirty="0"/>
              <a:t>Texture2D </a:t>
            </a:r>
            <a:r>
              <a:rPr lang="hu-HU" dirty="0" err="1"/>
              <a:t>bumpTex</a:t>
            </a:r>
            <a:r>
              <a:rPr lang="hu-HU" dirty="0"/>
              <a:t> : </a:t>
            </a:r>
            <a:r>
              <a:rPr lang="hu-HU" dirty="0" err="1"/>
              <a:t>register</a:t>
            </a:r>
            <a:r>
              <a:rPr lang="hu-HU" dirty="0"/>
              <a:t>(t2</a:t>
            </a:r>
            <a:r>
              <a:rPr lang="en-US" dirty="0"/>
              <a:t>, space1</a:t>
            </a:r>
            <a:r>
              <a:rPr lang="hu-HU" dirty="0"/>
              <a:t>);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ilyenkor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kötünk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a space1 </a:t>
            </a:r>
            <a:r>
              <a:rPr lang="en-US" dirty="0" err="1"/>
              <a:t>regisztertérbe</a:t>
            </a:r>
            <a:r>
              <a:rPr lang="en-US" dirty="0"/>
              <a:t> a root signature </a:t>
            </a:r>
            <a:r>
              <a:rPr lang="en-US" dirty="0" err="1"/>
              <a:t>szerint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a space0-ba. </a:t>
            </a:r>
            <a:r>
              <a:rPr lang="en-US" dirty="0" err="1"/>
              <a:t>Ugyanis</a:t>
            </a:r>
            <a:r>
              <a:rPr lang="en-US" dirty="0"/>
              <a:t>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specifikáljuk</a:t>
            </a:r>
            <a:r>
              <a:rPr lang="en-US" dirty="0"/>
              <a:t> a register space-t </a:t>
            </a:r>
            <a:r>
              <a:rPr lang="en-US" dirty="0" err="1"/>
              <a:t>akkor</a:t>
            </a:r>
            <a:r>
              <a:rPr lang="en-US" dirty="0"/>
              <a:t> default 0, mint </a:t>
            </a:r>
            <a:r>
              <a:rPr lang="en-US" dirty="0" err="1"/>
              <a:t>általában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72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exakt</a:t>
            </a:r>
            <a:r>
              <a:rPr lang="en-US" dirty="0"/>
              <a:t> </a:t>
            </a:r>
            <a:r>
              <a:rPr lang="en-US" dirty="0" err="1"/>
              <a:t>normálvektor</a:t>
            </a:r>
            <a:r>
              <a:rPr lang="en-US" dirty="0"/>
              <a:t> </a:t>
            </a:r>
            <a:r>
              <a:rPr lang="en-US" dirty="0" err="1"/>
              <a:t>használjuk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a </a:t>
            </a:r>
            <a:r>
              <a:rPr lang="en-US" dirty="0" err="1"/>
              <a:t>normál</a:t>
            </a:r>
            <a:r>
              <a:rPr lang="en-US" dirty="0"/>
              <a:t> </a:t>
            </a:r>
            <a:r>
              <a:rPr lang="en-US" dirty="0" err="1"/>
              <a:t>textúránkból</a:t>
            </a:r>
            <a:r>
              <a:rPr lang="en-US" dirty="0"/>
              <a:t> [0,1] </a:t>
            </a:r>
            <a:r>
              <a:rPr lang="en-US" dirty="0" err="1"/>
              <a:t>térből</a:t>
            </a:r>
            <a:r>
              <a:rPr lang="en-US" dirty="0"/>
              <a:t> </a:t>
            </a:r>
            <a:r>
              <a:rPr lang="en-US" dirty="0" err="1"/>
              <a:t>áttesszük</a:t>
            </a:r>
            <a:r>
              <a:rPr lang="en-US" dirty="0"/>
              <a:t> [-1,1] </a:t>
            </a:r>
            <a:r>
              <a:rPr lang="en-US" dirty="0" err="1"/>
              <a:t>térbe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talán</a:t>
            </a:r>
            <a:r>
              <a:rPr lang="en-US" dirty="0"/>
              <a:t> </a:t>
            </a:r>
            <a:r>
              <a:rPr lang="en-US" dirty="0" err="1"/>
              <a:t>könnyebb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megérteni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készíti</a:t>
            </a:r>
            <a:r>
              <a:rPr lang="en-US" dirty="0"/>
              <a:t> a m</a:t>
            </a:r>
            <a:r>
              <a:rPr lang="hu-HU" dirty="0"/>
              <a:t>ű</a:t>
            </a:r>
            <a:r>
              <a:rPr lang="en-US" dirty="0" err="1"/>
              <a:t>vészünk</a:t>
            </a:r>
            <a:r>
              <a:rPr lang="en-US" dirty="0"/>
              <a:t> a </a:t>
            </a:r>
            <a:r>
              <a:rPr lang="en-US" dirty="0" err="1"/>
              <a:t>normáltextúrát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eljárás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negatív</a:t>
            </a:r>
            <a:r>
              <a:rPr lang="en-US" dirty="0"/>
              <a:t> </a:t>
            </a:r>
            <a:r>
              <a:rPr lang="en-US" dirty="0" err="1"/>
              <a:t>értékeket</a:t>
            </a:r>
            <a:r>
              <a:rPr lang="en-US" dirty="0"/>
              <a:t> , </a:t>
            </a:r>
            <a:r>
              <a:rPr lang="en-US" dirty="0" err="1"/>
              <a:t>amik</a:t>
            </a:r>
            <a:r>
              <a:rPr lang="en-US" dirty="0"/>
              <a:t>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értelmesek</a:t>
            </a:r>
            <a:r>
              <a:rPr lang="en-US" dirty="0"/>
              <a:t> </a:t>
            </a:r>
            <a:r>
              <a:rPr lang="en-US" dirty="0" err="1"/>
              <a:t>vektorok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, </a:t>
            </a:r>
            <a:r>
              <a:rPr lang="en-US" dirty="0" err="1"/>
              <a:t>át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transzformálni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RGB </a:t>
            </a:r>
            <a:r>
              <a:rPr lang="en-US" dirty="0" err="1"/>
              <a:t>értékekként</a:t>
            </a:r>
            <a:r>
              <a:rPr lang="en-US" dirty="0"/>
              <a:t> is </a:t>
            </a:r>
            <a:r>
              <a:rPr lang="en-US" dirty="0" err="1"/>
              <a:t>értelmesek</a:t>
            </a:r>
            <a:r>
              <a:rPr lang="en-US" dirty="0"/>
              <a:t> </a:t>
            </a:r>
            <a:r>
              <a:rPr lang="en-US" dirty="0" err="1"/>
              <a:t>legyenek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a [-1,1] </a:t>
            </a:r>
            <a:r>
              <a:rPr lang="en-US" dirty="0" err="1"/>
              <a:t>értékeket</a:t>
            </a:r>
            <a:r>
              <a:rPr lang="en-US" dirty="0"/>
              <a:t> le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skálázni</a:t>
            </a:r>
            <a:r>
              <a:rPr lang="en-US" dirty="0"/>
              <a:t> [0,1]-</a:t>
            </a:r>
            <a:r>
              <a:rPr lang="en-US" dirty="0" err="1"/>
              <a:t>ig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szokták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0.5 * normal + 0.5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visszafele</a:t>
            </a:r>
            <a:r>
              <a:rPr lang="en-US" dirty="0"/>
              <a:t>: 2.0 * normal – 1.0, </a:t>
            </a:r>
            <a:r>
              <a:rPr lang="en-US" dirty="0" err="1"/>
              <a:t>vagy</a:t>
            </a:r>
            <a:r>
              <a:rPr lang="en-US" dirty="0"/>
              <a:t> ha </a:t>
            </a:r>
            <a:r>
              <a:rPr lang="en-US" dirty="0" err="1"/>
              <a:t>leosztunk</a:t>
            </a:r>
            <a:r>
              <a:rPr lang="en-US" dirty="0"/>
              <a:t> </a:t>
            </a:r>
            <a:r>
              <a:rPr lang="en-US" dirty="0" err="1"/>
              <a:t>kettővel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: normal -0.5, </a:t>
            </a: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normálvektor</a:t>
            </a:r>
            <a:r>
              <a:rPr lang="en-US" dirty="0"/>
              <a:t> </a:t>
            </a:r>
            <a:r>
              <a:rPr lang="en-US" dirty="0" err="1"/>
              <a:t>biztosan</a:t>
            </a:r>
            <a:r>
              <a:rPr lang="en-US" dirty="0"/>
              <a:t> </a:t>
            </a:r>
            <a:r>
              <a:rPr lang="en-US" dirty="0" err="1"/>
              <a:t>egységhosszú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esetleges</a:t>
            </a:r>
            <a:r>
              <a:rPr lang="en-US" dirty="0"/>
              <a:t>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filterezések</a:t>
            </a:r>
            <a:r>
              <a:rPr lang="en-US" dirty="0"/>
              <a:t> </a:t>
            </a:r>
            <a:r>
              <a:rPr lang="en-US" dirty="0" err="1"/>
              <a:t>szolhatnak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,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pixelből</a:t>
            </a:r>
            <a:r>
              <a:rPr lang="en-US" dirty="0"/>
              <a:t> </a:t>
            </a:r>
            <a:r>
              <a:rPr lang="en-US" dirty="0" err="1"/>
              <a:t>veszi</a:t>
            </a:r>
            <a:r>
              <a:rPr lang="en-US" dirty="0"/>
              <a:t> a </a:t>
            </a:r>
            <a:r>
              <a:rPr lang="en-US" dirty="0" err="1"/>
              <a:t>mintát</a:t>
            </a:r>
            <a:r>
              <a:rPr lang="en-US" dirty="0"/>
              <a:t> a sampler, pl </a:t>
            </a:r>
            <a:r>
              <a:rPr lang="en-US" dirty="0" err="1"/>
              <a:t>bilineáris</a:t>
            </a:r>
            <a:r>
              <a:rPr lang="en-US" dirty="0"/>
              <a:t> </a:t>
            </a:r>
            <a:r>
              <a:rPr lang="en-US" dirty="0" err="1"/>
              <a:t>sz</a:t>
            </a:r>
            <a:r>
              <a:rPr lang="hu-HU" dirty="0"/>
              <a:t>ű</a:t>
            </a:r>
            <a:r>
              <a:rPr lang="en-US" dirty="0" err="1"/>
              <a:t>rés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Eddig</a:t>
            </a:r>
            <a:r>
              <a:rPr lang="en-US" dirty="0"/>
              <a:t> a </a:t>
            </a:r>
            <a:r>
              <a:rPr lang="en-US" dirty="0" err="1"/>
              <a:t>pillanatig</a:t>
            </a:r>
            <a:r>
              <a:rPr lang="en-US" dirty="0"/>
              <a:t> </a:t>
            </a:r>
            <a:r>
              <a:rPr lang="en-US" dirty="0" err="1"/>
              <a:t>épült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történet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most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koordinátákban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dirty="0" err="1"/>
              <a:t>normálvektort</a:t>
            </a:r>
            <a:r>
              <a:rPr lang="en-US" dirty="0"/>
              <a:t> </a:t>
            </a:r>
            <a:r>
              <a:rPr lang="en-US" dirty="0" err="1"/>
              <a:t>használhassuk</a:t>
            </a:r>
            <a:r>
              <a:rPr lang="en-US" dirty="0"/>
              <a:t> a </a:t>
            </a:r>
            <a:r>
              <a:rPr lang="en-US" dirty="0" err="1"/>
              <a:t>világításra</a:t>
            </a:r>
            <a:r>
              <a:rPr lang="en-US" dirty="0"/>
              <a:t>. </a:t>
            </a:r>
            <a:r>
              <a:rPr lang="en-US" dirty="0" err="1"/>
              <a:t>Miután</a:t>
            </a:r>
            <a:r>
              <a:rPr lang="en-US" dirty="0"/>
              <a:t> </a:t>
            </a:r>
            <a:r>
              <a:rPr lang="en-US" dirty="0" err="1"/>
              <a:t>megturbáltuk</a:t>
            </a:r>
            <a:r>
              <a:rPr lang="en-US" dirty="0"/>
              <a:t> a </a:t>
            </a:r>
            <a:r>
              <a:rPr lang="en-US" dirty="0" err="1"/>
              <a:t>normálvektort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térben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nézeti</a:t>
            </a:r>
            <a:r>
              <a:rPr lang="en-US" dirty="0"/>
              <a:t> </a:t>
            </a:r>
            <a:r>
              <a:rPr lang="en-US" dirty="0" err="1"/>
              <a:t>irányt</a:t>
            </a:r>
            <a:r>
              <a:rPr lang="en-US" dirty="0"/>
              <a:t> </a:t>
            </a:r>
            <a:r>
              <a:rPr lang="en-US" dirty="0" err="1"/>
              <a:t>használtuk</a:t>
            </a:r>
            <a:r>
              <a:rPr lang="en-US" dirty="0"/>
              <a:t>,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shadelés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9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42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Nagy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neked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máshogy</a:t>
            </a:r>
            <a:r>
              <a:rPr lang="en-US" dirty="0"/>
              <a:t> fog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kinézni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ne </a:t>
            </a:r>
            <a:r>
              <a:rPr lang="en-US" dirty="0" err="1"/>
              <a:t>fejetlenül</a:t>
            </a:r>
            <a:r>
              <a:rPr lang="en-US" dirty="0"/>
              <a:t> </a:t>
            </a:r>
            <a:r>
              <a:rPr lang="en-US" dirty="0" err="1"/>
              <a:t>másolgasd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kódot</a:t>
            </a:r>
            <a:r>
              <a:rPr lang="en-US" dirty="0"/>
              <a:t>. A </a:t>
            </a:r>
            <a:r>
              <a:rPr lang="en-US" dirty="0" err="1"/>
              <a:t>Sphere.fbx</a:t>
            </a:r>
            <a:r>
              <a:rPr lang="en-US" dirty="0"/>
              <a:t>-be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modellt</a:t>
            </a:r>
            <a:r>
              <a:rPr lang="en-US" dirty="0"/>
              <a:t> </a:t>
            </a:r>
            <a:r>
              <a:rPr lang="en-US" dirty="0" err="1"/>
              <a:t>exportáltam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2.5 </a:t>
            </a:r>
            <a:r>
              <a:rPr lang="en-US" dirty="0" err="1"/>
              <a:t>sugarú</a:t>
            </a:r>
            <a:r>
              <a:rPr lang="en-US" dirty="0"/>
              <a:t> </a:t>
            </a:r>
            <a:r>
              <a:rPr lang="en-US" dirty="0" err="1"/>
              <a:t>gömb</a:t>
            </a:r>
            <a:r>
              <a:rPr lang="en-US" dirty="0"/>
              <a:t>, de </a:t>
            </a:r>
            <a:r>
              <a:rPr lang="en-US" dirty="0" err="1"/>
              <a:t>sajnos</a:t>
            </a:r>
            <a:r>
              <a:rPr lang="en-US" dirty="0"/>
              <a:t> a </a:t>
            </a:r>
            <a:r>
              <a:rPr lang="en-US" dirty="0" err="1"/>
              <a:t>gömb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tökéletes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textúrázzuk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valahol</a:t>
            </a:r>
            <a:r>
              <a:rPr lang="en-US" dirty="0"/>
              <a:t> </a:t>
            </a:r>
            <a:r>
              <a:rPr lang="en-US" dirty="0" err="1"/>
              <a:t>össze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érniük</a:t>
            </a:r>
            <a:r>
              <a:rPr lang="en-US" dirty="0"/>
              <a:t> a </a:t>
            </a:r>
            <a:r>
              <a:rPr lang="en-US" dirty="0" err="1"/>
              <a:t>koordinátáknak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elforgatom</a:t>
            </a:r>
            <a:r>
              <a:rPr lang="en-US" dirty="0"/>
              <a:t> X </a:t>
            </a:r>
            <a:r>
              <a:rPr lang="en-US" dirty="0" err="1"/>
              <a:t>tengely</a:t>
            </a:r>
            <a:r>
              <a:rPr lang="en-US" dirty="0"/>
              <a:t> </a:t>
            </a:r>
            <a:r>
              <a:rPr lang="en-US" dirty="0" err="1"/>
              <a:t>körül</a:t>
            </a:r>
            <a:r>
              <a:rPr lang="en-US" dirty="0"/>
              <a:t> PI/2-vel, </a:t>
            </a:r>
            <a:r>
              <a:rPr lang="en-US" dirty="0" err="1"/>
              <a:t>ekkor</a:t>
            </a:r>
            <a:r>
              <a:rPr lang="en-US" dirty="0"/>
              <a:t> a </a:t>
            </a:r>
            <a:r>
              <a:rPr lang="en-US" dirty="0" err="1"/>
              <a:t>csúnya</a:t>
            </a:r>
            <a:r>
              <a:rPr lang="en-US" dirty="0"/>
              <a:t> </a:t>
            </a:r>
            <a:r>
              <a:rPr lang="en-US" dirty="0" err="1"/>
              <a:t>sarkpontok</a:t>
            </a:r>
            <a:r>
              <a:rPr lang="en-US" dirty="0"/>
              <a:t> </a:t>
            </a:r>
            <a:r>
              <a:rPr lang="en-US" dirty="0" err="1"/>
              <a:t>felülre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alura</a:t>
            </a:r>
            <a:r>
              <a:rPr lang="en-US" dirty="0"/>
              <a:t> </a:t>
            </a:r>
            <a:r>
              <a:rPr lang="en-US" dirty="0" err="1"/>
              <a:t>kerülnek</a:t>
            </a:r>
            <a:r>
              <a:rPr lang="en-US" dirty="0"/>
              <a:t>, </a:t>
            </a:r>
            <a:r>
              <a:rPr lang="en-US" dirty="0" err="1"/>
              <a:t>utána</a:t>
            </a:r>
            <a:r>
              <a:rPr lang="en-US" dirty="0"/>
              <a:t> </a:t>
            </a:r>
            <a:r>
              <a:rPr lang="en-US" dirty="0" err="1"/>
              <a:t>folyamatsan</a:t>
            </a:r>
            <a:r>
              <a:rPr lang="en-US" dirty="0"/>
              <a:t> </a:t>
            </a:r>
            <a:r>
              <a:rPr lang="en-US" dirty="0" err="1"/>
              <a:t>forgatom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eltelt</a:t>
            </a:r>
            <a:r>
              <a:rPr lang="en-US" dirty="0"/>
              <a:t> </a:t>
            </a:r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alapján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Y </a:t>
            </a:r>
            <a:r>
              <a:rPr lang="en-US" dirty="0" err="1"/>
              <a:t>tengely</a:t>
            </a:r>
            <a:r>
              <a:rPr lang="en-US" dirty="0"/>
              <a:t> </a:t>
            </a:r>
            <a:r>
              <a:rPr lang="en-US" dirty="0" err="1"/>
              <a:t>körül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beletesz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mozgást</a:t>
            </a:r>
            <a:r>
              <a:rPr lang="en-US" dirty="0"/>
              <a:t>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segít</a:t>
            </a:r>
            <a:r>
              <a:rPr lang="en-US" dirty="0"/>
              <a:t> </a:t>
            </a:r>
            <a:r>
              <a:rPr lang="en-US" dirty="0" err="1"/>
              <a:t>értelmezni</a:t>
            </a:r>
            <a:r>
              <a:rPr lang="en-US" dirty="0"/>
              <a:t> a </a:t>
            </a:r>
            <a:r>
              <a:rPr lang="en-US" dirty="0" err="1"/>
              <a:t>történéseket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látszanak</a:t>
            </a:r>
            <a:r>
              <a:rPr lang="en-US" dirty="0"/>
              <a:t> a </a:t>
            </a:r>
            <a:r>
              <a:rPr lang="en-US" dirty="0" err="1"/>
              <a:t>csúnya</a:t>
            </a:r>
            <a:r>
              <a:rPr lang="en-US" dirty="0"/>
              <a:t> </a:t>
            </a:r>
            <a:r>
              <a:rPr lang="en-US" dirty="0" err="1"/>
              <a:t>összemosások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Ami </a:t>
            </a:r>
            <a:r>
              <a:rPr lang="en-US" dirty="0" err="1"/>
              <a:t>ebből</a:t>
            </a:r>
            <a:r>
              <a:rPr lang="en-US" dirty="0"/>
              <a:t> </a:t>
            </a:r>
            <a:r>
              <a:rPr lang="en-US" dirty="0" err="1"/>
              <a:t>kiemelendő</a:t>
            </a:r>
            <a:r>
              <a:rPr lang="en-US" dirty="0"/>
              <a:t>: A </a:t>
            </a:r>
            <a:r>
              <a:rPr lang="en-US" dirty="0" err="1"/>
              <a:t>modell</a:t>
            </a:r>
            <a:r>
              <a:rPr lang="en-US" dirty="0"/>
              <a:t> 2.5 </a:t>
            </a:r>
            <a:r>
              <a:rPr lang="en-US" dirty="0" err="1"/>
              <a:t>átmérőj</a:t>
            </a:r>
            <a:r>
              <a:rPr lang="hu-HU" dirty="0"/>
              <a:t>ű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a </a:t>
            </a:r>
            <a:r>
              <a:rPr lang="en-US" dirty="0" err="1"/>
              <a:t>vágósíkok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legalább</a:t>
            </a:r>
            <a:r>
              <a:rPr lang="en-US" dirty="0"/>
              <a:t> 5 </a:t>
            </a:r>
            <a:r>
              <a:rPr lang="en-US" dirty="0" err="1"/>
              <a:t>egységet</a:t>
            </a:r>
            <a:r>
              <a:rPr lang="en-US" dirty="0"/>
              <a:t> </a:t>
            </a:r>
            <a:r>
              <a:rPr lang="en-US" dirty="0" err="1"/>
              <a:t>hagyj</a:t>
            </a:r>
            <a:r>
              <a:rPr lang="en-US" dirty="0"/>
              <a:t> de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többet</a:t>
            </a:r>
            <a:r>
              <a:rPr lang="en-US" dirty="0"/>
              <a:t> (</a:t>
            </a:r>
            <a:r>
              <a:rPr lang="en-US" dirty="0" err="1"/>
              <a:t>vágósík</a:t>
            </a:r>
            <a:r>
              <a:rPr lang="en-US" dirty="0"/>
              <a:t> </a:t>
            </a:r>
            <a:r>
              <a:rPr lang="en-US" dirty="0" err="1"/>
              <a:t>ügye</a:t>
            </a:r>
            <a:r>
              <a:rPr lang="en-US" dirty="0"/>
              <a:t> a </a:t>
            </a:r>
            <a:r>
              <a:rPr lang="en-US" dirty="0" err="1"/>
              <a:t>projekció</a:t>
            </a:r>
            <a:r>
              <a:rPr lang="en-US" dirty="0"/>
              <a:t> </a:t>
            </a:r>
            <a:r>
              <a:rPr lang="en-US" dirty="0" err="1"/>
              <a:t>mátrixnál</a:t>
            </a:r>
            <a:r>
              <a:rPr lang="en-US" dirty="0"/>
              <a:t> a </a:t>
            </a:r>
            <a:r>
              <a:rPr lang="en-US" dirty="0" err="1"/>
              <a:t>nearZ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farZ</a:t>
            </a:r>
            <a:r>
              <a:rPr lang="en-US" dirty="0"/>
              <a:t>)</a:t>
            </a:r>
          </a:p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kamerádat</a:t>
            </a:r>
            <a:r>
              <a:rPr lang="en-US" dirty="0"/>
              <a:t> is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beállítani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kelljen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mozogni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segít</a:t>
            </a:r>
            <a:r>
              <a:rPr lang="en-US" dirty="0"/>
              <a:t> a </a:t>
            </a:r>
            <a:r>
              <a:rPr lang="en-US" dirty="0" err="1"/>
              <a:t>debugolás</a:t>
            </a:r>
            <a:r>
              <a:rPr lang="en-US" dirty="0"/>
              <a:t> </a:t>
            </a:r>
            <a:r>
              <a:rPr lang="en-US" dirty="0" err="1"/>
              <a:t>sebességén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71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Beállítjuk</a:t>
            </a:r>
            <a:r>
              <a:rPr lang="en-US" dirty="0"/>
              <a:t> a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dolgokat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, </a:t>
            </a:r>
            <a:r>
              <a:rPr lang="en-US" dirty="0" err="1"/>
              <a:t>természetesen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kódodba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meg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ekvivalens</a:t>
            </a:r>
            <a:r>
              <a:rPr lang="en-US" dirty="0"/>
              <a:t>, ha van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rendszered</a:t>
            </a:r>
            <a:r>
              <a:rPr lang="en-US" dirty="0"/>
              <a:t>, </a:t>
            </a: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809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Látható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a </a:t>
            </a:r>
            <a:r>
              <a:rPr lang="en-US" dirty="0" err="1"/>
              <a:t>legszebb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, de </a:t>
            </a:r>
            <a:r>
              <a:rPr lang="en-US" dirty="0" err="1"/>
              <a:t>láthatóak</a:t>
            </a:r>
            <a:r>
              <a:rPr lang="en-US" dirty="0"/>
              <a:t> </a:t>
            </a:r>
            <a:r>
              <a:rPr lang="en-US" dirty="0" err="1"/>
              <a:t>fénytörések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pozitív</a:t>
            </a:r>
            <a:r>
              <a:rPr lang="en-US" dirty="0"/>
              <a:t> </a:t>
            </a:r>
            <a:r>
              <a:rPr lang="en-US" dirty="0" err="1"/>
              <a:t>visszajelzés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13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Jobbkéz</a:t>
            </a:r>
            <a:r>
              <a:rPr lang="en-US" dirty="0"/>
              <a:t> </a:t>
            </a:r>
            <a:r>
              <a:rPr lang="en-US" dirty="0" err="1"/>
              <a:t>szabály</a:t>
            </a:r>
            <a:r>
              <a:rPr lang="en-US" dirty="0"/>
              <a:t> </a:t>
            </a:r>
            <a:r>
              <a:rPr lang="en-US" dirty="0" err="1"/>
              <a:t>szerint</a:t>
            </a:r>
            <a:r>
              <a:rPr lang="en-US" dirty="0"/>
              <a:t> (</a:t>
            </a:r>
            <a:r>
              <a:rPr lang="en-US" dirty="0" err="1"/>
              <a:t>hüvelyk</a:t>
            </a:r>
            <a:r>
              <a:rPr lang="en-US" dirty="0"/>
              <a:t> </a:t>
            </a:r>
            <a:r>
              <a:rPr lang="en-US" dirty="0" err="1"/>
              <a:t>ujj</a:t>
            </a:r>
            <a:r>
              <a:rPr lang="en-US" dirty="0"/>
              <a:t> = X, </a:t>
            </a:r>
            <a:r>
              <a:rPr lang="en-US" dirty="0" err="1"/>
              <a:t>mutató</a:t>
            </a:r>
            <a:r>
              <a:rPr lang="en-US" dirty="0"/>
              <a:t> </a:t>
            </a:r>
            <a:r>
              <a:rPr lang="en-US" dirty="0" err="1"/>
              <a:t>ujj</a:t>
            </a:r>
            <a:r>
              <a:rPr lang="en-US" dirty="0"/>
              <a:t> = Y, </a:t>
            </a:r>
            <a:r>
              <a:rPr lang="en-US" dirty="0" err="1"/>
              <a:t>középső</a:t>
            </a:r>
            <a:r>
              <a:rPr lang="en-US" dirty="0"/>
              <a:t> </a:t>
            </a:r>
            <a:r>
              <a:rPr lang="en-US" dirty="0" err="1"/>
              <a:t>ujj</a:t>
            </a:r>
            <a:r>
              <a:rPr lang="en-US" dirty="0"/>
              <a:t> = Z), </a:t>
            </a:r>
            <a:r>
              <a:rPr lang="en-US" dirty="0" err="1"/>
              <a:t>középső</a:t>
            </a:r>
            <a:r>
              <a:rPr lang="en-US" dirty="0"/>
              <a:t> </a:t>
            </a:r>
            <a:r>
              <a:rPr lang="en-US" dirty="0" err="1"/>
              <a:t>ujj</a:t>
            </a:r>
            <a:r>
              <a:rPr lang="en-US" dirty="0"/>
              <a:t> ha </a:t>
            </a:r>
            <a:r>
              <a:rPr lang="en-US" dirty="0" err="1"/>
              <a:t>feléd</a:t>
            </a:r>
            <a:r>
              <a:rPr lang="en-US" dirty="0"/>
              <a:t> </a:t>
            </a:r>
            <a:r>
              <a:rPr lang="en-US" dirty="0" err="1"/>
              <a:t>néz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mutató</a:t>
            </a:r>
            <a:r>
              <a:rPr lang="en-US" dirty="0"/>
              <a:t> </a:t>
            </a:r>
            <a:r>
              <a:rPr lang="en-US" dirty="0" err="1"/>
              <a:t>ujjad</a:t>
            </a:r>
            <a:r>
              <a:rPr lang="en-US" dirty="0"/>
              <a:t> </a:t>
            </a:r>
            <a:r>
              <a:rPr lang="en-US" dirty="0" err="1"/>
              <a:t>felöl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a </a:t>
            </a:r>
            <a:r>
              <a:rPr lang="en-US" dirty="0" err="1"/>
              <a:t>fény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középső</a:t>
            </a:r>
            <a:r>
              <a:rPr lang="en-US" dirty="0"/>
              <a:t> </a:t>
            </a:r>
            <a:r>
              <a:rPr lang="en-US" dirty="0" err="1"/>
              <a:t>ujjad”ba</a:t>
            </a:r>
            <a:r>
              <a:rPr lang="en-US" dirty="0"/>
              <a:t>” </a:t>
            </a:r>
            <a:r>
              <a:rPr lang="en-US" dirty="0" err="1"/>
              <a:t>nézel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Az </a:t>
            </a:r>
            <a:r>
              <a:rPr lang="en-US" dirty="0" err="1"/>
              <a:t>pedig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fény</a:t>
            </a:r>
            <a:r>
              <a:rPr lang="en-US" dirty="0"/>
              <a:t> (0,1,0,0)-ban van,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ideális</a:t>
            </a:r>
            <a:r>
              <a:rPr lang="en-US" dirty="0"/>
              <a:t> </a:t>
            </a:r>
            <a:r>
              <a:rPr lang="en-US" dirty="0" err="1"/>
              <a:t>pontban</a:t>
            </a:r>
            <a:r>
              <a:rPr lang="en-US" dirty="0"/>
              <a:t> </a:t>
            </a:r>
            <a:r>
              <a:rPr lang="en-US" dirty="0" err="1"/>
              <a:t>vagyunk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a </a:t>
            </a:r>
            <a:r>
              <a:rPr lang="en-US" dirty="0" err="1"/>
              <a:t>végtelenben</a:t>
            </a:r>
            <a:r>
              <a:rPr lang="en-US" dirty="0"/>
              <a:t>. A </a:t>
            </a:r>
            <a:r>
              <a:rPr lang="en-US" dirty="0" err="1"/>
              <a:t>fényirányt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szoktuk</a:t>
            </a:r>
            <a:r>
              <a:rPr lang="en-US" dirty="0"/>
              <a:t> </a:t>
            </a:r>
            <a:r>
              <a:rPr lang="en-US" dirty="0" err="1"/>
              <a:t>számolni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lightDir</a:t>
            </a:r>
            <a:r>
              <a:rPr lang="en-US" dirty="0"/>
              <a:t> = </a:t>
            </a:r>
            <a:r>
              <a:rPr lang="en-US" dirty="0" err="1"/>
              <a:t>lightPos.xyz</a:t>
            </a:r>
            <a:r>
              <a:rPr lang="en-US" dirty="0"/>
              <a:t> – </a:t>
            </a:r>
            <a:r>
              <a:rPr lang="en-US" dirty="0" err="1"/>
              <a:t>worldPos.xyz</a:t>
            </a:r>
            <a:r>
              <a:rPr lang="en-US" dirty="0"/>
              <a:t> * </a:t>
            </a:r>
            <a:r>
              <a:rPr lang="en-US" dirty="0" err="1"/>
              <a:t>lightPos.w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Tehát</a:t>
            </a:r>
            <a:r>
              <a:rPr lang="en-US" dirty="0"/>
              <a:t>, </a:t>
            </a:r>
            <a:r>
              <a:rPr lang="en-US" dirty="0" err="1"/>
              <a:t>mivel</a:t>
            </a:r>
            <a:r>
              <a:rPr lang="en-US" dirty="0"/>
              <a:t> 0-val </a:t>
            </a:r>
            <a:r>
              <a:rPr lang="en-US" dirty="0" err="1"/>
              <a:t>szorozzuk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worldPos.xyz</a:t>
            </a:r>
            <a:r>
              <a:rPr lang="en-US" dirty="0"/>
              <a:t>-t, </a:t>
            </a:r>
            <a:r>
              <a:rPr lang="en-US" dirty="0" err="1"/>
              <a:t>ezért</a:t>
            </a:r>
            <a:r>
              <a:rPr lang="en-US" dirty="0"/>
              <a:t> a </a:t>
            </a:r>
            <a:r>
              <a:rPr lang="en-US" dirty="0" err="1"/>
              <a:t>lightDir</a:t>
            </a:r>
            <a:r>
              <a:rPr lang="en-US" dirty="0"/>
              <a:t> = </a:t>
            </a:r>
            <a:r>
              <a:rPr lang="en-US" dirty="0" err="1"/>
              <a:t>lightPos.xyz</a:t>
            </a:r>
            <a:r>
              <a:rPr lang="en-US" dirty="0"/>
              <a:t>, </a:t>
            </a:r>
            <a:r>
              <a:rPr lang="en-US" dirty="0" err="1"/>
              <a:t>ezzel</a:t>
            </a:r>
            <a:r>
              <a:rPr lang="en-US" dirty="0"/>
              <a:t> a </a:t>
            </a:r>
            <a:r>
              <a:rPr lang="en-US" dirty="0" err="1"/>
              <a:t>fényforrás</a:t>
            </a:r>
            <a:r>
              <a:rPr lang="en-US" dirty="0"/>
              <a:t> </a:t>
            </a:r>
            <a:r>
              <a:rPr lang="en-US" dirty="0" err="1"/>
              <a:t>felé</a:t>
            </a:r>
            <a:r>
              <a:rPr lang="en-US" dirty="0"/>
              <a:t> </a:t>
            </a:r>
            <a:r>
              <a:rPr lang="en-US" dirty="0" err="1"/>
              <a:t>mutató</a:t>
            </a:r>
            <a:r>
              <a:rPr lang="en-US" dirty="0"/>
              <a:t> </a:t>
            </a:r>
            <a:r>
              <a:rPr lang="en-US" dirty="0" err="1"/>
              <a:t>irány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lightPos.xyz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(0,1,0).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16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a </a:t>
            </a:r>
            <a:r>
              <a:rPr lang="en-US" dirty="0" err="1"/>
              <a:t>normálvektorok</a:t>
            </a:r>
            <a:r>
              <a:rPr lang="en-US" dirty="0"/>
              <a:t> X,Y,Z </a:t>
            </a:r>
            <a:r>
              <a:rPr lang="en-US" dirty="0" err="1"/>
              <a:t>értékét</a:t>
            </a:r>
            <a:r>
              <a:rPr lang="en-US" dirty="0"/>
              <a:t> </a:t>
            </a:r>
            <a:r>
              <a:rPr lang="en-US" dirty="0" err="1"/>
              <a:t>írtuk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a </a:t>
            </a:r>
            <a:r>
              <a:rPr lang="en-US" dirty="0" err="1"/>
              <a:t>rasztertárba</a:t>
            </a:r>
            <a:r>
              <a:rPr lang="en-US" dirty="0"/>
              <a:t> R,G,B </a:t>
            </a:r>
            <a:r>
              <a:rPr lang="en-US" dirty="0" err="1"/>
              <a:t>értékekként</a:t>
            </a:r>
            <a:r>
              <a:rPr lang="en-US" dirty="0"/>
              <a:t>.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koordinátánként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értelmezni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Fekete,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negatív</a:t>
            </a:r>
            <a:r>
              <a:rPr lang="en-US" dirty="0"/>
              <a:t> </a:t>
            </a:r>
            <a:r>
              <a:rPr lang="en-US" dirty="0" err="1"/>
              <a:t>értékek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Nézzük</a:t>
            </a:r>
            <a:r>
              <a:rPr lang="en-US" dirty="0"/>
              <a:t> a </a:t>
            </a:r>
            <a:r>
              <a:rPr lang="en-US" dirty="0" err="1"/>
              <a:t>LightDirTS</a:t>
            </a:r>
            <a:r>
              <a:rPr lang="en-US" dirty="0"/>
              <a:t> </a:t>
            </a:r>
            <a:r>
              <a:rPr lang="en-US" dirty="0" err="1"/>
              <a:t>esetét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Ha </a:t>
            </a:r>
            <a:r>
              <a:rPr lang="en-US" dirty="0" err="1"/>
              <a:t>végig</a:t>
            </a:r>
            <a:r>
              <a:rPr lang="en-US" dirty="0"/>
              <a:t> </a:t>
            </a:r>
            <a:r>
              <a:rPr lang="en-US" dirty="0" err="1"/>
              <a:t>gondoljuk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T=(0,0,1), B=(1,0,0), N=(0,1,0),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világkoordinátákban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Ebből</a:t>
            </a:r>
            <a:r>
              <a:rPr lang="en-US" dirty="0"/>
              <a:t> </a:t>
            </a:r>
            <a:r>
              <a:rPr lang="en-US" dirty="0" err="1"/>
              <a:t>felírhatjátok</a:t>
            </a:r>
            <a:r>
              <a:rPr lang="en-US" dirty="0"/>
              <a:t> a TBN </a:t>
            </a:r>
            <a:r>
              <a:rPr lang="en-US" dirty="0" err="1"/>
              <a:t>mátrixot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T,B,N </a:t>
            </a:r>
            <a:r>
              <a:rPr lang="en-US" dirty="0" err="1"/>
              <a:t>vektorokat</a:t>
            </a:r>
            <a:r>
              <a:rPr lang="en-US" dirty="0"/>
              <a:t> </a:t>
            </a:r>
            <a:r>
              <a:rPr lang="en-US" dirty="0" err="1"/>
              <a:t>sorvektorokként</a:t>
            </a:r>
            <a:r>
              <a:rPr lang="en-US" dirty="0"/>
              <a:t> </a:t>
            </a:r>
            <a:r>
              <a:rPr lang="en-US" dirty="0" err="1"/>
              <a:t>írjátok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. Most </a:t>
            </a:r>
            <a:r>
              <a:rPr lang="en-US" dirty="0" err="1"/>
              <a:t>szorozd</a:t>
            </a:r>
            <a:r>
              <a:rPr lang="en-US" dirty="0"/>
              <a:t> meg (0,1,0) </a:t>
            </a:r>
            <a:r>
              <a:rPr lang="en-US" dirty="0" err="1"/>
              <a:t>oszlopvektorral</a:t>
            </a:r>
            <a:r>
              <a:rPr lang="en-US" dirty="0"/>
              <a:t> </a:t>
            </a:r>
            <a:r>
              <a:rPr lang="en-US" dirty="0" err="1"/>
              <a:t>jobbról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választani</a:t>
            </a:r>
            <a:r>
              <a:rPr lang="en-US" dirty="0"/>
              <a:t> a </a:t>
            </a:r>
            <a:r>
              <a:rPr lang="en-US" dirty="0" err="1"/>
              <a:t>középső</a:t>
            </a:r>
            <a:r>
              <a:rPr lang="en-US" dirty="0"/>
              <a:t> </a:t>
            </a:r>
            <a:r>
              <a:rPr lang="en-US" dirty="0" err="1"/>
              <a:t>oszlopot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vektornak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Y </a:t>
            </a:r>
            <a:r>
              <a:rPr lang="en-US" dirty="0" err="1"/>
              <a:t>komponensét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kiemelni</a:t>
            </a:r>
            <a:r>
              <a:rPr lang="en-US" dirty="0"/>
              <a:t>.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0,0,1 </a:t>
            </a:r>
            <a:r>
              <a:rPr lang="en-US" dirty="0" err="1"/>
              <a:t>eredményt</a:t>
            </a:r>
            <a:r>
              <a:rPr lang="en-US" dirty="0"/>
              <a:t> </a:t>
            </a:r>
            <a:r>
              <a:rPr lang="en-US" dirty="0" err="1"/>
              <a:t>adja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T.Y =0, B.Y = 0, N.Y = 1 </a:t>
            </a:r>
            <a:r>
              <a:rPr lang="en-US" dirty="0" err="1"/>
              <a:t>ebből</a:t>
            </a:r>
            <a:r>
              <a:rPr lang="en-US" dirty="0"/>
              <a:t> </a:t>
            </a:r>
            <a:r>
              <a:rPr lang="en-US" dirty="0" err="1"/>
              <a:t>kapod</a:t>
            </a:r>
            <a:r>
              <a:rPr lang="en-US" dirty="0"/>
              <a:t> (0,0,1)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kék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Nézzünk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esetet</a:t>
            </a:r>
            <a:r>
              <a:rPr lang="en-US" dirty="0"/>
              <a:t>, a </a:t>
            </a:r>
            <a:r>
              <a:rPr lang="en-US" dirty="0" err="1"/>
              <a:t>legközelebbi</a:t>
            </a:r>
            <a:r>
              <a:rPr lang="en-US" dirty="0"/>
              <a:t> </a:t>
            </a:r>
            <a:r>
              <a:rPr lang="en-US" dirty="0" err="1"/>
              <a:t>pontját</a:t>
            </a:r>
            <a:r>
              <a:rPr lang="en-US" dirty="0"/>
              <a:t> a </a:t>
            </a:r>
            <a:r>
              <a:rPr lang="en-US" dirty="0" err="1"/>
              <a:t>gombnek</a:t>
            </a:r>
            <a:r>
              <a:rPr lang="en-US" dirty="0"/>
              <a:t> </a:t>
            </a:r>
            <a:r>
              <a:rPr lang="en-US" dirty="0" err="1"/>
              <a:t>hozzánk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csupa</a:t>
            </a:r>
            <a:r>
              <a:rPr lang="en-US" dirty="0"/>
              <a:t> </a:t>
            </a:r>
            <a:r>
              <a:rPr lang="en-US" dirty="0" err="1"/>
              <a:t>piros</a:t>
            </a:r>
            <a:r>
              <a:rPr lang="en-US" dirty="0"/>
              <a:t>, </a:t>
            </a:r>
            <a:r>
              <a:rPr lang="en-US" dirty="0" err="1"/>
              <a:t>miért</a:t>
            </a:r>
            <a:r>
              <a:rPr lang="en-US" dirty="0"/>
              <a:t>? T=(0,1,0), B=(1,0,0), N=(0,0,1), </a:t>
            </a: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középső</a:t>
            </a:r>
            <a:r>
              <a:rPr lang="en-US" dirty="0"/>
              <a:t> </a:t>
            </a:r>
            <a:r>
              <a:rPr lang="en-US" dirty="0" err="1"/>
              <a:t>oszlopa</a:t>
            </a:r>
            <a:r>
              <a:rPr lang="en-US" dirty="0"/>
              <a:t>: (1,0,0), </a:t>
            </a:r>
            <a:r>
              <a:rPr lang="en-US" dirty="0" err="1"/>
              <a:t>valóban</a:t>
            </a:r>
            <a:r>
              <a:rPr lang="en-US" dirty="0"/>
              <a:t> </a:t>
            </a:r>
            <a:r>
              <a:rPr lang="en-US" dirty="0" err="1"/>
              <a:t>pirosnak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lennie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Vizualizálni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tudjátok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aránylag</a:t>
            </a:r>
            <a:r>
              <a:rPr lang="en-US" dirty="0"/>
              <a:t> </a:t>
            </a:r>
            <a:r>
              <a:rPr lang="en-US" dirty="0" err="1"/>
              <a:t>nehéz</a:t>
            </a:r>
            <a:r>
              <a:rPr lang="en-US" dirty="0"/>
              <a:t>, de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annyiról</a:t>
            </a:r>
            <a:r>
              <a:rPr lang="en-US" dirty="0"/>
              <a:t> van </a:t>
            </a:r>
            <a:r>
              <a:rPr lang="en-US" dirty="0" err="1"/>
              <a:t>szó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i,j,k</a:t>
            </a:r>
            <a:r>
              <a:rPr lang="en-US" dirty="0"/>
              <a:t> </a:t>
            </a:r>
            <a:r>
              <a:rPr lang="en-US" dirty="0" err="1"/>
              <a:t>egységvektorokkal</a:t>
            </a:r>
            <a:r>
              <a:rPr lang="en-US" dirty="0"/>
              <a:t> </a:t>
            </a:r>
            <a:r>
              <a:rPr lang="en-US" dirty="0" err="1"/>
              <a:t>írjuk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a </a:t>
            </a:r>
            <a:r>
              <a:rPr lang="en-US" dirty="0" err="1"/>
              <a:t>fényirányt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a T,B,N </a:t>
            </a:r>
            <a:r>
              <a:rPr lang="en-US" dirty="0" err="1"/>
              <a:t>vektorokkal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Hasonlóan</a:t>
            </a:r>
            <a:r>
              <a:rPr lang="en-US" dirty="0"/>
              <a:t> a </a:t>
            </a:r>
            <a:r>
              <a:rPr lang="en-US" dirty="0" err="1"/>
              <a:t>viewdirt</a:t>
            </a:r>
            <a:r>
              <a:rPr lang="en-US" dirty="0"/>
              <a:t> </a:t>
            </a:r>
            <a:r>
              <a:rPr lang="en-US" dirty="0" err="1"/>
              <a:t>végig</a:t>
            </a:r>
            <a:r>
              <a:rPr lang="en-US" dirty="0"/>
              <a:t> </a:t>
            </a:r>
            <a:r>
              <a:rPr lang="en-US" dirty="0" err="1"/>
              <a:t>matekozhatjátok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kijönnek</a:t>
            </a:r>
            <a:r>
              <a:rPr lang="en-US" dirty="0"/>
              <a:t> a </a:t>
            </a:r>
            <a:r>
              <a:rPr lang="en-US" dirty="0" err="1"/>
              <a:t>színek</a:t>
            </a:r>
            <a:r>
              <a:rPr lang="en-US" dirty="0"/>
              <a:t>. A </a:t>
            </a:r>
            <a:r>
              <a:rPr lang="en-US" dirty="0" err="1"/>
              <a:t>viewdir</a:t>
            </a:r>
            <a:r>
              <a:rPr lang="en-US" dirty="0"/>
              <a:t> </a:t>
            </a:r>
            <a:r>
              <a:rPr lang="en-US" dirty="0" err="1"/>
              <a:t>értéke</a:t>
            </a:r>
            <a:r>
              <a:rPr lang="en-US" dirty="0"/>
              <a:t> (0,0,1) </a:t>
            </a:r>
            <a:r>
              <a:rPr lang="en-US" dirty="0" err="1"/>
              <a:t>ebben</a:t>
            </a:r>
            <a:r>
              <a:rPr lang="en-US" dirty="0"/>
              <a:t> a </a:t>
            </a:r>
            <a:r>
              <a:rPr lang="en-US" dirty="0" err="1"/>
              <a:t>példában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705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szolgál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lásd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miért</a:t>
            </a:r>
            <a:r>
              <a:rPr lang="en-US" dirty="0"/>
              <a:t> YXZ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olvastuk</a:t>
            </a:r>
            <a:r>
              <a:rPr lang="en-US" dirty="0"/>
              <a:t> a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értékeit</a:t>
            </a:r>
            <a:r>
              <a:rPr lang="en-US" dirty="0"/>
              <a:t>. Ha </a:t>
            </a:r>
            <a:r>
              <a:rPr lang="en-US" dirty="0" err="1"/>
              <a:t>megnézed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előzőhöz</a:t>
            </a:r>
            <a:r>
              <a:rPr lang="en-US" dirty="0"/>
              <a:t> </a:t>
            </a:r>
            <a:r>
              <a:rPr lang="en-US" dirty="0" err="1"/>
              <a:t>képest</a:t>
            </a:r>
            <a:r>
              <a:rPr lang="en-US" dirty="0"/>
              <a:t> a </a:t>
            </a:r>
            <a:r>
              <a:rPr lang="en-US" dirty="0" err="1"/>
              <a:t>Piros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Zöld</a:t>
            </a:r>
            <a:r>
              <a:rPr lang="en-US" dirty="0"/>
              <a:t> </a:t>
            </a:r>
            <a:r>
              <a:rPr lang="en-US" dirty="0" err="1"/>
              <a:t>értékek</a:t>
            </a:r>
            <a:r>
              <a:rPr lang="en-US" dirty="0"/>
              <a:t> </a:t>
            </a:r>
            <a:r>
              <a:rPr lang="en-US" dirty="0" err="1"/>
              <a:t>mintha</a:t>
            </a:r>
            <a:r>
              <a:rPr lang="en-US" dirty="0"/>
              <a:t> </a:t>
            </a:r>
            <a:r>
              <a:rPr lang="en-US" dirty="0" err="1"/>
              <a:t>fellelnnének</a:t>
            </a:r>
            <a:r>
              <a:rPr lang="en-US" dirty="0"/>
              <a:t> </a:t>
            </a:r>
            <a:r>
              <a:rPr lang="en-US" dirty="0" err="1"/>
              <a:t>cserélve</a:t>
            </a:r>
            <a:r>
              <a:rPr lang="en-US" dirty="0"/>
              <a:t>, </a:t>
            </a:r>
            <a:r>
              <a:rPr lang="en-US" dirty="0" err="1"/>
              <a:t>valóban</a:t>
            </a:r>
            <a:r>
              <a:rPr lang="en-US" dirty="0"/>
              <a:t>, mi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koordinátarendszert</a:t>
            </a:r>
            <a:r>
              <a:rPr lang="en-US" dirty="0"/>
              <a:t> </a:t>
            </a:r>
            <a:r>
              <a:rPr lang="en-US" dirty="0" err="1"/>
              <a:t>használunk</a:t>
            </a:r>
            <a:r>
              <a:rPr lang="en-US" dirty="0"/>
              <a:t>, mint </a:t>
            </a:r>
            <a:r>
              <a:rPr lang="en-US" dirty="0" err="1"/>
              <a:t>ahogy</a:t>
            </a:r>
            <a:r>
              <a:rPr lang="en-US" dirty="0"/>
              <a:t> </a:t>
            </a:r>
            <a:r>
              <a:rPr lang="en-US" dirty="0" err="1"/>
              <a:t>exportálva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a </a:t>
            </a:r>
            <a:r>
              <a:rPr lang="en-US" dirty="0" err="1"/>
              <a:t>textúra</a:t>
            </a:r>
            <a:r>
              <a:rPr lang="en-US" dirty="0"/>
              <a:t>,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, </a:t>
            </a:r>
            <a:r>
              <a:rPr lang="en-US" dirty="0" err="1"/>
              <a:t>mindaddig</a:t>
            </a:r>
            <a:r>
              <a:rPr lang="en-US" dirty="0"/>
              <a:t> </a:t>
            </a:r>
            <a:r>
              <a:rPr lang="en-US" dirty="0" err="1"/>
              <a:t>ameddig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annál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exportálási</a:t>
            </a:r>
            <a:r>
              <a:rPr lang="en-US" dirty="0"/>
              <a:t> </a:t>
            </a:r>
            <a:r>
              <a:rPr lang="en-US" dirty="0" err="1"/>
              <a:t>módszernél</a:t>
            </a:r>
            <a:r>
              <a:rPr lang="en-US" dirty="0"/>
              <a:t> </a:t>
            </a:r>
            <a:r>
              <a:rPr lang="en-US" dirty="0" err="1"/>
              <a:t>maradunk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korrigálni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bármikor</a:t>
            </a:r>
            <a:r>
              <a:rPr lang="en-US" dirty="0"/>
              <a:t>. Most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volt a </a:t>
            </a:r>
            <a:r>
              <a:rPr lang="en-US" dirty="0" err="1"/>
              <a:t>kézenfekvő</a:t>
            </a:r>
            <a:r>
              <a:rPr lang="en-US" dirty="0"/>
              <a:t> </a:t>
            </a:r>
            <a:r>
              <a:rPr lang="en-US" dirty="0" err="1"/>
              <a:t>megoldás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YXZ-t </a:t>
            </a:r>
            <a:r>
              <a:rPr lang="en-US" dirty="0" err="1"/>
              <a:t>olvasunk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Az </a:t>
            </a:r>
            <a:r>
              <a:rPr lang="en-US" dirty="0" err="1"/>
              <a:t>irányokat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onnan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, ha a </a:t>
            </a:r>
            <a:r>
              <a:rPr lang="en-US" dirty="0" err="1"/>
              <a:t>viewDirTS</a:t>
            </a:r>
            <a:r>
              <a:rPr lang="en-US" dirty="0"/>
              <a:t>-t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megnézed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azon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látszik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merre</a:t>
            </a:r>
            <a:r>
              <a:rPr lang="en-US" dirty="0"/>
              <a:t> </a:t>
            </a:r>
            <a:r>
              <a:rPr lang="en-US" dirty="0" err="1"/>
              <a:t>növekszik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2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összegzés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mennyivel</a:t>
            </a:r>
            <a:r>
              <a:rPr lang="en-US" dirty="0"/>
              <a:t> </a:t>
            </a:r>
            <a:r>
              <a:rPr lang="en-US" dirty="0" err="1"/>
              <a:t>többet</a:t>
            </a:r>
            <a:r>
              <a:rPr lang="en-US" dirty="0"/>
              <a:t> </a:t>
            </a:r>
            <a:r>
              <a:rPr lang="en-US" dirty="0" err="1"/>
              <a:t>számít</a:t>
            </a:r>
            <a:r>
              <a:rPr lang="en-US" dirty="0"/>
              <a:t> 1-1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apróság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látszik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normálvektor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is </a:t>
            </a:r>
            <a:r>
              <a:rPr lang="en-US" dirty="0" err="1"/>
              <a:t>fényt</a:t>
            </a:r>
            <a:r>
              <a:rPr lang="en-US" dirty="0"/>
              <a:t> ad,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vehetjük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természetellenes</a:t>
            </a:r>
            <a:r>
              <a:rPr lang="en-US" dirty="0"/>
              <a:t> </a:t>
            </a:r>
            <a:r>
              <a:rPr lang="en-US" dirty="0" err="1"/>
              <a:t>jelenségnek</a:t>
            </a:r>
            <a:r>
              <a:rPr lang="en-US" dirty="0"/>
              <a:t> de a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hazudik</a:t>
            </a:r>
            <a:r>
              <a:rPr lang="en-US" dirty="0"/>
              <a:t>, </a:t>
            </a:r>
            <a:r>
              <a:rPr lang="en-US" dirty="0" err="1"/>
              <a:t>főleg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számoljuk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pont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árnyékban</a:t>
            </a:r>
            <a:r>
              <a:rPr lang="en-US" dirty="0"/>
              <a:t> van-e </a:t>
            </a:r>
            <a:r>
              <a:rPr lang="en-US" dirty="0" err="1"/>
              <a:t>vagy</a:t>
            </a:r>
            <a:r>
              <a:rPr lang="en-US" dirty="0"/>
              <a:t> sem.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probléma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ha </a:t>
            </a:r>
            <a:r>
              <a:rPr lang="en-US" dirty="0" err="1"/>
              <a:t>valakit</a:t>
            </a:r>
            <a:r>
              <a:rPr lang="en-US" dirty="0"/>
              <a:t> </a:t>
            </a:r>
            <a:r>
              <a:rPr lang="en-US" dirty="0" err="1"/>
              <a:t>zavar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 </a:t>
            </a:r>
            <a:r>
              <a:rPr lang="en-US" dirty="0" err="1"/>
              <a:t>valamilyen</a:t>
            </a:r>
            <a:r>
              <a:rPr lang="en-US" dirty="0"/>
              <a:t> </a:t>
            </a:r>
            <a:r>
              <a:rPr lang="en-US" dirty="0" err="1"/>
              <a:t>árnyék</a:t>
            </a:r>
            <a:r>
              <a:rPr lang="en-US" dirty="0"/>
              <a:t> </a:t>
            </a:r>
            <a:r>
              <a:rPr lang="en-US" dirty="0" err="1"/>
              <a:t>tesztet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Akit</a:t>
            </a:r>
            <a:r>
              <a:rPr lang="en-US" dirty="0"/>
              <a:t> </a:t>
            </a:r>
            <a:r>
              <a:rPr lang="en-US" dirty="0" err="1"/>
              <a:t>érdekel</a:t>
            </a:r>
            <a:r>
              <a:rPr lang="en-US" dirty="0"/>
              <a:t> a </a:t>
            </a:r>
            <a:r>
              <a:rPr lang="en-US" dirty="0" err="1"/>
              <a:t>legegyszer</a:t>
            </a:r>
            <a:r>
              <a:rPr lang="hu-HU" dirty="0"/>
              <a:t>ű</a:t>
            </a:r>
            <a:r>
              <a:rPr lang="en-US" dirty="0"/>
              <a:t>bb </a:t>
            </a:r>
            <a:r>
              <a:rPr lang="en-US" dirty="0" err="1"/>
              <a:t>árnyék</a:t>
            </a:r>
            <a:r>
              <a:rPr lang="en-US" dirty="0"/>
              <a:t> </a:t>
            </a:r>
            <a:r>
              <a:rPr lang="en-US" dirty="0" err="1"/>
              <a:t>teszt</a:t>
            </a:r>
            <a:r>
              <a:rPr lang="en-US" dirty="0"/>
              <a:t> (</a:t>
            </a:r>
            <a:r>
              <a:rPr lang="en-US" dirty="0" err="1"/>
              <a:t>inkrementális</a:t>
            </a:r>
            <a:r>
              <a:rPr lang="en-US" dirty="0"/>
              <a:t> </a:t>
            </a:r>
            <a:r>
              <a:rPr lang="en-US" dirty="0" err="1"/>
              <a:t>képszintézisben</a:t>
            </a:r>
            <a:r>
              <a:rPr lang="en-US" dirty="0"/>
              <a:t>, </a:t>
            </a:r>
            <a:r>
              <a:rPr lang="en-US" dirty="0" err="1"/>
              <a:t>amit</a:t>
            </a:r>
            <a:r>
              <a:rPr lang="en-US" dirty="0"/>
              <a:t> mi </a:t>
            </a:r>
            <a:r>
              <a:rPr lang="en-US" dirty="0" err="1"/>
              <a:t>csinálunk</a:t>
            </a:r>
            <a:r>
              <a:rPr lang="en-US" dirty="0"/>
              <a:t> most), </a:t>
            </a:r>
            <a:r>
              <a:rPr lang="en-US" dirty="0" err="1"/>
              <a:t>azt</a:t>
            </a:r>
            <a:r>
              <a:rPr lang="en-US" dirty="0"/>
              <a:t> shadow </a:t>
            </a:r>
            <a:r>
              <a:rPr lang="en-US" dirty="0" err="1"/>
              <a:t>mappelésnek</a:t>
            </a:r>
            <a:r>
              <a:rPr lang="en-US" dirty="0"/>
              <a:t> </a:t>
            </a:r>
            <a:r>
              <a:rPr lang="en-US" dirty="0" err="1"/>
              <a:t>hívják</a:t>
            </a:r>
            <a:r>
              <a:rPr lang="en-US" dirty="0"/>
              <a:t>, de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a </a:t>
            </a:r>
            <a:r>
              <a:rPr lang="en-US" dirty="0" err="1"/>
              <a:t>művész</a:t>
            </a:r>
            <a:r>
              <a:rPr lang="en-US" dirty="0"/>
              <a:t> </a:t>
            </a:r>
            <a:r>
              <a:rPr lang="en-US" dirty="0" err="1"/>
              <a:t>csinálja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elkészíteni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(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) shadow map </a:t>
            </a:r>
            <a:r>
              <a:rPr lang="en-US" dirty="0" err="1"/>
              <a:t>textúrát</a:t>
            </a:r>
            <a:r>
              <a:rPr lang="en-US" dirty="0"/>
              <a:t>,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megvizsgáljuk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eléri</a:t>
            </a:r>
            <a:r>
              <a:rPr lang="en-US" dirty="0"/>
              <a:t>-e 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objektumunkat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36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37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cseréljük</a:t>
            </a:r>
            <a:r>
              <a:rPr lang="en-US" dirty="0"/>
              <a:t> le a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fájlt</a:t>
            </a:r>
            <a:r>
              <a:rPr lang="en-US" dirty="0"/>
              <a:t>, ha van </a:t>
            </a:r>
            <a:r>
              <a:rPr lang="en-US" dirty="0" err="1"/>
              <a:t>ennél</a:t>
            </a:r>
            <a:r>
              <a:rPr lang="en-US" dirty="0"/>
              <a:t> </a:t>
            </a:r>
            <a:r>
              <a:rPr lang="en-US" dirty="0" err="1"/>
              <a:t>szebb</a:t>
            </a:r>
            <a:r>
              <a:rPr lang="en-US" dirty="0"/>
              <a:t> </a:t>
            </a:r>
            <a:r>
              <a:rPr lang="en-US" dirty="0" err="1"/>
              <a:t>megoldásod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, </a:t>
            </a: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484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csúnyának</a:t>
            </a:r>
            <a:r>
              <a:rPr lang="en-US" dirty="0"/>
              <a:t> </a:t>
            </a:r>
            <a:r>
              <a:rPr lang="en-US" dirty="0" err="1"/>
              <a:t>néz</a:t>
            </a:r>
            <a:r>
              <a:rPr lang="en-US" dirty="0"/>
              <a:t> </a:t>
            </a:r>
            <a:r>
              <a:rPr lang="en-US" dirty="0" err="1"/>
              <a:t>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813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891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127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módosítjuk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s0 shader </a:t>
            </a:r>
            <a:r>
              <a:rPr lang="en-US" dirty="0" err="1"/>
              <a:t>regiszterben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static sampler-</a:t>
            </a:r>
            <a:r>
              <a:rPr lang="en-US" dirty="0" err="1"/>
              <a:t>ünket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U,V </a:t>
            </a:r>
            <a:r>
              <a:rPr lang="en-US" dirty="0" err="1"/>
              <a:t>irányban</a:t>
            </a:r>
            <a:r>
              <a:rPr lang="en-US" dirty="0"/>
              <a:t> a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címzését</a:t>
            </a:r>
            <a:r>
              <a:rPr lang="en-US" dirty="0"/>
              <a:t> WRAP-re </a:t>
            </a:r>
            <a:r>
              <a:rPr lang="en-US" dirty="0" err="1"/>
              <a:t>állítjuk</a:t>
            </a:r>
            <a:r>
              <a:rPr lang="en-US" dirty="0"/>
              <a:t>,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mondjuk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 </a:t>
            </a:r>
            <a:r>
              <a:rPr lang="en-US" dirty="0" err="1"/>
              <a:t>modulálja</a:t>
            </a:r>
            <a:r>
              <a:rPr lang="en-US" dirty="0"/>
              <a:t> le a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koordinátát</a:t>
            </a:r>
            <a:r>
              <a:rPr lang="en-US" dirty="0"/>
              <a:t> 0-1 </a:t>
            </a:r>
            <a:r>
              <a:rPr lang="en-US" dirty="0" err="1"/>
              <a:t>közé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Figyelem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moduláció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ha </a:t>
            </a:r>
            <a:r>
              <a:rPr lang="en-US" dirty="0" err="1"/>
              <a:t>felül</a:t>
            </a:r>
            <a:r>
              <a:rPr lang="en-US" dirty="0"/>
              <a:t> </a:t>
            </a:r>
            <a:r>
              <a:rPr lang="en-US" dirty="0" err="1"/>
              <a:t>kilépünk</a:t>
            </a:r>
            <a:r>
              <a:rPr lang="en-US" dirty="0"/>
              <a:t> a [0,1] </a:t>
            </a:r>
            <a:r>
              <a:rPr lang="en-US" dirty="0" err="1"/>
              <a:t>tartományból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ismét</a:t>
            </a:r>
            <a:r>
              <a:rPr lang="en-US" dirty="0"/>
              <a:t> </a:t>
            </a:r>
            <a:r>
              <a:rPr lang="en-US" dirty="0" err="1"/>
              <a:t>alul</a:t>
            </a:r>
            <a:r>
              <a:rPr lang="en-US" dirty="0"/>
              <a:t> </a:t>
            </a:r>
            <a:r>
              <a:rPr lang="en-US" dirty="0" err="1"/>
              <a:t>kezdünk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ismétlődő</a:t>
            </a:r>
            <a:r>
              <a:rPr lang="en-US" dirty="0"/>
              <a:t>. MSDN-</a:t>
            </a:r>
            <a:r>
              <a:rPr lang="en-US" dirty="0" err="1"/>
              <a:t>en</a:t>
            </a:r>
            <a:r>
              <a:rPr lang="en-US" dirty="0"/>
              <a:t> a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címzési</a:t>
            </a:r>
            <a:r>
              <a:rPr lang="en-US" dirty="0"/>
              <a:t> </a:t>
            </a:r>
            <a:r>
              <a:rPr lang="en-US" dirty="0" err="1"/>
              <a:t>módokat</a:t>
            </a:r>
            <a:r>
              <a:rPr lang="en-US" dirty="0"/>
              <a:t> </a:t>
            </a:r>
            <a:r>
              <a:rPr lang="en-US" dirty="0" err="1"/>
              <a:t>megtaláljátok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42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rászorzunk</a:t>
            </a:r>
            <a:r>
              <a:rPr lang="en-US" dirty="0"/>
              <a:t> a </a:t>
            </a:r>
            <a:r>
              <a:rPr lang="en-US" dirty="0" err="1"/>
              <a:t>texCoord</a:t>
            </a:r>
            <a:r>
              <a:rPr lang="en-US" dirty="0"/>
              <a:t>-ra </a:t>
            </a:r>
            <a:r>
              <a:rPr lang="en-US" dirty="0" err="1"/>
              <a:t>egy</a:t>
            </a:r>
            <a:r>
              <a:rPr lang="en-US" dirty="0"/>
              <a:t> 4-es </a:t>
            </a:r>
            <a:r>
              <a:rPr lang="en-US" dirty="0" err="1"/>
              <a:t>konstanst</a:t>
            </a:r>
            <a:r>
              <a:rPr lang="en-US" dirty="0"/>
              <a:t> most,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s</a:t>
            </a:r>
            <a:r>
              <a:rPr lang="hu-HU" dirty="0"/>
              <a:t>ű</a:t>
            </a:r>
            <a:r>
              <a:rPr lang="en-US" dirty="0"/>
              <a:t>r</a:t>
            </a:r>
            <a:r>
              <a:rPr lang="hu-HU" dirty="0"/>
              <a:t>ű</a:t>
            </a:r>
            <a:r>
              <a:rPr lang="en-US" dirty="0" err="1"/>
              <a:t>bbek</a:t>
            </a:r>
            <a:r>
              <a:rPr lang="en-US" dirty="0"/>
              <a:t> </a:t>
            </a:r>
            <a:r>
              <a:rPr lang="en-US" dirty="0" err="1"/>
              <a:t>legyenek</a:t>
            </a:r>
            <a:r>
              <a:rPr lang="en-US" dirty="0"/>
              <a:t> a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koordináták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a </a:t>
            </a:r>
            <a:r>
              <a:rPr lang="en-US" dirty="0" err="1"/>
              <a:t>modell</a:t>
            </a:r>
            <a:r>
              <a:rPr lang="en-US" dirty="0"/>
              <a:t> [0,1] </a:t>
            </a:r>
            <a:r>
              <a:rPr lang="en-US" dirty="0" err="1"/>
              <a:t>teréből</a:t>
            </a:r>
            <a:r>
              <a:rPr lang="en-US" dirty="0"/>
              <a:t> </a:t>
            </a:r>
            <a:r>
              <a:rPr lang="en-US" dirty="0" err="1"/>
              <a:t>kimegyünk</a:t>
            </a:r>
            <a:r>
              <a:rPr lang="en-US" dirty="0"/>
              <a:t> [0,4] </a:t>
            </a:r>
            <a:r>
              <a:rPr lang="en-US" dirty="0" err="1"/>
              <a:t>térbe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beállítottuk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addressing </a:t>
            </a:r>
            <a:r>
              <a:rPr lang="en-US" dirty="0" err="1"/>
              <a:t>módot</a:t>
            </a:r>
            <a:r>
              <a:rPr lang="en-US" dirty="0"/>
              <a:t> U,V </a:t>
            </a:r>
            <a:r>
              <a:rPr lang="en-US" dirty="0" err="1"/>
              <a:t>irányba</a:t>
            </a:r>
            <a:r>
              <a:rPr lang="en-US" dirty="0"/>
              <a:t> WRAP-re,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szépen</a:t>
            </a:r>
            <a:r>
              <a:rPr lang="en-US" dirty="0"/>
              <a:t> </a:t>
            </a:r>
            <a:r>
              <a:rPr lang="en-US" dirty="0" err="1"/>
              <a:t>veszi</a:t>
            </a:r>
            <a:r>
              <a:rPr lang="en-US" dirty="0"/>
              <a:t> a </a:t>
            </a:r>
            <a:r>
              <a:rPr lang="en-US" dirty="0" err="1"/>
              <a:t>törtrészét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kapjuk</a:t>
            </a:r>
            <a:r>
              <a:rPr lang="en-US" dirty="0"/>
              <a:t> a [0,1]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vissza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592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Na de </a:t>
            </a:r>
            <a:r>
              <a:rPr lang="en-US" dirty="0" err="1"/>
              <a:t>várjunk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pillanatot</a:t>
            </a:r>
            <a:r>
              <a:rPr lang="en-US" dirty="0"/>
              <a:t>, most </a:t>
            </a:r>
            <a:r>
              <a:rPr lang="en-US" dirty="0" err="1"/>
              <a:t>olyan</a:t>
            </a:r>
            <a:r>
              <a:rPr lang="en-US" dirty="0"/>
              <a:t>, </a:t>
            </a:r>
            <a:r>
              <a:rPr lang="en-US" dirty="0" err="1"/>
              <a:t>mintha</a:t>
            </a:r>
            <a:r>
              <a:rPr lang="en-US" dirty="0"/>
              <a:t> 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jönne</a:t>
            </a:r>
            <a:r>
              <a:rPr lang="en-US" dirty="0"/>
              <a:t> </a:t>
            </a:r>
            <a:r>
              <a:rPr lang="en-US" dirty="0" err="1"/>
              <a:t>felülről</a:t>
            </a:r>
            <a:r>
              <a:rPr lang="en-US" dirty="0"/>
              <a:t>, de a </a:t>
            </a:r>
            <a:r>
              <a:rPr lang="en-US" dirty="0" err="1"/>
              <a:t>repedéseket</a:t>
            </a:r>
            <a:r>
              <a:rPr lang="en-US" dirty="0"/>
              <a:t> meg </a:t>
            </a:r>
            <a:r>
              <a:rPr lang="en-US" dirty="0" err="1"/>
              <a:t>alulról</a:t>
            </a:r>
            <a:r>
              <a:rPr lang="en-US" dirty="0"/>
              <a:t> </a:t>
            </a:r>
            <a:r>
              <a:rPr lang="en-US" dirty="0" err="1"/>
              <a:t>világítanánk</a:t>
            </a:r>
            <a:r>
              <a:rPr lang="en-US" dirty="0"/>
              <a:t> meg. </a:t>
            </a:r>
            <a:r>
              <a:rPr lang="en-US" dirty="0" err="1"/>
              <a:t>Akkor</a:t>
            </a:r>
            <a:r>
              <a:rPr lang="en-US" dirty="0"/>
              <a:t> most mi </a:t>
            </a:r>
            <a:r>
              <a:rPr lang="en-US" dirty="0" err="1"/>
              <a:t>történik</a:t>
            </a:r>
            <a:r>
              <a:rPr lang="en-US" dirty="0"/>
              <a:t>?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Ezzel</a:t>
            </a:r>
            <a:r>
              <a:rPr lang="en-US" dirty="0"/>
              <a:t> a </a:t>
            </a:r>
            <a:r>
              <a:rPr lang="en-US" dirty="0" err="1"/>
              <a:t>textúrával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gond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máshogy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exportálva</a:t>
            </a:r>
            <a:r>
              <a:rPr lang="en-US" dirty="0"/>
              <a:t>, mint a brick </a:t>
            </a:r>
            <a:r>
              <a:rPr lang="en-US" dirty="0" err="1"/>
              <a:t>textúránk</a:t>
            </a:r>
            <a:r>
              <a:rPr lang="en-US" dirty="0"/>
              <a:t>. </a:t>
            </a:r>
            <a:r>
              <a:rPr lang="en-US" dirty="0" err="1"/>
              <a:t>Erre</a:t>
            </a:r>
            <a:r>
              <a:rPr lang="en-US" dirty="0"/>
              <a:t> maximum </a:t>
            </a:r>
            <a:r>
              <a:rPr lang="en-US" dirty="0" err="1"/>
              <a:t>valamilyen</a:t>
            </a:r>
            <a:r>
              <a:rPr lang="en-US" dirty="0"/>
              <a:t> meta-</a:t>
            </a:r>
            <a:r>
              <a:rPr lang="en-US" dirty="0" err="1"/>
              <a:t>adatokkal</a:t>
            </a:r>
            <a:r>
              <a:rPr lang="en-US" dirty="0"/>
              <a:t> </a:t>
            </a:r>
            <a:r>
              <a:rPr lang="en-US" dirty="0" err="1"/>
              <a:t>lehetne</a:t>
            </a:r>
            <a:r>
              <a:rPr lang="en-US" dirty="0"/>
              <a:t> </a:t>
            </a:r>
            <a:r>
              <a:rPr lang="en-US" dirty="0" err="1"/>
              <a:t>felkészíteni</a:t>
            </a:r>
            <a:r>
              <a:rPr lang="en-US" dirty="0"/>
              <a:t> a </a:t>
            </a:r>
            <a:r>
              <a:rPr lang="en-US" dirty="0" err="1"/>
              <a:t>programunkat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képfájlba</a:t>
            </a:r>
            <a:r>
              <a:rPr lang="en-US" dirty="0"/>
              <a:t> </a:t>
            </a:r>
            <a:r>
              <a:rPr lang="en-US" dirty="0" err="1"/>
              <a:t>beletennénk</a:t>
            </a:r>
            <a:r>
              <a:rPr lang="en-US" dirty="0"/>
              <a:t> </a:t>
            </a:r>
            <a:r>
              <a:rPr lang="en-US" dirty="0" err="1"/>
              <a:t>valamilyen</a:t>
            </a:r>
            <a:r>
              <a:rPr lang="en-US" dirty="0"/>
              <a:t> </a:t>
            </a:r>
            <a:r>
              <a:rPr lang="en-US" dirty="0" err="1"/>
              <a:t>formában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extra </a:t>
            </a:r>
            <a:r>
              <a:rPr lang="en-US" dirty="0" err="1"/>
              <a:t>információt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állnak</a:t>
            </a:r>
            <a:r>
              <a:rPr lang="en-US" dirty="0"/>
              <a:t> a </a:t>
            </a:r>
            <a:r>
              <a:rPr lang="en-US" dirty="0" err="1"/>
              <a:t>normálvektoraink</a:t>
            </a:r>
            <a:r>
              <a:rPr lang="en-US" dirty="0"/>
              <a:t>.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most </a:t>
            </a:r>
            <a:r>
              <a:rPr lang="en-US" dirty="0" err="1"/>
              <a:t>annyi</a:t>
            </a:r>
            <a:r>
              <a:rPr lang="en-US" dirty="0"/>
              <a:t> a </a:t>
            </a:r>
            <a:r>
              <a:rPr lang="en-US" dirty="0" err="1"/>
              <a:t>probléma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megnézzük</a:t>
            </a:r>
            <a:r>
              <a:rPr lang="en-US" dirty="0"/>
              <a:t> a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képet</a:t>
            </a:r>
            <a:r>
              <a:rPr lang="en-US" dirty="0"/>
              <a:t> (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91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 </a:t>
            </a:r>
            <a:r>
              <a:rPr lang="en-US" dirty="0" err="1"/>
              <a:t>importáláshoz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változtatás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vertexenként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a </a:t>
            </a:r>
            <a:r>
              <a:rPr lang="en-US" dirty="0" err="1"/>
              <a:t>tangens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binormális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dirty="0" err="1"/>
              <a:t>struktúrát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betöltésnél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utána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vertex buffer </a:t>
            </a:r>
            <a:r>
              <a:rPr lang="en-US" dirty="0" err="1"/>
              <a:t>fent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GPU-n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foglalkozunk</a:t>
            </a:r>
            <a:r>
              <a:rPr lang="en-US" dirty="0"/>
              <a:t> </a:t>
            </a:r>
            <a:r>
              <a:rPr lang="en-US" dirty="0" err="1"/>
              <a:t>többé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Vertex Shader </a:t>
            </a:r>
            <a:r>
              <a:rPr lang="en-US" dirty="0" err="1"/>
              <a:t>inputjánál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várjunk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InputAssemberOutput-ból</a:t>
            </a:r>
            <a:r>
              <a:rPr lang="en-US" dirty="0"/>
              <a:t> (</a:t>
            </a:r>
            <a:r>
              <a:rPr lang="en-US" dirty="0" err="1"/>
              <a:t>iao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Bal </a:t>
            </a:r>
            <a:r>
              <a:rPr lang="en-US" dirty="0" err="1"/>
              <a:t>oldalon</a:t>
            </a:r>
            <a:r>
              <a:rPr lang="en-US" dirty="0"/>
              <a:t> a </a:t>
            </a:r>
            <a:r>
              <a:rPr lang="en-US" dirty="0" err="1"/>
              <a:t>zöld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felfelé</a:t>
            </a:r>
            <a:r>
              <a:rPr lang="en-US" dirty="0"/>
              <a:t>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elmozdulást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míg</a:t>
            </a:r>
            <a:r>
              <a:rPr lang="en-US" dirty="0"/>
              <a:t> a job </a:t>
            </a:r>
            <a:r>
              <a:rPr lang="en-US" dirty="0" err="1"/>
              <a:t>oldalon</a:t>
            </a:r>
            <a:r>
              <a:rPr lang="en-US" dirty="0"/>
              <a:t> a </a:t>
            </a:r>
            <a:r>
              <a:rPr lang="en-US" dirty="0" err="1"/>
              <a:t>lefelé</a:t>
            </a:r>
            <a:r>
              <a:rPr lang="en-US" dirty="0"/>
              <a:t>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elmozdulást</a:t>
            </a:r>
            <a:r>
              <a:rPr lang="en-US" dirty="0"/>
              <a:t>.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ebből</a:t>
            </a:r>
            <a:r>
              <a:rPr lang="en-US" dirty="0"/>
              <a:t> van a </a:t>
            </a:r>
            <a:r>
              <a:rPr lang="en-US" dirty="0" err="1"/>
              <a:t>problémánk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Mi </a:t>
            </a:r>
            <a:r>
              <a:rPr lang="en-US" dirty="0" err="1"/>
              <a:t>erre</a:t>
            </a:r>
            <a:r>
              <a:rPr lang="en-US" dirty="0"/>
              <a:t> a </a:t>
            </a:r>
            <a:r>
              <a:rPr lang="en-US" dirty="0" err="1"/>
              <a:t>megoldás</a:t>
            </a:r>
            <a:r>
              <a:rPr lang="en-US" dirty="0"/>
              <a:t>? Minden </a:t>
            </a:r>
            <a:r>
              <a:rPr lang="en-US" dirty="0" err="1"/>
              <a:t>megoldásnak</a:t>
            </a:r>
            <a:r>
              <a:rPr lang="en-US" dirty="0"/>
              <a:t> </a:t>
            </a:r>
            <a:r>
              <a:rPr lang="en-US" dirty="0" err="1"/>
              <a:t>számít</a:t>
            </a:r>
            <a:r>
              <a:rPr lang="en-US" dirty="0"/>
              <a:t>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helyreteszi</a:t>
            </a:r>
            <a:r>
              <a:rPr lang="en-US" dirty="0"/>
              <a:t> a </a:t>
            </a:r>
            <a:r>
              <a:rPr lang="en-US" dirty="0" err="1"/>
              <a:t>vektorainkat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228600" indent="-228600">
              <a:buFontTx/>
              <a:buAutoNum type="arabicParenR"/>
            </a:pPr>
            <a:r>
              <a:rPr lang="en-US" dirty="0"/>
              <a:t>Vertex </a:t>
            </a:r>
            <a:r>
              <a:rPr lang="en-US" dirty="0" err="1"/>
              <a:t>Shaderben</a:t>
            </a:r>
            <a:r>
              <a:rPr lang="en-US" dirty="0"/>
              <a:t>: T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helyett</a:t>
            </a:r>
            <a:r>
              <a:rPr lang="en-US" dirty="0"/>
              <a:t> –T </a:t>
            </a:r>
            <a:r>
              <a:rPr lang="en-US" dirty="0" err="1"/>
              <a:t>vektort</a:t>
            </a:r>
            <a:r>
              <a:rPr lang="en-US" dirty="0"/>
              <a:t> </a:t>
            </a:r>
            <a:r>
              <a:rPr lang="en-US" dirty="0" err="1"/>
              <a:t>használunk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máris</a:t>
            </a:r>
            <a:r>
              <a:rPr lang="en-US" dirty="0"/>
              <a:t> </a:t>
            </a:r>
            <a:r>
              <a:rPr lang="en-US" dirty="0" err="1"/>
              <a:t>megoldaná</a:t>
            </a:r>
            <a:r>
              <a:rPr lang="en-US" dirty="0"/>
              <a:t> a </a:t>
            </a:r>
            <a:r>
              <a:rPr lang="en-US" dirty="0" err="1"/>
              <a:t>problémánkat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a </a:t>
            </a:r>
            <a:r>
              <a:rPr lang="en-US" dirty="0" err="1"/>
              <a:t>tangens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általában</a:t>
            </a:r>
            <a:r>
              <a:rPr lang="en-US" dirty="0"/>
              <a:t> (</a:t>
            </a:r>
            <a:r>
              <a:rPr lang="en-US" dirty="0" err="1"/>
              <a:t>konvenció</a:t>
            </a:r>
            <a:r>
              <a:rPr lang="en-US" dirty="0"/>
              <a:t> </a:t>
            </a:r>
            <a:r>
              <a:rPr lang="en-US" dirty="0" err="1"/>
              <a:t>szerint</a:t>
            </a:r>
            <a:r>
              <a:rPr lang="en-US" dirty="0"/>
              <a:t>) a </a:t>
            </a:r>
            <a:r>
              <a:rPr lang="en-US" dirty="0" err="1"/>
              <a:t>függőleges</a:t>
            </a:r>
            <a:r>
              <a:rPr lang="en-US" dirty="0"/>
              <a:t> </a:t>
            </a:r>
            <a:r>
              <a:rPr lang="en-US" dirty="0" err="1"/>
              <a:t>irányt</a:t>
            </a:r>
            <a:r>
              <a:rPr lang="en-US" dirty="0"/>
              <a:t> </a:t>
            </a:r>
            <a:r>
              <a:rPr lang="en-US" dirty="0" err="1"/>
              <a:t>próbálja</a:t>
            </a:r>
            <a:r>
              <a:rPr lang="en-US" dirty="0"/>
              <a:t> </a:t>
            </a:r>
            <a:r>
              <a:rPr lang="en-US" dirty="0" err="1"/>
              <a:t>követni</a:t>
            </a:r>
            <a:r>
              <a:rPr lang="en-US" dirty="0"/>
              <a:t>.</a:t>
            </a:r>
          </a:p>
          <a:p>
            <a:pPr marL="228600" indent="-228600">
              <a:buFontTx/>
              <a:buAutoNum type="arabicParenR"/>
            </a:pPr>
            <a:r>
              <a:rPr lang="en-US" dirty="0"/>
              <a:t>Pixel </a:t>
            </a:r>
            <a:r>
              <a:rPr lang="en-US" dirty="0" err="1"/>
              <a:t>Shaderben</a:t>
            </a:r>
            <a:r>
              <a:rPr lang="en-US" dirty="0"/>
              <a:t> a </a:t>
            </a:r>
            <a:r>
              <a:rPr lang="en-US" dirty="0" err="1"/>
              <a:t>beolvasott</a:t>
            </a:r>
            <a:r>
              <a:rPr lang="en-US" dirty="0"/>
              <a:t>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n.x</a:t>
            </a:r>
            <a:r>
              <a:rPr lang="en-US" dirty="0"/>
              <a:t> = -</a:t>
            </a:r>
            <a:r>
              <a:rPr lang="en-US" dirty="0" err="1"/>
              <a:t>n.x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.  (</a:t>
            </a:r>
            <a:r>
              <a:rPr lang="en-US" dirty="0" err="1"/>
              <a:t>Miért</a:t>
            </a:r>
            <a:r>
              <a:rPr lang="en-US" dirty="0"/>
              <a:t>? </a:t>
            </a:r>
            <a:r>
              <a:rPr lang="en-US" dirty="0" err="1"/>
              <a:t>Mert</a:t>
            </a:r>
            <a:r>
              <a:rPr lang="en-US" dirty="0"/>
              <a:t> .</a:t>
            </a:r>
            <a:r>
              <a:rPr lang="en-US" dirty="0" err="1"/>
              <a:t>yxz</a:t>
            </a:r>
            <a:r>
              <a:rPr lang="en-US" dirty="0"/>
              <a:t>-t </a:t>
            </a:r>
            <a:r>
              <a:rPr lang="en-US" dirty="0" err="1"/>
              <a:t>olvasunk</a:t>
            </a:r>
            <a:r>
              <a:rPr lang="en-US" dirty="0"/>
              <a:t> be,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Y </a:t>
            </a:r>
            <a:r>
              <a:rPr lang="en-US" dirty="0" err="1"/>
              <a:t>komponens</a:t>
            </a:r>
            <a:r>
              <a:rPr lang="en-US" dirty="0"/>
              <a:t>(</a:t>
            </a:r>
            <a:r>
              <a:rPr lang="en-US" dirty="0" err="1"/>
              <a:t>zöld</a:t>
            </a:r>
            <a:r>
              <a:rPr lang="en-US" dirty="0"/>
              <a:t>) </a:t>
            </a:r>
            <a:r>
              <a:rPr lang="en-US" dirty="0" err="1"/>
              <a:t>az</a:t>
            </a:r>
            <a:r>
              <a:rPr lang="en-US" dirty="0"/>
              <a:t> X </a:t>
            </a:r>
            <a:r>
              <a:rPr lang="en-US" dirty="0" err="1"/>
              <a:t>komponensben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)</a:t>
            </a:r>
          </a:p>
          <a:p>
            <a:pPr marL="228600" indent="-228600">
              <a:buFontTx/>
              <a:buAutoNum type="arabicParenR"/>
            </a:pPr>
            <a:r>
              <a:rPr lang="en-US" dirty="0" err="1"/>
              <a:t>Egyszerűen</a:t>
            </a:r>
            <a:r>
              <a:rPr lang="en-US" dirty="0"/>
              <a:t> U,V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koordinátákból</a:t>
            </a:r>
            <a:r>
              <a:rPr lang="en-US" dirty="0"/>
              <a:t> a </a:t>
            </a:r>
            <a:r>
              <a:rPr lang="en-US" dirty="0" err="1"/>
              <a:t>függőleges</a:t>
            </a:r>
            <a:r>
              <a:rPr lang="en-US" dirty="0"/>
              <a:t> V </a:t>
            </a:r>
            <a:r>
              <a:rPr lang="en-US" dirty="0" err="1"/>
              <a:t>helyett</a:t>
            </a:r>
            <a:r>
              <a:rPr lang="en-US" dirty="0"/>
              <a:t> 1.0-V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olvasunk</a:t>
            </a:r>
            <a:r>
              <a:rPr lang="en-US" dirty="0"/>
              <a:t>.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sima</a:t>
            </a:r>
            <a:r>
              <a:rPr lang="en-US" dirty="0"/>
              <a:t> –V-t,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ha </a:t>
            </a:r>
            <a:r>
              <a:rPr lang="en-US" dirty="0" err="1"/>
              <a:t>nincs</a:t>
            </a:r>
            <a:r>
              <a:rPr lang="en-US" dirty="0"/>
              <a:t> tiling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addressing </a:t>
            </a:r>
            <a:r>
              <a:rPr lang="en-US" dirty="0" err="1"/>
              <a:t>mód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salátaságot</a:t>
            </a:r>
            <a:r>
              <a:rPr lang="en-US" dirty="0"/>
              <a:t> </a:t>
            </a:r>
            <a:r>
              <a:rPr lang="en-US" dirty="0" err="1"/>
              <a:t>kaphatunk</a:t>
            </a:r>
            <a:r>
              <a:rPr lang="en-US" dirty="0"/>
              <a:t> </a:t>
            </a:r>
            <a:r>
              <a:rPr lang="en-US" dirty="0" err="1"/>
              <a:t>alulcímzéssel</a:t>
            </a:r>
            <a:r>
              <a:rPr lang="en-US" dirty="0"/>
              <a:t>. </a:t>
            </a:r>
          </a:p>
          <a:p>
            <a:pPr marL="228600" indent="-228600">
              <a:buFontTx/>
              <a:buAutoNum type="arabicParenR"/>
            </a:pPr>
            <a:r>
              <a:rPr lang="en-US" dirty="0" err="1"/>
              <a:t>Megjavítod</a:t>
            </a:r>
            <a:r>
              <a:rPr lang="en-US" dirty="0"/>
              <a:t> a </a:t>
            </a:r>
            <a:r>
              <a:rPr lang="en-US" dirty="0" err="1"/>
              <a:t>képfájlt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alkalmas</a:t>
            </a:r>
            <a:r>
              <a:rPr lang="en-US" dirty="0"/>
              <a:t> </a:t>
            </a:r>
            <a:r>
              <a:rPr lang="en-US" dirty="0" err="1"/>
              <a:t>programban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319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Máris</a:t>
            </a:r>
            <a:r>
              <a:rPr lang="en-US" dirty="0"/>
              <a:t> </a:t>
            </a:r>
            <a:r>
              <a:rPr lang="en-US" dirty="0" err="1"/>
              <a:t>értelmesebb</a:t>
            </a:r>
            <a:r>
              <a:rPr lang="en-US" dirty="0"/>
              <a:t> </a:t>
            </a:r>
            <a:r>
              <a:rPr lang="en-US" dirty="0" err="1"/>
              <a:t>eredményt</a:t>
            </a:r>
            <a:r>
              <a:rPr lang="en-US" dirty="0"/>
              <a:t> </a:t>
            </a:r>
            <a:r>
              <a:rPr lang="en-US" dirty="0" err="1"/>
              <a:t>kaptunk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51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Az </a:t>
            </a:r>
            <a:r>
              <a:rPr lang="en-US" dirty="0" err="1"/>
              <a:t>EnvMap</a:t>
            </a:r>
            <a:r>
              <a:rPr lang="en-US" dirty="0"/>
              <a:t>-et </a:t>
            </a:r>
            <a:r>
              <a:rPr lang="en-US" dirty="0" err="1"/>
              <a:t>ügye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float3-al </a:t>
            </a:r>
            <a:r>
              <a:rPr lang="en-US" dirty="0" err="1"/>
              <a:t>címezzük</a:t>
            </a:r>
            <a:r>
              <a:rPr lang="en-US" dirty="0"/>
              <a:t>, </a:t>
            </a:r>
            <a:r>
              <a:rPr lang="en-US" dirty="0" err="1"/>
              <a:t>konkrétan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fényirányt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</a:t>
            </a:r>
            <a:r>
              <a:rPr lang="en-US" dirty="0" err="1"/>
              <a:t>amiből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texel</a:t>
            </a:r>
            <a:r>
              <a:rPr lang="en-US" dirty="0"/>
              <a:t>-t.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problémánk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reflect m</a:t>
            </a:r>
            <a:r>
              <a:rPr lang="hu-HU" dirty="0"/>
              <a:t>ű</a:t>
            </a:r>
            <a:r>
              <a:rPr lang="en-US" dirty="0" err="1"/>
              <a:t>veletet</a:t>
            </a:r>
            <a:r>
              <a:rPr lang="en-US" dirty="0"/>
              <a:t> </a:t>
            </a:r>
            <a:r>
              <a:rPr lang="en-US" dirty="0" err="1"/>
              <a:t>ügyesen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megoldani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265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793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955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Balra</a:t>
            </a:r>
            <a:r>
              <a:rPr lang="en-US" dirty="0"/>
              <a:t> a normal map, </a:t>
            </a:r>
            <a:r>
              <a:rPr lang="en-US" dirty="0" err="1"/>
              <a:t>jobbra</a:t>
            </a:r>
            <a:r>
              <a:rPr lang="en-US" dirty="0"/>
              <a:t> a parallax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forrást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megnézni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Magyar </a:t>
            </a:r>
            <a:r>
              <a:rPr lang="en-US" dirty="0" err="1"/>
              <a:t>fejlesztő</a:t>
            </a:r>
            <a:r>
              <a:rPr lang="en-US" dirty="0"/>
              <a:t> </a:t>
            </a:r>
            <a:r>
              <a:rPr lang="en-US" dirty="0" err="1"/>
              <a:t>írásait</a:t>
            </a:r>
            <a:r>
              <a:rPr lang="en-US" dirty="0"/>
              <a:t> </a:t>
            </a:r>
            <a:r>
              <a:rPr lang="en-US" dirty="0" err="1"/>
              <a:t>talájátok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, </a:t>
            </a:r>
            <a:r>
              <a:rPr lang="en-US" dirty="0" err="1"/>
              <a:t>nagyrészt</a:t>
            </a:r>
            <a:r>
              <a:rPr lang="en-US" dirty="0"/>
              <a:t> DX9-es, </a:t>
            </a:r>
            <a:r>
              <a:rPr lang="en-US" dirty="0" err="1"/>
              <a:t>ráadásul</a:t>
            </a:r>
            <a:r>
              <a:rPr lang="en-US" dirty="0"/>
              <a:t> </a:t>
            </a:r>
            <a:r>
              <a:rPr lang="en-US" dirty="0" err="1"/>
              <a:t>balkezes</a:t>
            </a:r>
            <a:r>
              <a:rPr lang="en-US" dirty="0"/>
              <a:t> </a:t>
            </a:r>
            <a:r>
              <a:rPr lang="en-US" dirty="0" err="1"/>
              <a:t>koordináta</a:t>
            </a:r>
            <a:r>
              <a:rPr lang="en-US" dirty="0"/>
              <a:t> </a:t>
            </a:r>
            <a:r>
              <a:rPr lang="en-US" dirty="0" err="1"/>
              <a:t>rendszerben</a:t>
            </a:r>
            <a:r>
              <a:rPr lang="en-US" dirty="0"/>
              <a:t> </a:t>
            </a:r>
            <a:r>
              <a:rPr lang="en-US" dirty="0" err="1"/>
              <a:t>dolgozik</a:t>
            </a:r>
            <a:r>
              <a:rPr lang="en-US" dirty="0"/>
              <a:t>, de </a:t>
            </a:r>
            <a:r>
              <a:rPr lang="en-US" dirty="0" err="1"/>
              <a:t>szuper</a:t>
            </a:r>
            <a:r>
              <a:rPr lang="en-US" dirty="0"/>
              <a:t> </a:t>
            </a:r>
            <a:r>
              <a:rPr lang="en-US" dirty="0" err="1"/>
              <a:t>írásai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kocka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kedvez</a:t>
            </a:r>
            <a:r>
              <a:rPr lang="en-US" dirty="0"/>
              <a:t> a </a:t>
            </a:r>
            <a:r>
              <a:rPr lang="en-US" dirty="0" err="1"/>
              <a:t>parallaxnak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a </a:t>
            </a:r>
            <a:r>
              <a:rPr lang="en-US" dirty="0" err="1"/>
              <a:t>felületből</a:t>
            </a:r>
            <a:r>
              <a:rPr lang="en-US" dirty="0"/>
              <a:t> “</a:t>
            </a:r>
            <a:r>
              <a:rPr lang="en-US" dirty="0" err="1"/>
              <a:t>kifele</a:t>
            </a:r>
            <a:r>
              <a:rPr lang="en-US" dirty="0"/>
              <a:t>”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jönni</a:t>
            </a:r>
            <a:r>
              <a:rPr lang="en-US" dirty="0"/>
              <a:t> a </a:t>
            </a:r>
            <a:r>
              <a:rPr lang="en-US" dirty="0" err="1"/>
              <a:t>textúra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oldalról</a:t>
            </a:r>
            <a:r>
              <a:rPr lang="en-US" dirty="0"/>
              <a:t> is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nézne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23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függvényt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, </a:t>
            </a:r>
            <a:r>
              <a:rPr lang="en-US" dirty="0" err="1"/>
              <a:t>ImportWithTangentSpace</a:t>
            </a:r>
            <a:r>
              <a:rPr lang="en-US" dirty="0"/>
              <a:t> </a:t>
            </a:r>
            <a:r>
              <a:rPr lang="en-US" dirty="0" err="1"/>
              <a:t>néven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 err="1"/>
              <a:t>ImportSimpleObj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törzsét</a:t>
            </a:r>
            <a:r>
              <a:rPr lang="en-US" dirty="0"/>
              <a:t> </a:t>
            </a:r>
            <a:r>
              <a:rPr lang="en-US" dirty="0" err="1"/>
              <a:t>másoljátok</a:t>
            </a:r>
            <a:r>
              <a:rPr lang="en-US" dirty="0"/>
              <a:t> le </a:t>
            </a:r>
            <a:r>
              <a:rPr lang="en-US" dirty="0" err="1"/>
              <a:t>az</a:t>
            </a:r>
            <a:r>
              <a:rPr lang="en-US" dirty="0"/>
              <a:t> Egg/Importer.cpp </a:t>
            </a:r>
            <a:r>
              <a:rPr lang="en-US" dirty="0" err="1"/>
              <a:t>fájlon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kiindulás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ennek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függvénynek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49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piros</a:t>
            </a:r>
            <a:r>
              <a:rPr lang="en-US" dirty="0"/>
              <a:t> </a:t>
            </a:r>
            <a:r>
              <a:rPr lang="en-US" dirty="0" err="1"/>
              <a:t>színnel</a:t>
            </a:r>
            <a:r>
              <a:rPr lang="en-US" dirty="0"/>
              <a:t> </a:t>
            </a:r>
            <a:r>
              <a:rPr lang="en-US" dirty="0" err="1"/>
              <a:t>kiemelt</a:t>
            </a:r>
            <a:r>
              <a:rPr lang="en-US" dirty="0"/>
              <a:t> </a:t>
            </a:r>
            <a:r>
              <a:rPr lang="en-US" dirty="0" err="1"/>
              <a:t>változtatásokat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eszközölni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assimpnek</a:t>
            </a:r>
            <a:r>
              <a:rPr lang="en-US" dirty="0"/>
              <a:t> </a:t>
            </a:r>
            <a:r>
              <a:rPr lang="en-US" dirty="0" err="1"/>
              <a:t>megmondjuk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számolja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a </a:t>
            </a:r>
            <a:r>
              <a:rPr lang="en-US" dirty="0" err="1"/>
              <a:t>tangens</a:t>
            </a:r>
            <a:r>
              <a:rPr lang="en-US" dirty="0"/>
              <a:t> </a:t>
            </a:r>
            <a:r>
              <a:rPr lang="en-US" dirty="0" err="1"/>
              <a:t>teret</a:t>
            </a:r>
            <a:r>
              <a:rPr lang="en-US" dirty="0"/>
              <a:t>,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aiMesh</a:t>
            </a:r>
            <a:r>
              <a:rPr lang="en-US" dirty="0"/>
              <a:t> </a:t>
            </a:r>
            <a:r>
              <a:rPr lang="en-US" dirty="0" err="1"/>
              <a:t>típusnak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töltve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mTangents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mBitangents</a:t>
            </a:r>
            <a:r>
              <a:rPr lang="en-US" dirty="0"/>
              <a:t> </a:t>
            </a:r>
            <a:r>
              <a:rPr lang="en-US" dirty="0" err="1"/>
              <a:t>tömbje</a:t>
            </a:r>
            <a:r>
              <a:rPr lang="en-US" dirty="0"/>
              <a:t>, ne </a:t>
            </a:r>
            <a:r>
              <a:rPr lang="en-US" dirty="0" err="1"/>
              <a:t>zavarjon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elnevezés</a:t>
            </a:r>
            <a:r>
              <a:rPr lang="en-US" dirty="0"/>
              <a:t>, a </a:t>
            </a:r>
            <a:r>
              <a:rPr lang="en-US" dirty="0" err="1"/>
              <a:t>tangens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normál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keresztszorzatát</a:t>
            </a:r>
            <a:r>
              <a:rPr lang="en-US" dirty="0"/>
              <a:t> </a:t>
            </a:r>
            <a:r>
              <a:rPr lang="en-US" dirty="0" err="1"/>
              <a:t>szokták</a:t>
            </a:r>
            <a:r>
              <a:rPr lang="en-US" dirty="0"/>
              <a:t> </a:t>
            </a:r>
            <a:r>
              <a:rPr lang="en-US" dirty="0" err="1"/>
              <a:t>binormálisnak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bitangensnek</a:t>
            </a:r>
            <a:r>
              <a:rPr lang="en-US" dirty="0"/>
              <a:t> is </a:t>
            </a:r>
            <a:r>
              <a:rPr lang="en-US" dirty="0" err="1"/>
              <a:t>nevezni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55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piros</a:t>
            </a:r>
            <a:r>
              <a:rPr lang="en-US" dirty="0"/>
              <a:t> </a:t>
            </a:r>
            <a:r>
              <a:rPr lang="en-US" dirty="0" err="1"/>
              <a:t>színnel</a:t>
            </a:r>
            <a:r>
              <a:rPr lang="en-US" dirty="0"/>
              <a:t> </a:t>
            </a:r>
            <a:r>
              <a:rPr lang="en-US" dirty="0" err="1"/>
              <a:t>kiemelt</a:t>
            </a:r>
            <a:r>
              <a:rPr lang="en-US" dirty="0"/>
              <a:t> </a:t>
            </a:r>
            <a:r>
              <a:rPr lang="en-US" dirty="0" err="1"/>
              <a:t>változtatásokat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eszközölni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újonnan</a:t>
            </a:r>
            <a:r>
              <a:rPr lang="en-US" dirty="0"/>
              <a:t> </a:t>
            </a:r>
            <a:r>
              <a:rPr lang="en-US" dirty="0" err="1"/>
              <a:t>felvett</a:t>
            </a:r>
            <a:r>
              <a:rPr lang="en-US" dirty="0"/>
              <a:t> vertex </a:t>
            </a:r>
            <a:r>
              <a:rPr lang="en-US" dirty="0" err="1"/>
              <a:t>típusunkat</a:t>
            </a:r>
            <a:r>
              <a:rPr lang="en-US" dirty="0"/>
              <a:t> </a:t>
            </a:r>
            <a:r>
              <a:rPr lang="en-US" dirty="0" err="1"/>
              <a:t>rendesen</a:t>
            </a:r>
            <a:r>
              <a:rPr lang="en-US" dirty="0"/>
              <a:t> </a:t>
            </a:r>
            <a:r>
              <a:rPr lang="en-US" dirty="0" err="1"/>
              <a:t>feltöltjük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29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Az </a:t>
            </a:r>
            <a:r>
              <a:rPr lang="en-US" dirty="0" err="1"/>
              <a:t>importálás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továbbá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beállítani</a:t>
            </a:r>
            <a:r>
              <a:rPr lang="en-US" dirty="0"/>
              <a:t> a stride-</a:t>
            </a:r>
            <a:r>
              <a:rPr lang="en-US" dirty="0" err="1"/>
              <a:t>ot</a:t>
            </a:r>
            <a:r>
              <a:rPr lang="en-US" dirty="0"/>
              <a:t>. A stride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megmondja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vertex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széles</a:t>
            </a:r>
            <a:r>
              <a:rPr lang="en-US" dirty="0"/>
              <a:t>, </a:t>
            </a:r>
            <a:r>
              <a:rPr lang="en-US" dirty="0" err="1"/>
              <a:t>hány</a:t>
            </a:r>
            <a:r>
              <a:rPr lang="en-US" dirty="0"/>
              <a:t> </a:t>
            </a:r>
            <a:r>
              <a:rPr lang="en-US" dirty="0" err="1"/>
              <a:t>bytera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egymástól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ad </a:t>
            </a:r>
            <a:r>
              <a:rPr lang="en-US" dirty="0" err="1"/>
              <a:t>lehetőséget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vertexbufferek</a:t>
            </a:r>
            <a:r>
              <a:rPr lang="en-US" dirty="0"/>
              <a:t> </a:t>
            </a:r>
            <a:r>
              <a:rPr lang="en-US" dirty="0" err="1"/>
              <a:t>bindolására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adatot</a:t>
            </a:r>
            <a:r>
              <a:rPr lang="en-US" dirty="0"/>
              <a:t> </a:t>
            </a:r>
            <a:r>
              <a:rPr lang="en-US" dirty="0" err="1"/>
              <a:t>tárolnak</a:t>
            </a:r>
            <a:r>
              <a:rPr lang="en-US" dirty="0"/>
              <a:t>, mint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feltétlenül</a:t>
            </a:r>
            <a:r>
              <a:rPr lang="en-US" dirty="0"/>
              <a:t> </a:t>
            </a:r>
            <a:r>
              <a:rPr lang="en-US" dirty="0" err="1"/>
              <a:t>szükségünk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3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1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.cdn.blog.hu/da/darthasylum/tutorials/C++/ch36_relief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 err="1"/>
              <a:t>gg</a:t>
            </a:r>
            <a:r>
              <a:rPr lang="en-US" dirty="0"/>
              <a:t>l007?-Bump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Normal, Parallax mapping</a:t>
            </a:r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Modell/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Importálás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DescriptorHeap</a:t>
            </a:r>
            <a:r>
              <a:rPr lang="en-US" b="1" dirty="0"/>
              <a:t> </a:t>
            </a:r>
            <a:r>
              <a:rPr lang="en-US" b="1" dirty="0" err="1"/>
              <a:t>kitöltése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Shaderek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, </a:t>
            </a:r>
            <a:r>
              <a:rPr lang="en-US" dirty="0" err="1"/>
              <a:t>bindolás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Utómunkálatok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kettő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mellett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7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Egg</a:t>
            </a:r>
            <a:r>
              <a:rPr lang="hu-HU" dirty="0"/>
              <a:t>::Texture2D </a:t>
            </a:r>
            <a:r>
              <a:rPr lang="hu-HU" dirty="0" err="1"/>
              <a:t>diffuseTex</a:t>
            </a:r>
            <a:r>
              <a:rPr lang="hu-HU" dirty="0"/>
              <a:t>;</a:t>
            </a:r>
          </a:p>
          <a:p>
            <a:r>
              <a:rPr lang="hu-HU" dirty="0" err="1"/>
              <a:t>Egg</a:t>
            </a:r>
            <a:r>
              <a:rPr lang="hu-HU" dirty="0"/>
              <a:t>::Texture2D </a:t>
            </a:r>
            <a:r>
              <a:rPr lang="hu-HU" dirty="0" err="1"/>
              <a:t>normalTex</a:t>
            </a:r>
            <a:r>
              <a:rPr lang="hu-HU" dirty="0"/>
              <a:t>;</a:t>
            </a:r>
          </a:p>
          <a:p>
            <a:r>
              <a:rPr lang="hu-HU" dirty="0" err="1"/>
              <a:t>Egg</a:t>
            </a:r>
            <a:r>
              <a:rPr lang="hu-HU" dirty="0"/>
              <a:t>::Texture2D </a:t>
            </a:r>
            <a:r>
              <a:rPr lang="hu-HU" dirty="0" err="1"/>
              <a:t>bumpTex</a:t>
            </a:r>
            <a:r>
              <a:rPr lang="hu-HU" dirty="0"/>
              <a:t>;</a:t>
            </a:r>
            <a:endParaRPr lang="en-US" dirty="0"/>
          </a:p>
          <a:p>
            <a:endParaRPr lang="en-US" sz="2000" dirty="0"/>
          </a:p>
          <a:p>
            <a:endParaRPr lang="hu-HU" dirty="0"/>
          </a:p>
          <a:p>
            <a:r>
              <a:rPr lang="hu-HU" dirty="0" err="1"/>
              <a:t>com_ptr</a:t>
            </a:r>
            <a:r>
              <a:rPr lang="hu-HU" dirty="0"/>
              <a:t>&lt;ID3D12DescriptorHeap&gt; </a:t>
            </a:r>
            <a:r>
              <a:rPr lang="en-US" dirty="0"/>
              <a:t> </a:t>
            </a:r>
            <a:r>
              <a:rPr lang="en-US" dirty="0" err="1"/>
              <a:t>texHeap</a:t>
            </a:r>
            <a:r>
              <a:rPr lang="hu-HU" dirty="0"/>
              <a:t>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ggl005App.h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63706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D3D12_DESCRIPTOR_HEAP_DESC </a:t>
            </a:r>
            <a:r>
              <a:rPr lang="hu-HU" sz="2400" dirty="0" err="1"/>
              <a:t>dhd</a:t>
            </a:r>
            <a:r>
              <a:rPr lang="hu-HU" sz="2400" dirty="0"/>
              <a:t>;</a:t>
            </a:r>
          </a:p>
          <a:p>
            <a:r>
              <a:rPr lang="hu-HU" sz="2400" dirty="0" err="1"/>
              <a:t>dhd.Flags</a:t>
            </a:r>
            <a:r>
              <a:rPr lang="hu-HU" sz="2400" dirty="0"/>
              <a:t> =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hu-HU" sz="2400" dirty="0"/>
              <a:t>D3D12_DESCRIPTOR_HEAP_FLAG_SHADER_VISIBLE;</a:t>
            </a:r>
          </a:p>
          <a:p>
            <a:r>
              <a:rPr lang="hu-HU" sz="2400" dirty="0" err="1"/>
              <a:t>dhd.NodeMask</a:t>
            </a:r>
            <a:r>
              <a:rPr lang="hu-HU" sz="2400" dirty="0"/>
              <a:t> = 0;</a:t>
            </a:r>
          </a:p>
          <a:p>
            <a:r>
              <a:rPr lang="hu-HU" sz="2400" dirty="0" err="1"/>
              <a:t>dhd.NumDescriptors</a:t>
            </a:r>
            <a:r>
              <a:rPr lang="hu-HU" sz="2400" dirty="0"/>
              <a:t> = 3;</a:t>
            </a:r>
          </a:p>
          <a:p>
            <a:r>
              <a:rPr lang="hu-HU" sz="2400" dirty="0" err="1"/>
              <a:t>dhd.Type</a:t>
            </a:r>
            <a:r>
              <a:rPr lang="hu-HU" sz="2400" dirty="0"/>
              <a:t> = D3D12_DESCRIPTOR_HEAP_TYPE_CBV_SRV_UAV;</a:t>
            </a:r>
          </a:p>
          <a:p>
            <a:endParaRPr lang="hu-HU" sz="2400" dirty="0"/>
          </a:p>
          <a:p>
            <a:r>
              <a:rPr lang="hu-HU" sz="2400" dirty="0"/>
              <a:t>DX_API("</a:t>
            </a:r>
            <a:r>
              <a:rPr lang="hu-HU" sz="2400" dirty="0" err="1"/>
              <a:t>Failed</a:t>
            </a:r>
            <a:r>
              <a:rPr lang="hu-HU" sz="2400" dirty="0"/>
              <a:t> </a:t>
            </a:r>
            <a:r>
              <a:rPr lang="hu-HU" sz="2400" dirty="0" err="1"/>
              <a:t>to</a:t>
            </a:r>
            <a:r>
              <a:rPr lang="hu-HU" sz="2400" dirty="0"/>
              <a:t> </a:t>
            </a:r>
            <a:r>
              <a:rPr lang="hu-HU" sz="2400" dirty="0" err="1"/>
              <a:t>create</a:t>
            </a:r>
            <a:r>
              <a:rPr lang="hu-HU" sz="2400" dirty="0"/>
              <a:t> </a:t>
            </a:r>
            <a:r>
              <a:rPr lang="hu-HU" sz="2400" dirty="0" err="1"/>
              <a:t>descriptor</a:t>
            </a:r>
            <a:r>
              <a:rPr lang="hu-HU" sz="2400" dirty="0"/>
              <a:t> </a:t>
            </a:r>
            <a:r>
              <a:rPr lang="hu-HU" sz="2400" dirty="0" err="1"/>
              <a:t>heap</a:t>
            </a:r>
            <a:r>
              <a:rPr lang="hu-HU" sz="2400" dirty="0"/>
              <a:t> </a:t>
            </a:r>
            <a:r>
              <a:rPr lang="hu-HU" sz="2400" dirty="0" err="1"/>
              <a:t>for</a:t>
            </a:r>
            <a:r>
              <a:rPr lang="hu-HU" sz="2400" dirty="0"/>
              <a:t> </a:t>
            </a:r>
            <a:r>
              <a:rPr lang="hu-HU" sz="2400" dirty="0" err="1"/>
              <a:t>texture</a:t>
            </a:r>
            <a:r>
              <a:rPr lang="hu-HU" sz="2400" dirty="0"/>
              <a:t>")</a:t>
            </a:r>
          </a:p>
          <a:p>
            <a:r>
              <a:rPr lang="hu-HU" sz="2400" dirty="0"/>
              <a:t>	</a:t>
            </a:r>
            <a:r>
              <a:rPr lang="hu-HU" sz="2400" dirty="0" err="1"/>
              <a:t>device</a:t>
            </a:r>
            <a:r>
              <a:rPr lang="hu-HU" sz="2400" dirty="0"/>
              <a:t>-&gt;</a:t>
            </a:r>
            <a:r>
              <a:rPr lang="hu-HU" sz="2400" dirty="0" err="1"/>
              <a:t>CreateDescriptorHeap</a:t>
            </a:r>
            <a:r>
              <a:rPr lang="hu-HU" sz="2400" dirty="0"/>
              <a:t>(&amp;</a:t>
            </a:r>
            <a:r>
              <a:rPr lang="hu-HU" sz="2400" dirty="0" err="1"/>
              <a:t>dhd</a:t>
            </a:r>
            <a:r>
              <a:rPr lang="hu-HU" sz="2400" dirty="0"/>
              <a:t>, </a:t>
            </a:r>
            <a:r>
              <a:rPr lang="en-US" sz="2400" dirty="0"/>
              <a:t>	</a:t>
            </a:r>
            <a:r>
              <a:rPr lang="hu-HU" sz="2400" dirty="0"/>
              <a:t>IID_PPV_ARGS(</a:t>
            </a:r>
            <a:r>
              <a:rPr lang="en-US" sz="2400" dirty="0" err="1"/>
              <a:t>texHeap</a:t>
            </a:r>
            <a:r>
              <a:rPr lang="hu-HU" sz="2400" dirty="0"/>
              <a:t>.</a:t>
            </a:r>
            <a:r>
              <a:rPr lang="hu-HU" sz="2400" dirty="0" err="1"/>
              <a:t>GetAddressOf</a:t>
            </a:r>
            <a:r>
              <a:rPr lang="hu-HU" sz="2400" dirty="0"/>
              <a:t>()));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hu-HU" dirty="0" err="1"/>
              <a:t>CreateResources</a:t>
            </a:r>
            <a:r>
              <a:rPr lang="en-US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22941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err="1"/>
              <a:t>com_ptr</a:t>
            </a:r>
            <a:r>
              <a:rPr lang="hu-HU" dirty="0"/>
              <a:t>&lt;ID3DBlob&gt; </a:t>
            </a:r>
            <a:r>
              <a:rPr lang="hu-HU" dirty="0" err="1"/>
              <a:t>vertexShader</a:t>
            </a:r>
            <a:r>
              <a:rPr lang="hu-HU" dirty="0"/>
              <a:t> = </a:t>
            </a:r>
            <a:r>
              <a:rPr lang="hu-HU" dirty="0" err="1"/>
              <a:t>Egg</a:t>
            </a:r>
            <a:r>
              <a:rPr lang="hu-HU" dirty="0"/>
              <a:t>::</a:t>
            </a:r>
            <a:r>
              <a:rPr lang="hu-HU" dirty="0" err="1"/>
              <a:t>Shader</a:t>
            </a:r>
            <a:r>
              <a:rPr lang="hu-HU" dirty="0"/>
              <a:t>::</a:t>
            </a:r>
            <a:r>
              <a:rPr lang="hu-HU" dirty="0" err="1"/>
              <a:t>LoadCso</a:t>
            </a:r>
            <a:r>
              <a:rPr lang="hu-HU" dirty="0"/>
              <a:t>("</a:t>
            </a:r>
            <a:r>
              <a:rPr lang="hu-HU" dirty="0" err="1"/>
              <a:t>Shaders</a:t>
            </a:r>
            <a:r>
              <a:rPr lang="hu-HU" dirty="0"/>
              <a:t>/</a:t>
            </a:r>
            <a:r>
              <a:rPr lang="hu-HU" dirty="0" err="1"/>
              <a:t>NormalMapVS.cso</a:t>
            </a:r>
            <a:r>
              <a:rPr lang="hu-HU" dirty="0"/>
              <a:t>");</a:t>
            </a:r>
          </a:p>
          <a:p>
            <a:r>
              <a:rPr lang="hu-HU" dirty="0" err="1"/>
              <a:t>com_ptr</a:t>
            </a:r>
            <a:r>
              <a:rPr lang="hu-HU" dirty="0"/>
              <a:t>&lt;ID3DBlob&gt; </a:t>
            </a:r>
            <a:r>
              <a:rPr lang="hu-HU" dirty="0" err="1"/>
              <a:t>pixelShader</a:t>
            </a:r>
            <a:r>
              <a:rPr lang="hu-HU" dirty="0"/>
              <a:t> = </a:t>
            </a:r>
            <a:r>
              <a:rPr lang="hu-HU" dirty="0" err="1"/>
              <a:t>Egg</a:t>
            </a:r>
            <a:r>
              <a:rPr lang="hu-HU" dirty="0"/>
              <a:t>::</a:t>
            </a:r>
            <a:r>
              <a:rPr lang="hu-HU" dirty="0" err="1"/>
              <a:t>Shader</a:t>
            </a:r>
            <a:r>
              <a:rPr lang="hu-HU" dirty="0"/>
              <a:t>::</a:t>
            </a:r>
            <a:r>
              <a:rPr lang="hu-HU" dirty="0" err="1"/>
              <a:t>LoadCso</a:t>
            </a:r>
            <a:r>
              <a:rPr lang="hu-HU" dirty="0"/>
              <a:t>("</a:t>
            </a:r>
            <a:r>
              <a:rPr lang="hu-HU" dirty="0" err="1"/>
              <a:t>Shaders</a:t>
            </a:r>
            <a:r>
              <a:rPr lang="hu-HU" dirty="0"/>
              <a:t>/</a:t>
            </a:r>
            <a:r>
              <a:rPr lang="hu-HU" dirty="0" err="1"/>
              <a:t>NormalMapPS.cso</a:t>
            </a:r>
            <a:r>
              <a:rPr lang="hu-HU" dirty="0"/>
              <a:t>");</a:t>
            </a:r>
          </a:p>
          <a:p>
            <a:r>
              <a:rPr lang="hu-HU" dirty="0" err="1"/>
              <a:t>com_ptr</a:t>
            </a:r>
            <a:r>
              <a:rPr lang="hu-HU" dirty="0"/>
              <a:t>&lt;ID3D12RootSignature&gt; </a:t>
            </a:r>
            <a:r>
              <a:rPr lang="hu-HU" dirty="0" err="1"/>
              <a:t>rootSig</a:t>
            </a:r>
            <a:r>
              <a:rPr lang="hu-HU" dirty="0"/>
              <a:t> = </a:t>
            </a:r>
            <a:r>
              <a:rPr lang="hu-HU" dirty="0" err="1"/>
              <a:t>Egg</a:t>
            </a:r>
            <a:r>
              <a:rPr lang="hu-HU" dirty="0"/>
              <a:t>::</a:t>
            </a:r>
            <a:r>
              <a:rPr lang="hu-HU" dirty="0" err="1"/>
              <a:t>Shader</a:t>
            </a:r>
            <a:r>
              <a:rPr lang="hu-HU" dirty="0"/>
              <a:t>::</a:t>
            </a:r>
            <a:r>
              <a:rPr lang="hu-HU" dirty="0" err="1"/>
              <a:t>LoadRootSignature</a:t>
            </a:r>
            <a:r>
              <a:rPr lang="hu-HU" dirty="0"/>
              <a:t>(</a:t>
            </a:r>
            <a:r>
              <a:rPr lang="hu-HU" dirty="0" err="1"/>
              <a:t>device.Get</a:t>
            </a:r>
            <a:r>
              <a:rPr lang="hu-HU" dirty="0"/>
              <a:t>(), </a:t>
            </a:r>
            <a:r>
              <a:rPr lang="hu-HU" dirty="0" err="1"/>
              <a:t>vertexShader.Get</a:t>
            </a:r>
            <a:r>
              <a:rPr lang="hu-HU" dirty="0"/>
              <a:t>());</a:t>
            </a:r>
          </a:p>
          <a:p>
            <a:endParaRPr lang="hu-HU" dirty="0"/>
          </a:p>
          <a:p>
            <a:r>
              <a:rPr lang="hu-HU" dirty="0" err="1"/>
              <a:t>Egg</a:t>
            </a:r>
            <a:r>
              <a:rPr lang="hu-HU" dirty="0"/>
              <a:t>::</a:t>
            </a:r>
            <a:r>
              <a:rPr lang="hu-HU" dirty="0" err="1"/>
              <a:t>Mesh</a:t>
            </a:r>
            <a:r>
              <a:rPr lang="hu-HU" dirty="0"/>
              <a:t>::</a:t>
            </a:r>
            <a:r>
              <a:rPr lang="hu-HU" dirty="0" err="1"/>
              <a:t>Material</a:t>
            </a:r>
            <a:r>
              <a:rPr lang="hu-HU" dirty="0"/>
              <a:t>::P </a:t>
            </a:r>
            <a:r>
              <a:rPr lang="hu-HU" dirty="0" err="1"/>
              <a:t>material</a:t>
            </a:r>
            <a:r>
              <a:rPr lang="hu-HU" dirty="0"/>
              <a:t> = </a:t>
            </a:r>
            <a:r>
              <a:rPr lang="hu-HU" dirty="0" err="1"/>
              <a:t>Egg</a:t>
            </a:r>
            <a:r>
              <a:rPr lang="hu-HU" dirty="0"/>
              <a:t>::</a:t>
            </a:r>
            <a:r>
              <a:rPr lang="hu-HU" dirty="0" err="1"/>
              <a:t>Mesh</a:t>
            </a:r>
            <a:r>
              <a:rPr lang="hu-HU" dirty="0"/>
              <a:t>::</a:t>
            </a:r>
            <a:r>
              <a:rPr lang="hu-HU" dirty="0" err="1"/>
              <a:t>Material</a:t>
            </a:r>
            <a:r>
              <a:rPr lang="hu-HU" dirty="0"/>
              <a:t>::</a:t>
            </a:r>
            <a:r>
              <a:rPr lang="hu-HU" dirty="0" err="1"/>
              <a:t>Create</a:t>
            </a:r>
            <a:r>
              <a:rPr lang="hu-HU" dirty="0"/>
              <a:t>();</a:t>
            </a:r>
          </a:p>
          <a:p>
            <a:r>
              <a:rPr lang="hu-HU" dirty="0" err="1"/>
              <a:t>material</a:t>
            </a:r>
            <a:r>
              <a:rPr lang="hu-HU" dirty="0"/>
              <a:t>-&gt;</a:t>
            </a:r>
            <a:r>
              <a:rPr lang="hu-HU" dirty="0" err="1"/>
              <a:t>SetRootSignature</a:t>
            </a:r>
            <a:r>
              <a:rPr lang="hu-HU" dirty="0"/>
              <a:t>(</a:t>
            </a:r>
            <a:r>
              <a:rPr lang="hu-HU" dirty="0" err="1"/>
              <a:t>rootSig</a:t>
            </a:r>
            <a:r>
              <a:rPr lang="hu-HU" dirty="0"/>
              <a:t>);</a:t>
            </a:r>
          </a:p>
          <a:p>
            <a:r>
              <a:rPr lang="hu-HU" dirty="0" err="1"/>
              <a:t>material</a:t>
            </a:r>
            <a:r>
              <a:rPr lang="hu-HU" dirty="0"/>
              <a:t>-&gt;</a:t>
            </a:r>
            <a:r>
              <a:rPr lang="hu-HU" dirty="0" err="1"/>
              <a:t>SetVertexShader</a:t>
            </a:r>
            <a:r>
              <a:rPr lang="hu-HU" dirty="0"/>
              <a:t>(</a:t>
            </a:r>
            <a:r>
              <a:rPr lang="hu-HU" dirty="0" err="1"/>
              <a:t>vertexShader</a:t>
            </a:r>
            <a:r>
              <a:rPr lang="hu-HU" dirty="0"/>
              <a:t>);</a:t>
            </a:r>
          </a:p>
          <a:p>
            <a:r>
              <a:rPr lang="hu-HU" dirty="0" err="1"/>
              <a:t>material</a:t>
            </a:r>
            <a:r>
              <a:rPr lang="hu-HU" dirty="0"/>
              <a:t>-&gt;</a:t>
            </a:r>
            <a:r>
              <a:rPr lang="hu-HU" dirty="0" err="1"/>
              <a:t>SetPixelShader</a:t>
            </a:r>
            <a:r>
              <a:rPr lang="hu-HU" dirty="0"/>
              <a:t>(</a:t>
            </a:r>
            <a:r>
              <a:rPr lang="hu-HU" dirty="0" err="1"/>
              <a:t>pixelShader</a:t>
            </a:r>
            <a:r>
              <a:rPr lang="hu-HU" dirty="0"/>
              <a:t>);</a:t>
            </a:r>
          </a:p>
          <a:p>
            <a:r>
              <a:rPr lang="en-US" dirty="0"/>
              <a:t>material-&gt;</a:t>
            </a:r>
            <a:r>
              <a:rPr lang="en-US" dirty="0" err="1"/>
              <a:t>SetDepthStencilState</a:t>
            </a:r>
            <a:r>
              <a:rPr lang="en-US" dirty="0"/>
              <a:t>(CD3DX12_DEPTH_STENCIL_DESC(D3D12_DEFAULT));</a:t>
            </a:r>
          </a:p>
          <a:p>
            <a:r>
              <a:rPr lang="hu-HU" dirty="0" err="1"/>
              <a:t>material</a:t>
            </a:r>
            <a:r>
              <a:rPr lang="hu-HU" dirty="0"/>
              <a:t>-&gt;</a:t>
            </a:r>
            <a:r>
              <a:rPr lang="hu-HU" dirty="0" err="1"/>
              <a:t>SetDSVFormat</a:t>
            </a:r>
            <a:r>
              <a:rPr lang="hu-HU" dirty="0"/>
              <a:t>(DXGI_FORMAT_D32_FLOAT);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hu-HU" dirty="0" err="1"/>
              <a:t>LoadAssets</a:t>
            </a:r>
            <a:r>
              <a:rPr lang="hu-HU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7993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err="1"/>
              <a:t>Egg</a:t>
            </a:r>
            <a:r>
              <a:rPr lang="hu-HU" dirty="0"/>
              <a:t>::</a:t>
            </a:r>
            <a:r>
              <a:rPr lang="hu-HU" dirty="0" err="1"/>
              <a:t>Mesh</a:t>
            </a:r>
            <a:r>
              <a:rPr lang="hu-HU" dirty="0"/>
              <a:t>::</a:t>
            </a:r>
            <a:r>
              <a:rPr lang="hu-HU" dirty="0" err="1"/>
              <a:t>Geometry</a:t>
            </a:r>
            <a:r>
              <a:rPr lang="hu-HU" dirty="0"/>
              <a:t>::P </a:t>
            </a:r>
            <a:r>
              <a:rPr lang="hu-HU" dirty="0" err="1"/>
              <a:t>bumpGeom</a:t>
            </a:r>
            <a:r>
              <a:rPr lang="hu-HU" dirty="0"/>
              <a:t> = </a:t>
            </a:r>
            <a:r>
              <a:rPr lang="hu-HU" dirty="0" err="1"/>
              <a:t>Egg</a:t>
            </a:r>
            <a:r>
              <a:rPr lang="hu-HU" dirty="0"/>
              <a:t>::</a:t>
            </a:r>
            <a:r>
              <a:rPr lang="hu-HU" dirty="0" err="1"/>
              <a:t>Importer</a:t>
            </a:r>
            <a:r>
              <a:rPr lang="hu-HU" dirty="0"/>
              <a:t>::</a:t>
            </a:r>
            <a:r>
              <a:rPr lang="hu-HU" dirty="0" err="1"/>
              <a:t>ImportWithTangentSpace</a:t>
            </a:r>
            <a:r>
              <a:rPr lang="hu-HU" dirty="0"/>
              <a:t>(</a:t>
            </a:r>
            <a:r>
              <a:rPr lang="hu-HU" dirty="0" err="1"/>
              <a:t>device.Get</a:t>
            </a:r>
            <a:r>
              <a:rPr lang="hu-HU" dirty="0"/>
              <a:t>(), “</a:t>
            </a:r>
            <a:r>
              <a:rPr lang="en-US" dirty="0" err="1"/>
              <a:t>sphere.fbx</a:t>
            </a:r>
            <a:r>
              <a:rPr lang="hu-HU" dirty="0"/>
              <a:t>");</a:t>
            </a:r>
          </a:p>
          <a:p>
            <a:endParaRPr lang="hu-HU" dirty="0"/>
          </a:p>
          <a:p>
            <a:r>
              <a:rPr lang="en-US" dirty="0" err="1"/>
              <a:t>shadedMesh</a:t>
            </a:r>
            <a:r>
              <a:rPr lang="en-US" dirty="0"/>
              <a:t> = Egg::Mesh::Shaded::Create(</a:t>
            </a:r>
            <a:r>
              <a:rPr lang="en-US" dirty="0" err="1"/>
              <a:t>psoManager.get</a:t>
            </a:r>
            <a:r>
              <a:rPr lang="en-US" dirty="0"/>
              <a:t>(), material, </a:t>
            </a:r>
            <a:r>
              <a:rPr lang="en-US" dirty="0" err="1"/>
              <a:t>bumpGeom</a:t>
            </a:r>
            <a:r>
              <a:rPr lang="en-US" dirty="0"/>
              <a:t>);</a:t>
            </a:r>
          </a:p>
          <a:p>
            <a:endParaRPr lang="hu-HU" dirty="0"/>
          </a:p>
          <a:p>
            <a:r>
              <a:rPr lang="hu-HU" dirty="0" err="1"/>
              <a:t>diffuseTex</a:t>
            </a:r>
            <a:r>
              <a:rPr lang="hu-HU" dirty="0"/>
              <a:t> = </a:t>
            </a:r>
            <a:r>
              <a:rPr lang="hu-HU" dirty="0" err="1"/>
              <a:t>Egg</a:t>
            </a:r>
            <a:r>
              <a:rPr lang="hu-HU" dirty="0"/>
              <a:t>::</a:t>
            </a:r>
            <a:r>
              <a:rPr lang="hu-HU" dirty="0" err="1"/>
              <a:t>Importer</a:t>
            </a:r>
            <a:r>
              <a:rPr lang="hu-HU" dirty="0"/>
              <a:t>::ImportTexture2D(</a:t>
            </a:r>
            <a:r>
              <a:rPr lang="hu-HU" dirty="0" err="1"/>
              <a:t>device.Get</a:t>
            </a:r>
            <a:r>
              <a:rPr lang="hu-HU" dirty="0"/>
              <a:t>(), "rkd.jpg");</a:t>
            </a:r>
          </a:p>
          <a:p>
            <a:r>
              <a:rPr lang="hu-HU" dirty="0" err="1"/>
              <a:t>diffuseTex.CreateSRV</a:t>
            </a:r>
            <a:r>
              <a:rPr lang="hu-HU" dirty="0"/>
              <a:t>(</a:t>
            </a:r>
            <a:r>
              <a:rPr lang="hu-HU" dirty="0" err="1"/>
              <a:t>device.Get</a:t>
            </a:r>
            <a:r>
              <a:rPr lang="hu-HU" dirty="0"/>
              <a:t>(), </a:t>
            </a:r>
            <a:r>
              <a:rPr lang="en-US" dirty="0" err="1"/>
              <a:t>texHeap</a:t>
            </a:r>
            <a:r>
              <a:rPr lang="hu-HU" dirty="0"/>
              <a:t>.</a:t>
            </a:r>
            <a:r>
              <a:rPr lang="hu-HU" dirty="0" err="1"/>
              <a:t>Get</a:t>
            </a:r>
            <a:r>
              <a:rPr lang="hu-HU" dirty="0"/>
              <a:t>(), 0);</a:t>
            </a:r>
          </a:p>
          <a:p>
            <a:endParaRPr lang="hu-HU" dirty="0"/>
          </a:p>
          <a:p>
            <a:r>
              <a:rPr lang="hu-HU" dirty="0" err="1"/>
              <a:t>normalTex</a:t>
            </a:r>
            <a:r>
              <a:rPr lang="hu-HU" dirty="0"/>
              <a:t> = </a:t>
            </a:r>
            <a:r>
              <a:rPr lang="hu-HU" dirty="0" err="1"/>
              <a:t>Egg</a:t>
            </a:r>
            <a:r>
              <a:rPr lang="hu-HU" dirty="0"/>
              <a:t>::</a:t>
            </a:r>
            <a:r>
              <a:rPr lang="hu-HU" dirty="0" err="1"/>
              <a:t>Importer</a:t>
            </a:r>
            <a:r>
              <a:rPr lang="hu-HU" dirty="0"/>
              <a:t>::ImportTexture2D(</a:t>
            </a:r>
            <a:r>
              <a:rPr lang="hu-HU" dirty="0" err="1"/>
              <a:t>device.Get</a:t>
            </a:r>
            <a:r>
              <a:rPr lang="hu-HU" dirty="0"/>
              <a:t>(), "rnormal.jpg");</a:t>
            </a:r>
          </a:p>
          <a:p>
            <a:r>
              <a:rPr lang="hu-HU" dirty="0" err="1"/>
              <a:t>normalTex.CreateSRV</a:t>
            </a:r>
            <a:r>
              <a:rPr lang="hu-HU" dirty="0"/>
              <a:t>(</a:t>
            </a:r>
            <a:r>
              <a:rPr lang="hu-HU" dirty="0" err="1"/>
              <a:t>device.Get</a:t>
            </a:r>
            <a:r>
              <a:rPr lang="hu-HU" dirty="0"/>
              <a:t>(), </a:t>
            </a:r>
            <a:r>
              <a:rPr lang="en-US" dirty="0" err="1"/>
              <a:t>texHeap</a:t>
            </a:r>
            <a:r>
              <a:rPr lang="hu-HU" dirty="0"/>
              <a:t>.</a:t>
            </a:r>
            <a:r>
              <a:rPr lang="hu-HU" dirty="0" err="1"/>
              <a:t>Get</a:t>
            </a:r>
            <a:r>
              <a:rPr lang="hu-HU" dirty="0"/>
              <a:t>(), 1);</a:t>
            </a:r>
          </a:p>
          <a:p>
            <a:endParaRPr lang="hu-HU" dirty="0"/>
          </a:p>
          <a:p>
            <a:r>
              <a:rPr lang="hu-HU" dirty="0" err="1"/>
              <a:t>bumpTex</a:t>
            </a:r>
            <a:r>
              <a:rPr lang="hu-HU" dirty="0"/>
              <a:t> = </a:t>
            </a:r>
            <a:r>
              <a:rPr lang="hu-HU" dirty="0" err="1"/>
              <a:t>Egg</a:t>
            </a:r>
            <a:r>
              <a:rPr lang="hu-HU" dirty="0"/>
              <a:t>::</a:t>
            </a:r>
            <a:r>
              <a:rPr lang="hu-HU" dirty="0" err="1"/>
              <a:t>Importer</a:t>
            </a:r>
            <a:r>
              <a:rPr lang="hu-HU" dirty="0"/>
              <a:t>::ImportTexture2D(</a:t>
            </a:r>
            <a:r>
              <a:rPr lang="hu-HU" dirty="0" err="1"/>
              <a:t>device.Get</a:t>
            </a:r>
            <a:r>
              <a:rPr lang="hu-HU" dirty="0"/>
              <a:t>(), "rbump.jpg");</a:t>
            </a:r>
          </a:p>
          <a:p>
            <a:r>
              <a:rPr lang="hu-HU" dirty="0" err="1"/>
              <a:t>bumpTex.CreateSRV</a:t>
            </a:r>
            <a:r>
              <a:rPr lang="hu-HU" dirty="0"/>
              <a:t>(</a:t>
            </a:r>
            <a:r>
              <a:rPr lang="hu-HU" dirty="0" err="1"/>
              <a:t>device.Get</a:t>
            </a:r>
            <a:r>
              <a:rPr lang="hu-HU" dirty="0"/>
              <a:t>(), </a:t>
            </a:r>
            <a:r>
              <a:rPr lang="en-US" dirty="0" err="1"/>
              <a:t>texHeap</a:t>
            </a:r>
            <a:r>
              <a:rPr lang="hu-HU" dirty="0"/>
              <a:t>.</a:t>
            </a:r>
            <a:r>
              <a:rPr lang="hu-HU" dirty="0" err="1"/>
              <a:t>Get</a:t>
            </a:r>
            <a:r>
              <a:rPr lang="hu-HU" dirty="0"/>
              <a:t>(), 2);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hu-HU" dirty="0" err="1"/>
              <a:t>LoadAssets</a:t>
            </a:r>
            <a:r>
              <a:rPr lang="hu-HU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75989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47500" lnSpcReduction="20000"/>
          </a:bodyPr>
          <a:lstStyle/>
          <a:p>
            <a:r>
              <a:rPr lang="hu-HU" dirty="0"/>
              <a:t>	</a:t>
            </a:r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UploadResources</a:t>
            </a:r>
            <a:r>
              <a:rPr lang="hu-HU" dirty="0"/>
              <a:t>() {</a:t>
            </a:r>
          </a:p>
          <a:p>
            <a:r>
              <a:rPr lang="hu-HU" dirty="0"/>
              <a:t>		DX_API("</a:t>
            </a:r>
            <a:r>
              <a:rPr lang="hu-HU" dirty="0" err="1"/>
              <a:t>Failed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reset</a:t>
            </a:r>
            <a:r>
              <a:rPr lang="hu-HU" dirty="0"/>
              <a:t> </a:t>
            </a:r>
            <a:r>
              <a:rPr lang="hu-HU" dirty="0" err="1"/>
              <a:t>command</a:t>
            </a:r>
            <a:r>
              <a:rPr lang="hu-HU" dirty="0"/>
              <a:t> </a:t>
            </a:r>
            <a:r>
              <a:rPr lang="hu-HU" dirty="0" err="1"/>
              <a:t>allocator</a:t>
            </a:r>
            <a:r>
              <a:rPr lang="hu-HU" dirty="0"/>
              <a:t> (</a:t>
            </a:r>
            <a:r>
              <a:rPr lang="hu-HU" dirty="0" err="1"/>
              <a:t>UploadResources</a:t>
            </a:r>
            <a:r>
              <a:rPr lang="hu-HU" dirty="0"/>
              <a:t>)")</a:t>
            </a:r>
          </a:p>
          <a:p>
            <a:r>
              <a:rPr lang="hu-HU" dirty="0"/>
              <a:t>			</a:t>
            </a:r>
            <a:r>
              <a:rPr lang="hu-HU" dirty="0" err="1"/>
              <a:t>commandAllocator</a:t>
            </a:r>
            <a:r>
              <a:rPr lang="hu-HU" dirty="0"/>
              <a:t>-&gt;</a:t>
            </a:r>
            <a:r>
              <a:rPr lang="hu-HU" dirty="0" err="1"/>
              <a:t>Reset</a:t>
            </a:r>
            <a:r>
              <a:rPr lang="hu-HU" dirty="0"/>
              <a:t>();</a:t>
            </a:r>
          </a:p>
          <a:p>
            <a:r>
              <a:rPr lang="hu-HU" dirty="0"/>
              <a:t>		DX_API("</a:t>
            </a:r>
            <a:r>
              <a:rPr lang="hu-HU" dirty="0" err="1"/>
              <a:t>Failed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reset</a:t>
            </a:r>
            <a:r>
              <a:rPr lang="hu-HU" dirty="0"/>
              <a:t> </a:t>
            </a:r>
            <a:r>
              <a:rPr lang="hu-HU" dirty="0" err="1"/>
              <a:t>command</a:t>
            </a:r>
            <a:r>
              <a:rPr lang="hu-HU" dirty="0"/>
              <a:t> </a:t>
            </a:r>
            <a:r>
              <a:rPr lang="hu-HU" dirty="0" err="1"/>
              <a:t>list</a:t>
            </a:r>
            <a:r>
              <a:rPr lang="hu-HU" dirty="0"/>
              <a:t> (</a:t>
            </a:r>
            <a:r>
              <a:rPr lang="hu-HU" dirty="0" err="1"/>
              <a:t>UploadResources</a:t>
            </a:r>
            <a:r>
              <a:rPr lang="hu-HU" dirty="0"/>
              <a:t>)")</a:t>
            </a:r>
          </a:p>
          <a:p>
            <a:r>
              <a:rPr lang="hu-HU" dirty="0"/>
              <a:t>			</a:t>
            </a:r>
            <a:r>
              <a:rPr lang="hu-HU" dirty="0" err="1"/>
              <a:t>commandList</a:t>
            </a:r>
            <a:r>
              <a:rPr lang="hu-HU" dirty="0"/>
              <a:t>-&gt;</a:t>
            </a:r>
            <a:r>
              <a:rPr lang="hu-HU" dirty="0" err="1"/>
              <a:t>Reset</a:t>
            </a:r>
            <a:r>
              <a:rPr lang="hu-HU" dirty="0"/>
              <a:t>(</a:t>
            </a:r>
            <a:r>
              <a:rPr lang="hu-HU" dirty="0" err="1"/>
              <a:t>commandAllocator.Get</a:t>
            </a:r>
            <a:r>
              <a:rPr lang="hu-HU" dirty="0"/>
              <a:t>(), </a:t>
            </a:r>
            <a:r>
              <a:rPr lang="hu-HU" dirty="0" err="1"/>
              <a:t>nullptr</a:t>
            </a:r>
            <a:r>
              <a:rPr lang="hu-HU" dirty="0"/>
              <a:t>);</a:t>
            </a:r>
          </a:p>
          <a:p>
            <a:endParaRPr lang="hu-HU" dirty="0">
              <a:solidFill>
                <a:srgbClr val="FF0000"/>
              </a:solidFill>
            </a:endParaRPr>
          </a:p>
          <a:p>
            <a:r>
              <a:rPr lang="hu-HU" dirty="0">
                <a:solidFill>
                  <a:srgbClr val="FF0000"/>
                </a:solidFill>
              </a:rPr>
              <a:t>		</a:t>
            </a:r>
            <a:r>
              <a:rPr lang="hu-HU" dirty="0" err="1">
                <a:solidFill>
                  <a:srgbClr val="FF0000"/>
                </a:solidFill>
              </a:rPr>
              <a:t>diffuseTex.UploadResource</a:t>
            </a:r>
            <a:r>
              <a:rPr lang="hu-HU" dirty="0">
                <a:solidFill>
                  <a:srgbClr val="FF0000"/>
                </a:solidFill>
              </a:rPr>
              <a:t>(</a:t>
            </a:r>
            <a:r>
              <a:rPr lang="hu-HU" dirty="0" err="1">
                <a:solidFill>
                  <a:srgbClr val="FF0000"/>
                </a:solidFill>
              </a:rPr>
              <a:t>commandList.Get</a:t>
            </a:r>
            <a:r>
              <a:rPr lang="hu-HU" dirty="0">
                <a:solidFill>
                  <a:srgbClr val="FF0000"/>
                </a:solidFill>
              </a:rPr>
              <a:t>());</a:t>
            </a:r>
          </a:p>
          <a:p>
            <a:r>
              <a:rPr lang="hu-HU" dirty="0">
                <a:solidFill>
                  <a:srgbClr val="FF0000"/>
                </a:solidFill>
              </a:rPr>
              <a:t>		</a:t>
            </a:r>
            <a:r>
              <a:rPr lang="hu-HU" dirty="0" err="1">
                <a:solidFill>
                  <a:srgbClr val="FF0000"/>
                </a:solidFill>
              </a:rPr>
              <a:t>normalTex.UploadResource</a:t>
            </a:r>
            <a:r>
              <a:rPr lang="hu-HU" dirty="0">
                <a:solidFill>
                  <a:srgbClr val="FF0000"/>
                </a:solidFill>
              </a:rPr>
              <a:t>(</a:t>
            </a:r>
            <a:r>
              <a:rPr lang="hu-HU" dirty="0" err="1">
                <a:solidFill>
                  <a:srgbClr val="FF0000"/>
                </a:solidFill>
              </a:rPr>
              <a:t>commandList.Get</a:t>
            </a:r>
            <a:r>
              <a:rPr lang="hu-HU" dirty="0">
                <a:solidFill>
                  <a:srgbClr val="FF0000"/>
                </a:solidFill>
              </a:rPr>
              <a:t>());</a:t>
            </a:r>
          </a:p>
          <a:p>
            <a:r>
              <a:rPr lang="hu-HU" dirty="0">
                <a:solidFill>
                  <a:srgbClr val="FF0000"/>
                </a:solidFill>
              </a:rPr>
              <a:t>		</a:t>
            </a:r>
            <a:r>
              <a:rPr lang="hu-HU" dirty="0" err="1">
                <a:solidFill>
                  <a:srgbClr val="FF0000"/>
                </a:solidFill>
              </a:rPr>
              <a:t>bumpTex.UploadResource</a:t>
            </a:r>
            <a:r>
              <a:rPr lang="hu-HU" dirty="0">
                <a:solidFill>
                  <a:srgbClr val="FF0000"/>
                </a:solidFill>
              </a:rPr>
              <a:t>(</a:t>
            </a:r>
            <a:r>
              <a:rPr lang="hu-HU" dirty="0" err="1">
                <a:solidFill>
                  <a:srgbClr val="FF0000"/>
                </a:solidFill>
              </a:rPr>
              <a:t>commandList.Get</a:t>
            </a:r>
            <a:r>
              <a:rPr lang="hu-HU" dirty="0">
                <a:solidFill>
                  <a:srgbClr val="FF0000"/>
                </a:solidFill>
              </a:rPr>
              <a:t>());</a:t>
            </a:r>
          </a:p>
          <a:p>
            <a:endParaRPr lang="hu-HU" dirty="0"/>
          </a:p>
          <a:p>
            <a:r>
              <a:rPr lang="hu-HU" dirty="0"/>
              <a:t>		DX_API("</a:t>
            </a:r>
            <a:r>
              <a:rPr lang="hu-HU" dirty="0" err="1"/>
              <a:t>Failed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close</a:t>
            </a:r>
            <a:r>
              <a:rPr lang="hu-HU" dirty="0"/>
              <a:t> </a:t>
            </a:r>
            <a:r>
              <a:rPr lang="hu-HU" dirty="0" err="1"/>
              <a:t>command</a:t>
            </a:r>
            <a:r>
              <a:rPr lang="hu-HU" dirty="0"/>
              <a:t> </a:t>
            </a:r>
            <a:r>
              <a:rPr lang="hu-HU" dirty="0" err="1"/>
              <a:t>list</a:t>
            </a:r>
            <a:r>
              <a:rPr lang="hu-HU" dirty="0"/>
              <a:t> (</a:t>
            </a:r>
            <a:r>
              <a:rPr lang="hu-HU" dirty="0" err="1"/>
              <a:t>UploadResources</a:t>
            </a:r>
            <a:r>
              <a:rPr lang="hu-HU" dirty="0"/>
              <a:t>)")</a:t>
            </a:r>
          </a:p>
          <a:p>
            <a:r>
              <a:rPr lang="hu-HU" dirty="0"/>
              <a:t>			</a:t>
            </a:r>
            <a:r>
              <a:rPr lang="hu-HU" dirty="0" err="1"/>
              <a:t>commandList</a:t>
            </a:r>
            <a:r>
              <a:rPr lang="hu-HU" dirty="0"/>
              <a:t>-&gt;</a:t>
            </a:r>
            <a:r>
              <a:rPr lang="hu-HU" dirty="0" err="1"/>
              <a:t>Close</a:t>
            </a:r>
            <a:r>
              <a:rPr lang="hu-HU" dirty="0"/>
              <a:t>();</a:t>
            </a:r>
          </a:p>
          <a:p>
            <a:endParaRPr lang="hu-HU" dirty="0"/>
          </a:p>
          <a:p>
            <a:r>
              <a:rPr lang="hu-HU" dirty="0"/>
              <a:t>		ID3D12CommandList * </a:t>
            </a:r>
            <a:r>
              <a:rPr lang="hu-HU" dirty="0" err="1"/>
              <a:t>commandLists</a:t>
            </a:r>
            <a:r>
              <a:rPr lang="hu-HU" dirty="0"/>
              <a:t>[] = { </a:t>
            </a:r>
            <a:r>
              <a:rPr lang="hu-HU" dirty="0" err="1"/>
              <a:t>commandList.Get</a:t>
            </a:r>
            <a:r>
              <a:rPr lang="hu-HU" dirty="0"/>
              <a:t>() };</a:t>
            </a:r>
          </a:p>
          <a:p>
            <a:r>
              <a:rPr lang="hu-HU" dirty="0"/>
              <a:t>		</a:t>
            </a:r>
            <a:r>
              <a:rPr lang="hu-HU" dirty="0" err="1"/>
              <a:t>commandQueue</a:t>
            </a:r>
            <a:r>
              <a:rPr lang="hu-HU" dirty="0"/>
              <a:t>-&gt;</a:t>
            </a:r>
            <a:r>
              <a:rPr lang="hu-HU" dirty="0" err="1"/>
              <a:t>ExecuteCommandLists</a:t>
            </a:r>
            <a:r>
              <a:rPr lang="hu-HU" dirty="0"/>
              <a:t>(_</a:t>
            </a:r>
            <a:r>
              <a:rPr lang="hu-HU" dirty="0" err="1"/>
              <a:t>countof</a:t>
            </a:r>
            <a:r>
              <a:rPr lang="hu-HU" dirty="0"/>
              <a:t>(</a:t>
            </a:r>
            <a:r>
              <a:rPr lang="hu-HU" dirty="0" err="1"/>
              <a:t>commandLists</a:t>
            </a:r>
            <a:r>
              <a:rPr lang="hu-HU" dirty="0"/>
              <a:t>), </a:t>
            </a:r>
            <a:r>
              <a:rPr lang="hu-HU" dirty="0" err="1"/>
              <a:t>commandLists</a:t>
            </a:r>
            <a:r>
              <a:rPr lang="hu-HU" dirty="0"/>
              <a:t>);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 err="1"/>
              <a:t>WaitForPreviousFrame</a:t>
            </a:r>
            <a:r>
              <a:rPr lang="hu-HU" dirty="0"/>
              <a:t>();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 err="1">
                <a:solidFill>
                  <a:srgbClr val="FF0000"/>
                </a:solidFill>
              </a:rPr>
              <a:t>diffuseTex.ReleaseUploadResources</a:t>
            </a:r>
            <a:r>
              <a:rPr lang="hu-HU" dirty="0">
                <a:solidFill>
                  <a:srgbClr val="FF0000"/>
                </a:solidFill>
              </a:rPr>
              <a:t>();</a:t>
            </a:r>
          </a:p>
          <a:p>
            <a:r>
              <a:rPr lang="hu-HU" dirty="0">
                <a:solidFill>
                  <a:srgbClr val="FF0000"/>
                </a:solidFill>
              </a:rPr>
              <a:t>		</a:t>
            </a:r>
            <a:r>
              <a:rPr lang="hu-HU" dirty="0" err="1">
                <a:solidFill>
                  <a:srgbClr val="FF0000"/>
                </a:solidFill>
              </a:rPr>
              <a:t>normalTex.ReleaseUploadResources</a:t>
            </a:r>
            <a:r>
              <a:rPr lang="hu-HU" dirty="0">
                <a:solidFill>
                  <a:srgbClr val="FF0000"/>
                </a:solidFill>
              </a:rPr>
              <a:t>();</a:t>
            </a:r>
          </a:p>
          <a:p>
            <a:r>
              <a:rPr lang="hu-HU" dirty="0">
                <a:solidFill>
                  <a:srgbClr val="FF0000"/>
                </a:solidFill>
              </a:rPr>
              <a:t>		</a:t>
            </a:r>
            <a:r>
              <a:rPr lang="hu-HU" dirty="0" err="1">
                <a:solidFill>
                  <a:srgbClr val="FF0000"/>
                </a:solidFill>
              </a:rPr>
              <a:t>bumpTex.ReleaseUploadResources</a:t>
            </a:r>
            <a:r>
              <a:rPr lang="hu-HU" dirty="0">
                <a:solidFill>
                  <a:srgbClr val="FF0000"/>
                </a:solidFill>
              </a:rPr>
              <a:t>();</a:t>
            </a:r>
          </a:p>
          <a:p>
            <a:r>
              <a:rPr lang="hu-HU" dirty="0"/>
              <a:t>	}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 err="1"/>
              <a:t>UploadResources</a:t>
            </a:r>
            <a:r>
              <a:rPr lang="hu-HU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889673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Modell/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Importálás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Shaderek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, </a:t>
            </a:r>
            <a:r>
              <a:rPr lang="en-US" dirty="0" err="1"/>
              <a:t>bindolás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Utómunkálatok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kettő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mellett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8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#define </a:t>
            </a:r>
            <a:r>
              <a:rPr lang="en-US" sz="2400" dirty="0" err="1"/>
              <a:t>NormalMapRS</a:t>
            </a:r>
            <a:r>
              <a:rPr lang="en-US" sz="2400" dirty="0"/>
              <a:t> "</a:t>
            </a:r>
            <a:r>
              <a:rPr lang="en-US" sz="2400" dirty="0" err="1"/>
              <a:t>RootFlags</a:t>
            </a:r>
            <a:r>
              <a:rPr lang="en-US" sz="2400" dirty="0"/>
              <a:t>( ALLOW_INPUT_ASSEMBLER_INPUT_LAYOUT ), CBV(b0),</a:t>
            </a:r>
          </a:p>
          <a:p>
            <a:r>
              <a:rPr lang="en-US" sz="2400" dirty="0"/>
              <a:t>  CBV(b1),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DescriptorTable</a:t>
            </a:r>
            <a:r>
              <a:rPr lang="en-US" sz="2400" dirty="0"/>
              <a:t>(SRV(t0, </a:t>
            </a:r>
            <a:r>
              <a:rPr lang="en-US" sz="2400" dirty="0" err="1"/>
              <a:t>numDescriptors</a:t>
            </a:r>
            <a:r>
              <a:rPr lang="en-US" sz="2400" dirty="0"/>
              <a:t>=3)),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StaticSampler</a:t>
            </a:r>
            <a:r>
              <a:rPr lang="en-US" sz="2400" dirty="0"/>
              <a:t>(s0)"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RootSignatures.hlsli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53630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en-US" dirty="0"/>
              <a:t>#include "</a:t>
            </a:r>
            <a:r>
              <a:rPr lang="en-US" dirty="0" err="1"/>
              <a:t>RootSignatures.hlsli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hu-HU" dirty="0" err="1"/>
              <a:t>struct</a:t>
            </a:r>
            <a:r>
              <a:rPr lang="hu-HU" dirty="0"/>
              <a:t> </a:t>
            </a:r>
            <a:r>
              <a:rPr lang="hu-HU" dirty="0" err="1"/>
              <a:t>IAOutput</a:t>
            </a:r>
            <a:endParaRPr lang="hu-HU" dirty="0"/>
          </a:p>
          <a:p>
            <a:r>
              <a:rPr lang="hu-HU" dirty="0"/>
              <a:t>{</a:t>
            </a:r>
          </a:p>
          <a:p>
            <a:r>
              <a:rPr lang="hu-HU" dirty="0"/>
              <a:t>    float3 </a:t>
            </a:r>
            <a:r>
              <a:rPr lang="hu-HU" dirty="0" err="1"/>
              <a:t>position</a:t>
            </a:r>
            <a:r>
              <a:rPr lang="hu-HU" dirty="0"/>
              <a:t> : POSITION;</a:t>
            </a:r>
          </a:p>
          <a:p>
            <a:r>
              <a:rPr lang="hu-HU" dirty="0"/>
              <a:t>    float3 </a:t>
            </a:r>
            <a:r>
              <a:rPr lang="hu-HU" dirty="0" err="1"/>
              <a:t>normal</a:t>
            </a:r>
            <a:r>
              <a:rPr lang="hu-HU" dirty="0"/>
              <a:t> : NORMAL;</a:t>
            </a:r>
          </a:p>
          <a:p>
            <a:r>
              <a:rPr lang="hu-HU" dirty="0"/>
              <a:t>    float2 </a:t>
            </a:r>
            <a:r>
              <a:rPr lang="hu-HU" dirty="0" err="1"/>
              <a:t>texCoord</a:t>
            </a:r>
            <a:r>
              <a:rPr lang="hu-HU" dirty="0"/>
              <a:t> : TEXCOORD;</a:t>
            </a:r>
          </a:p>
          <a:p>
            <a:r>
              <a:rPr lang="hu-HU" dirty="0"/>
              <a:t>    float3 </a:t>
            </a:r>
            <a:r>
              <a:rPr lang="hu-HU" dirty="0" err="1"/>
              <a:t>tangent</a:t>
            </a:r>
            <a:r>
              <a:rPr lang="hu-HU" dirty="0"/>
              <a:t> : TANGENT;</a:t>
            </a:r>
          </a:p>
          <a:p>
            <a:r>
              <a:rPr lang="hu-HU" dirty="0"/>
              <a:t>    float3 </a:t>
            </a:r>
            <a:r>
              <a:rPr lang="hu-HU" dirty="0" err="1"/>
              <a:t>binormal</a:t>
            </a:r>
            <a:r>
              <a:rPr lang="hu-HU" dirty="0"/>
              <a:t> : BINORMAL;</a:t>
            </a:r>
          </a:p>
          <a:p>
            <a:r>
              <a:rPr lang="hu-HU" dirty="0"/>
              <a:t>};</a:t>
            </a:r>
          </a:p>
          <a:p>
            <a:endParaRPr lang="hu-HU" dirty="0"/>
          </a:p>
          <a:p>
            <a:r>
              <a:rPr lang="hu-HU" dirty="0" err="1"/>
              <a:t>struct</a:t>
            </a:r>
            <a:r>
              <a:rPr lang="hu-HU" dirty="0"/>
              <a:t> </a:t>
            </a:r>
            <a:r>
              <a:rPr lang="hu-HU" dirty="0" err="1"/>
              <a:t>VSOutput</a:t>
            </a:r>
            <a:endParaRPr lang="hu-HU" dirty="0"/>
          </a:p>
          <a:p>
            <a:r>
              <a:rPr lang="hu-HU" dirty="0"/>
              <a:t>{</a:t>
            </a:r>
          </a:p>
          <a:p>
            <a:r>
              <a:rPr lang="hu-HU" dirty="0"/>
              <a:t>    float4 </a:t>
            </a:r>
            <a:r>
              <a:rPr lang="hu-HU" dirty="0" err="1"/>
              <a:t>position</a:t>
            </a:r>
            <a:r>
              <a:rPr lang="hu-HU" dirty="0"/>
              <a:t> : </a:t>
            </a:r>
            <a:r>
              <a:rPr lang="hu-HU" dirty="0" err="1"/>
              <a:t>SV_Position</a:t>
            </a:r>
            <a:r>
              <a:rPr lang="hu-HU" dirty="0"/>
              <a:t>;</a:t>
            </a:r>
          </a:p>
          <a:p>
            <a:r>
              <a:rPr lang="hu-HU" dirty="0"/>
              <a:t>    float3 </a:t>
            </a:r>
            <a:r>
              <a:rPr lang="hu-HU" dirty="0" err="1"/>
              <a:t>normal</a:t>
            </a:r>
            <a:r>
              <a:rPr lang="hu-HU" dirty="0"/>
              <a:t> : NORMAL;</a:t>
            </a:r>
          </a:p>
          <a:p>
            <a:r>
              <a:rPr lang="hu-HU" dirty="0"/>
              <a:t>    float2 </a:t>
            </a:r>
            <a:r>
              <a:rPr lang="hu-HU" dirty="0" err="1"/>
              <a:t>texCoord</a:t>
            </a:r>
            <a:r>
              <a:rPr lang="hu-HU" dirty="0"/>
              <a:t> : TEXCOORD;</a:t>
            </a:r>
          </a:p>
          <a:p>
            <a:r>
              <a:rPr lang="hu-HU" dirty="0"/>
              <a:t>    float3 </a:t>
            </a:r>
            <a:r>
              <a:rPr lang="hu-HU" dirty="0" err="1"/>
              <a:t>lightDirTS</a:t>
            </a:r>
            <a:r>
              <a:rPr lang="hu-HU" dirty="0"/>
              <a:t> : TEXCOORD1;</a:t>
            </a:r>
          </a:p>
          <a:p>
            <a:r>
              <a:rPr lang="hu-HU" dirty="0"/>
              <a:t>    float3 </a:t>
            </a:r>
            <a:r>
              <a:rPr lang="hu-HU" dirty="0" err="1"/>
              <a:t>viewDirTS</a:t>
            </a:r>
            <a:r>
              <a:rPr lang="hu-HU" dirty="0"/>
              <a:t> : TEXCOORD2;</a:t>
            </a:r>
          </a:p>
          <a:p>
            <a:r>
              <a:rPr lang="hu-HU" dirty="0"/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NormalMapVS.hlsl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063011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tér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AFD6AE-A665-4125-9873-70C98158B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T,B,N </a:t>
            </a:r>
            <a:r>
              <a:rPr lang="en-US" dirty="0" err="1"/>
              <a:t>vektorok</a:t>
            </a:r>
            <a:r>
              <a:rPr lang="en-US" dirty="0"/>
              <a:t> </a:t>
            </a:r>
            <a:r>
              <a:rPr lang="en-US" dirty="0" err="1"/>
              <a:t>kiadnak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ortonormált</a:t>
            </a:r>
            <a:r>
              <a:rPr lang="en-US" dirty="0"/>
              <a:t> </a:t>
            </a:r>
            <a:r>
              <a:rPr lang="en-US" dirty="0" err="1"/>
              <a:t>bázist</a:t>
            </a:r>
            <a:endParaRPr lang="en-US" dirty="0"/>
          </a:p>
          <a:p>
            <a:r>
              <a:rPr lang="en-US" dirty="0"/>
              <a:t>T: </a:t>
            </a:r>
            <a:r>
              <a:rPr lang="en-US" dirty="0" err="1"/>
              <a:t>tangens</a:t>
            </a:r>
            <a:r>
              <a:rPr lang="en-US" dirty="0"/>
              <a:t>, B: </a:t>
            </a:r>
            <a:r>
              <a:rPr lang="en-US" dirty="0" err="1"/>
              <a:t>binormális</a:t>
            </a:r>
            <a:r>
              <a:rPr lang="en-US" dirty="0"/>
              <a:t>, N: </a:t>
            </a:r>
            <a:r>
              <a:rPr lang="en-US" dirty="0" err="1"/>
              <a:t>normál</a:t>
            </a:r>
            <a:endParaRPr lang="en-US" dirty="0"/>
          </a:p>
          <a:p>
            <a:r>
              <a:rPr lang="en-US" dirty="0" err="1"/>
              <a:t>Jellemzően</a:t>
            </a:r>
            <a:r>
              <a:rPr lang="en-US" dirty="0"/>
              <a:t> a </a:t>
            </a:r>
            <a:r>
              <a:rPr lang="en-US" dirty="0" err="1"/>
              <a:t>normál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ismert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tangens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vektort</a:t>
            </a:r>
            <a:r>
              <a:rPr lang="en-US" dirty="0"/>
              <a:t> </a:t>
            </a:r>
            <a:r>
              <a:rPr lang="en-US" dirty="0" err="1"/>
              <a:t>szokták</a:t>
            </a:r>
            <a:r>
              <a:rPr lang="en-US" dirty="0"/>
              <a:t> </a:t>
            </a:r>
            <a:r>
              <a:rPr lang="en-US" dirty="0" err="1"/>
              <a:t>először</a:t>
            </a:r>
            <a:br>
              <a:rPr lang="en-US" dirty="0"/>
            </a:br>
            <a:r>
              <a:rPr lang="en-US" dirty="0" err="1"/>
              <a:t>kiszámolni</a:t>
            </a:r>
            <a:r>
              <a:rPr lang="en-US" dirty="0"/>
              <a:t>, </a:t>
            </a:r>
            <a:r>
              <a:rPr lang="en-US" dirty="0" err="1"/>
              <a:t>végül</a:t>
            </a:r>
            <a:r>
              <a:rPr lang="en-US" dirty="0"/>
              <a:t> a </a:t>
            </a:r>
            <a:r>
              <a:rPr lang="en-US" dirty="0" err="1"/>
              <a:t>két</a:t>
            </a:r>
            <a:br>
              <a:rPr lang="en-US" dirty="0"/>
            </a:br>
            <a:r>
              <a:rPr lang="en-US" dirty="0" err="1"/>
              <a:t>vektor</a:t>
            </a:r>
            <a:r>
              <a:rPr lang="en-US" dirty="0"/>
              <a:t> cross-</a:t>
            </a:r>
            <a:r>
              <a:rPr lang="en-US" dirty="0" err="1"/>
              <a:t>olása</a:t>
            </a:r>
            <a:r>
              <a:rPr lang="en-US" dirty="0"/>
              <a:t> a</a:t>
            </a:r>
            <a:br>
              <a:rPr lang="en-US" dirty="0"/>
            </a:br>
            <a:r>
              <a:rPr lang="en-US" dirty="0" err="1"/>
              <a:t>binormál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hogy</a:t>
            </a:r>
            <a:r>
              <a:rPr lang="en-US" dirty="0"/>
              <a:t> a TBN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sodrású</a:t>
            </a:r>
            <a:br>
              <a:rPr lang="en-US" dirty="0"/>
            </a:br>
            <a:r>
              <a:rPr lang="en-US" dirty="0" err="1"/>
              <a:t>legyen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9FDC2B-E781-4787-8D6C-96CB50F27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124200"/>
            <a:ext cx="3505200" cy="331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4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Előkészületek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Minden </a:t>
            </a:r>
            <a:r>
              <a:rPr lang="en-US" dirty="0" err="1"/>
              <a:t>infrastruktúra</a:t>
            </a:r>
            <a:r>
              <a:rPr lang="en-US" dirty="0"/>
              <a:t> </a:t>
            </a:r>
            <a:r>
              <a:rPr lang="en-US" dirty="0" err="1"/>
              <a:t>kéznél</a:t>
            </a:r>
            <a:r>
              <a:rPr lang="en-US" dirty="0"/>
              <a:t> van,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modellt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textúrát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letölteni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betölteni</a:t>
            </a:r>
            <a:endParaRPr lang="en-US" dirty="0"/>
          </a:p>
          <a:p>
            <a:r>
              <a:rPr lang="en-US" dirty="0" err="1"/>
              <a:t>Nagyrészt</a:t>
            </a:r>
            <a:r>
              <a:rPr lang="en-US" dirty="0"/>
              <a:t> </a:t>
            </a:r>
            <a:r>
              <a:rPr lang="en-US" dirty="0" err="1"/>
              <a:t>shadereket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írni</a:t>
            </a:r>
            <a:r>
              <a:rPr lang="en-US" dirty="0"/>
              <a:t>,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néhány</a:t>
            </a:r>
            <a:r>
              <a:rPr lang="en-US" dirty="0"/>
              <a:t> shader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létrehozni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tér</a:t>
            </a:r>
            <a:r>
              <a:rPr lang="en-US" dirty="0"/>
              <a:t> - 2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AFD6AE-A665-4125-9873-70C98158B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Mire </a:t>
            </a:r>
            <a:r>
              <a:rPr lang="en-US" dirty="0" err="1"/>
              <a:t>jó</a:t>
            </a:r>
            <a:r>
              <a:rPr lang="en-US" dirty="0"/>
              <a:t>? </a:t>
            </a: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dirty="0" err="1"/>
              <a:t>tetszőlegesen</a:t>
            </a:r>
            <a:r>
              <a:rPr lang="en-US" dirty="0"/>
              <a:t> meg </a:t>
            </a:r>
            <a:r>
              <a:rPr lang="en-US" dirty="0" err="1"/>
              <a:t>tudjuk</a:t>
            </a:r>
            <a:r>
              <a:rPr lang="en-US" dirty="0"/>
              <a:t> </a:t>
            </a:r>
            <a:r>
              <a:rPr lang="en-US" dirty="0" err="1"/>
              <a:t>változtatni</a:t>
            </a:r>
            <a:r>
              <a:rPr lang="en-US" dirty="0"/>
              <a:t> a </a:t>
            </a:r>
            <a:r>
              <a:rPr lang="en-US" dirty="0" err="1"/>
              <a:t>felületi</a:t>
            </a:r>
            <a:r>
              <a:rPr lang="en-US" dirty="0"/>
              <a:t> </a:t>
            </a:r>
            <a:r>
              <a:rPr lang="en-US" dirty="0" err="1"/>
              <a:t>normálisokat</a:t>
            </a:r>
            <a:r>
              <a:rPr lang="en-US" dirty="0"/>
              <a:t> </a:t>
            </a:r>
            <a:r>
              <a:rPr lang="en-US" dirty="0" err="1"/>
              <a:t>anélkül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vertexet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hozzáadni</a:t>
            </a:r>
            <a:r>
              <a:rPr lang="en-US" dirty="0"/>
              <a:t> a </a:t>
            </a:r>
            <a:r>
              <a:rPr lang="en-US" dirty="0" err="1"/>
              <a:t>modellhez</a:t>
            </a:r>
            <a:endParaRPr lang="en-US" dirty="0"/>
          </a:p>
          <a:p>
            <a:r>
              <a:rPr lang="en-US" dirty="0" err="1"/>
              <a:t>Hogyan</a:t>
            </a:r>
            <a:r>
              <a:rPr lang="en-US" dirty="0"/>
              <a:t>?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textúrát</a:t>
            </a:r>
            <a:r>
              <a:rPr lang="en-US" dirty="0"/>
              <a:t> </a:t>
            </a:r>
            <a:r>
              <a:rPr lang="en-US" dirty="0" err="1"/>
              <a:t>bekötünk</a:t>
            </a:r>
            <a:r>
              <a:rPr lang="en-US" dirty="0"/>
              <a:t>, </a:t>
            </a:r>
            <a:r>
              <a:rPr lang="en-US" dirty="0" err="1"/>
              <a:t>amelyben</a:t>
            </a:r>
            <a:r>
              <a:rPr lang="en-US" dirty="0"/>
              <a:t> a </a:t>
            </a:r>
            <a:r>
              <a:rPr lang="en-US" dirty="0" err="1"/>
              <a:t>normálvektorok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lekódolva</a:t>
            </a:r>
            <a:r>
              <a:rPr lang="en-US" dirty="0"/>
              <a:t> (</a:t>
            </a:r>
            <a:r>
              <a:rPr lang="en-US" dirty="0" err="1"/>
              <a:t>x,y,z</a:t>
            </a:r>
            <a:r>
              <a:rPr lang="en-US" dirty="0"/>
              <a:t>) -&gt; (R,G,B) </a:t>
            </a:r>
            <a:r>
              <a:rPr lang="en-US" dirty="0" err="1"/>
              <a:t>értékekre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2815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hu-HU" dirty="0"/>
              <a:t>[</a:t>
            </a:r>
            <a:r>
              <a:rPr lang="hu-HU" dirty="0" err="1"/>
              <a:t>RootSignature</a:t>
            </a:r>
            <a:r>
              <a:rPr lang="hu-HU" dirty="0"/>
              <a:t>(</a:t>
            </a:r>
            <a:r>
              <a:rPr lang="hu-HU" dirty="0" err="1"/>
              <a:t>NormalMapRS</a:t>
            </a:r>
            <a:r>
              <a:rPr lang="hu-HU" dirty="0"/>
              <a:t>)]</a:t>
            </a:r>
          </a:p>
          <a:p>
            <a:r>
              <a:rPr lang="hu-HU" dirty="0" err="1"/>
              <a:t>VSOutput</a:t>
            </a:r>
            <a:r>
              <a:rPr lang="hu-HU" dirty="0"/>
              <a:t> main(</a:t>
            </a:r>
            <a:r>
              <a:rPr lang="hu-HU" dirty="0" err="1"/>
              <a:t>IAOutput</a:t>
            </a:r>
            <a:r>
              <a:rPr lang="hu-HU" dirty="0"/>
              <a:t> </a:t>
            </a:r>
            <a:r>
              <a:rPr lang="hu-HU" dirty="0" err="1"/>
              <a:t>iao</a:t>
            </a:r>
            <a:r>
              <a:rPr lang="hu-HU" dirty="0"/>
              <a:t>)</a:t>
            </a:r>
          </a:p>
          <a:p>
            <a:r>
              <a:rPr lang="hu-HU" dirty="0"/>
              <a:t>{</a:t>
            </a:r>
          </a:p>
          <a:p>
            <a:r>
              <a:rPr lang="hu-HU" dirty="0"/>
              <a:t>float4 </a:t>
            </a:r>
            <a:r>
              <a:rPr lang="hu-HU" dirty="0" err="1"/>
              <a:t>worldPos</a:t>
            </a:r>
            <a:r>
              <a:rPr lang="hu-HU" dirty="0"/>
              <a:t> = </a:t>
            </a:r>
            <a:r>
              <a:rPr lang="hu-HU" dirty="0" err="1"/>
              <a:t>mul</a:t>
            </a:r>
            <a:r>
              <a:rPr lang="hu-HU" dirty="0"/>
              <a:t>(</a:t>
            </a:r>
            <a:r>
              <a:rPr lang="hu-HU" dirty="0" err="1"/>
              <a:t>modelMat</a:t>
            </a:r>
            <a:r>
              <a:rPr lang="hu-HU" dirty="0"/>
              <a:t>, </a:t>
            </a:r>
            <a:r>
              <a:rPr lang="en-US" dirty="0"/>
              <a:t>								</a:t>
            </a:r>
            <a:r>
              <a:rPr lang="hu-HU" dirty="0"/>
              <a:t>float4(</a:t>
            </a:r>
            <a:r>
              <a:rPr lang="hu-HU" dirty="0" err="1"/>
              <a:t>iao.position</a:t>
            </a:r>
            <a:r>
              <a:rPr lang="hu-HU" dirty="0"/>
              <a:t>, 1.0f));</a:t>
            </a:r>
            <a:endParaRPr lang="en-US" dirty="0"/>
          </a:p>
          <a:p>
            <a:r>
              <a:rPr lang="hu-HU" dirty="0"/>
              <a:t>float3 </a:t>
            </a:r>
            <a:r>
              <a:rPr lang="hu-HU" dirty="0" err="1"/>
              <a:t>descartesPos</a:t>
            </a:r>
            <a:r>
              <a:rPr lang="hu-HU" dirty="0"/>
              <a:t> = </a:t>
            </a:r>
            <a:r>
              <a:rPr lang="hu-HU" dirty="0" err="1"/>
              <a:t>worldPos.xyz</a:t>
            </a:r>
            <a:r>
              <a:rPr lang="hu-HU" dirty="0"/>
              <a:t> / </a:t>
            </a:r>
            <a:r>
              <a:rPr lang="hu-HU" dirty="0" err="1"/>
              <a:t>worldPos.w</a:t>
            </a:r>
            <a:r>
              <a:rPr lang="hu-HU" dirty="0"/>
              <a:t>;</a:t>
            </a:r>
          </a:p>
          <a:p>
            <a:endParaRPr lang="hu-HU" dirty="0"/>
          </a:p>
          <a:p>
            <a:r>
              <a:rPr lang="hu-HU" dirty="0"/>
              <a:t>float3 </a:t>
            </a:r>
            <a:r>
              <a:rPr lang="hu-HU" dirty="0" err="1"/>
              <a:t>lightDir</a:t>
            </a:r>
            <a:r>
              <a:rPr lang="hu-HU" dirty="0"/>
              <a:t> = </a:t>
            </a:r>
            <a:r>
              <a:rPr lang="hu-HU" dirty="0" err="1"/>
              <a:t>normalize</a:t>
            </a:r>
            <a:r>
              <a:rPr lang="hu-HU" dirty="0"/>
              <a:t>(</a:t>
            </a:r>
            <a:r>
              <a:rPr lang="hu-HU" dirty="0" err="1"/>
              <a:t>lightPos.xyz</a:t>
            </a:r>
            <a:r>
              <a:rPr lang="hu-HU" dirty="0"/>
              <a:t> - </a:t>
            </a:r>
            <a:r>
              <a:rPr lang="en-US" dirty="0"/>
              <a:t>						</a:t>
            </a:r>
            <a:r>
              <a:rPr lang="hu-HU" dirty="0" err="1"/>
              <a:t>descartesPos</a:t>
            </a:r>
            <a:r>
              <a:rPr lang="hu-HU" dirty="0"/>
              <a:t> * </a:t>
            </a:r>
            <a:r>
              <a:rPr lang="hu-HU" dirty="0" err="1"/>
              <a:t>lightPos.w</a:t>
            </a:r>
            <a:r>
              <a:rPr lang="hu-HU" dirty="0"/>
              <a:t>);</a:t>
            </a:r>
          </a:p>
          <a:p>
            <a:r>
              <a:rPr lang="hu-HU" dirty="0"/>
              <a:t>float3 </a:t>
            </a:r>
            <a:r>
              <a:rPr lang="hu-HU" dirty="0" err="1"/>
              <a:t>viewDir</a:t>
            </a:r>
            <a:r>
              <a:rPr lang="hu-HU" dirty="0"/>
              <a:t> = </a:t>
            </a:r>
            <a:r>
              <a:rPr lang="hu-HU" dirty="0" err="1"/>
              <a:t>normalize</a:t>
            </a:r>
            <a:r>
              <a:rPr lang="hu-HU" dirty="0"/>
              <a:t>(</a:t>
            </a:r>
            <a:r>
              <a:rPr lang="hu-HU" dirty="0" err="1"/>
              <a:t>eyePos.xyz</a:t>
            </a:r>
            <a:r>
              <a:rPr lang="hu-HU" dirty="0"/>
              <a:t> - </a:t>
            </a:r>
            <a:r>
              <a:rPr lang="en-US" dirty="0"/>
              <a:t>						</a:t>
            </a:r>
            <a:r>
              <a:rPr lang="hu-HU" dirty="0" err="1"/>
              <a:t>descartesPos</a:t>
            </a:r>
            <a:r>
              <a:rPr lang="hu-HU" dirty="0"/>
              <a:t>);</a:t>
            </a:r>
          </a:p>
          <a:p>
            <a:endParaRPr lang="hu-HU" dirty="0"/>
          </a:p>
          <a:p>
            <a:r>
              <a:rPr lang="hu-HU" dirty="0"/>
              <a:t>float3 t = </a:t>
            </a:r>
            <a:r>
              <a:rPr lang="hu-HU" dirty="0" err="1"/>
              <a:t>normalize</a:t>
            </a:r>
            <a:r>
              <a:rPr lang="hu-HU" dirty="0"/>
              <a:t>(</a:t>
            </a:r>
            <a:r>
              <a:rPr lang="hu-HU" dirty="0" err="1"/>
              <a:t>mul</a:t>
            </a:r>
            <a:r>
              <a:rPr lang="hu-HU" dirty="0"/>
              <a:t>(float4(</a:t>
            </a:r>
            <a:r>
              <a:rPr lang="hu-HU" dirty="0" err="1"/>
              <a:t>iao.tangent</a:t>
            </a:r>
            <a:r>
              <a:rPr lang="hu-HU" dirty="0"/>
              <a:t>, 0.0f), </a:t>
            </a:r>
            <a:r>
              <a:rPr lang="hu-HU" dirty="0" err="1"/>
              <a:t>invModelMat</a:t>
            </a:r>
            <a:r>
              <a:rPr lang="hu-HU" dirty="0"/>
              <a:t>).</a:t>
            </a:r>
            <a:r>
              <a:rPr lang="hu-HU" dirty="0" err="1"/>
              <a:t>xyz</a:t>
            </a:r>
            <a:r>
              <a:rPr lang="hu-HU" dirty="0"/>
              <a:t>);</a:t>
            </a:r>
          </a:p>
          <a:p>
            <a:r>
              <a:rPr lang="hu-HU" dirty="0"/>
              <a:t>float3 b = </a:t>
            </a:r>
            <a:r>
              <a:rPr lang="hu-HU" dirty="0" err="1"/>
              <a:t>normalize</a:t>
            </a:r>
            <a:r>
              <a:rPr lang="hu-HU" dirty="0"/>
              <a:t>(</a:t>
            </a:r>
            <a:r>
              <a:rPr lang="hu-HU" dirty="0" err="1"/>
              <a:t>mul</a:t>
            </a:r>
            <a:r>
              <a:rPr lang="hu-HU" dirty="0"/>
              <a:t>(float4(</a:t>
            </a:r>
            <a:r>
              <a:rPr lang="hu-HU" dirty="0" err="1"/>
              <a:t>iao.binormal</a:t>
            </a:r>
            <a:r>
              <a:rPr lang="hu-HU" dirty="0"/>
              <a:t>, 0.0f), </a:t>
            </a:r>
            <a:r>
              <a:rPr lang="hu-HU" dirty="0" err="1"/>
              <a:t>invModelMat</a:t>
            </a:r>
            <a:r>
              <a:rPr lang="hu-HU" dirty="0"/>
              <a:t>).</a:t>
            </a:r>
            <a:r>
              <a:rPr lang="hu-HU" dirty="0" err="1"/>
              <a:t>xyz</a:t>
            </a:r>
            <a:r>
              <a:rPr lang="hu-HU" dirty="0"/>
              <a:t>);</a:t>
            </a:r>
          </a:p>
          <a:p>
            <a:r>
              <a:rPr lang="hu-HU" dirty="0"/>
              <a:t>float3 n = </a:t>
            </a:r>
            <a:r>
              <a:rPr lang="hu-HU" dirty="0" err="1"/>
              <a:t>normalize</a:t>
            </a:r>
            <a:r>
              <a:rPr lang="hu-HU" dirty="0"/>
              <a:t>(</a:t>
            </a:r>
            <a:r>
              <a:rPr lang="hu-HU" dirty="0" err="1"/>
              <a:t>mul</a:t>
            </a:r>
            <a:r>
              <a:rPr lang="hu-HU" dirty="0"/>
              <a:t>(float4(</a:t>
            </a:r>
            <a:r>
              <a:rPr lang="hu-HU" dirty="0" err="1"/>
              <a:t>iao.normal</a:t>
            </a:r>
            <a:r>
              <a:rPr lang="hu-HU" dirty="0"/>
              <a:t>, 0.0f), </a:t>
            </a:r>
            <a:r>
              <a:rPr lang="hu-HU" dirty="0" err="1"/>
              <a:t>invModelMat</a:t>
            </a:r>
            <a:r>
              <a:rPr lang="hu-HU" dirty="0"/>
              <a:t>).</a:t>
            </a:r>
            <a:r>
              <a:rPr lang="hu-HU" dirty="0" err="1"/>
              <a:t>xyz</a:t>
            </a:r>
            <a:r>
              <a:rPr lang="hu-HU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NormalMapVS.hlsl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197218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hu-HU" dirty="0"/>
              <a:t> </a:t>
            </a:r>
            <a:r>
              <a:rPr lang="en-US" dirty="0"/>
              <a:t>		</a:t>
            </a:r>
            <a:r>
              <a:rPr lang="hu-HU" dirty="0"/>
              <a:t>float3x3 </a:t>
            </a:r>
            <a:r>
              <a:rPr lang="hu-HU" dirty="0" err="1"/>
              <a:t>tbn</a:t>
            </a:r>
            <a:r>
              <a:rPr lang="hu-HU" dirty="0"/>
              <a:t> = { t, b, n };</a:t>
            </a:r>
            <a:endParaRPr lang="en-US" dirty="0"/>
          </a:p>
          <a:p>
            <a:r>
              <a:rPr lang="hu-HU" dirty="0"/>
              <a:t> </a:t>
            </a:r>
          </a:p>
          <a:p>
            <a:r>
              <a:rPr lang="hu-HU" dirty="0"/>
              <a:t>    </a:t>
            </a:r>
            <a:r>
              <a:rPr lang="hu-HU" dirty="0" err="1"/>
              <a:t>VSOutput</a:t>
            </a:r>
            <a:r>
              <a:rPr lang="hu-HU" dirty="0"/>
              <a:t> </a:t>
            </a:r>
            <a:r>
              <a:rPr lang="hu-HU" dirty="0" err="1"/>
              <a:t>vso</a:t>
            </a:r>
            <a:r>
              <a:rPr lang="hu-HU" dirty="0"/>
              <a:t>;</a:t>
            </a:r>
          </a:p>
          <a:p>
            <a:r>
              <a:rPr lang="hu-HU" dirty="0"/>
              <a:t>    </a:t>
            </a:r>
            <a:r>
              <a:rPr lang="hu-HU" dirty="0" err="1"/>
              <a:t>vso.position</a:t>
            </a:r>
            <a:r>
              <a:rPr lang="hu-HU" dirty="0"/>
              <a:t> = </a:t>
            </a:r>
            <a:r>
              <a:rPr lang="hu-HU" dirty="0" err="1"/>
              <a:t>mul</a:t>
            </a:r>
            <a:r>
              <a:rPr lang="hu-HU" dirty="0"/>
              <a:t>(</a:t>
            </a:r>
            <a:r>
              <a:rPr lang="hu-HU" dirty="0" err="1"/>
              <a:t>viewProj</a:t>
            </a:r>
            <a:r>
              <a:rPr lang="hu-HU" dirty="0"/>
              <a:t>, </a:t>
            </a:r>
            <a:r>
              <a:rPr lang="en-US" dirty="0"/>
              <a:t>							</a:t>
            </a:r>
            <a:r>
              <a:rPr lang="hu-HU" dirty="0" err="1"/>
              <a:t>worldPos</a:t>
            </a:r>
            <a:r>
              <a:rPr lang="hu-HU" dirty="0"/>
              <a:t>);</a:t>
            </a:r>
          </a:p>
          <a:p>
            <a:r>
              <a:rPr lang="hu-HU" dirty="0"/>
              <a:t>    </a:t>
            </a:r>
            <a:r>
              <a:rPr lang="hu-HU" dirty="0" err="1"/>
              <a:t>vso.normal</a:t>
            </a:r>
            <a:r>
              <a:rPr lang="hu-HU" dirty="0"/>
              <a:t> = n;</a:t>
            </a:r>
          </a:p>
          <a:p>
            <a:r>
              <a:rPr lang="hu-HU" dirty="0"/>
              <a:t>    </a:t>
            </a:r>
            <a:r>
              <a:rPr lang="hu-HU" dirty="0" err="1"/>
              <a:t>vso.texCoord</a:t>
            </a:r>
            <a:r>
              <a:rPr lang="hu-HU" dirty="0"/>
              <a:t> = </a:t>
            </a:r>
            <a:r>
              <a:rPr lang="hu-HU" dirty="0" err="1"/>
              <a:t>iao.texCoord</a:t>
            </a:r>
            <a:r>
              <a:rPr lang="hu-HU" dirty="0"/>
              <a:t>;</a:t>
            </a:r>
          </a:p>
          <a:p>
            <a:r>
              <a:rPr lang="hu-HU" dirty="0"/>
              <a:t>    </a:t>
            </a:r>
            <a:r>
              <a:rPr lang="hu-HU" dirty="0" err="1"/>
              <a:t>vso.lightDirTS</a:t>
            </a:r>
            <a:r>
              <a:rPr lang="hu-HU" dirty="0"/>
              <a:t> = </a:t>
            </a:r>
            <a:r>
              <a:rPr lang="hu-HU" dirty="0" err="1"/>
              <a:t>mul</a:t>
            </a:r>
            <a:r>
              <a:rPr lang="hu-HU" dirty="0"/>
              <a:t>(</a:t>
            </a:r>
            <a:r>
              <a:rPr lang="hu-HU" dirty="0" err="1"/>
              <a:t>tbn</a:t>
            </a:r>
            <a:r>
              <a:rPr lang="hu-HU" dirty="0"/>
              <a:t>, </a:t>
            </a:r>
            <a:r>
              <a:rPr lang="hu-HU" dirty="0" err="1"/>
              <a:t>lightDir</a:t>
            </a:r>
            <a:r>
              <a:rPr lang="hu-HU" dirty="0"/>
              <a:t>);</a:t>
            </a:r>
          </a:p>
          <a:p>
            <a:r>
              <a:rPr lang="hu-HU" dirty="0"/>
              <a:t>    </a:t>
            </a:r>
            <a:r>
              <a:rPr lang="hu-HU" dirty="0" err="1"/>
              <a:t>vso.viewDirTS</a:t>
            </a:r>
            <a:r>
              <a:rPr lang="hu-HU" dirty="0"/>
              <a:t> = </a:t>
            </a:r>
            <a:r>
              <a:rPr lang="hu-HU" dirty="0" err="1"/>
              <a:t>mul</a:t>
            </a:r>
            <a:r>
              <a:rPr lang="hu-HU" dirty="0"/>
              <a:t>(</a:t>
            </a:r>
            <a:r>
              <a:rPr lang="hu-HU" dirty="0" err="1"/>
              <a:t>tbn</a:t>
            </a:r>
            <a:r>
              <a:rPr lang="hu-HU" dirty="0"/>
              <a:t>, </a:t>
            </a:r>
            <a:r>
              <a:rPr lang="hu-HU" dirty="0" err="1"/>
              <a:t>viewDir</a:t>
            </a:r>
            <a:r>
              <a:rPr lang="hu-HU" dirty="0"/>
              <a:t>);</a:t>
            </a:r>
          </a:p>
          <a:p>
            <a:endParaRPr lang="hu-HU" dirty="0"/>
          </a:p>
          <a:p>
            <a:r>
              <a:rPr lang="hu-HU" dirty="0"/>
              <a:t>    </a:t>
            </a:r>
            <a:r>
              <a:rPr lang="hu-HU" dirty="0" err="1"/>
              <a:t>return</a:t>
            </a:r>
            <a:r>
              <a:rPr lang="hu-HU" dirty="0"/>
              <a:t> </a:t>
            </a:r>
            <a:r>
              <a:rPr lang="hu-HU" dirty="0" err="1"/>
              <a:t>vso</a:t>
            </a:r>
            <a:r>
              <a:rPr lang="hu-HU" dirty="0"/>
              <a:t>;</a:t>
            </a:r>
          </a:p>
          <a:p>
            <a:r>
              <a:rPr lang="hu-HU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NormalMapVS.hlsl</a:t>
            </a:r>
            <a:r>
              <a:rPr lang="en-US" sz="4000" dirty="0"/>
              <a:t> - 2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177575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47500" lnSpcReduction="20000"/>
          </a:bodyPr>
          <a:lstStyle/>
          <a:p>
            <a:r>
              <a:rPr lang="hu-HU" dirty="0"/>
              <a:t>#</a:t>
            </a:r>
            <a:r>
              <a:rPr lang="hu-HU" dirty="0" err="1"/>
              <a:t>include</a:t>
            </a:r>
            <a:r>
              <a:rPr lang="hu-HU" dirty="0"/>
              <a:t> "</a:t>
            </a:r>
            <a:r>
              <a:rPr lang="hu-HU" dirty="0" err="1"/>
              <a:t>RootSignatures.hlsli</a:t>
            </a:r>
            <a:r>
              <a:rPr lang="hu-HU" dirty="0"/>
              <a:t>“</a:t>
            </a:r>
            <a:endParaRPr lang="en-US" dirty="0"/>
          </a:p>
          <a:p>
            <a:endParaRPr lang="en-US" dirty="0"/>
          </a:p>
          <a:p>
            <a:r>
              <a:rPr lang="hu-HU" dirty="0" err="1"/>
              <a:t>struct</a:t>
            </a:r>
            <a:r>
              <a:rPr lang="hu-HU" dirty="0"/>
              <a:t> </a:t>
            </a:r>
            <a:r>
              <a:rPr lang="hu-HU" dirty="0" err="1"/>
              <a:t>VSOutput</a:t>
            </a:r>
            <a:endParaRPr lang="hu-HU" dirty="0"/>
          </a:p>
          <a:p>
            <a:r>
              <a:rPr lang="hu-HU" dirty="0"/>
              <a:t>{</a:t>
            </a:r>
          </a:p>
          <a:p>
            <a:r>
              <a:rPr lang="hu-HU" dirty="0"/>
              <a:t>    float4 </a:t>
            </a:r>
            <a:r>
              <a:rPr lang="hu-HU" dirty="0" err="1"/>
              <a:t>position</a:t>
            </a:r>
            <a:r>
              <a:rPr lang="hu-HU" dirty="0"/>
              <a:t> : </a:t>
            </a:r>
            <a:r>
              <a:rPr lang="hu-HU" dirty="0" err="1"/>
              <a:t>SV_Position</a:t>
            </a:r>
            <a:r>
              <a:rPr lang="hu-HU" dirty="0"/>
              <a:t>;</a:t>
            </a:r>
          </a:p>
          <a:p>
            <a:r>
              <a:rPr lang="hu-HU" dirty="0"/>
              <a:t>    float3 </a:t>
            </a:r>
            <a:r>
              <a:rPr lang="hu-HU" dirty="0" err="1"/>
              <a:t>normal</a:t>
            </a:r>
            <a:r>
              <a:rPr lang="hu-HU" dirty="0"/>
              <a:t> : NORMAL;</a:t>
            </a:r>
          </a:p>
          <a:p>
            <a:r>
              <a:rPr lang="hu-HU" dirty="0"/>
              <a:t>    float2 </a:t>
            </a:r>
            <a:r>
              <a:rPr lang="hu-HU" dirty="0" err="1"/>
              <a:t>texCoord</a:t>
            </a:r>
            <a:r>
              <a:rPr lang="hu-HU" dirty="0"/>
              <a:t> : TEXCOORD;</a:t>
            </a:r>
          </a:p>
          <a:p>
            <a:r>
              <a:rPr lang="hu-HU" dirty="0"/>
              <a:t>    float3 </a:t>
            </a:r>
            <a:r>
              <a:rPr lang="hu-HU" dirty="0" err="1"/>
              <a:t>lightDirTS</a:t>
            </a:r>
            <a:r>
              <a:rPr lang="hu-HU" dirty="0"/>
              <a:t> : TEXCOORD1;</a:t>
            </a:r>
          </a:p>
          <a:p>
            <a:r>
              <a:rPr lang="hu-HU" dirty="0"/>
              <a:t>    float3 </a:t>
            </a:r>
            <a:r>
              <a:rPr lang="hu-HU" dirty="0" err="1"/>
              <a:t>viewDirTS</a:t>
            </a:r>
            <a:r>
              <a:rPr lang="hu-HU" dirty="0"/>
              <a:t> : TEXCOORD2;</a:t>
            </a:r>
          </a:p>
          <a:p>
            <a:r>
              <a:rPr lang="hu-HU" dirty="0"/>
              <a:t>};</a:t>
            </a:r>
          </a:p>
          <a:p>
            <a:endParaRPr lang="hu-HU" dirty="0"/>
          </a:p>
          <a:p>
            <a:r>
              <a:rPr lang="hu-HU" dirty="0"/>
              <a:t>Texture2D </a:t>
            </a:r>
            <a:r>
              <a:rPr lang="hu-HU" dirty="0" err="1"/>
              <a:t>diffuseTex</a:t>
            </a:r>
            <a:r>
              <a:rPr lang="hu-HU" dirty="0"/>
              <a:t> : </a:t>
            </a:r>
            <a:r>
              <a:rPr lang="hu-HU" dirty="0" err="1"/>
              <a:t>register</a:t>
            </a:r>
            <a:r>
              <a:rPr lang="hu-HU" dirty="0"/>
              <a:t>(t0);</a:t>
            </a:r>
          </a:p>
          <a:p>
            <a:r>
              <a:rPr lang="hu-HU" dirty="0"/>
              <a:t>Texture2D </a:t>
            </a:r>
            <a:r>
              <a:rPr lang="hu-HU" dirty="0" err="1"/>
              <a:t>normalTex</a:t>
            </a:r>
            <a:r>
              <a:rPr lang="hu-HU" dirty="0"/>
              <a:t> : </a:t>
            </a:r>
            <a:r>
              <a:rPr lang="hu-HU" dirty="0" err="1"/>
              <a:t>register</a:t>
            </a:r>
            <a:r>
              <a:rPr lang="hu-HU" dirty="0"/>
              <a:t>(t1);</a:t>
            </a:r>
          </a:p>
          <a:p>
            <a:r>
              <a:rPr lang="hu-HU" dirty="0"/>
              <a:t>Texture2D </a:t>
            </a:r>
            <a:r>
              <a:rPr lang="hu-HU" dirty="0" err="1"/>
              <a:t>bumpTex</a:t>
            </a:r>
            <a:r>
              <a:rPr lang="hu-HU" dirty="0"/>
              <a:t> : </a:t>
            </a:r>
            <a:r>
              <a:rPr lang="hu-HU" dirty="0" err="1"/>
              <a:t>register</a:t>
            </a:r>
            <a:r>
              <a:rPr lang="hu-HU" dirty="0"/>
              <a:t>(t2);</a:t>
            </a:r>
          </a:p>
          <a:p>
            <a:endParaRPr lang="hu-HU" dirty="0"/>
          </a:p>
          <a:p>
            <a:r>
              <a:rPr lang="hu-HU" dirty="0" err="1"/>
              <a:t>SamplerState</a:t>
            </a:r>
            <a:r>
              <a:rPr lang="hu-HU" dirty="0"/>
              <a:t> </a:t>
            </a:r>
            <a:r>
              <a:rPr lang="hu-HU" dirty="0" err="1"/>
              <a:t>sampl</a:t>
            </a:r>
            <a:r>
              <a:rPr lang="hu-HU" dirty="0"/>
              <a:t> : </a:t>
            </a:r>
            <a:r>
              <a:rPr lang="hu-HU" dirty="0" err="1"/>
              <a:t>register</a:t>
            </a:r>
            <a:r>
              <a:rPr lang="hu-HU" dirty="0"/>
              <a:t>(s0);</a:t>
            </a:r>
          </a:p>
          <a:p>
            <a:endParaRPr lang="hu-HU" dirty="0"/>
          </a:p>
          <a:p>
            <a:r>
              <a:rPr lang="hu-HU" dirty="0" err="1"/>
              <a:t>cbuffer</a:t>
            </a:r>
            <a:r>
              <a:rPr lang="hu-HU" dirty="0"/>
              <a:t> </a:t>
            </a:r>
            <a:r>
              <a:rPr lang="hu-HU" dirty="0" err="1"/>
              <a:t>PerFrameCb</a:t>
            </a:r>
            <a:r>
              <a:rPr lang="hu-HU" dirty="0"/>
              <a:t> : </a:t>
            </a:r>
            <a:r>
              <a:rPr lang="hu-HU" dirty="0" err="1"/>
              <a:t>register</a:t>
            </a:r>
            <a:r>
              <a:rPr lang="hu-HU" dirty="0"/>
              <a:t>(b1)</a:t>
            </a:r>
          </a:p>
          <a:p>
            <a:r>
              <a:rPr lang="hu-HU" dirty="0"/>
              <a:t>{</a:t>
            </a:r>
          </a:p>
          <a:p>
            <a:r>
              <a:rPr lang="hu-HU" dirty="0"/>
              <a:t>    float4x4 </a:t>
            </a:r>
            <a:r>
              <a:rPr lang="hu-HU" dirty="0" err="1"/>
              <a:t>viewProj</a:t>
            </a:r>
            <a:r>
              <a:rPr lang="hu-HU" dirty="0"/>
              <a:t>;</a:t>
            </a:r>
          </a:p>
          <a:p>
            <a:r>
              <a:rPr lang="hu-HU" dirty="0"/>
              <a:t>    float4 </a:t>
            </a:r>
            <a:r>
              <a:rPr lang="hu-HU" dirty="0" err="1"/>
              <a:t>lightPos</a:t>
            </a:r>
            <a:r>
              <a:rPr lang="hu-HU" dirty="0"/>
              <a:t>;</a:t>
            </a:r>
          </a:p>
          <a:p>
            <a:r>
              <a:rPr lang="hu-HU" dirty="0"/>
              <a:t>    float4 </a:t>
            </a:r>
            <a:r>
              <a:rPr lang="hu-HU" dirty="0" err="1"/>
              <a:t>eyePos</a:t>
            </a:r>
            <a:r>
              <a:rPr lang="hu-HU" dirty="0"/>
              <a:t>;</a:t>
            </a:r>
          </a:p>
          <a:p>
            <a:r>
              <a:rPr lang="hu-HU" dirty="0"/>
              <a:t>    float4 </a:t>
            </a:r>
            <a:r>
              <a:rPr lang="hu-HU" dirty="0" err="1"/>
              <a:t>lightIntensity</a:t>
            </a:r>
            <a:r>
              <a:rPr lang="hu-HU" dirty="0"/>
              <a:t>;</a:t>
            </a:r>
          </a:p>
          <a:p>
            <a:r>
              <a:rPr lang="hu-HU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NormalMapPS.hlsl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535794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62500" lnSpcReduction="20000"/>
          </a:bodyPr>
          <a:lstStyle/>
          <a:p>
            <a:r>
              <a:rPr lang="hu-HU" dirty="0"/>
              <a:t>[</a:t>
            </a:r>
            <a:r>
              <a:rPr lang="hu-HU" dirty="0" err="1"/>
              <a:t>RootSignature</a:t>
            </a:r>
            <a:r>
              <a:rPr lang="hu-HU" dirty="0"/>
              <a:t>(</a:t>
            </a:r>
            <a:r>
              <a:rPr lang="hu-HU" dirty="0" err="1"/>
              <a:t>NormalMapRS</a:t>
            </a:r>
            <a:r>
              <a:rPr lang="hu-HU" dirty="0"/>
              <a:t>)]</a:t>
            </a:r>
          </a:p>
          <a:p>
            <a:r>
              <a:rPr lang="hu-HU" dirty="0"/>
              <a:t>float4 main(</a:t>
            </a:r>
            <a:r>
              <a:rPr lang="hu-HU" dirty="0" err="1"/>
              <a:t>VSOutput</a:t>
            </a:r>
            <a:r>
              <a:rPr lang="hu-HU" dirty="0"/>
              <a:t> </a:t>
            </a:r>
            <a:r>
              <a:rPr lang="hu-HU" dirty="0" err="1"/>
              <a:t>vso</a:t>
            </a:r>
            <a:r>
              <a:rPr lang="hu-HU" dirty="0"/>
              <a:t>) : </a:t>
            </a:r>
            <a:r>
              <a:rPr lang="hu-HU" dirty="0" err="1"/>
              <a:t>SV_Target</a:t>
            </a:r>
            <a:endParaRPr lang="hu-HU" dirty="0"/>
          </a:p>
          <a:p>
            <a:r>
              <a:rPr lang="hu-HU" dirty="0"/>
              <a:t>{</a:t>
            </a:r>
          </a:p>
          <a:p>
            <a:endParaRPr lang="hu-HU" dirty="0"/>
          </a:p>
          <a:p>
            <a:r>
              <a:rPr lang="hu-HU" dirty="0"/>
              <a:t>    float3 n = </a:t>
            </a:r>
            <a:r>
              <a:rPr lang="hu-HU" dirty="0" err="1"/>
              <a:t>normalize</a:t>
            </a:r>
            <a:r>
              <a:rPr lang="hu-HU" dirty="0"/>
              <a:t>(</a:t>
            </a:r>
            <a:r>
              <a:rPr lang="hu-HU" dirty="0" err="1"/>
              <a:t>normalTex.Sample</a:t>
            </a:r>
            <a:r>
              <a:rPr lang="hu-HU" dirty="0"/>
              <a:t>(</a:t>
            </a:r>
            <a:r>
              <a:rPr lang="hu-HU" dirty="0" err="1"/>
              <a:t>sampl</a:t>
            </a:r>
            <a:r>
              <a:rPr lang="hu-HU" dirty="0"/>
              <a:t>, </a:t>
            </a:r>
            <a:r>
              <a:rPr lang="hu-HU" dirty="0" err="1"/>
              <a:t>vso.texCoord</a:t>
            </a:r>
            <a:r>
              <a:rPr lang="hu-HU" dirty="0"/>
              <a:t>).</a:t>
            </a:r>
            <a:r>
              <a:rPr lang="hu-HU" dirty="0" err="1"/>
              <a:t>xyz</a:t>
            </a:r>
            <a:r>
              <a:rPr lang="hu-HU" dirty="0"/>
              <a:t> - 0.5f);</a:t>
            </a:r>
          </a:p>
          <a:p>
            <a:r>
              <a:rPr lang="hu-HU" dirty="0"/>
              <a:t>    float3 l = </a:t>
            </a:r>
            <a:r>
              <a:rPr lang="hu-HU" dirty="0" err="1"/>
              <a:t>normalize</a:t>
            </a:r>
            <a:r>
              <a:rPr lang="hu-HU" dirty="0"/>
              <a:t>(</a:t>
            </a:r>
            <a:r>
              <a:rPr lang="hu-HU" dirty="0" err="1"/>
              <a:t>vso.lightDirTS</a:t>
            </a:r>
            <a:r>
              <a:rPr lang="hu-HU" dirty="0"/>
              <a:t>);</a:t>
            </a:r>
          </a:p>
          <a:p>
            <a:r>
              <a:rPr lang="hu-HU" dirty="0"/>
              <a:t>    float3 v = </a:t>
            </a:r>
            <a:r>
              <a:rPr lang="hu-HU" dirty="0" err="1"/>
              <a:t>normalize</a:t>
            </a:r>
            <a:r>
              <a:rPr lang="hu-HU" dirty="0"/>
              <a:t>(</a:t>
            </a:r>
            <a:r>
              <a:rPr lang="hu-HU" dirty="0" err="1"/>
              <a:t>vso.viewDirTS</a:t>
            </a:r>
            <a:r>
              <a:rPr lang="hu-HU" dirty="0"/>
              <a:t>);</a:t>
            </a:r>
          </a:p>
          <a:p>
            <a:r>
              <a:rPr lang="hu-HU" dirty="0"/>
              <a:t>    float3 h = </a:t>
            </a:r>
            <a:r>
              <a:rPr lang="hu-HU" dirty="0" err="1"/>
              <a:t>normalize</a:t>
            </a:r>
            <a:r>
              <a:rPr lang="hu-HU" dirty="0"/>
              <a:t>(l + v);</a:t>
            </a:r>
          </a:p>
          <a:p>
            <a:endParaRPr lang="hu-HU" dirty="0"/>
          </a:p>
          <a:p>
            <a:r>
              <a:rPr lang="hu-HU" dirty="0"/>
              <a:t>    </a:t>
            </a:r>
            <a:r>
              <a:rPr lang="hu-HU" dirty="0" err="1"/>
              <a:t>float</a:t>
            </a:r>
            <a:r>
              <a:rPr lang="hu-HU" dirty="0"/>
              <a:t> </a:t>
            </a:r>
            <a:r>
              <a:rPr lang="hu-HU" dirty="0" err="1"/>
              <a:t>ndotl</a:t>
            </a:r>
            <a:r>
              <a:rPr lang="hu-HU" dirty="0"/>
              <a:t> = </a:t>
            </a:r>
            <a:r>
              <a:rPr lang="hu-HU" dirty="0" err="1"/>
              <a:t>saturate</a:t>
            </a:r>
            <a:r>
              <a:rPr lang="hu-HU" dirty="0"/>
              <a:t>(</a:t>
            </a:r>
            <a:r>
              <a:rPr lang="hu-HU" dirty="0" err="1"/>
              <a:t>dot</a:t>
            </a:r>
            <a:r>
              <a:rPr lang="hu-HU" dirty="0"/>
              <a:t>(n, l));</a:t>
            </a:r>
          </a:p>
          <a:p>
            <a:r>
              <a:rPr lang="hu-HU" dirty="0"/>
              <a:t>    </a:t>
            </a:r>
            <a:r>
              <a:rPr lang="hu-HU" dirty="0" err="1"/>
              <a:t>float</a:t>
            </a:r>
            <a:r>
              <a:rPr lang="hu-HU" dirty="0"/>
              <a:t> </a:t>
            </a:r>
            <a:r>
              <a:rPr lang="hu-HU" dirty="0" err="1"/>
              <a:t>ndoth</a:t>
            </a:r>
            <a:r>
              <a:rPr lang="hu-HU" dirty="0"/>
              <a:t> = </a:t>
            </a:r>
            <a:r>
              <a:rPr lang="hu-HU" dirty="0" err="1"/>
              <a:t>saturate</a:t>
            </a:r>
            <a:r>
              <a:rPr lang="hu-HU" dirty="0"/>
              <a:t>(</a:t>
            </a:r>
            <a:r>
              <a:rPr lang="hu-HU" dirty="0" err="1"/>
              <a:t>dot</a:t>
            </a:r>
            <a:r>
              <a:rPr lang="hu-HU" dirty="0"/>
              <a:t>(n, h));</a:t>
            </a:r>
          </a:p>
          <a:p>
            <a:r>
              <a:rPr lang="hu-HU" dirty="0"/>
              <a:t>    </a:t>
            </a:r>
            <a:r>
              <a:rPr lang="hu-HU" dirty="0" err="1"/>
              <a:t>ndoth</a:t>
            </a:r>
            <a:r>
              <a:rPr lang="hu-HU" dirty="0"/>
              <a:t> = </a:t>
            </a:r>
            <a:r>
              <a:rPr lang="hu-HU" dirty="0" err="1"/>
              <a:t>pow</a:t>
            </a:r>
            <a:r>
              <a:rPr lang="hu-HU" dirty="0"/>
              <a:t>(</a:t>
            </a:r>
            <a:r>
              <a:rPr lang="hu-HU" dirty="0" err="1"/>
              <a:t>ndoth</a:t>
            </a:r>
            <a:r>
              <a:rPr lang="hu-HU" dirty="0"/>
              <a:t>, 80);</a:t>
            </a:r>
          </a:p>
          <a:p>
            <a:endParaRPr lang="hu-HU" dirty="0"/>
          </a:p>
          <a:p>
            <a:r>
              <a:rPr lang="hu-HU" dirty="0"/>
              <a:t>    float3 </a:t>
            </a:r>
            <a:r>
              <a:rPr lang="hu-HU" dirty="0" err="1"/>
              <a:t>kd</a:t>
            </a:r>
            <a:r>
              <a:rPr lang="hu-HU" dirty="0"/>
              <a:t> = </a:t>
            </a:r>
            <a:r>
              <a:rPr lang="hu-HU" dirty="0" err="1"/>
              <a:t>diffuseTex.Sample</a:t>
            </a:r>
            <a:r>
              <a:rPr lang="hu-HU" dirty="0"/>
              <a:t>(</a:t>
            </a:r>
            <a:r>
              <a:rPr lang="hu-HU" dirty="0" err="1"/>
              <a:t>sampl</a:t>
            </a:r>
            <a:r>
              <a:rPr lang="hu-HU" dirty="0"/>
              <a:t>, </a:t>
            </a:r>
            <a:r>
              <a:rPr lang="hu-HU" dirty="0" err="1"/>
              <a:t>vso.texCoord</a:t>
            </a:r>
            <a:r>
              <a:rPr lang="hu-HU" dirty="0"/>
              <a:t>).</a:t>
            </a:r>
            <a:r>
              <a:rPr lang="hu-HU" dirty="0" err="1"/>
              <a:t>xyz</a:t>
            </a:r>
            <a:r>
              <a:rPr lang="hu-HU" dirty="0"/>
              <a:t>;</a:t>
            </a:r>
          </a:p>
          <a:p>
            <a:r>
              <a:rPr lang="hu-HU" dirty="0"/>
              <a:t>    </a:t>
            </a:r>
          </a:p>
          <a:p>
            <a:r>
              <a:rPr lang="hu-HU" dirty="0"/>
              <a:t>    </a:t>
            </a:r>
            <a:r>
              <a:rPr lang="hu-HU" dirty="0" err="1"/>
              <a:t>return</a:t>
            </a:r>
            <a:r>
              <a:rPr lang="hu-HU" dirty="0"/>
              <a:t> float4(</a:t>
            </a:r>
            <a:r>
              <a:rPr lang="hu-HU" dirty="0" err="1"/>
              <a:t>kd</a:t>
            </a:r>
            <a:r>
              <a:rPr lang="hu-HU" dirty="0"/>
              <a:t> * </a:t>
            </a:r>
            <a:r>
              <a:rPr lang="hu-HU" dirty="0" err="1"/>
              <a:t>ndotl</a:t>
            </a:r>
            <a:r>
              <a:rPr lang="hu-HU" dirty="0"/>
              <a:t> + </a:t>
            </a:r>
            <a:r>
              <a:rPr lang="hu-HU" dirty="0" err="1"/>
              <a:t>ndoth</a:t>
            </a:r>
            <a:r>
              <a:rPr lang="hu-HU" dirty="0"/>
              <a:t>, 1);</a:t>
            </a:r>
          </a:p>
          <a:p>
            <a:r>
              <a:rPr lang="hu-HU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NormalMapPS.hlsl</a:t>
            </a:r>
            <a:r>
              <a:rPr lang="en-US" sz="4000" dirty="0"/>
              <a:t> - 2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806566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Modell/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Importálás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Shaderek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Adatok</a:t>
            </a:r>
            <a:r>
              <a:rPr lang="en-US" b="1" dirty="0"/>
              <a:t> </a:t>
            </a:r>
            <a:r>
              <a:rPr lang="en-US" b="1" dirty="0" err="1"/>
              <a:t>feltöltése</a:t>
            </a:r>
            <a:r>
              <a:rPr lang="en-US" b="1" dirty="0"/>
              <a:t>, </a:t>
            </a:r>
            <a:r>
              <a:rPr lang="en-US" b="1" dirty="0" err="1"/>
              <a:t>bindolás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Utómunkálatok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kettő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mellett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80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hu-HU" dirty="0"/>
          </a:p>
          <a:p>
            <a:r>
              <a:rPr lang="en-US" dirty="0"/>
              <a:t>rotation = Float4x4::Rotation(Float3::</a:t>
            </a:r>
            <a:r>
              <a:rPr lang="en-US" dirty="0" err="1"/>
              <a:t>UnitX</a:t>
            </a:r>
            <a:r>
              <a:rPr lang="en-US" dirty="0"/>
              <a:t>, 3.1415926535 / 2.0f) * Float4x4::Rotation(Float3::</a:t>
            </a:r>
            <a:r>
              <a:rPr lang="en-US" dirty="0" err="1"/>
              <a:t>UnitY</a:t>
            </a:r>
            <a:r>
              <a:rPr lang="en-US" dirty="0"/>
              <a:t>, T);</a:t>
            </a:r>
          </a:p>
          <a:p>
            <a:r>
              <a:rPr lang="hu-HU" dirty="0" err="1"/>
              <a:t>cb</a:t>
            </a:r>
            <a:r>
              <a:rPr lang="hu-HU" dirty="0"/>
              <a:t>-&gt;</a:t>
            </a:r>
            <a:r>
              <a:rPr lang="hu-HU" dirty="0" err="1"/>
              <a:t>model</a:t>
            </a:r>
            <a:r>
              <a:rPr lang="hu-HU" dirty="0"/>
              <a:t> = </a:t>
            </a:r>
            <a:r>
              <a:rPr lang="hu-HU" dirty="0" err="1"/>
              <a:t>rotation</a:t>
            </a:r>
            <a:r>
              <a:rPr lang="hu-HU" dirty="0"/>
              <a:t>;</a:t>
            </a:r>
          </a:p>
          <a:p>
            <a:r>
              <a:rPr lang="hu-HU" dirty="0" err="1"/>
              <a:t>cb</a:t>
            </a:r>
            <a:r>
              <a:rPr lang="hu-HU" dirty="0"/>
              <a:t>-&gt;</a:t>
            </a:r>
            <a:r>
              <a:rPr lang="hu-HU" dirty="0" err="1"/>
              <a:t>invModel</a:t>
            </a:r>
            <a:r>
              <a:rPr lang="hu-HU" dirty="0"/>
              <a:t> = </a:t>
            </a:r>
            <a:r>
              <a:rPr lang="hu-HU" dirty="0" err="1"/>
              <a:t>cb</a:t>
            </a:r>
            <a:r>
              <a:rPr lang="hu-HU" dirty="0"/>
              <a:t>-&gt;</a:t>
            </a:r>
            <a:r>
              <a:rPr lang="hu-HU" dirty="0" err="1"/>
              <a:t>model.Invert</a:t>
            </a:r>
            <a:r>
              <a:rPr lang="hu-HU" dirty="0"/>
              <a:t>();</a:t>
            </a:r>
          </a:p>
          <a:p>
            <a:r>
              <a:rPr lang="hu-HU" dirty="0" err="1"/>
              <a:t>cb.Upload</a:t>
            </a:r>
            <a:r>
              <a:rPr lang="hu-HU" dirty="0"/>
              <a:t>();</a:t>
            </a:r>
          </a:p>
          <a:p>
            <a:endParaRPr lang="hu-HU" dirty="0"/>
          </a:p>
          <a:p>
            <a:r>
              <a:rPr lang="hu-HU" dirty="0" err="1"/>
              <a:t>perFrameCb</a:t>
            </a:r>
            <a:r>
              <a:rPr lang="hu-HU" dirty="0"/>
              <a:t>-&gt;</a:t>
            </a:r>
            <a:r>
              <a:rPr lang="hu-HU" dirty="0" err="1"/>
              <a:t>eyePos</a:t>
            </a:r>
            <a:r>
              <a:rPr lang="hu-HU" dirty="0"/>
              <a:t> = Float4{ 0, 0.0f, -6.0f, 1.0f };</a:t>
            </a:r>
          </a:p>
          <a:p>
            <a:r>
              <a:rPr lang="hu-HU" dirty="0" err="1"/>
              <a:t>perFrameCb</a:t>
            </a:r>
            <a:r>
              <a:rPr lang="hu-HU" dirty="0"/>
              <a:t>-&gt;</a:t>
            </a:r>
            <a:r>
              <a:rPr lang="hu-HU" dirty="0" err="1"/>
              <a:t>viewProj</a:t>
            </a:r>
            <a:r>
              <a:rPr lang="hu-HU" dirty="0"/>
              <a:t> = Float4x4::</a:t>
            </a:r>
            <a:r>
              <a:rPr lang="hu-HU" dirty="0" err="1"/>
              <a:t>View</a:t>
            </a:r>
            <a:r>
              <a:rPr lang="hu-HU" dirty="0"/>
              <a:t>(</a:t>
            </a:r>
            <a:r>
              <a:rPr lang="hu-HU" dirty="0" err="1"/>
              <a:t>perFrameCb</a:t>
            </a:r>
            <a:r>
              <a:rPr lang="hu-HU" dirty="0"/>
              <a:t>-&gt;</a:t>
            </a:r>
            <a:r>
              <a:rPr lang="hu-HU" dirty="0" err="1"/>
              <a:t>eyePos.xyz</a:t>
            </a:r>
            <a:r>
              <a:rPr lang="hu-HU" dirty="0"/>
              <a:t>, Float3::</a:t>
            </a:r>
            <a:r>
              <a:rPr lang="hu-HU" dirty="0" err="1"/>
              <a:t>UnitZ</a:t>
            </a:r>
            <a:r>
              <a:rPr lang="hu-HU" dirty="0"/>
              <a:t>, Float3::</a:t>
            </a:r>
            <a:r>
              <a:rPr lang="hu-HU" dirty="0" err="1"/>
              <a:t>UnitY</a:t>
            </a:r>
            <a:r>
              <a:rPr lang="hu-HU" dirty="0"/>
              <a:t>) *  Float4x4::</a:t>
            </a:r>
            <a:r>
              <a:rPr lang="hu-HU" dirty="0" err="1"/>
              <a:t>Proj</a:t>
            </a:r>
            <a:r>
              <a:rPr lang="hu-HU" dirty="0"/>
              <a:t>(0.9f, </a:t>
            </a:r>
            <a:r>
              <a:rPr lang="hu-HU" dirty="0" err="1"/>
              <a:t>aspectRatio</a:t>
            </a:r>
            <a:r>
              <a:rPr lang="hu-HU" dirty="0"/>
              <a:t>, 1.0f, 100.0f);</a:t>
            </a:r>
          </a:p>
          <a:p>
            <a:r>
              <a:rPr lang="hu-HU" dirty="0" err="1"/>
              <a:t>perFrameCb</a:t>
            </a:r>
            <a:r>
              <a:rPr lang="hu-HU" dirty="0"/>
              <a:t>-&gt;</a:t>
            </a:r>
            <a:r>
              <a:rPr lang="hu-HU" dirty="0" err="1"/>
              <a:t>lightPos</a:t>
            </a:r>
            <a:r>
              <a:rPr lang="hu-HU" dirty="0"/>
              <a:t> = Float4{ 0, 1, 0, 0 };</a:t>
            </a:r>
          </a:p>
          <a:p>
            <a:r>
              <a:rPr lang="hu-HU" dirty="0" err="1"/>
              <a:t>perFrameCb</a:t>
            </a:r>
            <a:r>
              <a:rPr lang="hu-HU" dirty="0"/>
              <a:t>-&gt;</a:t>
            </a:r>
            <a:r>
              <a:rPr lang="hu-HU" dirty="0" err="1"/>
              <a:t>lightIntensity</a:t>
            </a:r>
            <a:r>
              <a:rPr lang="hu-HU" dirty="0"/>
              <a:t> = Float4::</a:t>
            </a:r>
            <a:r>
              <a:rPr lang="hu-HU" dirty="0" err="1"/>
              <a:t>One</a:t>
            </a:r>
            <a:r>
              <a:rPr lang="hu-HU" dirty="0"/>
              <a:t>;</a:t>
            </a:r>
          </a:p>
          <a:p>
            <a:r>
              <a:rPr lang="hu-HU" dirty="0" err="1"/>
              <a:t>perFrameCb.Upload</a:t>
            </a:r>
            <a:r>
              <a:rPr lang="hu-HU" dirty="0"/>
              <a:t>();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Update()- Note!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034829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shadedMesh</a:t>
            </a:r>
            <a:r>
              <a:rPr lang="hu-HU" sz="2400" dirty="0"/>
              <a:t>-&gt;</a:t>
            </a:r>
            <a:br>
              <a:rPr lang="en-US" sz="2400" dirty="0"/>
            </a:br>
            <a:r>
              <a:rPr lang="hu-HU" sz="2400" dirty="0" err="1"/>
              <a:t>SetPipelineState</a:t>
            </a:r>
            <a:r>
              <a:rPr lang="hu-HU" sz="2400" dirty="0"/>
              <a:t>(</a:t>
            </a:r>
            <a:r>
              <a:rPr lang="hu-HU" sz="2400" dirty="0" err="1"/>
              <a:t>commandList.Get</a:t>
            </a:r>
            <a:r>
              <a:rPr lang="hu-HU" sz="2400" dirty="0"/>
              <a:t>());</a:t>
            </a:r>
          </a:p>
          <a:p>
            <a:r>
              <a:rPr lang="hu-HU" sz="2400" dirty="0" err="1"/>
              <a:t>shadedMesh</a:t>
            </a:r>
            <a:r>
              <a:rPr lang="hu-HU" sz="2400" dirty="0"/>
              <a:t>-&gt;</a:t>
            </a:r>
            <a:br>
              <a:rPr lang="en-US" sz="2400" dirty="0"/>
            </a:br>
            <a:r>
              <a:rPr lang="hu-HU" sz="2400" dirty="0" err="1"/>
              <a:t>BindConstantBuffer</a:t>
            </a:r>
            <a:r>
              <a:rPr lang="hu-HU" sz="2400" dirty="0"/>
              <a:t>(</a:t>
            </a:r>
            <a:r>
              <a:rPr lang="hu-HU" sz="2400" dirty="0" err="1"/>
              <a:t>commandList.Get</a:t>
            </a:r>
            <a:r>
              <a:rPr lang="hu-HU" sz="2400" dirty="0"/>
              <a:t>(), </a:t>
            </a:r>
            <a:r>
              <a:rPr lang="hu-HU" sz="2400" dirty="0" err="1"/>
              <a:t>cb</a:t>
            </a:r>
            <a:r>
              <a:rPr lang="hu-HU" sz="2400" dirty="0"/>
              <a:t>);</a:t>
            </a:r>
          </a:p>
          <a:p>
            <a:r>
              <a:rPr lang="hu-HU" sz="2400" dirty="0" err="1"/>
              <a:t>shadedMesh</a:t>
            </a:r>
            <a:r>
              <a:rPr lang="hu-HU" sz="2400" dirty="0"/>
              <a:t>-&gt;</a:t>
            </a:r>
            <a:br>
              <a:rPr lang="en-US" sz="2400" dirty="0"/>
            </a:br>
            <a:r>
              <a:rPr lang="hu-HU" sz="2400" dirty="0" err="1"/>
              <a:t>BindConstantBuffer</a:t>
            </a:r>
            <a:r>
              <a:rPr lang="hu-HU" sz="2400" dirty="0"/>
              <a:t>(</a:t>
            </a:r>
            <a:r>
              <a:rPr lang="hu-HU" sz="2400" dirty="0" err="1"/>
              <a:t>commandList.Get</a:t>
            </a:r>
            <a:r>
              <a:rPr lang="hu-HU" sz="2400" dirty="0"/>
              <a:t>(), </a:t>
            </a:r>
            <a:r>
              <a:rPr lang="hu-HU" sz="2400" dirty="0" err="1"/>
              <a:t>perFrameCb</a:t>
            </a:r>
            <a:r>
              <a:rPr lang="hu-HU" sz="2400" dirty="0"/>
              <a:t>);</a:t>
            </a:r>
          </a:p>
          <a:p>
            <a:r>
              <a:rPr lang="hu-HU" sz="2400" dirty="0" err="1"/>
              <a:t>commandList</a:t>
            </a:r>
            <a:r>
              <a:rPr lang="hu-HU" sz="2400" dirty="0"/>
              <a:t>-&gt;</a:t>
            </a:r>
            <a:br>
              <a:rPr lang="en-US" sz="2400" dirty="0"/>
            </a:br>
            <a:r>
              <a:rPr lang="hu-HU" sz="2400" dirty="0" err="1"/>
              <a:t>SetGraphicsRootDescriptorTable</a:t>
            </a:r>
            <a:r>
              <a:rPr lang="hu-HU" sz="2400" dirty="0"/>
              <a:t>(2,</a:t>
            </a:r>
            <a:r>
              <a:rPr lang="en-US" sz="2400" dirty="0" err="1"/>
              <a:t>texHeap</a:t>
            </a:r>
            <a:r>
              <a:rPr lang="en-US" sz="2400" dirty="0"/>
              <a:t>-&gt;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hu-HU" sz="2400" dirty="0" err="1"/>
              <a:t>GetGPUDescriptorHandleForHeapStart</a:t>
            </a:r>
            <a:r>
              <a:rPr lang="hu-HU" sz="2400" dirty="0"/>
              <a:t>());</a:t>
            </a:r>
          </a:p>
          <a:p>
            <a:r>
              <a:rPr lang="hu-HU" sz="2400" dirty="0" err="1"/>
              <a:t>shadedMesh</a:t>
            </a:r>
            <a:r>
              <a:rPr lang="hu-HU" sz="2400" dirty="0"/>
              <a:t>-&gt;</a:t>
            </a:r>
            <a:r>
              <a:rPr lang="hu-HU" sz="2400" dirty="0" err="1"/>
              <a:t>Draw</a:t>
            </a:r>
            <a:r>
              <a:rPr lang="hu-HU" sz="2400" dirty="0"/>
              <a:t>(</a:t>
            </a:r>
            <a:r>
              <a:rPr lang="hu-HU" sz="2400" dirty="0" err="1"/>
              <a:t>commandList.Get</a:t>
            </a:r>
            <a:r>
              <a:rPr lang="hu-HU" sz="2400" dirty="0"/>
              <a:t>());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 err="1"/>
              <a:t>PopulateCommandList</a:t>
            </a:r>
            <a:r>
              <a:rPr lang="en-US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871828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tartunk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CD185-667A-4E0F-955B-F2A8FAB34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17638"/>
            <a:ext cx="4912297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81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Kitérő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2C8B52-D758-4140-8811-1798221C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Értsük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hogyan</a:t>
            </a:r>
            <a:r>
              <a:rPr lang="en-US" dirty="0"/>
              <a:t> is m</a:t>
            </a:r>
            <a:r>
              <a:rPr lang="hu-HU" dirty="0"/>
              <a:t>ű</a:t>
            </a:r>
            <a:r>
              <a:rPr lang="en-US" dirty="0" err="1"/>
              <a:t>ködik</a:t>
            </a:r>
            <a:r>
              <a:rPr lang="en-US" dirty="0"/>
              <a:t> </a:t>
            </a:r>
            <a:r>
              <a:rPr lang="en-US" dirty="0" err="1"/>
              <a:t>ez</a:t>
            </a:r>
            <a:endParaRPr lang="en-US" dirty="0"/>
          </a:p>
          <a:p>
            <a:r>
              <a:rPr lang="en-US" dirty="0"/>
              <a:t>A pixel </a:t>
            </a:r>
            <a:r>
              <a:rPr lang="en-US" dirty="0" err="1"/>
              <a:t>shaderben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lightDirTS</a:t>
            </a:r>
            <a:r>
              <a:rPr lang="en-US" dirty="0"/>
              <a:t>-t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viewDirTS</a:t>
            </a:r>
            <a:r>
              <a:rPr lang="en-US" dirty="0"/>
              <a:t>-t </a:t>
            </a:r>
            <a:r>
              <a:rPr lang="en-US" dirty="0" err="1"/>
              <a:t>rajzoltassuk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segít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ha </a:t>
            </a:r>
            <a:r>
              <a:rPr lang="en-US" dirty="0" err="1"/>
              <a:t>egyszerű</a:t>
            </a:r>
            <a:r>
              <a:rPr lang="en-US" dirty="0"/>
              <a:t> </a:t>
            </a:r>
            <a:r>
              <a:rPr lang="en-US" dirty="0" err="1"/>
              <a:t>irányaid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képeken</a:t>
            </a:r>
            <a:r>
              <a:rPr lang="en-US" dirty="0"/>
              <a:t> a </a:t>
            </a:r>
            <a:r>
              <a:rPr lang="en-US" dirty="0" err="1"/>
              <a:t>fény</a:t>
            </a:r>
            <a:r>
              <a:rPr lang="en-US" dirty="0"/>
              <a:t> (0,1,0,0)-ban van, a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a -Z </a:t>
            </a:r>
            <a:r>
              <a:rPr lang="en-US" dirty="0" err="1"/>
              <a:t>irány</a:t>
            </a:r>
            <a:r>
              <a:rPr lang="en-US" dirty="0"/>
              <a:t> </a:t>
            </a:r>
            <a:r>
              <a:rPr lang="en-US" dirty="0" err="1"/>
              <a:t>felé</a:t>
            </a:r>
            <a:r>
              <a:rPr lang="en-US" dirty="0"/>
              <a:t> </a:t>
            </a:r>
            <a:r>
              <a:rPr lang="en-US" dirty="0" err="1"/>
              <a:t>néz</a:t>
            </a:r>
            <a:r>
              <a:rPr lang="en-US" dirty="0"/>
              <a:t> (Note </a:t>
            </a:r>
            <a:r>
              <a:rPr lang="en-US" dirty="0" err="1"/>
              <a:t>segíthet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023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Mire </a:t>
            </a:r>
            <a:r>
              <a:rPr lang="en-US" dirty="0" err="1"/>
              <a:t>jó</a:t>
            </a:r>
            <a:r>
              <a:rPr lang="en-US" dirty="0"/>
              <a:t> a normal map?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vertexek</a:t>
            </a:r>
            <a:r>
              <a:rPr lang="en-US" dirty="0"/>
              <a:t> </a:t>
            </a:r>
            <a:r>
              <a:rPr lang="en-US" dirty="0" err="1"/>
              <a:t>beszúrása</a:t>
            </a:r>
            <a:r>
              <a:rPr lang="en-US" dirty="0"/>
              <a:t> </a:t>
            </a:r>
            <a:r>
              <a:rPr lang="en-US" dirty="0" err="1"/>
              <a:t>nélkül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felületi</a:t>
            </a:r>
            <a:r>
              <a:rPr lang="en-US" dirty="0"/>
              <a:t> </a:t>
            </a:r>
            <a:r>
              <a:rPr lang="en-US" dirty="0" err="1"/>
              <a:t>barázdákat</a:t>
            </a:r>
            <a:r>
              <a:rPr lang="en-US" dirty="0"/>
              <a:t>, </a:t>
            </a:r>
            <a:r>
              <a:rPr lang="en-US" dirty="0" err="1"/>
              <a:t>részleteket</a:t>
            </a:r>
            <a:r>
              <a:rPr lang="en-US" dirty="0"/>
              <a:t> </a:t>
            </a:r>
            <a:r>
              <a:rPr lang="en-US" dirty="0" err="1"/>
              <a:t>elhelyezni</a:t>
            </a:r>
            <a:r>
              <a:rPr lang="en-US" dirty="0"/>
              <a:t> a </a:t>
            </a:r>
            <a:r>
              <a:rPr lang="en-US" dirty="0" err="1"/>
              <a:t>felületen</a:t>
            </a:r>
            <a:r>
              <a:rPr lang="en-US" dirty="0"/>
              <a:t>,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életet</a:t>
            </a:r>
            <a:r>
              <a:rPr lang="en-US" dirty="0"/>
              <a:t> </a:t>
            </a:r>
            <a:r>
              <a:rPr lang="en-US" dirty="0" err="1"/>
              <a:t>adva</a:t>
            </a:r>
            <a:r>
              <a:rPr lang="en-US" dirty="0"/>
              <a:t> a </a:t>
            </a:r>
            <a:r>
              <a:rPr lang="en-US" dirty="0" err="1"/>
              <a:t>színtérnek</a:t>
            </a:r>
            <a:endParaRPr lang="en-US" dirty="0"/>
          </a:p>
          <a:p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elterjedt</a:t>
            </a:r>
            <a:r>
              <a:rPr lang="en-US" dirty="0"/>
              <a:t>, </a:t>
            </a:r>
            <a:r>
              <a:rPr lang="en-US" dirty="0" err="1"/>
              <a:t>olcsónak</a:t>
            </a:r>
            <a:r>
              <a:rPr lang="en-US" dirty="0"/>
              <a:t> </a:t>
            </a:r>
            <a:r>
              <a:rPr lang="en-US" dirty="0" err="1"/>
              <a:t>számító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velet</a:t>
            </a:r>
            <a:endParaRPr lang="en-US" dirty="0"/>
          </a:p>
          <a:p>
            <a:r>
              <a:rPr lang="en-US" dirty="0" err="1"/>
              <a:t>Negatívuma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silhouetten</a:t>
            </a:r>
            <a:r>
              <a:rPr lang="en-US" dirty="0"/>
              <a:t> </a:t>
            </a:r>
            <a:r>
              <a:rPr lang="en-US" dirty="0" err="1"/>
              <a:t>látszik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plusz</a:t>
            </a:r>
            <a:r>
              <a:rPr lang="en-US" dirty="0"/>
              <a:t> </a:t>
            </a:r>
            <a:r>
              <a:rPr lang="en-US" dirty="0" err="1"/>
              <a:t>részlet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86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Kitérő</a:t>
            </a:r>
            <a:r>
              <a:rPr lang="en-US" dirty="0"/>
              <a:t>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1D22A-7829-42CB-A3EB-8BDB2863B317}"/>
              </a:ext>
            </a:extLst>
          </p:cNvPr>
          <p:cNvSpPr txBox="1"/>
          <p:nvPr/>
        </p:nvSpPr>
        <p:spPr>
          <a:xfrm>
            <a:off x="838200" y="1600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LightDirTS</a:t>
            </a:r>
            <a:endParaRPr lang="hu-H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9AFB1-B3F6-4743-85DA-010877E4956B}"/>
              </a:ext>
            </a:extLst>
          </p:cNvPr>
          <p:cNvSpPr txBox="1"/>
          <p:nvPr/>
        </p:nvSpPr>
        <p:spPr>
          <a:xfrm>
            <a:off x="5105400" y="15908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ViewDirTS</a:t>
            </a:r>
            <a:endParaRPr lang="hu-H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47E35C-2AA7-4F3F-98AD-CAD443D20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069557"/>
            <a:ext cx="4401164" cy="4143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BEE6B3-1BB2-49C6-AF85-42296A1E3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1" y="2169584"/>
            <a:ext cx="4239217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02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Kitérő</a:t>
            </a:r>
            <a:r>
              <a:rPr lang="en-US" dirty="0"/>
              <a:t> - 3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1D22A-7829-42CB-A3EB-8BDB2863B317}"/>
              </a:ext>
            </a:extLst>
          </p:cNvPr>
          <p:cNvSpPr txBox="1"/>
          <p:nvPr/>
        </p:nvSpPr>
        <p:spPr>
          <a:xfrm>
            <a:off x="4548130" y="141763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értékei</a:t>
            </a:r>
            <a:r>
              <a:rPr lang="en-US" dirty="0"/>
              <a:t> (YXZ)</a:t>
            </a:r>
            <a:endParaRPr lang="hu-H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A3E24A-4CDB-4575-A231-2A73B3840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05000"/>
            <a:ext cx="4620270" cy="45440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E66297-714F-4E8A-A51D-467355EC5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3" y="2181263"/>
            <a:ext cx="4153480" cy="3991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500986-CC90-4564-ACDA-F3979E95F455}"/>
              </a:ext>
            </a:extLst>
          </p:cNvPr>
          <p:cNvSpPr txBox="1"/>
          <p:nvPr/>
        </p:nvSpPr>
        <p:spPr>
          <a:xfrm>
            <a:off x="284663" y="141763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értékei</a:t>
            </a:r>
            <a:r>
              <a:rPr lang="en-US" dirty="0"/>
              <a:t> (XYZ)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7972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Kitérő</a:t>
            </a:r>
            <a:r>
              <a:rPr lang="en-US" dirty="0"/>
              <a:t> - 4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1D22A-7829-42CB-A3EB-8BDB2863B317}"/>
              </a:ext>
            </a:extLst>
          </p:cNvPr>
          <p:cNvSpPr txBox="1"/>
          <p:nvPr/>
        </p:nvSpPr>
        <p:spPr>
          <a:xfrm>
            <a:off x="2362200" y="921131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sima</a:t>
            </a:r>
            <a:r>
              <a:rPr lang="en-US" dirty="0"/>
              <a:t> </a:t>
            </a:r>
            <a:r>
              <a:rPr lang="en-US" dirty="0" err="1"/>
              <a:t>ndotl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spekuláris</a:t>
            </a:r>
            <a:r>
              <a:rPr lang="en-US" dirty="0"/>
              <a:t> tag)</a:t>
            </a:r>
            <a:endParaRPr lang="hu-H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00986-CC90-4564-ACDA-F3979E95F455}"/>
              </a:ext>
            </a:extLst>
          </p:cNvPr>
          <p:cNvSpPr txBox="1"/>
          <p:nvPr/>
        </p:nvSpPr>
        <p:spPr>
          <a:xfrm>
            <a:off x="-304800" y="120775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Diffúz</a:t>
            </a:r>
            <a:r>
              <a:rPr lang="en-US" dirty="0"/>
              <a:t> </a:t>
            </a:r>
            <a:r>
              <a:rPr lang="en-US" dirty="0" err="1"/>
              <a:t>textúra</a:t>
            </a: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02D2A-EEAF-40E5-96D2-F738D6482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50467"/>
            <a:ext cx="2286000" cy="2248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8A8FEA-2F57-407E-AF54-54D9A732E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618221"/>
            <a:ext cx="2286000" cy="2280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8BD859-2B6A-4B04-9718-EB3D6C964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1613523"/>
            <a:ext cx="2391209" cy="2280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DDBBEF-CE58-4959-B4C0-2A21EE9EAFDE}"/>
              </a:ext>
            </a:extLst>
          </p:cNvPr>
          <p:cNvSpPr txBox="1"/>
          <p:nvPr/>
        </p:nvSpPr>
        <p:spPr>
          <a:xfrm>
            <a:off x="5715000" y="400635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Normál</a:t>
            </a:r>
            <a:r>
              <a:rPr lang="en-US" dirty="0"/>
              <a:t> map </a:t>
            </a:r>
            <a:r>
              <a:rPr lang="en-US" dirty="0" err="1"/>
              <a:t>ndotl</a:t>
            </a:r>
            <a:r>
              <a:rPr lang="en-US" dirty="0"/>
              <a:t>, </a:t>
            </a:r>
            <a:r>
              <a:rPr lang="en-US" dirty="0" err="1"/>
              <a:t>ndoth</a:t>
            </a:r>
            <a:endParaRPr lang="hu-H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FEBDB4-A241-4536-94E7-F21FF15E4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9760" y="4419600"/>
            <a:ext cx="2314240" cy="2163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74F095-604A-44AB-A818-C27D7D0717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0" y="4411456"/>
            <a:ext cx="2314240" cy="21719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C72277-43D9-485D-93B2-815C1785BBAC}"/>
              </a:ext>
            </a:extLst>
          </p:cNvPr>
          <p:cNvSpPr txBox="1"/>
          <p:nvPr/>
        </p:nvSpPr>
        <p:spPr>
          <a:xfrm>
            <a:off x="6200440" y="117421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ndotl</a:t>
            </a:r>
            <a:r>
              <a:rPr lang="en-US" dirty="0"/>
              <a:t>, </a:t>
            </a:r>
            <a:r>
              <a:rPr lang="en-US" dirty="0" err="1"/>
              <a:t>ndoth</a:t>
            </a:r>
            <a:endParaRPr lang="hu-H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3DB50C-3101-4C6B-A969-A0ADDFB3D1B5}"/>
              </a:ext>
            </a:extLst>
          </p:cNvPr>
          <p:cNvSpPr txBox="1"/>
          <p:nvPr/>
        </p:nvSpPr>
        <p:spPr>
          <a:xfrm>
            <a:off x="3214520" y="399008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Normál</a:t>
            </a:r>
            <a:r>
              <a:rPr lang="en-US" dirty="0"/>
              <a:t> map </a:t>
            </a:r>
            <a:r>
              <a:rPr lang="en-US" dirty="0" err="1"/>
              <a:t>ndotl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8766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Modell/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Importálás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Shaderek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, </a:t>
            </a:r>
            <a:r>
              <a:rPr lang="en-US" dirty="0" err="1"/>
              <a:t>bindolás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Utómunkálatok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kettő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mellett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90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err="1"/>
              <a:t>Egg</a:t>
            </a:r>
            <a:r>
              <a:rPr lang="hu-HU" dirty="0"/>
              <a:t>::</a:t>
            </a:r>
            <a:r>
              <a:rPr lang="hu-HU" dirty="0" err="1"/>
              <a:t>Mesh</a:t>
            </a:r>
            <a:r>
              <a:rPr lang="hu-HU" dirty="0"/>
              <a:t>::</a:t>
            </a:r>
            <a:r>
              <a:rPr lang="hu-HU" dirty="0" err="1"/>
              <a:t>Geometry</a:t>
            </a:r>
            <a:r>
              <a:rPr lang="hu-HU" dirty="0"/>
              <a:t>::P </a:t>
            </a:r>
            <a:r>
              <a:rPr lang="hu-HU" dirty="0" err="1"/>
              <a:t>bumpGeom</a:t>
            </a:r>
            <a:r>
              <a:rPr lang="hu-HU" dirty="0"/>
              <a:t> = </a:t>
            </a:r>
            <a:r>
              <a:rPr lang="hu-HU" dirty="0" err="1"/>
              <a:t>Egg</a:t>
            </a:r>
            <a:r>
              <a:rPr lang="hu-HU" dirty="0"/>
              <a:t>::</a:t>
            </a:r>
            <a:r>
              <a:rPr lang="hu-HU" dirty="0" err="1"/>
              <a:t>Importer</a:t>
            </a:r>
            <a:r>
              <a:rPr lang="hu-HU" dirty="0"/>
              <a:t>::</a:t>
            </a:r>
            <a:r>
              <a:rPr lang="hu-HU" dirty="0" err="1"/>
              <a:t>ImportWithTangentSpace</a:t>
            </a:r>
            <a:r>
              <a:rPr lang="hu-HU" dirty="0"/>
              <a:t>(</a:t>
            </a:r>
            <a:r>
              <a:rPr lang="hu-HU" dirty="0" err="1"/>
              <a:t>device.Get</a:t>
            </a:r>
            <a:r>
              <a:rPr lang="hu-HU" dirty="0"/>
              <a:t>(), “</a:t>
            </a:r>
            <a:r>
              <a:rPr lang="en-US" dirty="0" err="1"/>
              <a:t>sphere.fbx</a:t>
            </a:r>
            <a:r>
              <a:rPr lang="hu-HU" dirty="0"/>
              <a:t>");</a:t>
            </a:r>
          </a:p>
          <a:p>
            <a:endParaRPr lang="hu-HU" dirty="0"/>
          </a:p>
          <a:p>
            <a:r>
              <a:rPr lang="en-US" dirty="0" err="1"/>
              <a:t>shadedMesh</a:t>
            </a:r>
            <a:r>
              <a:rPr lang="en-US" dirty="0"/>
              <a:t> = Egg::Mesh::Shaded::Create(</a:t>
            </a:r>
            <a:r>
              <a:rPr lang="en-US" dirty="0" err="1"/>
              <a:t>psoManager.get</a:t>
            </a:r>
            <a:r>
              <a:rPr lang="en-US" dirty="0"/>
              <a:t>(), material, </a:t>
            </a:r>
            <a:r>
              <a:rPr lang="en-US" dirty="0" err="1"/>
              <a:t>bumpGeom</a:t>
            </a:r>
            <a:r>
              <a:rPr lang="en-US" dirty="0"/>
              <a:t>);</a:t>
            </a:r>
          </a:p>
          <a:p>
            <a:endParaRPr lang="hu-HU" dirty="0"/>
          </a:p>
          <a:p>
            <a:r>
              <a:rPr lang="hu-HU" dirty="0" err="1"/>
              <a:t>diffuseTex</a:t>
            </a:r>
            <a:r>
              <a:rPr lang="hu-HU" dirty="0"/>
              <a:t> = </a:t>
            </a:r>
            <a:r>
              <a:rPr lang="hu-HU" dirty="0" err="1"/>
              <a:t>Egg</a:t>
            </a:r>
            <a:r>
              <a:rPr lang="hu-HU" dirty="0"/>
              <a:t>::</a:t>
            </a:r>
            <a:r>
              <a:rPr lang="hu-HU" dirty="0" err="1"/>
              <a:t>Importer</a:t>
            </a:r>
            <a:r>
              <a:rPr lang="hu-HU" dirty="0"/>
              <a:t>::ImportTexture2D(</a:t>
            </a:r>
            <a:r>
              <a:rPr lang="hu-HU" dirty="0" err="1"/>
              <a:t>device.Get</a:t>
            </a:r>
            <a:r>
              <a:rPr lang="hu-HU" dirty="0"/>
              <a:t>(), "</a:t>
            </a:r>
            <a:r>
              <a:rPr lang="hu-HU" dirty="0">
                <a:solidFill>
                  <a:srgbClr val="FF0000"/>
                </a:solidFill>
              </a:rPr>
              <a:t>rkd.jpg</a:t>
            </a:r>
            <a:r>
              <a:rPr lang="hu-HU" dirty="0"/>
              <a:t>");</a:t>
            </a:r>
          </a:p>
          <a:p>
            <a:r>
              <a:rPr lang="hu-HU" dirty="0" err="1"/>
              <a:t>diffuseTex.CreateSRV</a:t>
            </a:r>
            <a:r>
              <a:rPr lang="hu-HU" dirty="0"/>
              <a:t>(</a:t>
            </a:r>
            <a:r>
              <a:rPr lang="hu-HU" dirty="0" err="1"/>
              <a:t>device.Get</a:t>
            </a:r>
            <a:r>
              <a:rPr lang="hu-HU" dirty="0"/>
              <a:t>(), </a:t>
            </a:r>
            <a:r>
              <a:rPr lang="en-US" dirty="0" err="1"/>
              <a:t>texHeap</a:t>
            </a:r>
            <a:r>
              <a:rPr lang="hu-HU" dirty="0"/>
              <a:t>.</a:t>
            </a:r>
            <a:r>
              <a:rPr lang="hu-HU" dirty="0" err="1"/>
              <a:t>Get</a:t>
            </a:r>
            <a:r>
              <a:rPr lang="hu-HU" dirty="0"/>
              <a:t>(), 0);</a:t>
            </a:r>
          </a:p>
          <a:p>
            <a:endParaRPr lang="hu-HU" dirty="0"/>
          </a:p>
          <a:p>
            <a:r>
              <a:rPr lang="hu-HU" dirty="0" err="1"/>
              <a:t>normalTex</a:t>
            </a:r>
            <a:r>
              <a:rPr lang="hu-HU" dirty="0"/>
              <a:t> = </a:t>
            </a:r>
            <a:r>
              <a:rPr lang="hu-HU" dirty="0" err="1"/>
              <a:t>Egg</a:t>
            </a:r>
            <a:r>
              <a:rPr lang="hu-HU" dirty="0"/>
              <a:t>::</a:t>
            </a:r>
            <a:r>
              <a:rPr lang="hu-HU" dirty="0" err="1"/>
              <a:t>Importer</a:t>
            </a:r>
            <a:r>
              <a:rPr lang="hu-HU" dirty="0"/>
              <a:t>::ImportTexture2D(</a:t>
            </a:r>
            <a:r>
              <a:rPr lang="hu-HU" dirty="0" err="1"/>
              <a:t>device.Get</a:t>
            </a:r>
            <a:r>
              <a:rPr lang="hu-HU" dirty="0"/>
              <a:t>(), "</a:t>
            </a:r>
            <a:r>
              <a:rPr lang="hu-HU" dirty="0">
                <a:solidFill>
                  <a:srgbClr val="FF0000"/>
                </a:solidFill>
              </a:rPr>
              <a:t>rnormal.jpg</a:t>
            </a:r>
            <a:r>
              <a:rPr lang="hu-HU" dirty="0"/>
              <a:t>");</a:t>
            </a:r>
          </a:p>
          <a:p>
            <a:r>
              <a:rPr lang="hu-HU" dirty="0" err="1"/>
              <a:t>normalTex.CreateSRV</a:t>
            </a:r>
            <a:r>
              <a:rPr lang="hu-HU" dirty="0"/>
              <a:t>(</a:t>
            </a:r>
            <a:r>
              <a:rPr lang="hu-HU" dirty="0" err="1"/>
              <a:t>device.Get</a:t>
            </a:r>
            <a:r>
              <a:rPr lang="hu-HU" dirty="0"/>
              <a:t>(), </a:t>
            </a:r>
            <a:r>
              <a:rPr lang="en-US" dirty="0" err="1"/>
              <a:t>texHeap</a:t>
            </a:r>
            <a:r>
              <a:rPr lang="hu-HU" dirty="0"/>
              <a:t>.</a:t>
            </a:r>
            <a:r>
              <a:rPr lang="hu-HU" dirty="0" err="1"/>
              <a:t>Get</a:t>
            </a:r>
            <a:r>
              <a:rPr lang="hu-HU" dirty="0"/>
              <a:t>(), 1);</a:t>
            </a:r>
          </a:p>
          <a:p>
            <a:endParaRPr lang="hu-HU" dirty="0"/>
          </a:p>
          <a:p>
            <a:r>
              <a:rPr lang="hu-HU" dirty="0" err="1"/>
              <a:t>bumpTex</a:t>
            </a:r>
            <a:r>
              <a:rPr lang="hu-HU" dirty="0"/>
              <a:t> = </a:t>
            </a:r>
            <a:r>
              <a:rPr lang="hu-HU" dirty="0" err="1"/>
              <a:t>Egg</a:t>
            </a:r>
            <a:r>
              <a:rPr lang="hu-HU" dirty="0"/>
              <a:t>::</a:t>
            </a:r>
            <a:r>
              <a:rPr lang="hu-HU" dirty="0" err="1"/>
              <a:t>Importer</a:t>
            </a:r>
            <a:r>
              <a:rPr lang="hu-HU" dirty="0"/>
              <a:t>::ImportTexture2D(</a:t>
            </a:r>
            <a:r>
              <a:rPr lang="hu-HU" dirty="0" err="1"/>
              <a:t>device.Get</a:t>
            </a:r>
            <a:r>
              <a:rPr lang="hu-HU" dirty="0"/>
              <a:t>(), "rbump.jpg");</a:t>
            </a:r>
          </a:p>
          <a:p>
            <a:r>
              <a:rPr lang="hu-HU" dirty="0" err="1"/>
              <a:t>bumpTex.CreateSRV</a:t>
            </a:r>
            <a:r>
              <a:rPr lang="hu-HU" dirty="0"/>
              <a:t>(</a:t>
            </a:r>
            <a:r>
              <a:rPr lang="hu-HU" dirty="0" err="1"/>
              <a:t>device.Get</a:t>
            </a:r>
            <a:r>
              <a:rPr lang="hu-HU" dirty="0"/>
              <a:t>(), </a:t>
            </a:r>
            <a:r>
              <a:rPr lang="en-US" dirty="0" err="1"/>
              <a:t>texHeap</a:t>
            </a:r>
            <a:r>
              <a:rPr lang="hu-HU" dirty="0"/>
              <a:t>.</a:t>
            </a:r>
            <a:r>
              <a:rPr lang="hu-HU" dirty="0" err="1"/>
              <a:t>Get</a:t>
            </a:r>
            <a:r>
              <a:rPr lang="hu-HU" dirty="0"/>
              <a:t>(), 2);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hu-HU" dirty="0" err="1"/>
              <a:t>LoadAssets</a:t>
            </a:r>
            <a:r>
              <a:rPr lang="hu-HU" dirty="0"/>
              <a:t>()</a:t>
            </a:r>
            <a:r>
              <a:rPr lang="en-US" dirty="0"/>
              <a:t>-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textúra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866008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tartunk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BF18C-BEFD-4A97-B5B1-8A91A3FA3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128" y="1905000"/>
            <a:ext cx="4067743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92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tiling – “</a:t>
            </a:r>
            <a:r>
              <a:rPr lang="en-US" dirty="0" err="1"/>
              <a:t>Csempézés</a:t>
            </a:r>
            <a:r>
              <a:rPr lang="en-US" dirty="0"/>
              <a:t>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2C8B52-D758-4140-8811-1798221C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, ha </a:t>
            </a:r>
            <a:r>
              <a:rPr lang="en-US" dirty="0" err="1"/>
              <a:t>sűrűbben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a </a:t>
            </a:r>
            <a:r>
              <a:rPr lang="en-US" dirty="0" err="1"/>
              <a:t>kőtextúra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többször</a:t>
            </a:r>
            <a:r>
              <a:rPr lang="en-US" dirty="0"/>
              <a:t> </a:t>
            </a:r>
            <a:r>
              <a:rPr lang="en-US" dirty="0" err="1"/>
              <a:t>rátesszük</a:t>
            </a:r>
            <a:r>
              <a:rPr lang="en-US" dirty="0"/>
              <a:t>.</a:t>
            </a:r>
          </a:p>
          <a:p>
            <a:r>
              <a:rPr lang="en-US" dirty="0" err="1"/>
              <a:t>Szorozzuk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UV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koordinátát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számmal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hányszor</a:t>
            </a:r>
            <a:r>
              <a:rPr lang="en-US" dirty="0"/>
              <a:t> </a:t>
            </a:r>
            <a:r>
              <a:rPr lang="en-US" dirty="0" err="1"/>
              <a:t>ismétlődjön</a:t>
            </a:r>
            <a:r>
              <a:rPr lang="en-US" dirty="0"/>
              <a:t> U </a:t>
            </a:r>
            <a:r>
              <a:rPr lang="en-US" dirty="0" err="1"/>
              <a:t>illetve</a:t>
            </a:r>
            <a:r>
              <a:rPr lang="en-US" dirty="0"/>
              <a:t> V </a:t>
            </a:r>
            <a:r>
              <a:rPr lang="en-US" dirty="0" err="1"/>
              <a:t>irányban</a:t>
            </a:r>
            <a:r>
              <a:rPr lang="en-US" dirty="0"/>
              <a:t>.</a:t>
            </a:r>
          </a:p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önmagában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,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sampler state.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1532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tiling – “</a:t>
            </a:r>
            <a:r>
              <a:rPr lang="en-US" dirty="0" err="1"/>
              <a:t>Csempézés</a:t>
            </a:r>
            <a:r>
              <a:rPr lang="en-US" dirty="0"/>
              <a:t>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2C8B52-D758-4140-8811-1798221C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, ha </a:t>
            </a:r>
            <a:r>
              <a:rPr lang="en-US" dirty="0" err="1"/>
              <a:t>sűrűbben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a </a:t>
            </a:r>
            <a:r>
              <a:rPr lang="en-US" dirty="0" err="1"/>
              <a:t>kőtextúra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többször</a:t>
            </a:r>
            <a:r>
              <a:rPr lang="en-US" dirty="0"/>
              <a:t> </a:t>
            </a:r>
            <a:r>
              <a:rPr lang="en-US" dirty="0" err="1"/>
              <a:t>rátesszük</a:t>
            </a:r>
            <a:r>
              <a:rPr lang="en-US" dirty="0"/>
              <a:t>.</a:t>
            </a:r>
          </a:p>
          <a:p>
            <a:r>
              <a:rPr lang="en-US" dirty="0" err="1"/>
              <a:t>Szorozzuk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UV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koordinátát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számmal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hányszor</a:t>
            </a:r>
            <a:r>
              <a:rPr lang="en-US" dirty="0"/>
              <a:t> </a:t>
            </a:r>
            <a:r>
              <a:rPr lang="en-US" dirty="0" err="1"/>
              <a:t>ismétlődjön</a:t>
            </a:r>
            <a:r>
              <a:rPr lang="en-US" dirty="0"/>
              <a:t> U </a:t>
            </a:r>
            <a:r>
              <a:rPr lang="en-US" dirty="0" err="1"/>
              <a:t>illetve</a:t>
            </a:r>
            <a:r>
              <a:rPr lang="en-US" dirty="0"/>
              <a:t> V </a:t>
            </a:r>
            <a:r>
              <a:rPr lang="en-US" dirty="0" err="1"/>
              <a:t>irányban</a:t>
            </a:r>
            <a:r>
              <a:rPr lang="en-US" dirty="0"/>
              <a:t>.</a:t>
            </a:r>
          </a:p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önmagában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,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sampler state.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8152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#define </a:t>
            </a:r>
            <a:r>
              <a:rPr lang="en-US" sz="2400" dirty="0" err="1"/>
              <a:t>NormalMapRS</a:t>
            </a:r>
            <a:r>
              <a:rPr lang="en-US" sz="2400" dirty="0"/>
              <a:t> "</a:t>
            </a:r>
            <a:r>
              <a:rPr lang="en-US" sz="2400" dirty="0" err="1"/>
              <a:t>RootFlags</a:t>
            </a:r>
            <a:r>
              <a:rPr lang="en-US" sz="2400" dirty="0"/>
              <a:t>( ALLOW_INPUT_ASSEMBLER_INPUT_LAYOUT ), CBV(b0),</a:t>
            </a:r>
          </a:p>
          <a:p>
            <a:r>
              <a:rPr lang="en-US" sz="2400" dirty="0"/>
              <a:t>  CBV(b1),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DescriptorTable</a:t>
            </a:r>
            <a:r>
              <a:rPr lang="en-US" sz="2400" dirty="0"/>
              <a:t>(SRV(t0, </a:t>
            </a:r>
            <a:r>
              <a:rPr lang="en-US" sz="2400" dirty="0" err="1"/>
              <a:t>numDescriptors</a:t>
            </a:r>
            <a:r>
              <a:rPr lang="en-US" sz="2400" dirty="0"/>
              <a:t>=3)),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StaticSampler</a:t>
            </a:r>
            <a:r>
              <a:rPr lang="en-US" sz="2400" dirty="0"/>
              <a:t>(s0,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>
                <a:solidFill>
                  <a:srgbClr val="FF0000"/>
                </a:solidFill>
              </a:rPr>
              <a:t>addressU</a:t>
            </a:r>
            <a:r>
              <a:rPr lang="en-US" sz="2400" dirty="0">
                <a:solidFill>
                  <a:srgbClr val="FF0000"/>
                </a:solidFill>
              </a:rPr>
              <a:t> = TEXTURE_ADDRESS_WRAP,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>
                <a:solidFill>
                  <a:srgbClr val="FF0000"/>
                </a:solidFill>
              </a:rPr>
              <a:t>addressV</a:t>
            </a:r>
            <a:r>
              <a:rPr lang="en-US" sz="2400" dirty="0">
                <a:solidFill>
                  <a:srgbClr val="FF0000"/>
                </a:solidFill>
              </a:rPr>
              <a:t> = TEXTURE_ADDRESS_WRAP,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filter = FILTER_MIN_MAG_MIP_LINEAR</a:t>
            </a:r>
            <a:r>
              <a:rPr lang="en-US" sz="2400" dirty="0"/>
              <a:t>)”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RootSignatures.hlsli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9067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hu-HU" dirty="0"/>
              <a:t> </a:t>
            </a:r>
            <a:r>
              <a:rPr lang="en-US" dirty="0"/>
              <a:t>		</a:t>
            </a:r>
            <a:r>
              <a:rPr lang="hu-HU" dirty="0"/>
              <a:t>float3x3 </a:t>
            </a:r>
            <a:r>
              <a:rPr lang="hu-HU" dirty="0" err="1"/>
              <a:t>tbn</a:t>
            </a:r>
            <a:r>
              <a:rPr lang="hu-HU" dirty="0"/>
              <a:t> = { t, b, n };</a:t>
            </a:r>
            <a:endParaRPr lang="en-US" dirty="0"/>
          </a:p>
          <a:p>
            <a:r>
              <a:rPr lang="hu-HU" dirty="0"/>
              <a:t> </a:t>
            </a:r>
          </a:p>
          <a:p>
            <a:r>
              <a:rPr lang="hu-HU" dirty="0"/>
              <a:t>    </a:t>
            </a:r>
            <a:r>
              <a:rPr lang="hu-HU" dirty="0" err="1"/>
              <a:t>VSOutput</a:t>
            </a:r>
            <a:r>
              <a:rPr lang="hu-HU" dirty="0"/>
              <a:t> </a:t>
            </a:r>
            <a:r>
              <a:rPr lang="hu-HU" dirty="0" err="1"/>
              <a:t>vso</a:t>
            </a:r>
            <a:r>
              <a:rPr lang="hu-HU" dirty="0"/>
              <a:t>;</a:t>
            </a:r>
          </a:p>
          <a:p>
            <a:r>
              <a:rPr lang="hu-HU" dirty="0"/>
              <a:t>    </a:t>
            </a:r>
            <a:r>
              <a:rPr lang="hu-HU" dirty="0" err="1"/>
              <a:t>vso.position</a:t>
            </a:r>
            <a:r>
              <a:rPr lang="hu-HU" dirty="0"/>
              <a:t> = </a:t>
            </a:r>
            <a:r>
              <a:rPr lang="hu-HU" dirty="0" err="1"/>
              <a:t>mul</a:t>
            </a:r>
            <a:r>
              <a:rPr lang="hu-HU" dirty="0"/>
              <a:t>(</a:t>
            </a:r>
            <a:r>
              <a:rPr lang="hu-HU" dirty="0" err="1"/>
              <a:t>viewProj</a:t>
            </a:r>
            <a:r>
              <a:rPr lang="hu-HU" dirty="0"/>
              <a:t>, </a:t>
            </a:r>
            <a:r>
              <a:rPr lang="en-US" dirty="0"/>
              <a:t>							</a:t>
            </a:r>
            <a:r>
              <a:rPr lang="hu-HU" dirty="0" err="1"/>
              <a:t>worldPos</a:t>
            </a:r>
            <a:r>
              <a:rPr lang="hu-HU" dirty="0"/>
              <a:t>);</a:t>
            </a:r>
          </a:p>
          <a:p>
            <a:r>
              <a:rPr lang="hu-HU" dirty="0"/>
              <a:t>    </a:t>
            </a:r>
            <a:r>
              <a:rPr lang="hu-HU" dirty="0" err="1"/>
              <a:t>vso.normal</a:t>
            </a:r>
            <a:r>
              <a:rPr lang="hu-HU" dirty="0"/>
              <a:t> = n;</a:t>
            </a:r>
          </a:p>
          <a:p>
            <a:r>
              <a:rPr lang="hu-HU" dirty="0"/>
              <a:t>    </a:t>
            </a:r>
            <a:r>
              <a:rPr lang="hu-HU" dirty="0" err="1"/>
              <a:t>vso.texCoord</a:t>
            </a:r>
            <a:r>
              <a:rPr lang="hu-HU" dirty="0"/>
              <a:t> = </a:t>
            </a:r>
            <a:r>
              <a:rPr lang="hu-HU" dirty="0" err="1"/>
              <a:t>iao.texCoord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* 4.0f</a:t>
            </a:r>
            <a:r>
              <a:rPr lang="hu-HU" dirty="0"/>
              <a:t>;</a:t>
            </a:r>
          </a:p>
          <a:p>
            <a:r>
              <a:rPr lang="hu-HU" dirty="0"/>
              <a:t>    </a:t>
            </a:r>
            <a:r>
              <a:rPr lang="hu-HU" dirty="0" err="1"/>
              <a:t>vso.lightDirTS</a:t>
            </a:r>
            <a:r>
              <a:rPr lang="hu-HU" dirty="0"/>
              <a:t> = </a:t>
            </a:r>
            <a:r>
              <a:rPr lang="hu-HU" dirty="0" err="1"/>
              <a:t>mul</a:t>
            </a:r>
            <a:r>
              <a:rPr lang="hu-HU" dirty="0"/>
              <a:t>(</a:t>
            </a:r>
            <a:r>
              <a:rPr lang="hu-HU" dirty="0" err="1"/>
              <a:t>tbn</a:t>
            </a:r>
            <a:r>
              <a:rPr lang="hu-HU" dirty="0"/>
              <a:t>, </a:t>
            </a:r>
            <a:r>
              <a:rPr lang="hu-HU" dirty="0" err="1"/>
              <a:t>lightDir</a:t>
            </a:r>
            <a:r>
              <a:rPr lang="hu-HU" dirty="0"/>
              <a:t>);</a:t>
            </a:r>
          </a:p>
          <a:p>
            <a:r>
              <a:rPr lang="hu-HU" dirty="0"/>
              <a:t>    </a:t>
            </a:r>
            <a:r>
              <a:rPr lang="hu-HU" dirty="0" err="1"/>
              <a:t>vso.viewDirTS</a:t>
            </a:r>
            <a:r>
              <a:rPr lang="hu-HU" dirty="0"/>
              <a:t> = </a:t>
            </a:r>
            <a:r>
              <a:rPr lang="hu-HU" dirty="0" err="1"/>
              <a:t>mul</a:t>
            </a:r>
            <a:r>
              <a:rPr lang="hu-HU" dirty="0"/>
              <a:t>(</a:t>
            </a:r>
            <a:r>
              <a:rPr lang="hu-HU" dirty="0" err="1"/>
              <a:t>tbn</a:t>
            </a:r>
            <a:r>
              <a:rPr lang="hu-HU" dirty="0"/>
              <a:t>, </a:t>
            </a:r>
            <a:r>
              <a:rPr lang="hu-HU" dirty="0" err="1"/>
              <a:t>viewDir</a:t>
            </a:r>
            <a:r>
              <a:rPr lang="hu-HU" dirty="0"/>
              <a:t>);</a:t>
            </a:r>
          </a:p>
          <a:p>
            <a:endParaRPr lang="hu-HU" dirty="0"/>
          </a:p>
          <a:p>
            <a:r>
              <a:rPr lang="hu-HU" dirty="0"/>
              <a:t>    </a:t>
            </a:r>
            <a:r>
              <a:rPr lang="hu-HU" dirty="0" err="1"/>
              <a:t>return</a:t>
            </a:r>
            <a:r>
              <a:rPr lang="hu-HU" dirty="0"/>
              <a:t> </a:t>
            </a:r>
            <a:r>
              <a:rPr lang="hu-HU" dirty="0" err="1"/>
              <a:t>vso</a:t>
            </a:r>
            <a:r>
              <a:rPr lang="hu-HU" dirty="0"/>
              <a:t>;</a:t>
            </a:r>
          </a:p>
          <a:p>
            <a:r>
              <a:rPr lang="hu-HU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NormalMapVS.hlsl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81842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Modell/</a:t>
            </a:r>
            <a:r>
              <a:rPr lang="en-US" b="1" dirty="0" err="1"/>
              <a:t>Textúra</a:t>
            </a:r>
            <a:r>
              <a:rPr lang="en-US" b="1" dirty="0"/>
              <a:t> </a:t>
            </a:r>
            <a:r>
              <a:rPr lang="en-US" b="1" dirty="0" err="1"/>
              <a:t>Importálás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Shaderek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, </a:t>
            </a:r>
            <a:r>
              <a:rPr lang="en-US" dirty="0" err="1"/>
              <a:t>bindolás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Utómunkálatok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kettő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mellett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85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tartunk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8B39F-7A6F-4263-BDF2-6FD59EEFB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90934"/>
            <a:ext cx="2751920" cy="2590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65FEF6-A4A4-48BE-9580-FBFAC3A84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682" y="1417638"/>
            <a:ext cx="5181600" cy="5084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1ECF39-8D6F-43A1-9C5D-4105E1AA34B9}"/>
              </a:ext>
            </a:extLst>
          </p:cNvPr>
          <p:cNvSpPr txBox="1"/>
          <p:nvPr/>
        </p:nvSpPr>
        <p:spPr>
          <a:xfrm>
            <a:off x="772441" y="336524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Ebből</a:t>
            </a:r>
            <a:r>
              <a:rPr lang="en-US" dirty="0"/>
              <a:t> </a:t>
            </a:r>
            <a:r>
              <a:rPr lang="en-US" dirty="0" err="1"/>
              <a:t>indultunk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2416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egyértelmű</a:t>
            </a:r>
            <a:r>
              <a:rPr lang="en-US" dirty="0"/>
              <a:t> </a:t>
            </a:r>
            <a:r>
              <a:rPr lang="en-US" dirty="0" err="1"/>
              <a:t>irányok</a:t>
            </a:r>
            <a:endParaRPr lang="en-US" dirty="0"/>
          </a:p>
        </p:txBody>
      </p:sp>
      <p:pic>
        <p:nvPicPr>
          <p:cNvPr id="9" name="Picture 8" descr="A close up of a brick wall&#10;&#10;Description automatically generated">
            <a:extLst>
              <a:ext uri="{FF2B5EF4-FFF2-40B4-BE49-F238E27FC236}">
                <a16:creationId xmlns:a16="http://schemas.microsoft.com/office/drawing/2014/main" id="{A569662B-C2A7-436C-BDDC-33FD52F29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60" y="1600200"/>
            <a:ext cx="4353040" cy="4353040"/>
          </a:xfrm>
          <a:prstGeom prst="rect">
            <a:avLst/>
          </a:prstGeom>
        </p:spPr>
      </p:pic>
      <p:pic>
        <p:nvPicPr>
          <p:cNvPr id="11" name="Picture 10" descr="A picture containing umbrella, colorful, kite, holding&#10;&#10;Description automatically generated">
            <a:extLst>
              <a:ext uri="{FF2B5EF4-FFF2-40B4-BE49-F238E27FC236}">
                <a16:creationId xmlns:a16="http://schemas.microsoft.com/office/drawing/2014/main" id="{1CF1B0CC-D66F-4049-907A-5446922C5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00200"/>
            <a:ext cx="4353040" cy="435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158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Kijavított</a:t>
            </a:r>
            <a:r>
              <a:rPr lang="en-US" dirty="0"/>
              <a:t> </a:t>
            </a:r>
            <a:r>
              <a:rPr lang="en-US" dirty="0" err="1"/>
              <a:t>változat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AFA57-A80C-4249-9F5E-880492F52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417638"/>
            <a:ext cx="4735586" cy="480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64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láthattátok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térben</a:t>
            </a:r>
            <a:r>
              <a:rPr lang="en-US" dirty="0"/>
              <a:t> </a:t>
            </a:r>
            <a:r>
              <a:rPr lang="en-US" dirty="0" err="1"/>
              <a:t>számolni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debugolni</a:t>
            </a:r>
            <a:r>
              <a:rPr lang="en-US" dirty="0"/>
              <a:t> </a:t>
            </a:r>
            <a:r>
              <a:rPr lang="en-US" dirty="0" err="1"/>
              <a:t>dolgokat</a:t>
            </a:r>
            <a:endParaRPr lang="en-US" dirty="0"/>
          </a:p>
          <a:p>
            <a:r>
              <a:rPr lang="en-US" dirty="0" err="1"/>
              <a:t>Mely</a:t>
            </a:r>
            <a:r>
              <a:rPr lang="en-US" dirty="0"/>
              <a:t> </a:t>
            </a:r>
            <a:r>
              <a:rPr lang="en-US" dirty="0" err="1"/>
              <a:t>vektorok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csinálnak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mire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 a </a:t>
            </a:r>
            <a:r>
              <a:rPr lang="en-US" dirty="0" err="1"/>
              <a:t>normál</a:t>
            </a:r>
            <a:r>
              <a:rPr lang="en-US" dirty="0"/>
              <a:t> </a:t>
            </a:r>
            <a:r>
              <a:rPr lang="en-US" dirty="0" err="1"/>
              <a:t>mappelés</a:t>
            </a:r>
            <a:r>
              <a:rPr lang="en-US" dirty="0"/>
              <a:t> </a:t>
            </a:r>
            <a:r>
              <a:rPr lang="en-US" dirty="0" err="1"/>
              <a:t>során</a:t>
            </a:r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tovább</a:t>
            </a:r>
            <a:r>
              <a:rPr lang="en-US" dirty="0"/>
              <a:t> </a:t>
            </a:r>
            <a:r>
              <a:rPr lang="en-US" dirty="0" err="1"/>
              <a:t>vinni</a:t>
            </a:r>
            <a:r>
              <a:rPr lang="en-US" dirty="0"/>
              <a:t>, </a:t>
            </a:r>
            <a:r>
              <a:rPr lang="en-US" dirty="0" err="1"/>
              <a:t>például</a:t>
            </a:r>
            <a:r>
              <a:rPr lang="en-US" dirty="0"/>
              <a:t>: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fém</a:t>
            </a:r>
            <a:r>
              <a:rPr lang="en-US" dirty="0"/>
              <a:t> </a:t>
            </a:r>
            <a:r>
              <a:rPr lang="en-US" dirty="0" err="1"/>
              <a:t>golyót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, </a:t>
            </a:r>
            <a:r>
              <a:rPr lang="en-US" dirty="0" err="1"/>
              <a:t>amelyen</a:t>
            </a:r>
            <a:r>
              <a:rPr lang="en-US" dirty="0"/>
              <a:t> </a:t>
            </a:r>
            <a:r>
              <a:rPr lang="en-US" dirty="0" err="1"/>
              <a:t>felületi</a:t>
            </a:r>
            <a:r>
              <a:rPr lang="en-US" dirty="0"/>
              <a:t> </a:t>
            </a:r>
            <a:r>
              <a:rPr lang="en-US" dirty="0" err="1"/>
              <a:t>sérülések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EnvMap</a:t>
            </a:r>
            <a:r>
              <a:rPr lang="en-US" dirty="0"/>
              <a:t>-et </a:t>
            </a:r>
            <a:r>
              <a:rPr lang="en-US" dirty="0" err="1"/>
              <a:t>tükrözné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494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 Map + </a:t>
            </a:r>
            <a:r>
              <a:rPr lang="en-US" dirty="0" err="1"/>
              <a:t>normál</a:t>
            </a:r>
            <a:r>
              <a:rPr lang="en-US" dirty="0"/>
              <a:t> 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805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Modell/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Importálás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Shaderek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, </a:t>
            </a:r>
            <a:r>
              <a:rPr lang="en-US" dirty="0" err="1"/>
              <a:t>bindolás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Utómunkálatok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Parallax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kettő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mellett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410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Mire </a:t>
            </a:r>
            <a:r>
              <a:rPr lang="en-US" dirty="0" err="1"/>
              <a:t>jó</a:t>
            </a:r>
            <a:r>
              <a:rPr lang="en-US" dirty="0"/>
              <a:t> a parallax?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/>
              <a:t>Hasonló</a:t>
            </a:r>
            <a:r>
              <a:rPr lang="en-US" dirty="0"/>
              <a:t> a normal </a:t>
            </a:r>
            <a:r>
              <a:rPr lang="en-US" dirty="0" err="1"/>
              <a:t>maphez</a:t>
            </a:r>
            <a:r>
              <a:rPr lang="en-US" dirty="0"/>
              <a:t>, de </a:t>
            </a:r>
            <a:r>
              <a:rPr lang="en-US" dirty="0" err="1"/>
              <a:t>drasztikusabb</a:t>
            </a:r>
            <a:r>
              <a:rPr lang="en-US" dirty="0"/>
              <a:t> </a:t>
            </a:r>
            <a:r>
              <a:rPr lang="en-US" dirty="0" err="1"/>
              <a:t>területi</a:t>
            </a:r>
            <a:r>
              <a:rPr lang="en-US" dirty="0"/>
              <a:t> </a:t>
            </a:r>
            <a:r>
              <a:rPr lang="en-US" dirty="0" err="1"/>
              <a:t>hatásokat</a:t>
            </a:r>
            <a:r>
              <a:rPr lang="en-US" dirty="0"/>
              <a:t> el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 </a:t>
            </a:r>
            <a:r>
              <a:rPr lang="en-US" dirty="0" err="1"/>
              <a:t>érni</a:t>
            </a:r>
            <a:endParaRPr lang="en-US" dirty="0"/>
          </a:p>
          <a:p>
            <a:r>
              <a:rPr lang="en-US" dirty="0" err="1"/>
              <a:t>Cserébe</a:t>
            </a:r>
            <a:r>
              <a:rPr lang="en-US" dirty="0"/>
              <a:t> </a:t>
            </a:r>
            <a:r>
              <a:rPr lang="en-US" dirty="0" err="1"/>
              <a:t>drasztikusabb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a </a:t>
            </a:r>
            <a:r>
              <a:rPr lang="en-US" dirty="0" err="1"/>
              <a:t>hibája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EDF2-DEA2-4F46-BB7B-6132C2917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3128505"/>
            <a:ext cx="6210300" cy="310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4455F1-2702-476A-B8FB-6ADF4F4F4852}"/>
              </a:ext>
            </a:extLst>
          </p:cNvPr>
          <p:cNvSpPr txBox="1"/>
          <p:nvPr/>
        </p:nvSpPr>
        <p:spPr>
          <a:xfrm>
            <a:off x="457200" y="621403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Forrás</a:t>
            </a:r>
            <a:r>
              <a:rPr lang="en-US" dirty="0"/>
              <a:t>: </a:t>
            </a:r>
            <a:r>
              <a:rPr lang="hu-HU" dirty="0">
                <a:hlinkClick r:id="rId4"/>
              </a:rPr>
              <a:t>http://m.cdn.blog.hu/da/darthasylum/tutorials/C++/ch36_relief.html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879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	/*</a:t>
            </a:r>
          </a:p>
          <a:p>
            <a:r>
              <a:rPr lang="en-US" sz="2000" dirty="0"/>
              <a:t>	PNTTB: Position, Normal, Texture, Tangent, Binormal</a:t>
            </a:r>
          </a:p>
          <a:p>
            <a:r>
              <a:rPr lang="en-US" sz="2000" dirty="0"/>
              <a:t>	*/</a:t>
            </a:r>
          </a:p>
          <a:p>
            <a:r>
              <a:rPr lang="en-US" sz="2000" dirty="0"/>
              <a:t>	struct </a:t>
            </a:r>
            <a:r>
              <a:rPr lang="en-US" sz="2000" dirty="0" err="1"/>
              <a:t>PNTTB_Vertex</a:t>
            </a:r>
            <a:r>
              <a:rPr lang="en-US" sz="2000" dirty="0"/>
              <a:t> {</a:t>
            </a:r>
          </a:p>
          <a:p>
            <a:r>
              <a:rPr lang="en-US" sz="2000" dirty="0"/>
              <a:t>		Egg::Math::Float3 position;</a:t>
            </a:r>
          </a:p>
          <a:p>
            <a:r>
              <a:rPr lang="en-US" sz="2000" dirty="0"/>
              <a:t>		Egg::Math::Float3 normal;</a:t>
            </a:r>
          </a:p>
          <a:p>
            <a:r>
              <a:rPr lang="en-US" sz="2000" dirty="0"/>
              <a:t>		Egg::Math::Float2 </a:t>
            </a:r>
            <a:r>
              <a:rPr lang="en-US" sz="2000" dirty="0" err="1"/>
              <a:t>tex</a:t>
            </a:r>
            <a:r>
              <a:rPr lang="en-US" sz="2000" dirty="0"/>
              <a:t>;</a:t>
            </a:r>
          </a:p>
          <a:p>
            <a:r>
              <a:rPr lang="en-US" sz="2000" dirty="0"/>
              <a:t>		Egg::Math::Float3 tangent;</a:t>
            </a:r>
          </a:p>
          <a:p>
            <a:r>
              <a:rPr lang="en-US" sz="2000" dirty="0"/>
              <a:t>		Egg::Math::Float3 binormal;</a:t>
            </a:r>
          </a:p>
          <a:p>
            <a:r>
              <a:rPr lang="en-US" sz="2000" dirty="0"/>
              <a:t>	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Egg/</a:t>
            </a:r>
            <a:r>
              <a:rPr lang="en-US" sz="4000" dirty="0" err="1"/>
              <a:t>Vertex.h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Egg::Mesh::Geometry::P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ImportWithTangentSpace</a:t>
            </a:r>
            <a:r>
              <a:rPr lang="en-US" sz="2000" dirty="0"/>
              <a:t>(ID3D12Device * device,</a:t>
            </a:r>
          </a:p>
          <a:p>
            <a:r>
              <a:rPr lang="en-US" sz="2000" dirty="0"/>
              <a:t>					const std::string &amp; </a:t>
            </a:r>
            <a:r>
              <a:rPr lang="en-US" sz="2000" dirty="0" err="1"/>
              <a:t>filePath</a:t>
            </a:r>
            <a:r>
              <a:rPr lang="en-US" sz="20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Egg/</a:t>
            </a:r>
            <a:r>
              <a:rPr lang="en-US" sz="4000" dirty="0" err="1"/>
              <a:t>Importer.h</a:t>
            </a:r>
            <a:r>
              <a:rPr lang="en-US" sz="4000" dirty="0"/>
              <a:t> – NOTE!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53978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const </a:t>
            </a:r>
            <a:r>
              <a:rPr lang="en-US" sz="2000" dirty="0" err="1"/>
              <a:t>aiScene</a:t>
            </a:r>
            <a:r>
              <a:rPr lang="en-US" sz="2000" dirty="0"/>
              <a:t> * scene = </a:t>
            </a:r>
            <a:r>
              <a:rPr lang="en-US" sz="2000" dirty="0" err="1"/>
              <a:t>importer.ReadFile</a:t>
            </a:r>
            <a:r>
              <a:rPr lang="en-US" sz="2000" dirty="0"/>
              <a:t>(path, </a:t>
            </a:r>
            <a:r>
              <a:rPr lang="en-US" sz="2000" dirty="0" err="1"/>
              <a:t>aiProcess_Triangulate</a:t>
            </a:r>
            <a:r>
              <a:rPr lang="en-US" sz="2000" dirty="0"/>
              <a:t> | </a:t>
            </a:r>
            <a:r>
              <a:rPr lang="en-US" sz="2000" dirty="0" err="1"/>
              <a:t>aiProcess_GenNormals</a:t>
            </a:r>
            <a:r>
              <a:rPr lang="en-US" sz="2000" dirty="0"/>
              <a:t> | </a:t>
            </a:r>
            <a:r>
              <a:rPr lang="en-US" sz="2000" dirty="0" err="1">
                <a:solidFill>
                  <a:srgbClr val="FF0000"/>
                </a:solidFill>
              </a:rPr>
              <a:t>aiProcess_CalcTangentSpace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| </a:t>
            </a:r>
            <a:r>
              <a:rPr lang="en-US" sz="2000" dirty="0" err="1"/>
              <a:t>aiProcess_GenUVCoords</a:t>
            </a:r>
            <a:r>
              <a:rPr lang="en-US" sz="20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Egg/Importer.cpp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13139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std::vector&lt;unsigned int&gt; indices;</a:t>
            </a:r>
          </a:p>
          <a:p>
            <a:r>
              <a:rPr lang="en-US" sz="2000" dirty="0"/>
              <a:t>std::vector&lt;</a:t>
            </a:r>
            <a:r>
              <a:rPr lang="en-US" sz="2000" dirty="0" err="1">
                <a:solidFill>
                  <a:srgbClr val="FF0000"/>
                </a:solidFill>
              </a:rPr>
              <a:t>PNTTB_Vertex</a:t>
            </a:r>
            <a:r>
              <a:rPr lang="en-US" sz="2000" dirty="0"/>
              <a:t>&gt; vertices;</a:t>
            </a:r>
          </a:p>
          <a:p>
            <a:r>
              <a:rPr lang="en-US" sz="2000" dirty="0" err="1"/>
              <a:t>indices.reserve</a:t>
            </a:r>
            <a:r>
              <a:rPr lang="en-US" sz="2000" dirty="0"/>
              <a:t>(mesh-&gt;</a:t>
            </a:r>
            <a:r>
              <a:rPr lang="en-US" sz="2000" dirty="0" err="1"/>
              <a:t>mNumFaces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vertices.reserve</a:t>
            </a:r>
            <a:r>
              <a:rPr lang="en-US" sz="2000" dirty="0"/>
              <a:t>(mesh-&gt;</a:t>
            </a:r>
            <a:r>
              <a:rPr lang="en-US" sz="2000" dirty="0" err="1"/>
              <a:t>mNumVertices</a:t>
            </a:r>
            <a:r>
              <a:rPr lang="en-US" sz="2000" dirty="0"/>
              <a:t>);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PNTTB_Vertex</a:t>
            </a:r>
            <a:r>
              <a:rPr lang="en-US" sz="2000" dirty="0"/>
              <a:t> v;</a:t>
            </a:r>
          </a:p>
          <a:p>
            <a:endParaRPr lang="en-US" sz="2000" dirty="0"/>
          </a:p>
          <a:p>
            <a:r>
              <a:rPr lang="en-US" sz="2000" dirty="0"/>
              <a:t>for(unsigned 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mesh-&gt;</a:t>
            </a:r>
            <a:r>
              <a:rPr lang="en-US" sz="2000" dirty="0" err="1"/>
              <a:t>mNumVertices</a:t>
            </a:r>
            <a:r>
              <a:rPr lang="en-US" sz="2000" dirty="0"/>
              <a:t>; ++</a:t>
            </a:r>
            <a:r>
              <a:rPr lang="en-US" sz="2000" dirty="0" err="1"/>
              <a:t>i</a:t>
            </a:r>
            <a:r>
              <a:rPr lang="en-US" sz="2000" dirty="0"/>
              <a:t>) {</a:t>
            </a:r>
          </a:p>
          <a:p>
            <a:r>
              <a:rPr lang="en-US" sz="2000" dirty="0"/>
              <a:t>	[...]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v.tangent.x</a:t>
            </a:r>
            <a:r>
              <a:rPr lang="en-US" sz="2000" dirty="0">
                <a:solidFill>
                  <a:srgbClr val="FF0000"/>
                </a:solidFill>
              </a:rPr>
              <a:t> = mesh-&gt;</a:t>
            </a:r>
            <a:r>
              <a:rPr lang="en-US" sz="2000" dirty="0" err="1">
                <a:solidFill>
                  <a:srgbClr val="FF0000"/>
                </a:solidFill>
              </a:rPr>
              <a:t>mTangents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].x;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v.tangent.y</a:t>
            </a:r>
            <a:r>
              <a:rPr lang="en-US" sz="2000" dirty="0">
                <a:solidFill>
                  <a:srgbClr val="FF0000"/>
                </a:solidFill>
              </a:rPr>
              <a:t> = mesh-&gt;</a:t>
            </a:r>
            <a:r>
              <a:rPr lang="en-US" sz="2000" dirty="0" err="1">
                <a:solidFill>
                  <a:srgbClr val="FF0000"/>
                </a:solidFill>
              </a:rPr>
              <a:t>mTangents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].y;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v.tangent.z</a:t>
            </a:r>
            <a:r>
              <a:rPr lang="en-US" sz="2000" dirty="0">
                <a:solidFill>
                  <a:srgbClr val="FF0000"/>
                </a:solidFill>
              </a:rPr>
              <a:t> = mesh-&gt;</a:t>
            </a:r>
            <a:r>
              <a:rPr lang="en-US" sz="2000" dirty="0" err="1">
                <a:solidFill>
                  <a:srgbClr val="FF0000"/>
                </a:solidFill>
              </a:rPr>
              <a:t>mTangents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].z;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v.binormal.x</a:t>
            </a:r>
            <a:r>
              <a:rPr lang="en-US" sz="2000" dirty="0">
                <a:solidFill>
                  <a:srgbClr val="FF0000"/>
                </a:solidFill>
              </a:rPr>
              <a:t> = mesh-&gt;</a:t>
            </a:r>
            <a:r>
              <a:rPr lang="en-US" sz="2000" dirty="0" err="1">
                <a:solidFill>
                  <a:srgbClr val="FF0000"/>
                </a:solidFill>
              </a:rPr>
              <a:t>mBitangents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].x;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v.binormal.y</a:t>
            </a:r>
            <a:r>
              <a:rPr lang="en-US" sz="2000" dirty="0">
                <a:solidFill>
                  <a:srgbClr val="FF0000"/>
                </a:solidFill>
              </a:rPr>
              <a:t> = mesh-&gt;</a:t>
            </a:r>
            <a:r>
              <a:rPr lang="en-US" sz="2000" dirty="0" err="1">
                <a:solidFill>
                  <a:srgbClr val="FF0000"/>
                </a:solidFill>
              </a:rPr>
              <a:t>mBitangents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].y;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v.binormal.z</a:t>
            </a:r>
            <a:r>
              <a:rPr lang="en-US" sz="2000" dirty="0">
                <a:solidFill>
                  <a:srgbClr val="FF0000"/>
                </a:solidFill>
              </a:rPr>
              <a:t> = mesh-&gt;</a:t>
            </a:r>
            <a:r>
              <a:rPr lang="en-US" sz="2000" dirty="0" err="1">
                <a:solidFill>
                  <a:srgbClr val="FF0000"/>
                </a:solidFill>
              </a:rPr>
              <a:t>mBitangents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].z;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vertices.emplace_back</a:t>
            </a:r>
            <a:r>
              <a:rPr lang="en-US" sz="2000" dirty="0"/>
              <a:t>(v);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Egg/Importer.cpp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52166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/>
              <a:t>Egg::Mesh::Geometry::P geometry = Egg::Mesh::</a:t>
            </a:r>
            <a:r>
              <a:rPr lang="en-US" sz="2000" dirty="0" err="1"/>
              <a:t>IndexedGeometry</a:t>
            </a:r>
            <a:r>
              <a:rPr lang="en-US" sz="2000" dirty="0"/>
              <a:t>::Create(device, &amp;(vertices.at(0)), (unsigned int)(</a:t>
            </a:r>
            <a:r>
              <a:rPr lang="en-US" sz="2000" dirty="0" err="1"/>
              <a:t>vertices.size</a:t>
            </a:r>
            <a:r>
              <a:rPr lang="en-US" sz="2000" dirty="0"/>
              <a:t>() * 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FF0000"/>
                </a:solidFill>
              </a:rPr>
              <a:t>PNTTB_Vertex</a:t>
            </a:r>
            <a:r>
              <a:rPr lang="en-US" sz="2000" dirty="0"/>
              <a:t>)), (unsigned int) 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FF0000"/>
                </a:solidFill>
              </a:rPr>
              <a:t>PNTTB_Vertex</a:t>
            </a:r>
            <a:r>
              <a:rPr lang="en-US" sz="2000" dirty="0"/>
              <a:t>),</a:t>
            </a:r>
          </a:p>
          <a:p>
            <a:r>
              <a:rPr lang="en-US" sz="2000" dirty="0"/>
              <a:t>	&amp;(indices.at(0)), (unsigned int)(</a:t>
            </a:r>
            <a:r>
              <a:rPr lang="en-US" sz="2000" dirty="0" err="1"/>
              <a:t>indices.size</a:t>
            </a:r>
            <a:r>
              <a:rPr lang="en-US" sz="2000" dirty="0"/>
              <a:t>() * 4), DXGI_FORMAT_R32_UINT);</a:t>
            </a:r>
          </a:p>
          <a:p>
            <a:endParaRPr lang="en-US" sz="2000" dirty="0"/>
          </a:p>
          <a:p>
            <a:r>
              <a:rPr lang="en-US" sz="2000" dirty="0"/>
              <a:t>geometry-&gt;</a:t>
            </a:r>
            <a:r>
              <a:rPr lang="en-US" sz="2000" dirty="0" err="1"/>
              <a:t>AddInputElement</a:t>
            </a:r>
            <a:r>
              <a:rPr lang="en-US" sz="2000" dirty="0"/>
              <a:t>({ "POSITION", 0, DXGI_FORMAT_R32G32B32_FLOAT, 0, 0, D3D12_INPUT_CLASSIFICATION_PER_VERTEX_DATA, 0 });</a:t>
            </a:r>
          </a:p>
          <a:p>
            <a:r>
              <a:rPr lang="en-US" sz="2000" dirty="0"/>
              <a:t>geometry-&gt;</a:t>
            </a:r>
            <a:r>
              <a:rPr lang="en-US" sz="2000" dirty="0" err="1"/>
              <a:t>AddInputElement</a:t>
            </a:r>
            <a:r>
              <a:rPr lang="en-US" sz="2000" dirty="0"/>
              <a:t>({ "NORMAL", 0, DXGI_FORMAT_R32G32B32_FLOAT, 0, 12, D3D12_INPUT_CLASSIFICATION_PER_VERTEX_DATA, 0 });</a:t>
            </a:r>
          </a:p>
          <a:p>
            <a:r>
              <a:rPr lang="en-US" sz="2000" dirty="0"/>
              <a:t>geometry-&gt;</a:t>
            </a:r>
            <a:r>
              <a:rPr lang="en-US" sz="2000" dirty="0" err="1"/>
              <a:t>AddInputElement</a:t>
            </a:r>
            <a:r>
              <a:rPr lang="en-US" sz="2000" dirty="0"/>
              <a:t>({ "TEXCOORD", 0, DXGI_FORMAT_R32G32_FLOAT, 0, 24, D3D12_INPUT_CLASSIFICATION_PER_VERTEX_DATA, 0 });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geometry-&gt;</a:t>
            </a:r>
            <a:r>
              <a:rPr lang="en-US" sz="2000" dirty="0" err="1">
                <a:solidFill>
                  <a:srgbClr val="FF0000"/>
                </a:solidFill>
              </a:rPr>
              <a:t>AddInputElement</a:t>
            </a:r>
            <a:r>
              <a:rPr lang="en-US" sz="2000" dirty="0">
                <a:solidFill>
                  <a:srgbClr val="FF0000"/>
                </a:solidFill>
              </a:rPr>
              <a:t>({ "BINORMAL", 0, DXGI_FORMAT_R32G32B32_FLOAT, 0, 32, D3D12_INPUT_CLASSIFICATION_PER_VERTEX_DATA, 0 });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geometry-&gt;</a:t>
            </a:r>
            <a:r>
              <a:rPr lang="en-US" sz="2000" dirty="0" err="1">
                <a:solidFill>
                  <a:srgbClr val="FF0000"/>
                </a:solidFill>
              </a:rPr>
              <a:t>AddInputElement</a:t>
            </a:r>
            <a:r>
              <a:rPr lang="en-US" sz="2000" dirty="0">
                <a:solidFill>
                  <a:srgbClr val="FF0000"/>
                </a:solidFill>
              </a:rPr>
              <a:t>({ "TANGENT", 0, DXGI_FORMAT_R32G32B32_FLOAT, 0, 44, D3D12_INPUT_CLASSIFICATION_PER_VERTEX_DATA, 0 });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Egg/Importer.cpp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843421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7690</TotalTime>
  <Words>4689</Words>
  <Application>Microsoft Office PowerPoint</Application>
  <PresentationFormat>On-screen Show (4:3)</PresentationFormat>
  <Paragraphs>539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Courier New</vt:lpstr>
      <vt:lpstr>Office-téma</vt:lpstr>
      <vt:lpstr>GraphGame ggl007?-Bump</vt:lpstr>
      <vt:lpstr>Előkészületek</vt:lpstr>
      <vt:lpstr>Mire jó a normal map?</vt:lpstr>
      <vt:lpstr>Roadmap</vt:lpstr>
      <vt:lpstr>Egg/Vertex.h</vt:lpstr>
      <vt:lpstr>Egg/Importer.h – NOTE!</vt:lpstr>
      <vt:lpstr>Egg/Importer.cpp</vt:lpstr>
      <vt:lpstr>Egg/Importer.cpp</vt:lpstr>
      <vt:lpstr>Egg/Importer.cpp</vt:lpstr>
      <vt:lpstr>Roadmap</vt:lpstr>
      <vt:lpstr>ggl005App.h</vt:lpstr>
      <vt:lpstr>CreateResources()</vt:lpstr>
      <vt:lpstr>LoadAssets()</vt:lpstr>
      <vt:lpstr>LoadAssets()</vt:lpstr>
      <vt:lpstr>UploadResources()</vt:lpstr>
      <vt:lpstr>Roadmap</vt:lpstr>
      <vt:lpstr>RootSignatures.hlsli</vt:lpstr>
      <vt:lpstr>NormalMapVS.hlsl</vt:lpstr>
      <vt:lpstr>Textúra tér</vt:lpstr>
      <vt:lpstr>Textúra tér - 2</vt:lpstr>
      <vt:lpstr>NormalMapVS.hlsl</vt:lpstr>
      <vt:lpstr>NormalMapVS.hlsl - 2</vt:lpstr>
      <vt:lpstr>NormalMapPS.hlsl</vt:lpstr>
      <vt:lpstr>NormalMapPS.hlsl - 2</vt:lpstr>
      <vt:lpstr>Roadmap</vt:lpstr>
      <vt:lpstr>Update()- Note!</vt:lpstr>
      <vt:lpstr>PopulateCommandList()</vt:lpstr>
      <vt:lpstr>Most itt tartunk</vt:lpstr>
      <vt:lpstr>Kitérő</vt:lpstr>
      <vt:lpstr>Kitérő - 2</vt:lpstr>
      <vt:lpstr>Kitérő - 3</vt:lpstr>
      <vt:lpstr>Kitérő - 4</vt:lpstr>
      <vt:lpstr>Roadmap</vt:lpstr>
      <vt:lpstr>LoadAssets()- más textúra</vt:lpstr>
      <vt:lpstr>Most itt tartunk</vt:lpstr>
      <vt:lpstr>Texture tiling – “Csempézés”</vt:lpstr>
      <vt:lpstr>Texture tiling – “Csempézés”</vt:lpstr>
      <vt:lpstr>RootSignatures.hlsli</vt:lpstr>
      <vt:lpstr>NormalMapVS.hlsl</vt:lpstr>
      <vt:lpstr>Most itt tartunk</vt:lpstr>
      <vt:lpstr>Nem egyértelmű irányok</vt:lpstr>
      <vt:lpstr>Kijavított változat</vt:lpstr>
      <vt:lpstr>Recap</vt:lpstr>
      <vt:lpstr>Env Map + normál map</vt:lpstr>
      <vt:lpstr>Roadmap</vt:lpstr>
      <vt:lpstr>Mire jó a parallax?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Musa Benedek</cp:lastModifiedBy>
  <cp:revision>986</cp:revision>
  <dcterms:created xsi:type="dcterms:W3CDTF">2011-02-09T17:24:52Z</dcterms:created>
  <dcterms:modified xsi:type="dcterms:W3CDTF">2019-10-23T14:17:20Z</dcterms:modified>
</cp:coreProperties>
</file>