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00" r:id="rId3"/>
    <p:sldId id="550" r:id="rId4"/>
    <p:sldId id="488" r:id="rId5"/>
    <p:sldId id="543" r:id="rId6"/>
    <p:sldId id="544" r:id="rId7"/>
    <p:sldId id="542" r:id="rId8"/>
    <p:sldId id="545" r:id="rId9"/>
    <p:sldId id="551" r:id="rId10"/>
    <p:sldId id="546" r:id="rId11"/>
    <p:sldId id="547" r:id="rId12"/>
    <p:sldId id="548" r:id="rId13"/>
    <p:sldId id="549" r:id="rId14"/>
    <p:sldId id="552" r:id="rId15"/>
    <p:sldId id="553" r:id="rId16"/>
    <p:sldId id="554" r:id="rId17"/>
    <p:sldId id="511" r:id="rId18"/>
    <p:sldId id="555" r:id="rId19"/>
    <p:sldId id="556" r:id="rId20"/>
    <p:sldId id="557" r:id="rId21"/>
    <p:sldId id="5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84" d="100"/>
          <a:sy n="84" d="100"/>
        </p:scale>
        <p:origin x="23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CreateResource-sban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descriptor heap-et,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vonatkozik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a SHADER_VISIBLE flag-et,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most </a:t>
            </a:r>
            <a:r>
              <a:rPr lang="en-US" dirty="0" err="1"/>
              <a:t>hardcodeoljuk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-t.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típusát</a:t>
            </a:r>
            <a:r>
              <a:rPr lang="en-US" dirty="0"/>
              <a:t> is CBV_SRV_UAV-ra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CBV: Constant Buffer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SRV: Shader Resource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UAV: Unordered Access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ennyivel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zajlik</a:t>
            </a:r>
            <a:r>
              <a:rPr lang="en-US" dirty="0"/>
              <a:t> le: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Betöltjük</a:t>
            </a:r>
            <a:r>
              <a:rPr lang="en-US" dirty="0"/>
              <a:t> a pixel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heap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erőforrásban</a:t>
            </a:r>
            <a:r>
              <a:rPr lang="en-US" dirty="0"/>
              <a:t> van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megcsináljuk</a:t>
            </a:r>
            <a:r>
              <a:rPr lang="en-US" dirty="0"/>
              <a:t> a shader resource view,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argumentumként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-be, </a:t>
            </a:r>
            <a:r>
              <a:rPr lang="en-US" dirty="0" err="1"/>
              <a:t>annak</a:t>
            </a:r>
            <a:r>
              <a:rPr lang="en-US" dirty="0"/>
              <a:t> a 0. </a:t>
            </a:r>
            <a:r>
              <a:rPr lang="en-US" dirty="0" err="1"/>
              <a:t>indexére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UploadResources</a:t>
            </a:r>
            <a:r>
              <a:rPr lang="en-US" dirty="0"/>
              <a:t>():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meg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függvényünk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a 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heapből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8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,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a Reset </a:t>
            </a:r>
            <a:r>
              <a:rPr lang="en-US" dirty="0" err="1"/>
              <a:t>függvényével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**VIGYÁZAT**: a </a:t>
            </a:r>
            <a:r>
              <a:rPr lang="en-US" dirty="0" err="1"/>
              <a:t>com_ptr</a:t>
            </a:r>
            <a:r>
              <a:rPr lang="en-US" dirty="0"/>
              <a:t>&lt;T&gt; -</a:t>
            </a:r>
            <a:r>
              <a:rPr lang="en-US" dirty="0" err="1"/>
              <a:t>nek</a:t>
            </a:r>
            <a:r>
              <a:rPr lang="en-US" dirty="0"/>
              <a:t> is van Reset </a:t>
            </a:r>
            <a:r>
              <a:rPr lang="en-US" dirty="0" err="1"/>
              <a:t>függvénye</a:t>
            </a:r>
            <a:r>
              <a:rPr lang="en-US" dirty="0"/>
              <a:t>, de </a:t>
            </a:r>
            <a:r>
              <a:rPr lang="en-US" dirty="0" err="1"/>
              <a:t>ez</a:t>
            </a:r>
            <a:r>
              <a:rPr lang="en-US" dirty="0"/>
              <a:t> a T </a:t>
            </a:r>
            <a:r>
              <a:rPr lang="en-US" dirty="0" err="1"/>
              <a:t>osztály</a:t>
            </a:r>
            <a:r>
              <a:rPr lang="en-US" dirty="0"/>
              <a:t> Reset </a:t>
            </a:r>
            <a:r>
              <a:rPr lang="en-US" dirty="0" err="1"/>
              <a:t>függvénye</a:t>
            </a:r>
            <a:r>
              <a:rPr lang="en-US" dirty="0"/>
              <a:t>. Ha “.Reset()”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com_ptr-en</a:t>
            </a:r>
            <a:r>
              <a:rPr lang="en-US" dirty="0"/>
              <a:t> </a:t>
            </a:r>
            <a:r>
              <a:rPr lang="en-US" dirty="0" err="1"/>
              <a:t>futna</a:t>
            </a:r>
            <a:r>
              <a:rPr lang="en-US" dirty="0"/>
              <a:t> 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</a:t>
            </a:r>
            <a:r>
              <a:rPr lang="en-US" dirty="0" err="1"/>
              <a:t>állítás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recordolásra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, </a:t>
            </a:r>
            <a:r>
              <a:rPr lang="en-US" dirty="0" err="1"/>
              <a:t>feltöltjük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copy </a:t>
            </a:r>
            <a:r>
              <a:rPr lang="en-US" dirty="0" err="1"/>
              <a:t>és</a:t>
            </a:r>
            <a:r>
              <a:rPr lang="en-US" dirty="0"/>
              <a:t> resource barrier </a:t>
            </a:r>
            <a:r>
              <a:rPr lang="en-US" dirty="0" err="1"/>
              <a:t>hívásokkal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, </a:t>
            </a:r>
            <a:r>
              <a:rPr lang="en-US" dirty="0" err="1"/>
              <a:t>lefuttatjuk</a:t>
            </a:r>
            <a:r>
              <a:rPr lang="en-US" dirty="0"/>
              <a:t>, </a:t>
            </a:r>
            <a:r>
              <a:rPr lang="en-US" dirty="0" err="1"/>
              <a:t>megvárjuk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végetérjen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használandó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felkerült</a:t>
            </a:r>
            <a:r>
              <a:rPr lang="en-US" dirty="0"/>
              <a:t> a GPU-ra a </a:t>
            </a:r>
            <a:r>
              <a:rPr lang="en-US" dirty="0" err="1"/>
              <a:t>textúránk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3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kékkel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résszel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SetDescriptorHeaps-nél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 a descriptor </a:t>
            </a:r>
            <a:r>
              <a:rPr lang="en-US" dirty="0" err="1"/>
              <a:t>heapeket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rábindolja</a:t>
            </a:r>
            <a:r>
              <a:rPr lang="en-US" dirty="0"/>
              <a:t> a </a:t>
            </a:r>
            <a:r>
              <a:rPr lang="en-US" dirty="0" err="1"/>
              <a:t>pipelinera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ad </a:t>
            </a:r>
            <a:r>
              <a:rPr lang="en-US" dirty="0" err="1"/>
              <a:t>át,de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DescriptorHeapben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töltjük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hajtjuk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1-es </a:t>
            </a:r>
            <a:r>
              <a:rPr lang="en-US" dirty="0" err="1"/>
              <a:t>indexen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Graphics Root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DescriptorTableként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Root Signature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 err="1"/>
              <a:t>Elnevezések</a:t>
            </a:r>
            <a:r>
              <a:rPr lang="en-US" dirty="0"/>
              <a:t> </a:t>
            </a:r>
            <a:r>
              <a:rPr lang="en-US" dirty="0" err="1"/>
              <a:t>rendbetételeként</a:t>
            </a:r>
            <a:r>
              <a:rPr lang="en-US" dirty="0"/>
              <a:t>, a root signature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leírása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várunk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választottuk</a:t>
            </a:r>
            <a:r>
              <a:rPr lang="en-US" dirty="0"/>
              <a:t>,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van a root signature </a:t>
            </a:r>
            <a:r>
              <a:rPr lang="en-US" dirty="0" err="1"/>
              <a:t>leírónk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input.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root signature </a:t>
            </a:r>
            <a:r>
              <a:rPr lang="en-US" dirty="0" err="1"/>
              <a:t>definiáljuk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hozzáférés</a:t>
            </a:r>
            <a:r>
              <a:rPr lang="en-US" dirty="0"/>
              <a:t> </a:t>
            </a:r>
            <a:r>
              <a:rPr lang="en-US" dirty="0" err="1"/>
              <a:t>letiltható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shaderektől</a:t>
            </a:r>
            <a:r>
              <a:rPr lang="en-US" dirty="0"/>
              <a:t>. A best practice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érik</a:t>
            </a:r>
            <a:r>
              <a:rPr lang="en-US" dirty="0"/>
              <a:t> el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használják</a:t>
            </a:r>
            <a:r>
              <a:rPr lang="en-US" dirty="0"/>
              <a:t> is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Vissza</a:t>
            </a:r>
            <a:r>
              <a:rPr lang="en-US" dirty="0"/>
              <a:t> a root </a:t>
            </a:r>
            <a:r>
              <a:rPr lang="en-US" dirty="0" err="1"/>
              <a:t>paraméterekre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Graphics,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GPGPU </a:t>
            </a:r>
            <a:r>
              <a:rPr lang="en-US" dirty="0" err="1"/>
              <a:t>lehetőségeink</a:t>
            </a:r>
            <a:r>
              <a:rPr lang="en-US" dirty="0"/>
              <a:t> is (General Purpose GPU),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Compute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merülnek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gondolni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Graphics*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Compute*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 A Compute </a:t>
            </a:r>
            <a:r>
              <a:rPr lang="en-US" dirty="0" err="1"/>
              <a:t>oldala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általánosabban</a:t>
            </a:r>
            <a:r>
              <a:rPr lang="en-US" dirty="0"/>
              <a:t> van </a:t>
            </a:r>
            <a:r>
              <a:rPr lang="en-US" dirty="0" err="1"/>
              <a:t>megadva</a:t>
            </a:r>
            <a:r>
              <a:rPr lang="en-US" dirty="0"/>
              <a:t>, a Compute pipeline </a:t>
            </a:r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lépésből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, </a:t>
            </a:r>
            <a:r>
              <a:rPr lang="en-US" dirty="0" err="1"/>
              <a:t>míg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pipeline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transzformáción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mire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. A Compute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lehetőségeink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Root </a:t>
            </a:r>
            <a:r>
              <a:rPr lang="en-US" dirty="0" err="1"/>
              <a:t>Paraméterekkel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Constant: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32bites </a:t>
            </a:r>
            <a:r>
              <a:rPr lang="en-US" dirty="0" err="1"/>
              <a:t>constans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SRV/CBV/UAV/Sampler: </a:t>
            </a:r>
            <a:r>
              <a:rPr lang="en-US" dirty="0" err="1"/>
              <a:t>különböző</a:t>
            </a:r>
            <a:r>
              <a:rPr lang="en-US" dirty="0"/>
              <a:t> View-ok </a:t>
            </a:r>
            <a:r>
              <a:rPr lang="en-US" dirty="0" err="1"/>
              <a:t>átadása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,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DescriptorTable</a:t>
            </a:r>
            <a:r>
              <a:rPr lang="en-US" dirty="0"/>
              <a:t>: Az </a:t>
            </a:r>
            <a:r>
              <a:rPr lang="en-US" dirty="0" err="1"/>
              <a:t>előző</a:t>
            </a:r>
            <a:r>
              <a:rPr lang="en-US" dirty="0"/>
              <a:t> SRV/CBV/UAV/Sampler </a:t>
            </a:r>
            <a:r>
              <a:rPr lang="en-US" dirty="0" err="1"/>
              <a:t>kombónak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listája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kettős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(Best </a:t>
            </a:r>
            <a:r>
              <a:rPr lang="en-US" dirty="0" err="1"/>
              <a:t>practisenek</a:t>
            </a:r>
            <a:r>
              <a:rPr lang="en-US" dirty="0"/>
              <a:t> </a:t>
            </a:r>
            <a:r>
              <a:rPr lang="en-US" dirty="0" err="1"/>
              <a:t>minősül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ha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legritkábban</a:t>
            </a:r>
            <a:r>
              <a:rPr lang="en-US" dirty="0"/>
              <a:t> </a:t>
            </a:r>
            <a:r>
              <a:rPr lang="en-US" dirty="0" err="1"/>
              <a:t>változtatunk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ritkábban</a:t>
            </a:r>
            <a:r>
              <a:rPr lang="en-US" dirty="0"/>
              <a:t> </a:t>
            </a:r>
            <a:r>
              <a:rPr lang="en-US" dirty="0" err="1"/>
              <a:t>változtatjuk</a:t>
            </a:r>
            <a:r>
              <a:rPr lang="en-US" dirty="0"/>
              <a:t>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hátrébb</a:t>
            </a:r>
            <a:r>
              <a:rPr lang="en-US" dirty="0"/>
              <a:t> van a </a:t>
            </a:r>
            <a:r>
              <a:rPr lang="en-US" dirty="0" err="1"/>
              <a:t>listában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érdekesség</a:t>
            </a:r>
            <a:r>
              <a:rPr lang="en-US" dirty="0"/>
              <a:t>, mi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ilyennel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Sajnos</a:t>
            </a:r>
            <a:r>
              <a:rPr lang="en-US" dirty="0"/>
              <a:t> a Root Signature-</a:t>
            </a:r>
            <a:r>
              <a:rPr lang="en-US" dirty="0" err="1"/>
              <a:t>öket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stringként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a [</a:t>
            </a:r>
            <a:r>
              <a:rPr lang="en-US" dirty="0" err="1"/>
              <a:t>RootSignature</a:t>
            </a:r>
            <a:r>
              <a:rPr lang="en-US" dirty="0"/>
              <a:t>(“”)] </a:t>
            </a:r>
            <a:r>
              <a:rPr lang="en-US" dirty="0" err="1"/>
              <a:t>attribútumba</a:t>
            </a:r>
            <a:r>
              <a:rPr lang="en-US" dirty="0"/>
              <a:t>, de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valamennyire</a:t>
            </a:r>
            <a:r>
              <a:rPr lang="en-US" dirty="0"/>
              <a:t> </a:t>
            </a:r>
            <a:r>
              <a:rPr lang="en-US" dirty="0" err="1"/>
              <a:t>újrahasználható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makrókba</a:t>
            </a:r>
            <a:r>
              <a:rPr lang="en-US" dirty="0"/>
              <a:t> </a:t>
            </a:r>
            <a:r>
              <a:rPr lang="en-US" dirty="0" err="1"/>
              <a:t>pakoljuk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**VIGYÁZAT**: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sorban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lennie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\ </a:t>
            </a:r>
            <a:r>
              <a:rPr lang="en-US" dirty="0" err="1"/>
              <a:t>jellel</a:t>
            </a:r>
            <a:r>
              <a:rPr lang="en-US" dirty="0"/>
              <a:t> </a:t>
            </a:r>
            <a:r>
              <a:rPr lang="en-US" dirty="0" err="1"/>
              <a:t>tördelve</a:t>
            </a:r>
            <a:r>
              <a:rPr lang="en-US" dirty="0"/>
              <a:t>, ha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sort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idézőjelezned</a:t>
            </a:r>
            <a:r>
              <a:rPr lang="en-US" dirty="0"/>
              <a:t> (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írt</a:t>
            </a:r>
            <a:r>
              <a:rPr lang="en-US" dirty="0"/>
              <a:t> string </a:t>
            </a:r>
            <a:r>
              <a:rPr lang="en-US" dirty="0" err="1"/>
              <a:t>literálokat</a:t>
            </a:r>
            <a:r>
              <a:rPr lang="en-US" dirty="0"/>
              <a:t> </a:t>
            </a:r>
            <a:r>
              <a:rPr lang="en-US" dirty="0" err="1"/>
              <a:t>összevonja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).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sorba</a:t>
            </a:r>
            <a:r>
              <a:rPr lang="en-US" dirty="0"/>
              <a:t> </a:t>
            </a:r>
            <a:r>
              <a:rPr lang="en-US" dirty="0" err="1"/>
              <a:t>szedve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látszódjanak</a:t>
            </a:r>
            <a:r>
              <a:rPr lang="en-US" dirty="0"/>
              <a:t> a </a:t>
            </a:r>
            <a:r>
              <a:rPr lang="en-US" dirty="0" err="1"/>
              <a:t>paraméterek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Root Signature-t RootSig2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szokásos</a:t>
            </a:r>
            <a:r>
              <a:rPr lang="en-US" dirty="0"/>
              <a:t> flag-et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felsoroljuk</a:t>
            </a:r>
            <a:r>
              <a:rPr lang="en-US" dirty="0"/>
              <a:t>:</a:t>
            </a:r>
          </a:p>
          <a:p>
            <a:r>
              <a:rPr lang="en-US" dirty="0"/>
              <a:t>0.  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CBV (Constant Buffer View)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regiszterbe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bindolva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DescriptorTable-lesz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bejegyzése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SRV (Shader Resource View) </a:t>
            </a:r>
            <a:r>
              <a:rPr lang="en-US" dirty="0" err="1"/>
              <a:t>lesz</a:t>
            </a:r>
            <a:r>
              <a:rPr lang="en-US" dirty="0"/>
              <a:t> a t0 </a:t>
            </a:r>
            <a:r>
              <a:rPr lang="en-US" dirty="0" err="1"/>
              <a:t>regiszterben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descriptora</a:t>
            </a:r>
            <a:r>
              <a:rPr lang="en-US" dirty="0"/>
              <a:t> van.</a:t>
            </a:r>
          </a:p>
          <a:p>
            <a:pPr marL="228600" indent="-228600">
              <a:buAutoNum type="arabicPeriod" startAt="2"/>
            </a:pPr>
            <a:r>
              <a:rPr lang="en-US" dirty="0"/>
              <a:t>“</a:t>
            </a:r>
            <a:r>
              <a:rPr lang="en-US" dirty="0" err="1"/>
              <a:t>paraméter</a:t>
            </a:r>
            <a:r>
              <a:rPr lang="en-US" dirty="0"/>
              <a:t>”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definíció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paraméternek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root signature </a:t>
            </a:r>
            <a:r>
              <a:rPr lang="en-US" dirty="0" err="1"/>
              <a:t>mindössze</a:t>
            </a:r>
            <a:r>
              <a:rPr lang="en-US" dirty="0"/>
              <a:t> 2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fogad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el.</a:t>
            </a:r>
          </a:p>
          <a:p>
            <a:pPr marL="228600" indent="-22860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 1. </a:t>
            </a:r>
            <a:r>
              <a:rPr lang="en-US" dirty="0" err="1"/>
              <a:t>paraméternél</a:t>
            </a:r>
            <a:r>
              <a:rPr lang="en-US" dirty="0"/>
              <a:t> </a:t>
            </a:r>
            <a:r>
              <a:rPr lang="en-US" dirty="0" err="1"/>
              <a:t>érezhető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felesleges</a:t>
            </a:r>
            <a:r>
              <a:rPr lang="en-US" dirty="0"/>
              <a:t> a </a:t>
            </a:r>
            <a:r>
              <a:rPr lang="en-US" dirty="0" err="1"/>
              <a:t>DescriptorTable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van benne,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elemnek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? A </a:t>
            </a:r>
            <a:r>
              <a:rPr lang="en-US" dirty="0" err="1"/>
              <a:t>helyzet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simán</a:t>
            </a:r>
            <a:r>
              <a:rPr lang="en-US" dirty="0"/>
              <a:t> SRV(t0)-t </a:t>
            </a:r>
            <a:r>
              <a:rPr lang="en-US" dirty="0" err="1"/>
              <a:t>írnánk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fordulna</a:t>
            </a:r>
            <a:r>
              <a:rPr lang="en-US" dirty="0"/>
              <a:t> le a HLSL 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root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Raw </a:t>
            </a:r>
            <a:r>
              <a:rPr lang="en-US" dirty="0" err="1"/>
              <a:t>vagy</a:t>
            </a:r>
            <a:r>
              <a:rPr lang="en-US" dirty="0"/>
              <a:t> Structured Buffer </a:t>
            </a:r>
            <a:r>
              <a:rPr lang="en-US" dirty="0" err="1"/>
              <a:t>típus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a Pixel </a:t>
            </a:r>
            <a:r>
              <a:rPr lang="en-US" dirty="0" err="1"/>
              <a:t>Shaderben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Texture2D-t </a:t>
            </a:r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t0 </a:t>
            </a:r>
            <a:r>
              <a:rPr lang="en-US" dirty="0" err="1"/>
              <a:t>regiszterbe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Root </a:t>
            </a:r>
            <a:r>
              <a:rPr lang="en-US" dirty="0" err="1"/>
              <a:t>Signatureben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descriptorTable</a:t>
            </a:r>
            <a:r>
              <a:rPr lang="en-US" dirty="0"/>
              <a:t>-t </a:t>
            </a:r>
            <a:r>
              <a:rPr lang="en-US" dirty="0" err="1"/>
              <a:t>használnunk</a:t>
            </a:r>
            <a:r>
              <a:rPr lang="en-US" dirty="0"/>
              <a:t> ha a t0 </a:t>
            </a:r>
            <a:r>
              <a:rPr lang="en-US" dirty="0" err="1"/>
              <a:t>regiszterre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SRV-t </a:t>
            </a:r>
            <a:r>
              <a:rPr lang="en-US" dirty="0" err="1"/>
              <a:t>bindolni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amellyel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Vertex Shader </a:t>
            </a:r>
            <a:r>
              <a:rPr lang="en-US" dirty="0" err="1"/>
              <a:t>kiadja</a:t>
            </a:r>
            <a:r>
              <a:rPr lang="en-US" dirty="0"/>
              <a:t> a </a:t>
            </a:r>
            <a:r>
              <a:rPr lang="en-US" dirty="0" err="1"/>
              <a:t>vertexekhez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PS-ben </a:t>
            </a:r>
            <a:r>
              <a:rPr lang="en-US" dirty="0" err="1"/>
              <a:t>felhasználunk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interpolálja</a:t>
            </a:r>
            <a:r>
              <a:rPr lang="en-US" dirty="0"/>
              <a:t> a </a:t>
            </a:r>
            <a:r>
              <a:rPr lang="en-US" dirty="0" err="1"/>
              <a:t>raszterizáló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cbBasicVS.hlsl</a:t>
            </a:r>
            <a:r>
              <a:rPr lang="en-US" dirty="0"/>
              <a:t>-be </a:t>
            </a:r>
            <a:r>
              <a:rPr lang="en-US" dirty="0" err="1"/>
              <a:t>dolgozz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shader-t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-ben,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9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a </a:t>
            </a:r>
            <a:r>
              <a:rPr lang="en-US" dirty="0" err="1"/>
              <a:t>DefaultPS.hlsl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dolgoznod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shader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DirectX-es h</a:t>
            </a:r>
            <a:r>
              <a:rPr lang="hu-HU" dirty="0"/>
              <a:t>ű</a:t>
            </a:r>
            <a:r>
              <a:rPr lang="en-US" dirty="0" err="1"/>
              <a:t>hőval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, ha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lettél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gyakorolj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laborra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megoldásával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(1), (2)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talaj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Y=0.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Importer.h</a:t>
            </a:r>
            <a:r>
              <a:rPr lang="en-US" dirty="0"/>
              <a:t> /</a:t>
            </a:r>
            <a:r>
              <a:rPr lang="en-US" b="1" dirty="0"/>
              <a:t> Importer.cpp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folytatni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 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. </a:t>
            </a:r>
            <a:r>
              <a:rPr lang="en-US" dirty="0" err="1"/>
              <a:t>Eddig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erőforrásunk</a:t>
            </a:r>
            <a:r>
              <a:rPr lang="en-US" dirty="0"/>
              <a:t> Upload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textúráknak</a:t>
            </a:r>
            <a:r>
              <a:rPr lang="en-US" dirty="0"/>
              <a:t> </a:t>
            </a:r>
            <a:r>
              <a:rPr lang="en-US" dirty="0" err="1"/>
              <a:t>kötelezően</a:t>
            </a:r>
            <a:r>
              <a:rPr lang="en-US" dirty="0"/>
              <a:t>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elhelyezkedniük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választásunk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Oké</a:t>
            </a:r>
            <a:r>
              <a:rPr lang="en-US" dirty="0"/>
              <a:t> de mi </a:t>
            </a:r>
            <a:r>
              <a:rPr lang="en-US" dirty="0" err="1"/>
              <a:t>ez</a:t>
            </a:r>
            <a:r>
              <a:rPr lang="en-US" dirty="0"/>
              <a:t> a heap,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default </a:t>
            </a:r>
            <a:r>
              <a:rPr lang="en-US" dirty="0" err="1"/>
              <a:t>vagy</a:t>
            </a:r>
            <a:r>
              <a:rPr lang="en-US" dirty="0"/>
              <a:t> upload? </a:t>
            </a:r>
            <a:r>
              <a:rPr lang="en-US" dirty="0" err="1"/>
              <a:t>Egy</a:t>
            </a:r>
            <a:r>
              <a:rPr lang="en-US" dirty="0"/>
              <a:t>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szabadít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resource (ID3D12Resource)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viszonyul</a:t>
            </a:r>
            <a:r>
              <a:rPr lang="en-US" dirty="0"/>
              <a:t> a heap-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resource-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memóriában</a:t>
            </a:r>
            <a:r>
              <a:rPr lang="en-US" dirty="0"/>
              <a:t>. A device-&gt;</a:t>
            </a:r>
            <a:r>
              <a:rPr lang="en-US" dirty="0" err="1"/>
              <a:t>CreateCommittedResource</a:t>
            </a:r>
            <a:r>
              <a:rPr lang="en-US" dirty="0"/>
              <a:t> </a:t>
            </a:r>
            <a:r>
              <a:rPr lang="en-US" dirty="0" err="1"/>
              <a:t>hívásban</a:t>
            </a:r>
            <a:r>
              <a:rPr lang="en-US" dirty="0"/>
              <a:t> a </a:t>
            </a:r>
            <a:r>
              <a:rPr lang="en-US" dirty="0" err="1"/>
              <a:t>CommittedResource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heap-et is.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 is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túlmutat</a:t>
            </a:r>
            <a:r>
              <a:rPr lang="en-US" dirty="0"/>
              <a:t> a </a:t>
            </a:r>
            <a:r>
              <a:rPr lang="en-US" dirty="0" err="1"/>
              <a:t>laboranyagon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a resource </a:t>
            </a:r>
            <a:r>
              <a:rPr lang="en-US" dirty="0" err="1"/>
              <a:t>és</a:t>
            </a:r>
            <a:r>
              <a:rPr lang="en-US" dirty="0"/>
              <a:t> heap </a:t>
            </a:r>
            <a:r>
              <a:rPr lang="en-US" dirty="0" err="1"/>
              <a:t>viszonya</a:t>
            </a:r>
            <a:r>
              <a:rPr lang="en-US" dirty="0"/>
              <a:t> </a:t>
            </a:r>
            <a:r>
              <a:rPr lang="en-US" dirty="0" err="1"/>
              <a:t>érthető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most a </a:t>
            </a:r>
            <a:r>
              <a:rPr lang="en-US" dirty="0" err="1"/>
              <a:t>különböző</a:t>
            </a:r>
            <a:r>
              <a:rPr lang="en-US" dirty="0"/>
              <a:t> heap </a:t>
            </a:r>
            <a:r>
              <a:rPr lang="en-US" dirty="0" err="1"/>
              <a:t>típusokról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Default: a GPU-n a </a:t>
            </a:r>
            <a:r>
              <a:rPr lang="en-US" dirty="0" err="1"/>
              <a:t>legnagyobb</a:t>
            </a:r>
            <a:r>
              <a:rPr lang="en-US" dirty="0"/>
              <a:t> </a:t>
            </a:r>
            <a:r>
              <a:rPr lang="en-US" dirty="0" err="1"/>
              <a:t>sávszélességet</a:t>
            </a:r>
            <a:r>
              <a:rPr lang="en-US" dirty="0"/>
              <a:t> </a:t>
            </a:r>
            <a:r>
              <a:rPr lang="en-US" dirty="0" err="1"/>
              <a:t>élvező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CPU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éri</a:t>
            </a:r>
            <a:r>
              <a:rPr lang="en-US" dirty="0"/>
              <a:t> el.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. (</a:t>
            </a:r>
            <a:r>
              <a:rPr lang="en-US" dirty="0" err="1"/>
              <a:t>gpu</a:t>
            </a:r>
            <a:r>
              <a:rPr lang="en-US" dirty="0"/>
              <a:t>-read-write)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Upload: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(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lassú</a:t>
            </a:r>
            <a:r>
              <a:rPr lang="en-US" dirty="0"/>
              <a:t>), de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annyira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GPU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default heap-et,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fajta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-write-once </a:t>
            </a:r>
            <a:r>
              <a:rPr lang="en-US" dirty="0" err="1"/>
              <a:t>gpu</a:t>
            </a:r>
            <a:r>
              <a:rPr lang="en-US" dirty="0"/>
              <a:t>-read-once </a:t>
            </a:r>
            <a:r>
              <a:rPr lang="en-US" dirty="0" err="1"/>
              <a:t>élettartamra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kitalálva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ahogyan</a:t>
            </a:r>
            <a:r>
              <a:rPr lang="en-US" dirty="0"/>
              <a:t> mi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nevezhető</a:t>
            </a:r>
            <a:r>
              <a:rPr lang="en-US" dirty="0"/>
              <a:t> </a:t>
            </a:r>
            <a:r>
              <a:rPr lang="en-US" dirty="0" err="1"/>
              <a:t>optimálisnak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Readback: </a:t>
            </a:r>
            <a:r>
              <a:rPr lang="en-US" dirty="0" err="1"/>
              <a:t>gpu</a:t>
            </a:r>
            <a:r>
              <a:rPr lang="en-US" dirty="0"/>
              <a:t>-write-once </a:t>
            </a:r>
            <a:r>
              <a:rPr lang="en-US" dirty="0" err="1"/>
              <a:t>cpu</a:t>
            </a:r>
            <a:r>
              <a:rPr lang="en-US" dirty="0"/>
              <a:t>-readable </a:t>
            </a:r>
            <a:r>
              <a:rPr lang="en-US" dirty="0" err="1"/>
              <a:t>típusú</a:t>
            </a:r>
            <a:r>
              <a:rPr lang="en-US" dirty="0"/>
              <a:t> heap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felmásoljuk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GPU-n </a:t>
            </a:r>
            <a:r>
              <a:rPr lang="en-US" dirty="0" err="1"/>
              <a:t>kiadunk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hívnunk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kiszámolni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éppenséggel</a:t>
            </a:r>
            <a:r>
              <a:rPr lang="en-US" dirty="0"/>
              <a:t> </a:t>
            </a:r>
            <a:r>
              <a:rPr lang="en-US" dirty="0" err="1"/>
              <a:t>másolható</a:t>
            </a:r>
            <a:r>
              <a:rPr lang="en-US" dirty="0"/>
              <a:t>.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laborral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alignmentről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alignment (65536),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</a:t>
            </a:r>
            <a:r>
              <a:rPr lang="en-US" dirty="0" err="1"/>
              <a:t>megkötés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kiszámolja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Összesítve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GPU, </a:t>
            </a:r>
            <a:r>
              <a:rPr lang="en-US" dirty="0" err="1"/>
              <a:t>magasság</a:t>
            </a:r>
            <a:r>
              <a:rPr lang="en-US" dirty="0"/>
              <a:t> </a:t>
            </a:r>
            <a:r>
              <a:rPr lang="en-US" dirty="0" err="1"/>
              <a:t>szélesség</a:t>
            </a:r>
            <a:r>
              <a:rPr lang="en-US" dirty="0"/>
              <a:t> </a:t>
            </a:r>
            <a:r>
              <a:rPr lang="en-US" dirty="0" err="1"/>
              <a:t>mélység</a:t>
            </a:r>
            <a:r>
              <a:rPr lang="en-US" dirty="0"/>
              <a:t> </a:t>
            </a:r>
            <a:r>
              <a:rPr lang="en-US" dirty="0" err="1"/>
              <a:t>texel</a:t>
            </a:r>
            <a:r>
              <a:rPr lang="en-US" dirty="0"/>
              <a:t> </a:t>
            </a:r>
            <a:r>
              <a:rPr lang="en-US" dirty="0" err="1"/>
              <a:t>formátum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1D buffer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 a GPU,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bájt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Import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, </a:t>
            </a:r>
            <a:r>
              <a:rPr lang="en-US" dirty="0" err="1"/>
              <a:t>bemapeljük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-t, </a:t>
            </a:r>
            <a:r>
              <a:rPr lang="en-US" dirty="0" err="1"/>
              <a:t>feltöltjük</a:t>
            </a:r>
            <a:r>
              <a:rPr lang="en-US" dirty="0"/>
              <a:t> CPU-</a:t>
            </a:r>
            <a:r>
              <a:rPr lang="en-US" dirty="0" err="1"/>
              <a:t>ról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típuső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DirectX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A COPY_DEST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sugallja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parancsnak</a:t>
            </a:r>
            <a:r>
              <a:rPr lang="en-US" dirty="0"/>
              <a:t> a </a:t>
            </a:r>
            <a:r>
              <a:rPr lang="en-US" dirty="0" err="1"/>
              <a:t>célpontját</a:t>
            </a:r>
            <a:r>
              <a:rPr lang="en-US" dirty="0"/>
              <a:t> </a:t>
            </a:r>
            <a:r>
              <a:rPr lang="en-US" dirty="0" err="1"/>
              <a:t>jelöli</a:t>
            </a:r>
            <a:r>
              <a:rPr lang="en-US" dirty="0"/>
              <a:t>, de </a:t>
            </a:r>
            <a:r>
              <a:rPr lang="en-US" dirty="0" err="1"/>
              <a:t>mik</a:t>
            </a:r>
            <a:r>
              <a:rPr lang="en-US" dirty="0"/>
              <a:t> is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</a:t>
            </a:r>
            <a:r>
              <a:rPr lang="en-US" dirty="0"/>
              <a:t>? Minden </a:t>
            </a:r>
            <a:r>
              <a:rPr lang="en-US" dirty="0" err="1"/>
              <a:t>erőforrásnak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váltogatnunk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jelezzük</a:t>
            </a:r>
            <a:r>
              <a:rPr lang="en-US" dirty="0"/>
              <a:t> a driver </a:t>
            </a:r>
            <a:r>
              <a:rPr lang="en-US" dirty="0" err="1"/>
              <a:t>ellenőrizhesse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 van-e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velhethez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ír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versenyhelyzet</a:t>
            </a:r>
            <a:r>
              <a:rPr lang="en-US" dirty="0"/>
              <a:t> </a:t>
            </a:r>
            <a:r>
              <a:rPr lang="en-US" dirty="0" err="1"/>
              <a:t>alakulhat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elkerülni</a:t>
            </a:r>
            <a:r>
              <a:rPr lang="en-US" dirty="0"/>
              <a:t>.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a driver </a:t>
            </a:r>
            <a:r>
              <a:rPr lang="en-US" dirty="0" err="1"/>
              <a:t>elnyeli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, ha be van </a:t>
            </a:r>
            <a:r>
              <a:rPr lang="en-US" dirty="0" err="1"/>
              <a:t>kapcsolva</a:t>
            </a:r>
            <a:r>
              <a:rPr lang="en-US" dirty="0"/>
              <a:t> a </a:t>
            </a:r>
            <a:r>
              <a:rPr lang="en-US" dirty="0" err="1"/>
              <a:t>DebugLayer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megtettük</a:t>
            </a:r>
            <a:r>
              <a:rPr lang="en-US" dirty="0"/>
              <a:t> a main </a:t>
            </a:r>
            <a:r>
              <a:rPr lang="en-US" dirty="0" err="1"/>
              <a:t>függvényünk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projektben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többen</a:t>
            </a:r>
            <a:r>
              <a:rPr lang="en-US" dirty="0"/>
              <a:t> </a:t>
            </a:r>
            <a:r>
              <a:rPr lang="en-US" dirty="0" err="1"/>
              <a:t>nyúlnak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erőforráshoz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elképzelni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r>
              <a:rPr lang="en-US" dirty="0"/>
              <a:t> </a:t>
            </a:r>
            <a:r>
              <a:rPr lang="en-US" dirty="0" err="1"/>
              <a:t>recordolhatunk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átadhatjuk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CommandQueue-nak</a:t>
            </a:r>
            <a:r>
              <a:rPr lang="en-US" dirty="0"/>
              <a:t>. </a:t>
            </a:r>
            <a:r>
              <a:rPr lang="en-US" dirty="0" err="1"/>
              <a:t>Ezután</a:t>
            </a:r>
            <a:r>
              <a:rPr lang="en-US" dirty="0"/>
              <a:t> a </a:t>
            </a:r>
            <a:r>
              <a:rPr lang="en-US" dirty="0" err="1"/>
              <a:t>CommandList-ek</a:t>
            </a:r>
            <a:r>
              <a:rPr lang="en-US" dirty="0"/>
              <a:t> </a:t>
            </a:r>
            <a:r>
              <a:rPr lang="en-US" dirty="0" err="1"/>
              <a:t>lefutásának</a:t>
            </a:r>
            <a:r>
              <a:rPr lang="en-US" dirty="0"/>
              <a:t> a </a:t>
            </a:r>
            <a:r>
              <a:rPr lang="en-US" dirty="0" err="1"/>
              <a:t>sorrendje</a:t>
            </a:r>
            <a:r>
              <a:rPr lang="en-US" dirty="0"/>
              <a:t> </a:t>
            </a:r>
            <a:r>
              <a:rPr lang="en-US" dirty="0" err="1"/>
              <a:t>nemdeterminisztikus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meg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1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, </a:t>
            </a:r>
            <a:r>
              <a:rPr lang="en-US" dirty="0" err="1"/>
              <a:t>ismétlés</a:t>
            </a:r>
            <a:r>
              <a:rPr lang="en-US" dirty="0"/>
              <a:t>: ID3D12DescriptorHeap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memóriaterület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View-</a:t>
            </a:r>
            <a:r>
              <a:rPr lang="en-US" dirty="0" err="1"/>
              <a:t>eket</a:t>
            </a:r>
            <a:r>
              <a:rPr lang="en-US" dirty="0"/>
              <a:t> </a:t>
            </a:r>
            <a:r>
              <a:rPr lang="en-US" dirty="0" err="1"/>
              <a:t>tárol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view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oldali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l005-Bump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Parallax, Bump, Normal mapping</a:t>
            </a:r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&lt;ID3D12DescriptorHeap&gt; </a:t>
            </a:r>
            <a:r>
              <a:rPr lang="en-US" sz="2400" dirty="0" err="1"/>
              <a:t>srvHeap</a:t>
            </a:r>
            <a:r>
              <a:rPr lang="en-US" sz="2400" dirty="0"/>
              <a:t>;</a:t>
            </a:r>
          </a:p>
          <a:p>
            <a:r>
              <a:rPr lang="en-US" sz="2400" dirty="0"/>
              <a:t>Egg::Texture2D </a:t>
            </a:r>
            <a:r>
              <a:rPr lang="en-US" sz="2400" dirty="0" err="1"/>
              <a:t>tex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ggl004App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7268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override {</a:t>
            </a:r>
          </a:p>
          <a:p>
            <a:r>
              <a:rPr lang="en-US" sz="2000" dirty="0"/>
              <a:t>	Egg::</a:t>
            </a:r>
            <a:r>
              <a:rPr lang="en-US" sz="2000" dirty="0" err="1"/>
              <a:t>SimpleApp</a:t>
            </a:r>
            <a:r>
              <a:rPr lang="en-US" sz="2000" dirty="0"/>
              <a:t>::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D3D12_DESCRIPTOR_HEAP_DESC </a:t>
            </a:r>
            <a:r>
              <a:rPr lang="en-US" sz="2000" dirty="0" err="1"/>
              <a:t>dhd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dhd.Flags</a:t>
            </a:r>
            <a:r>
              <a:rPr lang="en-US" sz="2000" dirty="0"/>
              <a:t> = D3D12_DESCRIPTOR_HEAP_FLAG_SHADER_VISIBLE;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dhd.NodeMask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dhd.NumDescriptors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dhd.Type</a:t>
            </a:r>
            <a:r>
              <a:rPr lang="en-US" sz="2000" dirty="0"/>
              <a:t> = D3D12_DESCRIPTOR_HEAP_TYPE_CBV_SRV_UAV;</a:t>
            </a:r>
          </a:p>
          <a:p>
            <a:endParaRPr lang="en-US" sz="2000" dirty="0"/>
          </a:p>
          <a:p>
            <a:r>
              <a:rPr lang="en-US" sz="2000" dirty="0"/>
              <a:t>	DX_API("Failed to create descriptor heap for texture")</a:t>
            </a:r>
          </a:p>
          <a:p>
            <a:r>
              <a:rPr lang="en-US" sz="2000" dirty="0"/>
              <a:t>	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dhd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IID_PPV_ARGS(</a:t>
            </a:r>
            <a:r>
              <a:rPr lang="en-US" sz="2000" dirty="0" err="1"/>
              <a:t>srvHeap.GetAddressOf</a:t>
            </a:r>
            <a:r>
              <a:rPr lang="en-US" sz="2000" dirty="0"/>
              <a:t>()));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3525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tex</a:t>
            </a:r>
            <a:r>
              <a:rPr lang="en-US" sz="2000" dirty="0"/>
              <a:t> = Egg::Importer::ImportTexture2D(</a:t>
            </a:r>
            <a:r>
              <a:rPr lang="en-US" sz="2000" dirty="0" err="1"/>
              <a:t>device.Get</a:t>
            </a:r>
            <a:r>
              <a:rPr lang="en-US" sz="2000" dirty="0"/>
              <a:t>(), "giraffe.jpg");</a:t>
            </a:r>
          </a:p>
          <a:p>
            <a:r>
              <a:rPr lang="en-US" sz="2000" dirty="0" err="1"/>
              <a:t>tex.CreateSRV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(), </a:t>
            </a:r>
            <a:r>
              <a:rPr lang="en-US" sz="2000" dirty="0" err="1"/>
              <a:t>srvHeap.Get</a:t>
            </a:r>
            <a:r>
              <a:rPr lang="en-US" sz="2000" dirty="0"/>
              <a:t>(), 0);</a:t>
            </a:r>
          </a:p>
          <a:p>
            <a:r>
              <a:rPr lang="en-US" sz="2000" dirty="0" err="1"/>
              <a:t>UploadResources</a:t>
            </a:r>
            <a:r>
              <a:rPr lang="en-US" sz="2000" dirty="0"/>
              <a:t>();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4875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UploadResources</a:t>
            </a:r>
            <a:r>
              <a:rPr lang="en-US" dirty="0"/>
              <a:t>() {</a:t>
            </a:r>
          </a:p>
          <a:p>
            <a:r>
              <a:rPr lang="en-US" dirty="0"/>
              <a:t>	DX_API("Failed to reset command allocator")</a:t>
            </a:r>
          </a:p>
          <a:p>
            <a:r>
              <a:rPr lang="en-US" dirty="0"/>
              <a:t>		</a:t>
            </a:r>
            <a:r>
              <a:rPr lang="en-US" dirty="0" err="1"/>
              <a:t>commandAllocator</a:t>
            </a:r>
            <a:r>
              <a:rPr lang="en-US" dirty="0"/>
              <a:t>-&gt;Reset();</a:t>
            </a:r>
          </a:p>
          <a:p>
            <a:r>
              <a:rPr lang="en-US" dirty="0"/>
              <a:t>	DX_API("Failed to reset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fr-FR" dirty="0"/>
              <a:t>		</a:t>
            </a:r>
            <a:r>
              <a:rPr lang="fr-FR" dirty="0" err="1"/>
              <a:t>commandList</a:t>
            </a:r>
            <a:r>
              <a:rPr lang="fr-FR" dirty="0"/>
              <a:t>-&gt;Reset(</a:t>
            </a:r>
            <a:r>
              <a:rPr lang="fr-FR" dirty="0" err="1"/>
              <a:t>commandAllocator.Get</a:t>
            </a:r>
            <a:r>
              <a:rPr lang="fr-FR" dirty="0"/>
              <a:t>(), </a:t>
            </a:r>
            <a:r>
              <a:rPr lang="fr-FR" dirty="0" err="1"/>
              <a:t>nullptr</a:t>
            </a:r>
            <a:r>
              <a:rPr lang="fr-FR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tex.UploadResource</a:t>
            </a:r>
            <a:r>
              <a:rPr lang="en-US" dirty="0"/>
              <a:t>(</a:t>
            </a:r>
            <a:r>
              <a:rPr lang="en-US" dirty="0" err="1"/>
              <a:t>commandList.Get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	DX_API("Failed to close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en-US" dirty="0"/>
              <a:t>	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</a:p>
          <a:p>
            <a:endParaRPr lang="en-US" dirty="0"/>
          </a:p>
          <a:p>
            <a:r>
              <a:rPr lang="en-US" dirty="0"/>
              <a:t>ID3D12CommandList * </a:t>
            </a:r>
            <a:r>
              <a:rPr lang="en-US" dirty="0" err="1"/>
              <a:t>commandLists</a:t>
            </a:r>
            <a:r>
              <a:rPr lang="en-US" dirty="0"/>
              <a:t>[] = { </a:t>
            </a:r>
            <a:r>
              <a:rPr lang="en-US" dirty="0" err="1"/>
              <a:t>commandList.Get</a:t>
            </a:r>
            <a:r>
              <a:rPr lang="en-US" dirty="0"/>
              <a:t>() };</a:t>
            </a:r>
          </a:p>
          <a:p>
            <a:r>
              <a:rPr lang="en-US" dirty="0"/>
              <a:t>	</a:t>
            </a:r>
            <a:r>
              <a:rPr lang="en-US" dirty="0" err="1"/>
              <a:t>commandQueue</a:t>
            </a:r>
            <a:r>
              <a:rPr lang="en-US" dirty="0"/>
              <a:t>-&gt;</a:t>
            </a:r>
            <a:r>
              <a:rPr lang="en-US" dirty="0" err="1"/>
              <a:t>ExecuteCommandLists</a:t>
            </a:r>
            <a:r>
              <a:rPr lang="en-US" dirty="0"/>
              <a:t>(_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commandLists</a:t>
            </a:r>
            <a:r>
              <a:rPr lang="en-US" dirty="0"/>
              <a:t>), 	</a:t>
            </a:r>
            <a:r>
              <a:rPr lang="en-US" dirty="0" err="1"/>
              <a:t>commandLists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WaitForPreviousFrame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tex.ReleaseUploadResources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UploadResources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4290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Bindolás</a:t>
            </a:r>
            <a:r>
              <a:rPr lang="en-US" b="1" dirty="0"/>
              <a:t> a </a:t>
            </a:r>
            <a:r>
              <a:rPr lang="en-US" b="1" dirty="0" err="1"/>
              <a:t>rajzolás</a:t>
            </a:r>
            <a:r>
              <a:rPr lang="en-US" b="1" dirty="0"/>
              <a:t> </a:t>
            </a:r>
            <a:r>
              <a:rPr lang="en-US" b="1" dirty="0" err="1"/>
              <a:t>során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ID3D12DescriptorHeap*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[] = {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srvHeap.Get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() };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commandList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SetDescriptorHeaps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_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SetPipelineState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BindConstantBuffer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(), </a:t>
            </a:r>
            <a:r>
              <a:rPr lang="en-US" sz="2000" dirty="0" err="1"/>
              <a:t>cb</a:t>
            </a:r>
            <a:r>
              <a:rPr lang="en-US" sz="2000" dirty="0"/>
              <a:t>);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commandList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SetGraphicsRootDescriptorTable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srvHeap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GetGPUDescriptorHandleForHeapStart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-&gt;Draw(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1365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Root Signature </a:t>
            </a:r>
            <a:r>
              <a:rPr lang="en-US" b="1" dirty="0" err="1"/>
              <a:t>módosítása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PS/VS </a:t>
            </a:r>
            <a:r>
              <a:rPr lang="en-US" b="1" dirty="0" err="1"/>
              <a:t>módosítása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05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RootSig2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RootSignatures.hlsli</a:t>
            </a:r>
            <a:r>
              <a:rPr lang="en-US" dirty="0"/>
              <a:t>"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struct </a:t>
            </a:r>
            <a:r>
              <a:rPr lang="en-US" dirty="0" err="1"/>
              <a:t>VSOutput</a:t>
            </a:r>
            <a:r>
              <a:rPr lang="en-US" dirty="0"/>
              <a:t> {</a:t>
            </a:r>
          </a:p>
          <a:p>
            <a:r>
              <a:rPr lang="en-US" dirty="0"/>
              <a:t>    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float2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: TEXCOORD;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RootSig2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iao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VSOutput</a:t>
            </a:r>
            <a:r>
              <a:rPr lang="en-US" dirty="0"/>
              <a:t>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vso.position</a:t>
            </a:r>
            <a:r>
              <a:rPr lang="en-US" dirty="0"/>
              <a:t> = </a:t>
            </a: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modelMat</a:t>
            </a:r>
            <a:r>
              <a:rPr lang="en-US" dirty="0"/>
              <a:t>, float4(</a:t>
            </a:r>
            <a:r>
              <a:rPr lang="en-US" dirty="0" err="1"/>
              <a:t>iao.position</a:t>
            </a:r>
            <a:r>
              <a:rPr lang="en-US" dirty="0"/>
              <a:t>, 1.0f));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vso.texCoord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iao.texCoord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	return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5447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RootSignatures.hlsli</a:t>
            </a:r>
            <a:r>
              <a:rPr lang="en-US" sz="2400" dirty="0"/>
              <a:t>"</a:t>
            </a:r>
          </a:p>
          <a:p>
            <a:endParaRPr lang="en-US" sz="2400" dirty="0"/>
          </a:p>
          <a:p>
            <a:r>
              <a:rPr lang="en-US" sz="2400" dirty="0"/>
              <a:t>struct </a:t>
            </a:r>
            <a:r>
              <a:rPr lang="en-US" sz="2400" dirty="0" err="1"/>
              <a:t>VSOutput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  float2 </a:t>
            </a:r>
            <a:r>
              <a:rPr lang="en-US" sz="2400" dirty="0" err="1"/>
              <a:t>texCoord</a:t>
            </a:r>
            <a:r>
              <a:rPr lang="en-US" sz="2400" dirty="0"/>
              <a:t> : TEXCOORD;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Texture2D txt : register(t0);</a:t>
            </a:r>
          </a:p>
          <a:p>
            <a:r>
              <a:rPr lang="en-US" sz="2400" dirty="0" err="1"/>
              <a:t>SamplerState</a:t>
            </a:r>
            <a:r>
              <a:rPr lang="en-US" sz="2400" dirty="0"/>
              <a:t> </a:t>
            </a:r>
            <a:r>
              <a:rPr lang="en-US" sz="2400" dirty="0" err="1"/>
              <a:t>sampl</a:t>
            </a:r>
            <a:r>
              <a:rPr lang="en-US" sz="2400" dirty="0"/>
              <a:t> : register(s0);</a:t>
            </a:r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(RootSig2)]</a:t>
            </a:r>
          </a:p>
          <a:p>
            <a:r>
              <a:rPr lang="en-US" sz="2400" dirty="0"/>
              <a:t>float4 main(</a:t>
            </a:r>
            <a:r>
              <a:rPr lang="en-US" sz="2400" dirty="0" err="1"/>
              <a:t>VSOutput</a:t>
            </a:r>
            <a:r>
              <a:rPr lang="en-US" sz="2400" dirty="0"/>
              <a:t> </a:t>
            </a:r>
            <a:r>
              <a:rPr lang="en-US" sz="2400" dirty="0" err="1"/>
              <a:t>vso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txt.Sample</a:t>
            </a:r>
            <a:r>
              <a:rPr lang="en-US" sz="2400" dirty="0"/>
              <a:t>(</a:t>
            </a:r>
            <a:r>
              <a:rPr lang="en-US" sz="2400" dirty="0" err="1"/>
              <a:t>sampl</a:t>
            </a:r>
            <a:r>
              <a:rPr lang="en-US" sz="2400" dirty="0"/>
              <a:t>, </a:t>
            </a:r>
            <a:r>
              <a:rPr lang="en-US" sz="2400" dirty="0" err="1"/>
              <a:t>vso.texCoord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DefaultPS.hlsl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952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Előkészületek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Minden </a:t>
            </a:r>
            <a:r>
              <a:rPr lang="en-US" dirty="0" err="1"/>
              <a:t>infrastruktúra</a:t>
            </a:r>
            <a:r>
              <a:rPr lang="en-US" dirty="0"/>
              <a:t> </a:t>
            </a:r>
            <a:r>
              <a:rPr lang="en-US" dirty="0" err="1"/>
              <a:t>kéznél</a:t>
            </a:r>
            <a:r>
              <a:rPr lang="en-US" dirty="0"/>
              <a:t> van,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modellt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textúrát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letölteni</a:t>
            </a:r>
            <a:endParaRPr lang="en-US" dirty="0"/>
          </a:p>
          <a:p>
            <a:r>
              <a:rPr lang="en-US" dirty="0" err="1"/>
              <a:t>Nagyrészt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írni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D1EE4-C309-417E-B7C7-17CC527E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" y="1295400"/>
            <a:ext cx="7771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AB8665-F856-48AD-ADB2-DADA375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Space </a:t>
            </a:r>
            <a:r>
              <a:rPr lang="en-US" dirty="0" err="1"/>
              <a:t>lenyomására</a:t>
            </a:r>
            <a:r>
              <a:rPr lang="en-US" dirty="0"/>
              <a:t> </a:t>
            </a:r>
            <a:r>
              <a:rPr lang="en-US" dirty="0" err="1"/>
              <a:t>ugorjon</a:t>
            </a:r>
            <a:r>
              <a:rPr lang="en-US" dirty="0"/>
              <a:t> </a:t>
            </a:r>
            <a:r>
              <a:rPr lang="en-US" dirty="0" err="1"/>
              <a:t>egyet</a:t>
            </a:r>
            <a:r>
              <a:rPr lang="en-US" dirty="0"/>
              <a:t> a </a:t>
            </a:r>
            <a:r>
              <a:rPr lang="en-US" dirty="0" err="1"/>
              <a:t>zsiráf</a:t>
            </a:r>
            <a:r>
              <a:rPr lang="en-US" dirty="0"/>
              <a:t>, a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maradjon</a:t>
            </a:r>
            <a:r>
              <a:rPr lang="en-US" dirty="0"/>
              <a:t> (0, -0.931, 0) </a:t>
            </a:r>
            <a:r>
              <a:rPr lang="en-US" dirty="0" err="1"/>
              <a:t>irányú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hosszabb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nyomod</a:t>
            </a:r>
            <a:r>
              <a:rPr lang="en-US" dirty="0"/>
              <a:t> a space-t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nagyobbat</a:t>
            </a:r>
            <a:r>
              <a:rPr lang="en-US" dirty="0"/>
              <a:t> </a:t>
            </a:r>
            <a:r>
              <a:rPr lang="en-US" dirty="0" err="1"/>
              <a:t>ugorjon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A,D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,  </a:t>
            </a:r>
            <a:r>
              <a:rPr lang="en-US" dirty="0" err="1">
                <a:sym typeface="Wingdings" panose="05000000000000000000" pitchFamily="2" charset="2"/>
              </a:rPr>
              <a:t>gombokra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forogjon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jobbra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balra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Amikor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levegőben</a:t>
            </a:r>
            <a:r>
              <a:rPr lang="en-US" dirty="0">
                <a:sym typeface="Wingdings" panose="05000000000000000000" pitchFamily="2" charset="2"/>
              </a:rPr>
              <a:t> van, ne </a:t>
            </a:r>
            <a:r>
              <a:rPr lang="en-US" dirty="0" err="1">
                <a:sym typeface="Wingdings" panose="05000000000000000000" pitchFamily="2" charset="2"/>
              </a:rPr>
              <a:t>tudjun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Képfájl</a:t>
            </a:r>
            <a:r>
              <a:rPr lang="en-US" b="1" dirty="0"/>
              <a:t> </a:t>
            </a:r>
            <a:r>
              <a:rPr lang="en-US" b="1" dirty="0" err="1"/>
              <a:t>beolvasása</a:t>
            </a:r>
            <a:r>
              <a:rPr lang="en-US" b="1" dirty="0"/>
              <a:t> a </a:t>
            </a:r>
            <a:r>
              <a:rPr lang="en-US" b="1" dirty="0" err="1"/>
              <a:t>memóriába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committed resource for texture file")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&amp;CD3DX12_HEAP_PROPERTIES(D3D12_HEAP_TYPE_DEFAULT),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rdsc</a:t>
            </a:r>
            <a:r>
              <a:rPr lang="en-US" sz="2000" dirty="0"/>
              <a:t>,</a:t>
            </a:r>
          </a:p>
          <a:p>
            <a:r>
              <a:rPr lang="en-US" sz="2000" dirty="0"/>
              <a:t>		D3D12_RESOURCE_STATE_COPY_DEST,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UINT64 </a:t>
            </a:r>
            <a:r>
              <a:rPr lang="en-US" sz="2000" dirty="0" err="1"/>
              <a:t>copyableSize</a:t>
            </a:r>
            <a:r>
              <a:rPr lang="en-US" sz="2000" dirty="0"/>
              <a:t>;</a:t>
            </a:r>
          </a:p>
          <a:p>
            <a:r>
              <a:rPr lang="en-US" sz="2000" dirty="0"/>
              <a:t>device-&gt;</a:t>
            </a:r>
            <a:r>
              <a:rPr lang="en-US" sz="2000" dirty="0" err="1"/>
              <a:t>GetCopyableFootprints</a:t>
            </a:r>
            <a:r>
              <a:rPr lang="en-US" sz="2000" dirty="0"/>
              <a:t>(&amp;</a:t>
            </a:r>
            <a:r>
              <a:rPr lang="en-US" sz="2000" dirty="0" err="1"/>
              <a:t>rdsc</a:t>
            </a:r>
            <a:r>
              <a:rPr lang="en-US" sz="2000" dirty="0"/>
              <a:t>, 0, 1, 0,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&amp;</a:t>
            </a:r>
            <a:r>
              <a:rPr lang="en-US" sz="2000" dirty="0" err="1"/>
              <a:t>copyableSize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create committed resource for texture file (upload buffer)")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&amp;CD3DX12_HEAP_PROPERTIES(D3D12_HEAP_TYPE_UPLOAD),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&amp;CD3DX12_RESOURCE_DESC::Buffer(</a:t>
            </a:r>
            <a:r>
              <a:rPr lang="en-US" sz="2000" dirty="0" err="1"/>
              <a:t>copyableSize</a:t>
            </a:r>
            <a:r>
              <a:rPr lang="en-US" sz="2000" dirty="0"/>
              <a:t>),</a:t>
            </a:r>
          </a:p>
          <a:p>
            <a:r>
              <a:rPr lang="en-US" sz="2000" dirty="0"/>
              <a:t>		D3D12_RESOURCE_STATE_GENERIC_READ,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uploadResource.GetAddressOf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CD3DX12_RANGE </a:t>
            </a:r>
            <a:r>
              <a:rPr lang="en-US" sz="2000" dirty="0" err="1"/>
              <a:t>readRange</a:t>
            </a:r>
            <a:r>
              <a:rPr lang="en-US" sz="2000" dirty="0"/>
              <a:t>{ 0,0 };</a:t>
            </a:r>
          </a:p>
          <a:p>
            <a:r>
              <a:rPr lang="en-US" sz="2000" dirty="0"/>
              <a:t>void * </a:t>
            </a:r>
            <a:r>
              <a:rPr lang="en-US" sz="2000" dirty="0" err="1"/>
              <a:t>mappedPtr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map upload resource")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uploadResource</a:t>
            </a:r>
            <a:r>
              <a:rPr lang="en-US" sz="2000" dirty="0"/>
              <a:t>-&gt;Map(0, &amp;</a:t>
            </a:r>
            <a:r>
              <a:rPr lang="en-US" sz="2000" dirty="0" err="1"/>
              <a:t>readRange</a:t>
            </a:r>
            <a:r>
              <a:rPr lang="en-US" sz="2000" dirty="0"/>
              <a:t>, &amp;</a:t>
            </a:r>
            <a:r>
              <a:rPr lang="en-US" sz="2000" dirty="0" err="1"/>
              <a:t>mappedPtr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memcpy</a:t>
            </a:r>
            <a:r>
              <a:rPr lang="en-US" sz="2000" dirty="0"/>
              <a:t>(</a:t>
            </a:r>
            <a:r>
              <a:rPr lang="en-US" sz="2000" dirty="0" err="1"/>
              <a:t>mappedPtr</a:t>
            </a:r>
            <a:r>
              <a:rPr lang="en-US" sz="2000" dirty="0"/>
              <a:t>, </a:t>
            </a:r>
            <a:r>
              <a:rPr lang="en-US" sz="2000" dirty="0" err="1"/>
              <a:t>sImage.GetPixels</a:t>
            </a:r>
            <a:r>
              <a:rPr lang="en-US" sz="2000" dirty="0"/>
              <a:t>(), </a:t>
            </a:r>
            <a:r>
              <a:rPr lang="en-US" sz="2000" dirty="0" err="1"/>
              <a:t>sImage.GetPixelsSize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 err="1"/>
              <a:t>uploadResource</a:t>
            </a:r>
            <a:r>
              <a:rPr lang="en-US" sz="2000" dirty="0"/>
              <a:t>-&gt;</a:t>
            </a:r>
            <a:r>
              <a:rPr lang="en-US" sz="2000" dirty="0" err="1"/>
              <a:t>Unmap</a:t>
            </a:r>
            <a:r>
              <a:rPr lang="en-US" sz="2000" dirty="0"/>
              <a:t>(0, </a:t>
            </a:r>
            <a:r>
              <a:rPr lang="en-US" sz="2000" dirty="0" err="1"/>
              <a:t>nullptr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Nézz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Egg/Texture2D.cpp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átvesz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ID3D12GraphicsCommandList*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amelybe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endParaRPr lang="en-US" dirty="0"/>
          </a:p>
          <a:p>
            <a:pPr lvl="1"/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másolásnál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passzoljon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CopyTextureRegion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pedig</a:t>
            </a:r>
            <a:r>
              <a:rPr lang="en-US" dirty="0"/>
              <a:t> a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átállítjuk</a:t>
            </a:r>
            <a:r>
              <a:rPr lang="en-US" dirty="0"/>
              <a:t> COPY_DEST </a:t>
            </a:r>
            <a:r>
              <a:rPr lang="en-US" dirty="0" err="1"/>
              <a:t>állapotról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38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következőkben</a:t>
            </a:r>
            <a:r>
              <a:rPr lang="en-US" dirty="0"/>
              <a:t> a ggl004-Textures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a ggl004App.h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feltöltése</a:t>
            </a:r>
            <a:r>
              <a:rPr lang="en-US" b="1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DescriptorHeap</a:t>
            </a:r>
            <a:r>
              <a:rPr lang="en-US" b="1" dirty="0"/>
              <a:t> </a:t>
            </a:r>
            <a:r>
              <a:rPr lang="en-US" b="1" dirty="0" err="1"/>
              <a:t>kitöltése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2155</Words>
  <Application>Microsoft Office PowerPoint</Application>
  <PresentationFormat>On-screen Show (4:3)</PresentationFormat>
  <Paragraphs>263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Office-téma</vt:lpstr>
      <vt:lpstr>GraphGame ggl005-Bump</vt:lpstr>
      <vt:lpstr>Előkészületek</vt:lpstr>
      <vt:lpstr>Roadmap</vt:lpstr>
      <vt:lpstr>ImportTexture2D</vt:lpstr>
      <vt:lpstr>ImportTexture2D</vt:lpstr>
      <vt:lpstr>ImportTexture2D</vt:lpstr>
      <vt:lpstr>Textúra feltöltés (GPU-ra)</vt:lpstr>
      <vt:lpstr>Textúra feltöltés (GPU-ra)</vt:lpstr>
      <vt:lpstr>Roadmap</vt:lpstr>
      <vt:lpstr>ggl004App - adattagok</vt:lpstr>
      <vt:lpstr>CreateResources()</vt:lpstr>
      <vt:lpstr>LoadAssets()</vt:lpstr>
      <vt:lpstr>UploadResources()</vt:lpstr>
      <vt:lpstr>Roadmap</vt:lpstr>
      <vt:lpstr>PopulateCommandList()</vt:lpstr>
      <vt:lpstr>Roadmap</vt:lpstr>
      <vt:lpstr>RootSignatures.hlsli</vt:lpstr>
      <vt:lpstr>cbBasicVS.hlsl</vt:lpstr>
      <vt:lpstr>DefaultPS.hlsl</vt:lpstr>
      <vt:lpstr>Eredmény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828</cp:revision>
  <dcterms:created xsi:type="dcterms:W3CDTF">2011-02-09T17:24:52Z</dcterms:created>
  <dcterms:modified xsi:type="dcterms:W3CDTF">2019-10-09T21:50:07Z</dcterms:modified>
</cp:coreProperties>
</file>