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00" r:id="rId3"/>
    <p:sldId id="587" r:id="rId4"/>
    <p:sldId id="550" r:id="rId5"/>
    <p:sldId id="488" r:id="rId6"/>
    <p:sldId id="543" r:id="rId7"/>
    <p:sldId id="560" r:id="rId8"/>
    <p:sldId id="559" r:id="rId9"/>
    <p:sldId id="544" r:id="rId10"/>
    <p:sldId id="582" r:id="rId11"/>
    <p:sldId id="562" r:id="rId12"/>
    <p:sldId id="563" r:id="rId13"/>
    <p:sldId id="564" r:id="rId14"/>
    <p:sldId id="565" r:id="rId15"/>
    <p:sldId id="566" r:id="rId16"/>
    <p:sldId id="581" r:id="rId17"/>
    <p:sldId id="511" r:id="rId18"/>
    <p:sldId id="570" r:id="rId19"/>
    <p:sldId id="545" r:id="rId20"/>
    <p:sldId id="571" r:id="rId21"/>
    <p:sldId id="572" r:id="rId22"/>
    <p:sldId id="573" r:id="rId23"/>
    <p:sldId id="574" r:id="rId24"/>
    <p:sldId id="575" r:id="rId25"/>
    <p:sldId id="580" r:id="rId26"/>
    <p:sldId id="576" r:id="rId27"/>
    <p:sldId id="578" r:id="rId28"/>
    <p:sldId id="577" r:id="rId29"/>
    <p:sldId id="579" r:id="rId30"/>
    <p:sldId id="583" r:id="rId31"/>
    <p:sldId id="584" r:id="rId32"/>
    <p:sldId id="585" r:id="rId33"/>
    <p:sldId id="586" r:id="rId34"/>
    <p:sldId id="5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76263" autoAdjust="0"/>
  </p:normalViewPr>
  <p:slideViewPr>
    <p:cSldViewPr>
      <p:cViewPr varScale="1">
        <p:scale>
          <a:sx n="84" d="100"/>
          <a:sy n="84" d="100"/>
        </p:scale>
        <p:origin x="22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g.iit.bme.hu/portal/oktatott-targyak/grafikus-jatekok-fejlesztese/modelle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>
                <a:hlinkClick r:id="rId3"/>
              </a:rPr>
              <a:t>http://cg.iit.bme.hu/portal/oktatott-targyak/grafikus-jatekok-fejlesztese/modellek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“displacement </a:t>
            </a:r>
            <a:r>
              <a:rPr lang="en-US" dirty="0" err="1"/>
              <a:t>mappinghez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” </a:t>
            </a:r>
            <a:r>
              <a:rPr lang="en-US" dirty="0" err="1"/>
              <a:t>linkről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letölteni</a:t>
            </a:r>
            <a:r>
              <a:rPr lang="en-US" dirty="0"/>
              <a:t> a </a:t>
            </a:r>
            <a:r>
              <a:rPr lang="en-US" dirty="0" err="1"/>
              <a:t>fájlokat</a:t>
            </a:r>
            <a:r>
              <a:rPr lang="en-US" dirty="0"/>
              <a:t>, a .zip </a:t>
            </a:r>
            <a:r>
              <a:rPr lang="en-US" dirty="0" err="1"/>
              <a:t>tartalmát</a:t>
            </a:r>
            <a:r>
              <a:rPr lang="en-US" dirty="0"/>
              <a:t> a Media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kitömöríteni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HLSL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ériteni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NormalVS.hlsl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NormalPS.hlsl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ParallaxVS.hlsl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ParallaxPS.hlsl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Az App </a:t>
            </a:r>
            <a:r>
              <a:rPr lang="en-US" dirty="0" err="1"/>
              <a:t>fájlunkba</a:t>
            </a:r>
            <a:r>
              <a:rPr lang="en-US" dirty="0"/>
              <a:t> </a:t>
            </a:r>
            <a:r>
              <a:rPr lang="en-US" dirty="0" err="1"/>
              <a:t>felveszünk</a:t>
            </a:r>
            <a:r>
              <a:rPr lang="en-US" dirty="0"/>
              <a:t> 3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descriptorheapet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Appunk</a:t>
            </a:r>
            <a:r>
              <a:rPr lang="en-US" dirty="0"/>
              <a:t>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függvényében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descriptorheapet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shadereinket</a:t>
            </a:r>
            <a:r>
              <a:rPr lang="en-US" dirty="0"/>
              <a:t>, </a:t>
            </a:r>
            <a:r>
              <a:rPr lang="en-US" dirty="0" err="1"/>
              <a:t>készítünk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materialt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textúráinkat</a:t>
            </a:r>
            <a:r>
              <a:rPr lang="en-US" dirty="0"/>
              <a:t>, </a:t>
            </a:r>
            <a:r>
              <a:rPr lang="en-US" dirty="0" err="1"/>
              <a:t>hozzáadjuk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a </a:t>
            </a:r>
            <a:r>
              <a:rPr lang="en-US" dirty="0" err="1"/>
              <a:t>descriptorheap</a:t>
            </a:r>
            <a:r>
              <a:rPr lang="en-US" dirty="0"/>
              <a:t>-el a </a:t>
            </a: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segítéségvel</a:t>
            </a:r>
            <a:r>
              <a:rPr lang="en-US" dirty="0"/>
              <a:t>. Az </a:t>
            </a:r>
            <a:r>
              <a:rPr lang="en-US" dirty="0" err="1"/>
              <a:t>indexek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hanyadik</a:t>
            </a:r>
            <a:r>
              <a:rPr lang="en-US" dirty="0"/>
              <a:t> descriptor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észben</a:t>
            </a:r>
            <a:r>
              <a:rPr lang="en-US" dirty="0"/>
              <a:t> </a:t>
            </a:r>
            <a:r>
              <a:rPr lang="en-US" dirty="0" err="1"/>
              <a:t>tartani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b="1" dirty="0" err="1"/>
              <a:t>tömb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a </a:t>
            </a:r>
            <a:r>
              <a:rPr lang="en-US" b="0" dirty="0" err="1"/>
              <a:t>RootSignature-nél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 </a:t>
            </a:r>
            <a:r>
              <a:rPr lang="en-US" b="0" dirty="0" err="1"/>
              <a:t>ebből</a:t>
            </a:r>
            <a:r>
              <a:rPr lang="en-US" b="0" dirty="0"/>
              <a:t> </a:t>
            </a:r>
            <a:r>
              <a:rPr lang="en-US" b="0" dirty="0" err="1"/>
              <a:t>gondunk</a:t>
            </a:r>
            <a:r>
              <a:rPr lang="en-US" b="0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fell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textúrákat</a:t>
            </a:r>
            <a:r>
              <a:rPr lang="en-US" dirty="0"/>
              <a:t> a GPU-ra.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kiemelve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a </a:t>
            </a:r>
            <a:r>
              <a:rPr lang="en-US" dirty="0" err="1"/>
              <a:t>lényegi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root signature 3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dologgal</a:t>
            </a:r>
            <a:r>
              <a:rPr lang="en-US" dirty="0"/>
              <a:t>: </a:t>
            </a:r>
            <a:r>
              <a:rPr lang="en-US" dirty="0" err="1"/>
              <a:t>perframe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buffer, per object </a:t>
            </a:r>
            <a:r>
              <a:rPr lang="en-US" dirty="0" err="1"/>
              <a:t>konstans</a:t>
            </a:r>
            <a:r>
              <a:rPr lang="en-US" dirty="0"/>
              <a:t> buffer,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descriptor table meg </a:t>
            </a:r>
            <a:r>
              <a:rPr lang="en-US" dirty="0" err="1"/>
              <a:t>egy</a:t>
            </a:r>
            <a:r>
              <a:rPr lang="en-US" dirty="0"/>
              <a:t> static sampler.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inputokra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outputokra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a vertex </a:t>
            </a:r>
            <a:r>
              <a:rPr lang="en-US" dirty="0" err="1"/>
              <a:t>shaderben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dolgoztunk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modellünkben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,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legyenek</a:t>
            </a:r>
            <a:r>
              <a:rPr lang="en-US" dirty="0"/>
              <a:t>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binormal </a:t>
            </a:r>
            <a:r>
              <a:rPr lang="en-US" dirty="0" err="1"/>
              <a:t>vektorai</a:t>
            </a:r>
            <a:r>
              <a:rPr lang="en-US" dirty="0"/>
              <a:t>. </a:t>
            </a:r>
            <a:r>
              <a:rPr lang="en-US" dirty="0" err="1"/>
              <a:t>Deriválással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számolni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GPU-n,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ha most a CPU-ra </a:t>
            </a:r>
            <a:r>
              <a:rPr lang="en-US" dirty="0" err="1"/>
              <a:t>hagyjuk</a:t>
            </a:r>
            <a:r>
              <a:rPr lang="en-US" dirty="0"/>
              <a:t> </a:t>
            </a:r>
            <a:r>
              <a:rPr lang="en-US" dirty="0" err="1"/>
              <a:t>betöltéskor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outputokban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3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2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vektort</a:t>
            </a:r>
            <a:r>
              <a:rPr lang="en-US" dirty="0"/>
              <a:t>, a </a:t>
            </a:r>
            <a:r>
              <a:rPr lang="en-US" dirty="0" err="1"/>
              <a:t>lightDirTS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viewDirTS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lightDirTS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a </a:t>
            </a:r>
            <a:r>
              <a:rPr lang="en-US" dirty="0" err="1"/>
              <a:t>felület</a:t>
            </a:r>
            <a:r>
              <a:rPr lang="en-US" dirty="0"/>
              <a:t> </a:t>
            </a:r>
            <a:r>
              <a:rPr lang="en-US" dirty="0" err="1"/>
              <a:t>koordinátarendszerében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viewDirTS</a:t>
            </a:r>
            <a:r>
              <a:rPr lang="en-US" dirty="0"/>
              <a:t>: a </a:t>
            </a:r>
            <a:r>
              <a:rPr lang="en-US" dirty="0" err="1"/>
              <a:t>szembe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a </a:t>
            </a:r>
            <a:r>
              <a:rPr lang="en-US" dirty="0" err="1"/>
              <a:t>felület</a:t>
            </a:r>
            <a:r>
              <a:rPr lang="en-US" dirty="0"/>
              <a:t> </a:t>
            </a:r>
            <a:r>
              <a:rPr lang="en-US" dirty="0" err="1"/>
              <a:t>koordinátarendszerében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TS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rövidít</a:t>
            </a:r>
            <a:r>
              <a:rPr lang="en-US" dirty="0"/>
              <a:t> a </a:t>
            </a:r>
            <a:r>
              <a:rPr lang="en-US" dirty="0" err="1"/>
              <a:t>végén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Transformed,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talán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</a:t>
            </a:r>
            <a:r>
              <a:rPr lang="en-US" dirty="0" err="1"/>
              <a:t>világ</a:t>
            </a:r>
            <a:r>
              <a:rPr lang="en-US" dirty="0"/>
              <a:t> </a:t>
            </a:r>
            <a:r>
              <a:rPr lang="en-US" dirty="0" err="1"/>
              <a:t>koordinátákban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</a:t>
            </a:r>
            <a:r>
              <a:rPr lang="en-US" dirty="0" err="1"/>
              <a:t>jelenleg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felület</a:t>
            </a:r>
            <a:r>
              <a:rPr lang="en-US" dirty="0"/>
              <a:t> </a:t>
            </a:r>
            <a:r>
              <a:rPr lang="en-US" dirty="0" err="1"/>
              <a:t>koordinátarendszerében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,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kövektezőkben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tárgyalni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Linalg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Ortonormált</a:t>
            </a:r>
            <a:r>
              <a:rPr lang="en-US" dirty="0"/>
              <a:t> </a:t>
            </a:r>
            <a:r>
              <a:rPr lang="en-US" dirty="0" err="1"/>
              <a:t>bázis</a:t>
            </a:r>
            <a:r>
              <a:rPr lang="en-US" dirty="0"/>
              <a:t> (ONB):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bázis</a:t>
            </a:r>
            <a:r>
              <a:rPr lang="en-US" dirty="0"/>
              <a:t>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vektorai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hosszúak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páronként</a:t>
            </a:r>
            <a:r>
              <a:rPr lang="en-US" dirty="0"/>
              <a:t> </a:t>
            </a:r>
            <a:r>
              <a:rPr lang="en-US" dirty="0" err="1"/>
              <a:t>merőlegesek</a:t>
            </a:r>
            <a:r>
              <a:rPr lang="en-US" dirty="0"/>
              <a:t> </a:t>
            </a:r>
            <a:r>
              <a:rPr lang="en-US" dirty="0" err="1"/>
              <a:t>egymásra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is </a:t>
            </a:r>
            <a:r>
              <a:rPr lang="en-US" dirty="0" err="1"/>
              <a:t>igaz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bázisvektorokat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mátrixba</a:t>
            </a:r>
            <a:r>
              <a:rPr lang="en-US" dirty="0"/>
              <a:t> </a:t>
            </a:r>
            <a:r>
              <a:rPr lang="en-US" dirty="0" err="1"/>
              <a:t>szervezzük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unitér</a:t>
            </a:r>
            <a:r>
              <a:rPr lang="en-US" dirty="0"/>
              <a:t> </a:t>
            </a:r>
            <a:r>
              <a:rPr lang="en-US" dirty="0" err="1"/>
              <a:t>mátrixot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inverze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mátrixnak</a:t>
            </a:r>
            <a:r>
              <a:rPr lang="en-US" dirty="0"/>
              <a:t> a </a:t>
            </a:r>
            <a:r>
              <a:rPr lang="en-US" dirty="0" err="1"/>
              <a:t>transzponáltjának</a:t>
            </a:r>
            <a:r>
              <a:rPr lang="en-US" dirty="0"/>
              <a:t> a </a:t>
            </a:r>
            <a:r>
              <a:rPr lang="en-US" dirty="0" err="1"/>
              <a:t>komplex</a:t>
            </a:r>
            <a:r>
              <a:rPr lang="en-US" dirty="0"/>
              <a:t> </a:t>
            </a:r>
            <a:r>
              <a:rPr lang="en-US" dirty="0" err="1"/>
              <a:t>konjugáltja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inverz</a:t>
            </a:r>
            <a:r>
              <a:rPr lang="en-US" dirty="0"/>
              <a:t> a </a:t>
            </a:r>
            <a:r>
              <a:rPr lang="en-US" dirty="0" err="1"/>
              <a:t>transzponált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kényelmes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HLSL-ben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GPU-n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invertálás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egyértelmű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inverz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transzponálás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,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függvényében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szorzunk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mátrixxal</a:t>
            </a:r>
            <a:r>
              <a:rPr lang="en-US" dirty="0"/>
              <a:t>, </a:t>
            </a:r>
            <a:r>
              <a:rPr lang="en-US" dirty="0" err="1"/>
              <a:t>eldönthetjük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komment</a:t>
            </a:r>
            <a:r>
              <a:rPr lang="en-US" dirty="0"/>
              <a:t> a T,B,N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sodrásáról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vontakozik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balkezes</a:t>
            </a:r>
            <a:r>
              <a:rPr lang="en-US" dirty="0"/>
              <a:t> </a:t>
            </a:r>
            <a:r>
              <a:rPr lang="en-US" dirty="0" err="1"/>
              <a:t>rendszert</a:t>
            </a:r>
            <a:r>
              <a:rPr lang="en-US" dirty="0"/>
              <a:t> </a:t>
            </a:r>
            <a:r>
              <a:rPr lang="en-US" dirty="0" err="1"/>
              <a:t>alkotnak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véletlenre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megoldja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vektorokat</a:t>
            </a:r>
            <a:r>
              <a:rPr lang="en-US" dirty="0"/>
              <a:t> </a:t>
            </a:r>
            <a:r>
              <a:rPr lang="en-US" dirty="0" err="1"/>
              <a:t>generáljon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résznek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</a:t>
            </a:r>
            <a:r>
              <a:rPr lang="en-US" dirty="0"/>
              <a:t> </a:t>
            </a:r>
            <a:r>
              <a:rPr lang="en-US" dirty="0" err="1"/>
              <a:t>esetlegesen</a:t>
            </a:r>
            <a:r>
              <a:rPr lang="en-US" dirty="0"/>
              <a:t> </a:t>
            </a:r>
            <a:r>
              <a:rPr lang="en-US" dirty="0" err="1"/>
              <a:t>elmélyíteni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ismereteket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megnyitod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rnormal.jpg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nagyrész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mert</a:t>
            </a:r>
            <a:r>
              <a:rPr lang="en-US" dirty="0"/>
              <a:t> a Z </a:t>
            </a:r>
            <a:r>
              <a:rPr lang="en-US" dirty="0" err="1"/>
              <a:t>irányhoz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 </a:t>
            </a:r>
            <a:r>
              <a:rPr lang="en-US" dirty="0" err="1"/>
              <a:t>elmozgatni</a:t>
            </a:r>
            <a:r>
              <a:rPr lang="en-US" dirty="0"/>
              <a:t> a </a:t>
            </a:r>
            <a:r>
              <a:rPr lang="en-US" dirty="0" err="1"/>
              <a:t>normálokat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 a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normálison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0,0,1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belegondolni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T,B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információnk</a:t>
            </a:r>
            <a:r>
              <a:rPr lang="en-US" dirty="0"/>
              <a:t> a </a:t>
            </a:r>
            <a:r>
              <a:rPr lang="en-US" dirty="0" err="1"/>
              <a:t>vertexekről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mappet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normál</a:t>
            </a:r>
            <a:r>
              <a:rPr lang="en-US" dirty="0"/>
              <a:t> map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készít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artist,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kifejezett</a:t>
            </a:r>
            <a:r>
              <a:rPr lang="en-US" dirty="0"/>
              <a:t> mesh-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lekódolni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abszolút</a:t>
            </a:r>
            <a:r>
              <a:rPr lang="en-US" dirty="0"/>
              <a:t> </a:t>
            </a:r>
            <a:r>
              <a:rPr lang="en-US" dirty="0" err="1"/>
              <a:t>koordinátákban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normálvektor</a:t>
            </a:r>
            <a:r>
              <a:rPr lang="en-US" dirty="0"/>
              <a:t>. De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pazarló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véletlenszer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kosz</a:t>
            </a:r>
            <a:r>
              <a:rPr lang="en-US" dirty="0"/>
              <a:t>, </a:t>
            </a:r>
            <a:r>
              <a:rPr lang="en-US" dirty="0" err="1"/>
              <a:t>elváltozások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, </a:t>
            </a:r>
            <a:r>
              <a:rPr lang="en-US" dirty="0" err="1"/>
              <a:t>bőven</a:t>
            </a:r>
            <a:r>
              <a:rPr lang="en-US" dirty="0"/>
              <a:t> </a:t>
            </a:r>
            <a:r>
              <a:rPr lang="en-US" dirty="0" err="1"/>
              <a:t>újrahasznosíthatóak</a:t>
            </a:r>
            <a:r>
              <a:rPr lang="en-US" dirty="0"/>
              <a:t> </a:t>
            </a:r>
            <a:r>
              <a:rPr lang="en-US" dirty="0" err="1"/>
              <a:t>lennének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, </a:t>
            </a:r>
            <a:r>
              <a:rPr lang="en-US" dirty="0" err="1"/>
              <a:t>ugyanaz</a:t>
            </a:r>
            <a:r>
              <a:rPr lang="en-US" dirty="0"/>
              <a:t> a material (</a:t>
            </a:r>
            <a:r>
              <a:rPr lang="en-US" dirty="0" err="1"/>
              <a:t>amihez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tartozhat</a:t>
            </a:r>
            <a:r>
              <a:rPr lang="en-US" dirty="0"/>
              <a:t>)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meshre</a:t>
            </a:r>
            <a:r>
              <a:rPr lang="en-US" dirty="0"/>
              <a:t> is </a:t>
            </a:r>
            <a:r>
              <a:rPr lang="en-US" dirty="0" err="1"/>
              <a:t>rátehető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Viszont</a:t>
            </a:r>
            <a:r>
              <a:rPr lang="en-US" dirty="0"/>
              <a:t>, ha a </a:t>
            </a:r>
            <a:r>
              <a:rPr lang="en-US" dirty="0" err="1"/>
              <a:t>megborzolt</a:t>
            </a:r>
            <a:r>
              <a:rPr lang="en-US" dirty="0"/>
              <a:t>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vektorok</a:t>
            </a:r>
            <a:r>
              <a:rPr lang="en-US" dirty="0"/>
              <a:t> (a normal </a:t>
            </a:r>
            <a:r>
              <a:rPr lang="en-US" dirty="0" err="1"/>
              <a:t>mapből</a:t>
            </a:r>
            <a:r>
              <a:rPr lang="en-US" dirty="0"/>
              <a:t>), a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normálishoz</a:t>
            </a:r>
            <a:r>
              <a:rPr lang="en-US" dirty="0"/>
              <a:t> </a:t>
            </a:r>
            <a:r>
              <a:rPr lang="en-US" dirty="0" err="1"/>
              <a:t>lennének</a:t>
            </a:r>
            <a:r>
              <a:rPr lang="en-US" dirty="0"/>
              <a:t> </a:t>
            </a:r>
            <a:r>
              <a:rPr lang="en-US" dirty="0" err="1"/>
              <a:t>viszonyítva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kevés</a:t>
            </a:r>
            <a:r>
              <a:rPr lang="en-US" dirty="0"/>
              <a:t> </a:t>
            </a:r>
            <a:r>
              <a:rPr lang="en-US" dirty="0" err="1"/>
              <a:t>információ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orientációról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. </a:t>
            </a:r>
            <a:r>
              <a:rPr lang="en-US" dirty="0" err="1"/>
              <a:t>Talán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normálvektor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síkot</a:t>
            </a:r>
            <a:r>
              <a:rPr lang="en-US" dirty="0"/>
              <a:t> </a:t>
            </a:r>
            <a:r>
              <a:rPr lang="en-US" dirty="0" err="1"/>
              <a:t>határoz</a:t>
            </a:r>
            <a:r>
              <a:rPr lang="en-US" dirty="0"/>
              <a:t> meg, de </a:t>
            </a:r>
            <a:r>
              <a:rPr lang="en-US" dirty="0" err="1"/>
              <a:t>akörül</a:t>
            </a:r>
            <a:r>
              <a:rPr lang="en-US" dirty="0"/>
              <a:t> a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 </a:t>
            </a:r>
            <a:r>
              <a:rPr lang="en-US" dirty="0" err="1"/>
              <a:t>foroghatunk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</a:t>
            </a:r>
            <a:r>
              <a:rPr lang="en-US" dirty="0" err="1"/>
              <a:t>helyes</a:t>
            </a:r>
            <a:r>
              <a:rPr lang="en-US" dirty="0"/>
              <a:t>”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lecsökkenteni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megoldásra</a:t>
            </a:r>
            <a:r>
              <a:rPr lang="en-US" dirty="0"/>
              <a:t>,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ha T,B,N </a:t>
            </a:r>
            <a:r>
              <a:rPr lang="en-US" dirty="0" err="1"/>
              <a:t>bázisba</a:t>
            </a:r>
            <a:r>
              <a:rPr lang="en-US" dirty="0"/>
              <a:t> </a:t>
            </a:r>
            <a:r>
              <a:rPr lang="en-US" dirty="0" err="1"/>
              <a:t>áttérünk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0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vektort</a:t>
            </a:r>
            <a:r>
              <a:rPr lang="en-US" dirty="0"/>
              <a:t> </a:t>
            </a:r>
            <a:r>
              <a:rPr lang="en-US" dirty="0" err="1"/>
              <a:t>előállítunk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világ</a:t>
            </a:r>
            <a:r>
              <a:rPr lang="en-US" dirty="0"/>
              <a:t> </a:t>
            </a:r>
            <a:r>
              <a:rPr lang="en-US" dirty="0" err="1"/>
              <a:t>koordinátája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pontnak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számítunk</a:t>
            </a:r>
            <a:r>
              <a:rPr lang="en-US" dirty="0"/>
              <a:t>. A light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viewdirt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láthattátok</a:t>
            </a:r>
            <a:r>
              <a:rPr lang="en-US" dirty="0"/>
              <a:t>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órákon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át-transzformáljuk</a:t>
            </a:r>
            <a:r>
              <a:rPr lang="en-US" dirty="0"/>
              <a:t> a T,B,N </a:t>
            </a:r>
            <a:r>
              <a:rPr lang="en-US" dirty="0" err="1"/>
              <a:t>vektorokat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transzformáció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. Az </a:t>
            </a:r>
            <a:r>
              <a:rPr lang="en-US" dirty="0" err="1"/>
              <a:t>inverz</a:t>
            </a:r>
            <a:r>
              <a:rPr lang="en-US" dirty="0"/>
              <a:t> model </a:t>
            </a:r>
            <a:r>
              <a:rPr lang="en-US" dirty="0" err="1"/>
              <a:t>mátrix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uniform </a:t>
            </a:r>
            <a:r>
              <a:rPr lang="en-US" dirty="0" err="1"/>
              <a:t>skálázásról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ha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nyírás</a:t>
            </a:r>
            <a:r>
              <a:rPr lang="en-US" dirty="0"/>
              <a:t> </a:t>
            </a:r>
            <a:r>
              <a:rPr lang="en-US" dirty="0" err="1"/>
              <a:t>szer</a:t>
            </a:r>
            <a:r>
              <a:rPr lang="hu-HU" dirty="0"/>
              <a:t>ű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</a:t>
            </a:r>
            <a:r>
              <a:rPr lang="en-US" dirty="0"/>
              <a:t>. De </a:t>
            </a:r>
            <a:r>
              <a:rPr lang="en-US" dirty="0" err="1"/>
              <a:t>biztosra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előállt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5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eléggé</a:t>
            </a:r>
            <a:r>
              <a:rPr lang="en-US" dirty="0"/>
              <a:t>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dolgunk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összeszorozgatunk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átküldjük</a:t>
            </a:r>
            <a:r>
              <a:rPr lang="en-US" dirty="0"/>
              <a:t> a pixel </a:t>
            </a:r>
            <a:r>
              <a:rPr lang="en-US" dirty="0" err="1"/>
              <a:t>shadernek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4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Megfigyelhető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bár</a:t>
            </a:r>
            <a:r>
              <a:rPr lang="en-US" dirty="0"/>
              <a:t> a root </a:t>
            </a:r>
            <a:r>
              <a:rPr lang="en-US" dirty="0" err="1"/>
              <a:t>signaturebe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tettük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DescriptorTable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(SRV(t0,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numDescriptors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=3))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Mégis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név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szerint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tettük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t0, t1, t2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shader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regiszterekbe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diffuseTex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normalTex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bumpTex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textúrákat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azért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van,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tömb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bár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t0-ba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kerül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átfolyik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többi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regiszterbe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azért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nagyon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csinálsz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változó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méret</a:t>
            </a:r>
            <a:r>
              <a:rPr lang="hu-H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ű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tömböt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akkor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kifejezetten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figyelned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hogy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legutolsó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regiszterbe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több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változó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méret</a:t>
            </a:r>
            <a:r>
              <a:rPr lang="hu-H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ű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tömböt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szeretnél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feltölteni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akkor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külön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regiszter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space-be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kellene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tenned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Tehát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működne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írnánk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hogy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hu-HU" dirty="0"/>
              <a:t>Texture2D </a:t>
            </a:r>
            <a:r>
              <a:rPr lang="hu-HU" dirty="0" err="1"/>
              <a:t>diffuseTex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(t0);</a:t>
            </a:r>
          </a:p>
          <a:p>
            <a:r>
              <a:rPr lang="hu-HU" dirty="0"/>
              <a:t>Texture2D </a:t>
            </a:r>
            <a:r>
              <a:rPr lang="hu-HU" dirty="0" err="1"/>
              <a:t>normalTex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(t1</a:t>
            </a:r>
            <a:r>
              <a:rPr lang="en-US" dirty="0"/>
              <a:t>, space1</a:t>
            </a:r>
            <a:r>
              <a:rPr lang="hu-HU" dirty="0"/>
              <a:t>);</a:t>
            </a:r>
          </a:p>
          <a:p>
            <a:r>
              <a:rPr lang="hu-HU" dirty="0"/>
              <a:t>Texture2D </a:t>
            </a:r>
            <a:r>
              <a:rPr lang="hu-HU" dirty="0" err="1"/>
              <a:t>bumpTex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(t2</a:t>
            </a:r>
            <a:r>
              <a:rPr lang="en-US" dirty="0"/>
              <a:t>, space1</a:t>
            </a:r>
            <a:r>
              <a:rPr lang="hu-HU" dirty="0"/>
              <a:t>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kötünk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a space1 </a:t>
            </a:r>
            <a:r>
              <a:rPr lang="en-US" dirty="0" err="1"/>
              <a:t>regisztertérbe</a:t>
            </a:r>
            <a:r>
              <a:rPr lang="en-US" dirty="0"/>
              <a:t> a root signature </a:t>
            </a:r>
            <a:r>
              <a:rPr lang="en-US" dirty="0" err="1"/>
              <a:t>szerint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space0-ba. </a:t>
            </a:r>
            <a:r>
              <a:rPr lang="en-US" dirty="0" err="1"/>
              <a:t>Ugyanis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specifikáljuk</a:t>
            </a:r>
            <a:r>
              <a:rPr lang="en-US" dirty="0"/>
              <a:t> a register space-t </a:t>
            </a:r>
            <a:r>
              <a:rPr lang="en-US" dirty="0" err="1"/>
              <a:t>akkor</a:t>
            </a:r>
            <a:r>
              <a:rPr lang="en-US" dirty="0"/>
              <a:t> default 0, mint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2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exakt</a:t>
            </a:r>
            <a:r>
              <a:rPr lang="en-US" dirty="0"/>
              <a:t> </a:t>
            </a:r>
            <a:r>
              <a:rPr lang="en-US" dirty="0" err="1"/>
              <a:t>normálvektor</a:t>
            </a:r>
            <a:r>
              <a:rPr lang="en-US" dirty="0"/>
              <a:t> </a:t>
            </a:r>
            <a:r>
              <a:rPr lang="en-US" dirty="0" err="1"/>
              <a:t>használjuk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textúránkból</a:t>
            </a:r>
            <a:r>
              <a:rPr lang="en-US" dirty="0"/>
              <a:t> [0,1] </a:t>
            </a:r>
            <a:r>
              <a:rPr lang="en-US" dirty="0" err="1"/>
              <a:t>térből</a:t>
            </a:r>
            <a:r>
              <a:rPr lang="en-US" dirty="0"/>
              <a:t> </a:t>
            </a:r>
            <a:r>
              <a:rPr lang="en-US" dirty="0" err="1"/>
              <a:t>áttesszük</a:t>
            </a:r>
            <a:r>
              <a:rPr lang="en-US" dirty="0"/>
              <a:t> [-1,1] </a:t>
            </a:r>
            <a:r>
              <a:rPr lang="en-US" dirty="0" err="1"/>
              <a:t>térbe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talán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kódoljuk</a:t>
            </a:r>
            <a:r>
              <a:rPr lang="en-US" dirty="0"/>
              <a:t> a </a:t>
            </a:r>
            <a:r>
              <a:rPr lang="en-US" dirty="0" err="1"/>
              <a:t>normáltextúrát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eljárás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, </a:t>
            </a:r>
            <a:r>
              <a:rPr lang="en-US" dirty="0" err="1"/>
              <a:t>amik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értelmesek</a:t>
            </a:r>
            <a:r>
              <a:rPr lang="en-US" dirty="0"/>
              <a:t>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,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RGB </a:t>
            </a:r>
            <a:r>
              <a:rPr lang="en-US" dirty="0" err="1"/>
              <a:t>értékekként</a:t>
            </a:r>
            <a:r>
              <a:rPr lang="en-US" dirty="0"/>
              <a:t> is </a:t>
            </a:r>
            <a:r>
              <a:rPr lang="en-US" dirty="0" err="1"/>
              <a:t>értelmesek</a:t>
            </a:r>
            <a:r>
              <a:rPr lang="en-US" dirty="0"/>
              <a:t> </a:t>
            </a:r>
            <a:r>
              <a:rPr lang="en-US" dirty="0" err="1"/>
              <a:t>legyenek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[-1,1] </a:t>
            </a:r>
            <a:r>
              <a:rPr lang="en-US" dirty="0" err="1"/>
              <a:t>értékeket</a:t>
            </a:r>
            <a:r>
              <a:rPr lang="en-US" dirty="0"/>
              <a:t> le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skálázni</a:t>
            </a:r>
            <a:r>
              <a:rPr lang="en-US" dirty="0"/>
              <a:t> [0,1]-</a:t>
            </a:r>
            <a:r>
              <a:rPr lang="en-US" dirty="0" err="1"/>
              <a:t>ig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0.5 * normal + 0.5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visszafele</a:t>
            </a:r>
            <a:r>
              <a:rPr lang="en-US" dirty="0"/>
              <a:t>: 2.0 * normal – 1.0, </a:t>
            </a:r>
            <a:r>
              <a:rPr lang="en-US" dirty="0" err="1"/>
              <a:t>vagy</a:t>
            </a:r>
            <a:r>
              <a:rPr lang="en-US" dirty="0"/>
              <a:t> ha </a:t>
            </a:r>
            <a:r>
              <a:rPr lang="en-US" dirty="0" err="1"/>
              <a:t>leosztunk</a:t>
            </a:r>
            <a:r>
              <a:rPr lang="en-US" dirty="0"/>
              <a:t> </a:t>
            </a:r>
            <a:r>
              <a:rPr lang="en-US" dirty="0" err="1"/>
              <a:t>kettővel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: normal -0.5,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normálvektor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pillanatig</a:t>
            </a:r>
            <a:r>
              <a:rPr lang="en-US" dirty="0"/>
              <a:t> </a:t>
            </a:r>
            <a:r>
              <a:rPr lang="en-US" dirty="0" err="1"/>
              <a:t>épült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történet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most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normálvektort</a:t>
            </a:r>
            <a:r>
              <a:rPr lang="en-US" dirty="0"/>
              <a:t> </a:t>
            </a:r>
            <a:r>
              <a:rPr lang="en-US" dirty="0" err="1"/>
              <a:t>használhassuk</a:t>
            </a:r>
            <a:r>
              <a:rPr lang="en-US" dirty="0"/>
              <a:t> a </a:t>
            </a:r>
            <a:r>
              <a:rPr lang="en-US" dirty="0" err="1"/>
              <a:t>világításra</a:t>
            </a:r>
            <a:r>
              <a:rPr lang="en-US" dirty="0"/>
              <a:t>. </a:t>
            </a:r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megturbáltuk</a:t>
            </a:r>
            <a:r>
              <a:rPr lang="en-US" dirty="0"/>
              <a:t> a </a:t>
            </a:r>
            <a:r>
              <a:rPr lang="en-US" dirty="0" err="1"/>
              <a:t>normálvektort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nézeti</a:t>
            </a:r>
            <a:r>
              <a:rPr lang="en-US" dirty="0"/>
              <a:t> </a:t>
            </a:r>
            <a:r>
              <a:rPr lang="en-US" dirty="0" err="1"/>
              <a:t>irányt</a:t>
            </a:r>
            <a:r>
              <a:rPr lang="en-US" dirty="0"/>
              <a:t> </a:t>
            </a:r>
            <a:r>
              <a:rPr lang="en-US" dirty="0" err="1"/>
              <a:t>használtuk</a:t>
            </a:r>
            <a:r>
              <a:rPr lang="en-US" dirty="0"/>
              <a:t>,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shadelés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2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Nagy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neked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máshogy</a:t>
            </a:r>
            <a:r>
              <a:rPr lang="en-US" dirty="0"/>
              <a:t> fog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kinézni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ne </a:t>
            </a:r>
            <a:r>
              <a:rPr lang="en-US" dirty="0" err="1"/>
              <a:t>fejetlenül</a:t>
            </a:r>
            <a:r>
              <a:rPr lang="en-US" dirty="0"/>
              <a:t> </a:t>
            </a:r>
            <a:r>
              <a:rPr lang="en-US" dirty="0" err="1"/>
              <a:t>másolgasd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kódot</a:t>
            </a:r>
            <a:r>
              <a:rPr lang="en-US" dirty="0"/>
              <a:t>. A </a:t>
            </a:r>
            <a:r>
              <a:rPr lang="en-US" dirty="0" err="1"/>
              <a:t>Sphere.fbx</a:t>
            </a:r>
            <a:r>
              <a:rPr lang="en-US" dirty="0"/>
              <a:t>-be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modellt</a:t>
            </a:r>
            <a:r>
              <a:rPr lang="en-US" dirty="0"/>
              <a:t> </a:t>
            </a:r>
            <a:r>
              <a:rPr lang="en-US" dirty="0" err="1"/>
              <a:t>exportáltam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2.5 </a:t>
            </a:r>
            <a:r>
              <a:rPr lang="en-US" dirty="0" err="1"/>
              <a:t>sugarú</a:t>
            </a:r>
            <a:r>
              <a:rPr lang="en-US" dirty="0"/>
              <a:t> </a:t>
            </a:r>
            <a:r>
              <a:rPr lang="en-US" dirty="0" err="1"/>
              <a:t>gömb</a:t>
            </a:r>
            <a:r>
              <a:rPr lang="en-US" dirty="0"/>
              <a:t>, de </a:t>
            </a: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textúrázzuk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érniük</a:t>
            </a:r>
            <a:r>
              <a:rPr lang="en-US" dirty="0"/>
              <a:t> a </a:t>
            </a:r>
            <a:r>
              <a:rPr lang="en-US" dirty="0" err="1"/>
              <a:t>koordinátáknak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elforgatom</a:t>
            </a:r>
            <a:r>
              <a:rPr lang="en-US" dirty="0"/>
              <a:t> X </a:t>
            </a:r>
            <a:r>
              <a:rPr lang="en-US" dirty="0" err="1"/>
              <a:t>tengely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 PI/2-vel, </a:t>
            </a:r>
            <a:r>
              <a:rPr lang="en-US" dirty="0" err="1"/>
              <a:t>ekkor</a:t>
            </a:r>
            <a:r>
              <a:rPr lang="en-US" dirty="0"/>
              <a:t> a </a:t>
            </a:r>
            <a:r>
              <a:rPr lang="en-US" dirty="0" err="1"/>
              <a:t>csúnya</a:t>
            </a:r>
            <a:r>
              <a:rPr lang="en-US" dirty="0"/>
              <a:t> </a:t>
            </a:r>
            <a:r>
              <a:rPr lang="en-US" dirty="0" err="1"/>
              <a:t>sarkpontok</a:t>
            </a:r>
            <a:r>
              <a:rPr lang="en-US" dirty="0"/>
              <a:t> </a:t>
            </a:r>
            <a:r>
              <a:rPr lang="en-US" dirty="0" err="1"/>
              <a:t>felülre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alura</a:t>
            </a:r>
            <a:r>
              <a:rPr lang="en-US" dirty="0"/>
              <a:t> </a:t>
            </a:r>
            <a:r>
              <a:rPr lang="en-US" dirty="0" err="1"/>
              <a:t>kerülnek</a:t>
            </a:r>
            <a:r>
              <a:rPr lang="en-US" dirty="0"/>
              <a:t>, </a:t>
            </a:r>
            <a:r>
              <a:rPr lang="en-US" dirty="0" err="1"/>
              <a:t>utána</a:t>
            </a:r>
            <a:r>
              <a:rPr lang="en-US" dirty="0"/>
              <a:t> </a:t>
            </a:r>
            <a:r>
              <a:rPr lang="en-US" dirty="0" err="1"/>
              <a:t>folyamatsan</a:t>
            </a:r>
            <a:r>
              <a:rPr lang="en-US" dirty="0"/>
              <a:t> </a:t>
            </a:r>
            <a:r>
              <a:rPr lang="en-US" dirty="0" err="1"/>
              <a:t>forgatom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eltelt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tengely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beletesz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mozgást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</a:t>
            </a:r>
            <a:r>
              <a:rPr lang="en-US" dirty="0" err="1"/>
              <a:t>értelmezni</a:t>
            </a:r>
            <a:r>
              <a:rPr lang="en-US" dirty="0"/>
              <a:t> a </a:t>
            </a:r>
            <a:r>
              <a:rPr lang="en-US" dirty="0" err="1"/>
              <a:t>történéseket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látszanak</a:t>
            </a:r>
            <a:r>
              <a:rPr lang="en-US" dirty="0"/>
              <a:t> a </a:t>
            </a:r>
            <a:r>
              <a:rPr lang="en-US" dirty="0" err="1"/>
              <a:t>csúnya</a:t>
            </a:r>
            <a:r>
              <a:rPr lang="en-US" dirty="0"/>
              <a:t> </a:t>
            </a:r>
            <a:r>
              <a:rPr lang="en-US" dirty="0" err="1"/>
              <a:t>összemosások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Ami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kiemelendő</a:t>
            </a:r>
            <a:r>
              <a:rPr lang="en-US" dirty="0"/>
              <a:t>: A </a:t>
            </a:r>
            <a:r>
              <a:rPr lang="en-US" dirty="0" err="1"/>
              <a:t>modell</a:t>
            </a:r>
            <a:r>
              <a:rPr lang="en-US" dirty="0"/>
              <a:t> 2.5 </a:t>
            </a:r>
            <a:r>
              <a:rPr lang="en-US" dirty="0" err="1"/>
              <a:t>átmérőj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</a:t>
            </a:r>
            <a:r>
              <a:rPr lang="en-US" dirty="0" err="1"/>
              <a:t>vágósíkok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5 </a:t>
            </a:r>
            <a:r>
              <a:rPr lang="en-US" dirty="0" err="1"/>
              <a:t>egységet</a:t>
            </a:r>
            <a:r>
              <a:rPr lang="en-US" dirty="0"/>
              <a:t> </a:t>
            </a:r>
            <a:r>
              <a:rPr lang="en-US" dirty="0" err="1"/>
              <a:t>hagyj</a:t>
            </a:r>
            <a:r>
              <a:rPr lang="en-US" dirty="0"/>
              <a:t> de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(</a:t>
            </a:r>
            <a:r>
              <a:rPr lang="en-US" dirty="0" err="1"/>
              <a:t>vágósík</a:t>
            </a:r>
            <a:r>
              <a:rPr lang="en-US" dirty="0"/>
              <a:t> </a:t>
            </a:r>
            <a:r>
              <a:rPr lang="en-US" dirty="0" err="1"/>
              <a:t>ügye</a:t>
            </a:r>
            <a:r>
              <a:rPr lang="en-US" dirty="0"/>
              <a:t> a </a:t>
            </a:r>
            <a:r>
              <a:rPr lang="en-US" dirty="0" err="1"/>
              <a:t>projekció</a:t>
            </a:r>
            <a:r>
              <a:rPr lang="en-US" dirty="0"/>
              <a:t> </a:t>
            </a:r>
            <a:r>
              <a:rPr lang="en-US" dirty="0" err="1"/>
              <a:t>mátrixnál</a:t>
            </a:r>
            <a:r>
              <a:rPr lang="en-US" dirty="0"/>
              <a:t> a </a:t>
            </a:r>
            <a:r>
              <a:rPr lang="en-US" dirty="0" err="1"/>
              <a:t>nearZ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farZ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kamerádat</a:t>
            </a:r>
            <a:r>
              <a:rPr lang="en-US" dirty="0"/>
              <a:t> is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kelljen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mozogni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 </a:t>
            </a:r>
            <a:r>
              <a:rPr lang="en-US" dirty="0" err="1"/>
              <a:t>sebességén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1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Beállítjuk</a:t>
            </a:r>
            <a:r>
              <a:rPr lang="en-US" dirty="0"/>
              <a:t> a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, </a:t>
            </a:r>
            <a:r>
              <a:rPr lang="en-US" dirty="0" err="1"/>
              <a:t>természetesen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kódodba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meg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ekvivalens</a:t>
            </a:r>
            <a:r>
              <a:rPr lang="en-US" dirty="0"/>
              <a:t>, ha van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rendszered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0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legszebb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, de </a:t>
            </a:r>
            <a:r>
              <a:rPr lang="en-US" dirty="0" err="1"/>
              <a:t>láthatóak</a:t>
            </a:r>
            <a:r>
              <a:rPr lang="en-US" dirty="0"/>
              <a:t> </a:t>
            </a:r>
            <a:r>
              <a:rPr lang="en-US" dirty="0" err="1"/>
              <a:t>fénytörések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pozitív</a:t>
            </a:r>
            <a:r>
              <a:rPr lang="en-US" dirty="0"/>
              <a:t> </a:t>
            </a:r>
            <a:r>
              <a:rPr lang="en-US" dirty="0" err="1"/>
              <a:t>visszajelzés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3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7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módosítjuk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s0 shader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static sampler-</a:t>
            </a:r>
            <a:r>
              <a:rPr lang="en-US" dirty="0" err="1"/>
              <a:t>ünket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U,V </a:t>
            </a:r>
            <a:r>
              <a:rPr lang="en-US" dirty="0" err="1"/>
              <a:t>irányban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címzését</a:t>
            </a:r>
            <a:r>
              <a:rPr lang="en-US" dirty="0"/>
              <a:t> WRAP-re </a:t>
            </a:r>
            <a:r>
              <a:rPr lang="en-US" dirty="0" err="1"/>
              <a:t>állítjuk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mondjuk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 </a:t>
            </a:r>
            <a:r>
              <a:rPr lang="en-US" dirty="0" err="1"/>
              <a:t>modulálja</a:t>
            </a:r>
            <a:r>
              <a:rPr lang="en-US" dirty="0"/>
              <a:t> le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 0-1 </a:t>
            </a:r>
            <a:r>
              <a:rPr lang="en-US" dirty="0" err="1"/>
              <a:t>közé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Figyelem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moduláció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ha </a:t>
            </a:r>
            <a:r>
              <a:rPr lang="en-US" dirty="0" err="1"/>
              <a:t>felül</a:t>
            </a:r>
            <a:r>
              <a:rPr lang="en-US" dirty="0"/>
              <a:t> </a:t>
            </a:r>
            <a:r>
              <a:rPr lang="en-US" dirty="0" err="1"/>
              <a:t>kilépünk</a:t>
            </a:r>
            <a:r>
              <a:rPr lang="en-US" dirty="0"/>
              <a:t> a [0,1] </a:t>
            </a:r>
            <a:r>
              <a:rPr lang="en-US" dirty="0" err="1"/>
              <a:t>tartományból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ismét</a:t>
            </a:r>
            <a:r>
              <a:rPr lang="en-US" dirty="0"/>
              <a:t> </a:t>
            </a:r>
            <a:r>
              <a:rPr lang="en-US" dirty="0" err="1"/>
              <a:t>alul</a:t>
            </a:r>
            <a:r>
              <a:rPr lang="en-US" dirty="0"/>
              <a:t> </a:t>
            </a:r>
            <a:r>
              <a:rPr lang="en-US" dirty="0" err="1"/>
              <a:t>kezdünk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ismétlődő</a:t>
            </a:r>
            <a:r>
              <a:rPr lang="en-US" dirty="0"/>
              <a:t>. MSDN-</a:t>
            </a:r>
            <a:r>
              <a:rPr lang="en-US" dirty="0" err="1"/>
              <a:t>en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címzési</a:t>
            </a:r>
            <a:r>
              <a:rPr lang="en-US" dirty="0"/>
              <a:t> </a:t>
            </a:r>
            <a:r>
              <a:rPr lang="en-US" dirty="0" err="1"/>
              <a:t>módokat</a:t>
            </a:r>
            <a:r>
              <a:rPr lang="en-US" dirty="0"/>
              <a:t> </a:t>
            </a:r>
            <a:r>
              <a:rPr lang="en-US" dirty="0" err="1"/>
              <a:t>megtaláljátok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Ha a </a:t>
            </a:r>
            <a:r>
              <a:rPr lang="en-US" dirty="0" err="1"/>
              <a:t>NormalMapVS</a:t>
            </a:r>
            <a:r>
              <a:rPr lang="en-US" dirty="0"/>
              <a:t>-ben </a:t>
            </a:r>
            <a:r>
              <a:rPr lang="en-US" dirty="0" err="1"/>
              <a:t>megszoroztad</a:t>
            </a:r>
            <a:r>
              <a:rPr lang="en-US" dirty="0"/>
              <a:t> a </a:t>
            </a:r>
            <a:r>
              <a:rPr lang="en-US" dirty="0" err="1"/>
              <a:t>texCoord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6-al </a:t>
            </a:r>
            <a:r>
              <a:rPr lang="en-US" dirty="0" err="1"/>
              <a:t>például</a:t>
            </a:r>
            <a:r>
              <a:rPr lang="en-US" dirty="0"/>
              <a:t> ,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ilyesmit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kapj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. A </a:t>
            </a:r>
            <a:r>
              <a:rPr lang="en-US" dirty="0" err="1"/>
              <a:t>mérete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nő</a:t>
            </a:r>
            <a:r>
              <a:rPr lang="en-US" dirty="0"/>
              <a:t> </a:t>
            </a:r>
            <a:r>
              <a:rPr lang="en-US" dirty="0" err="1"/>
              <a:t>ettől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kitettem</a:t>
            </a:r>
            <a:r>
              <a:rPr lang="en-US" dirty="0"/>
              <a:t> </a:t>
            </a:r>
            <a:r>
              <a:rPr lang="en-US" dirty="0" err="1"/>
              <a:t>kicsibe</a:t>
            </a:r>
            <a:r>
              <a:rPr lang="en-US" dirty="0"/>
              <a:t> </a:t>
            </a:r>
            <a:r>
              <a:rPr lang="en-US" dirty="0" err="1"/>
              <a:t>alulra</a:t>
            </a:r>
            <a:r>
              <a:rPr lang="en-US" dirty="0"/>
              <a:t> a </a:t>
            </a:r>
            <a:r>
              <a:rPr lang="en-US" dirty="0" err="1"/>
              <a:t>régi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lehessen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a </a:t>
            </a:r>
            <a:r>
              <a:rPr lang="en-US" dirty="0" err="1"/>
              <a:t>különbséget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6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Balra</a:t>
            </a:r>
            <a:r>
              <a:rPr lang="en-US" dirty="0"/>
              <a:t> a normal map, </a:t>
            </a:r>
            <a:r>
              <a:rPr lang="en-US" dirty="0" err="1"/>
              <a:t>jobbra</a:t>
            </a:r>
            <a:r>
              <a:rPr lang="en-US" dirty="0"/>
              <a:t> a parallax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forrást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Magyar </a:t>
            </a:r>
            <a:r>
              <a:rPr lang="en-US" dirty="0" err="1"/>
              <a:t>fejlesztő</a:t>
            </a:r>
            <a:r>
              <a:rPr lang="en-US" dirty="0"/>
              <a:t> </a:t>
            </a:r>
            <a:r>
              <a:rPr lang="en-US" dirty="0" err="1"/>
              <a:t>írásait</a:t>
            </a:r>
            <a:r>
              <a:rPr lang="en-US" dirty="0"/>
              <a:t> </a:t>
            </a:r>
            <a:r>
              <a:rPr lang="en-US" dirty="0" err="1"/>
              <a:t>talájátok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, </a:t>
            </a:r>
            <a:r>
              <a:rPr lang="en-US" dirty="0" err="1"/>
              <a:t>nagyrészt</a:t>
            </a:r>
            <a:r>
              <a:rPr lang="en-US" dirty="0"/>
              <a:t> DX9-es, </a:t>
            </a:r>
            <a:r>
              <a:rPr lang="en-US" dirty="0" err="1"/>
              <a:t>ráadásul</a:t>
            </a:r>
            <a:r>
              <a:rPr lang="en-US" dirty="0"/>
              <a:t> </a:t>
            </a:r>
            <a:r>
              <a:rPr lang="en-US" dirty="0" err="1"/>
              <a:t>balkezes</a:t>
            </a:r>
            <a:r>
              <a:rPr lang="en-US" dirty="0"/>
              <a:t> </a:t>
            </a:r>
            <a:r>
              <a:rPr lang="en-US" dirty="0" err="1"/>
              <a:t>koordináta</a:t>
            </a:r>
            <a:r>
              <a:rPr lang="en-US" dirty="0"/>
              <a:t> </a:t>
            </a:r>
            <a:r>
              <a:rPr lang="en-US" dirty="0" err="1"/>
              <a:t>rendszerben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, de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írásai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kocka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kedvez</a:t>
            </a:r>
            <a:r>
              <a:rPr lang="en-US" dirty="0"/>
              <a:t> a </a:t>
            </a:r>
            <a:r>
              <a:rPr lang="en-US" dirty="0" err="1"/>
              <a:t>parallaxnak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felületből</a:t>
            </a:r>
            <a:r>
              <a:rPr lang="en-US" dirty="0"/>
              <a:t> “</a:t>
            </a:r>
            <a:r>
              <a:rPr lang="en-US" dirty="0" err="1"/>
              <a:t>kifele</a:t>
            </a:r>
            <a:r>
              <a:rPr lang="en-US" dirty="0"/>
              <a:t>”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is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nézne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</a:t>
            </a:r>
            <a:r>
              <a:rPr lang="en-US" dirty="0" err="1"/>
              <a:t>importáláshoz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vertexenként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binormális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struktúrát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betöltésnél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utána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vertex buffer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GPU-n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foglalkozunk</a:t>
            </a:r>
            <a:r>
              <a:rPr lang="en-US" dirty="0"/>
              <a:t> </a:t>
            </a:r>
            <a:r>
              <a:rPr lang="en-US" dirty="0" err="1"/>
              <a:t>többé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Vertex Shader </a:t>
            </a:r>
            <a:r>
              <a:rPr lang="en-US" dirty="0" err="1"/>
              <a:t>inputjánál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várjunk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InputAssemberOutput-ból</a:t>
            </a:r>
            <a:r>
              <a:rPr lang="en-US" dirty="0"/>
              <a:t> (</a:t>
            </a:r>
            <a:r>
              <a:rPr lang="en-US" dirty="0" err="1"/>
              <a:t>iao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, </a:t>
            </a:r>
            <a:r>
              <a:rPr lang="en-US" dirty="0" err="1"/>
              <a:t>ImportWithTangentSpace</a:t>
            </a:r>
            <a:r>
              <a:rPr lang="en-US" dirty="0"/>
              <a:t>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ImportSimpleObj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törzsét</a:t>
            </a:r>
            <a:r>
              <a:rPr lang="en-US" dirty="0"/>
              <a:t> </a:t>
            </a:r>
            <a:r>
              <a:rPr lang="en-US" dirty="0" err="1"/>
              <a:t>másoljátok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Egg/Importer.cpp </a:t>
            </a:r>
            <a:r>
              <a:rPr lang="en-US" dirty="0" err="1"/>
              <a:t>fájlon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kiindulás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függvénynek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színnel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változtatásokat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eszközölni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assimpnek</a:t>
            </a:r>
            <a:r>
              <a:rPr lang="en-US" dirty="0"/>
              <a:t> </a:t>
            </a:r>
            <a:r>
              <a:rPr lang="en-US" dirty="0" err="1"/>
              <a:t>megmondjuk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számolja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teret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aiMesh</a:t>
            </a:r>
            <a:r>
              <a:rPr lang="en-US" dirty="0"/>
              <a:t> </a:t>
            </a:r>
            <a:r>
              <a:rPr lang="en-US" dirty="0" err="1"/>
              <a:t>típusnak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töltve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mTangents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mBitangents</a:t>
            </a:r>
            <a:r>
              <a:rPr lang="en-US" dirty="0"/>
              <a:t> </a:t>
            </a:r>
            <a:r>
              <a:rPr lang="en-US" dirty="0" err="1"/>
              <a:t>tömbje</a:t>
            </a:r>
            <a:r>
              <a:rPr lang="en-US" dirty="0"/>
              <a:t>, ne </a:t>
            </a:r>
            <a:r>
              <a:rPr lang="en-US" dirty="0" err="1"/>
              <a:t>zavarjon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,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keresztszorzatát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 </a:t>
            </a:r>
            <a:r>
              <a:rPr lang="en-US" dirty="0" err="1"/>
              <a:t>binormálisnak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bitangensnek</a:t>
            </a:r>
            <a:r>
              <a:rPr lang="en-US" dirty="0"/>
              <a:t> is </a:t>
            </a:r>
            <a:r>
              <a:rPr lang="en-US" dirty="0" err="1"/>
              <a:t>nevezni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színnel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változtatásokat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eszközölni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újonnan</a:t>
            </a:r>
            <a:r>
              <a:rPr lang="en-US" dirty="0"/>
              <a:t> </a:t>
            </a:r>
            <a:r>
              <a:rPr lang="en-US" dirty="0" err="1"/>
              <a:t>felvett</a:t>
            </a:r>
            <a:r>
              <a:rPr lang="en-US" dirty="0"/>
              <a:t> vertex </a:t>
            </a:r>
            <a:r>
              <a:rPr lang="en-US" dirty="0" err="1"/>
              <a:t>típusunkat</a:t>
            </a:r>
            <a:r>
              <a:rPr lang="en-US" dirty="0"/>
              <a:t> </a:t>
            </a:r>
            <a:r>
              <a:rPr lang="en-US" dirty="0" err="1"/>
              <a:t>rendesen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importálás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a stride-</a:t>
            </a:r>
            <a:r>
              <a:rPr lang="en-US" dirty="0" err="1"/>
              <a:t>ot</a:t>
            </a:r>
            <a:r>
              <a:rPr lang="en-US" dirty="0"/>
              <a:t>. A stride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megmondja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,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bytera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egymástól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ad </a:t>
            </a:r>
            <a:r>
              <a:rPr lang="en-US" dirty="0" err="1"/>
              <a:t>lehetőséget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vertexbufferek</a:t>
            </a:r>
            <a:r>
              <a:rPr lang="en-US" dirty="0"/>
              <a:t> </a:t>
            </a:r>
            <a:r>
              <a:rPr lang="en-US" dirty="0" err="1"/>
              <a:t>bindolására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, mint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cdn.blog.hu/da/darthasylum/tutorials/C++/ch36_relief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l005-Bump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Normal, Parallax mapping</a:t>
            </a:r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Egg</a:t>
            </a:r>
            <a:r>
              <a:rPr lang="hu-HU" dirty="0"/>
              <a:t>::Texture2D </a:t>
            </a:r>
            <a:r>
              <a:rPr lang="hu-HU" dirty="0" err="1"/>
              <a:t>diffuseTex</a:t>
            </a:r>
            <a:r>
              <a:rPr lang="hu-HU" dirty="0"/>
              <a:t>;</a:t>
            </a:r>
          </a:p>
          <a:p>
            <a:r>
              <a:rPr lang="hu-HU" dirty="0" err="1"/>
              <a:t>Egg</a:t>
            </a:r>
            <a:r>
              <a:rPr lang="hu-HU" dirty="0"/>
              <a:t>::Texture2D </a:t>
            </a:r>
            <a:r>
              <a:rPr lang="hu-HU" dirty="0" err="1"/>
              <a:t>normalTex</a:t>
            </a:r>
            <a:r>
              <a:rPr lang="hu-HU" dirty="0"/>
              <a:t>;</a:t>
            </a:r>
          </a:p>
          <a:p>
            <a:r>
              <a:rPr lang="hu-HU" dirty="0" err="1"/>
              <a:t>Egg</a:t>
            </a:r>
            <a:r>
              <a:rPr lang="hu-HU" dirty="0"/>
              <a:t>::Texture2D </a:t>
            </a:r>
            <a:r>
              <a:rPr lang="hu-HU" dirty="0" err="1"/>
              <a:t>bumpTex</a:t>
            </a:r>
            <a:r>
              <a:rPr lang="hu-HU" dirty="0"/>
              <a:t>;</a:t>
            </a:r>
            <a:endParaRPr lang="en-US" dirty="0"/>
          </a:p>
          <a:p>
            <a:endParaRPr lang="en-US" sz="2000" dirty="0"/>
          </a:p>
          <a:p>
            <a:endParaRPr lang="hu-HU" dirty="0"/>
          </a:p>
          <a:p>
            <a:r>
              <a:rPr lang="hu-HU" dirty="0" err="1"/>
              <a:t>com_ptr</a:t>
            </a:r>
            <a:r>
              <a:rPr lang="hu-HU" dirty="0"/>
              <a:t>&lt;ID3D12DescriptorHeap&gt; </a:t>
            </a:r>
            <a:r>
              <a:rPr lang="en-US" dirty="0"/>
              <a:t> </a:t>
            </a:r>
            <a:r>
              <a:rPr lang="en-US" dirty="0" err="1"/>
              <a:t>texHeap</a:t>
            </a:r>
            <a:r>
              <a:rPr lang="hu-HU" dirty="0"/>
              <a:t>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ggl005App.h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3706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D3D12_DESCRIPTOR_HEAP_DESC </a:t>
            </a:r>
            <a:r>
              <a:rPr lang="hu-HU" sz="2400" dirty="0" err="1"/>
              <a:t>dhd</a:t>
            </a:r>
            <a:r>
              <a:rPr lang="hu-HU" sz="2400" dirty="0"/>
              <a:t>;</a:t>
            </a:r>
          </a:p>
          <a:p>
            <a:r>
              <a:rPr lang="hu-HU" sz="2400" dirty="0" err="1"/>
              <a:t>dhd.Flags</a:t>
            </a:r>
            <a:r>
              <a:rPr lang="hu-HU" sz="2400" dirty="0"/>
              <a:t> =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D3D12_DESCRIPTOR_HEAP_FLAG_SHADER_VISIBLE;</a:t>
            </a:r>
          </a:p>
          <a:p>
            <a:r>
              <a:rPr lang="hu-HU" sz="2400" dirty="0" err="1"/>
              <a:t>dhd.NodeMask</a:t>
            </a:r>
            <a:r>
              <a:rPr lang="hu-HU" sz="2400" dirty="0"/>
              <a:t> = 0;</a:t>
            </a:r>
          </a:p>
          <a:p>
            <a:r>
              <a:rPr lang="hu-HU" sz="2400" dirty="0" err="1"/>
              <a:t>dhd.NumDescriptors</a:t>
            </a:r>
            <a:r>
              <a:rPr lang="hu-HU" sz="2400" dirty="0"/>
              <a:t> = 3;</a:t>
            </a:r>
          </a:p>
          <a:p>
            <a:r>
              <a:rPr lang="hu-HU" sz="2400" dirty="0" err="1"/>
              <a:t>dhd.Type</a:t>
            </a:r>
            <a:r>
              <a:rPr lang="hu-HU" sz="2400" dirty="0"/>
              <a:t> = D3D12_DESCRIPTOR_HEAP_TYPE_CBV_SRV_UAV;</a:t>
            </a:r>
          </a:p>
          <a:p>
            <a:endParaRPr lang="hu-HU" sz="2400" dirty="0"/>
          </a:p>
          <a:p>
            <a:r>
              <a:rPr lang="hu-HU" sz="2400" dirty="0"/>
              <a:t>DX_API("</a:t>
            </a:r>
            <a:r>
              <a:rPr lang="hu-HU" sz="2400" dirty="0" err="1"/>
              <a:t>Failed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create</a:t>
            </a:r>
            <a:r>
              <a:rPr lang="hu-HU" sz="2400" dirty="0"/>
              <a:t> </a:t>
            </a:r>
            <a:r>
              <a:rPr lang="hu-HU" sz="2400" dirty="0" err="1"/>
              <a:t>descriptor</a:t>
            </a:r>
            <a:r>
              <a:rPr lang="hu-HU" sz="2400" dirty="0"/>
              <a:t> </a:t>
            </a:r>
            <a:r>
              <a:rPr lang="hu-HU" sz="2400" dirty="0" err="1"/>
              <a:t>heap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texture</a:t>
            </a:r>
            <a:r>
              <a:rPr lang="hu-HU" sz="2400" dirty="0"/>
              <a:t>")</a:t>
            </a:r>
          </a:p>
          <a:p>
            <a:r>
              <a:rPr lang="hu-HU" sz="2400" dirty="0"/>
              <a:t>	</a:t>
            </a:r>
            <a:r>
              <a:rPr lang="hu-HU" sz="2400" dirty="0" err="1"/>
              <a:t>device</a:t>
            </a:r>
            <a:r>
              <a:rPr lang="hu-HU" sz="2400" dirty="0"/>
              <a:t>-&gt;</a:t>
            </a:r>
            <a:r>
              <a:rPr lang="hu-HU" sz="2400" dirty="0" err="1"/>
              <a:t>CreateDescriptorHeap</a:t>
            </a:r>
            <a:r>
              <a:rPr lang="hu-HU" sz="2400" dirty="0"/>
              <a:t>(&amp;</a:t>
            </a:r>
            <a:r>
              <a:rPr lang="hu-HU" sz="2400" dirty="0" err="1"/>
              <a:t>dhd</a:t>
            </a:r>
            <a:r>
              <a:rPr lang="hu-HU" sz="2400" dirty="0"/>
              <a:t>, </a:t>
            </a:r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en-US" sz="2400" dirty="0" err="1"/>
              <a:t>texHeap</a:t>
            </a:r>
            <a:r>
              <a:rPr lang="hu-HU" sz="2400" dirty="0"/>
              <a:t>.</a:t>
            </a:r>
            <a:r>
              <a:rPr lang="hu-HU" sz="2400" dirty="0" err="1"/>
              <a:t>GetAddressOf</a:t>
            </a:r>
            <a:r>
              <a:rPr lang="hu-HU" sz="2400" dirty="0"/>
              <a:t>()));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dirty="0" err="1"/>
              <a:t>CreateResources</a:t>
            </a:r>
            <a:r>
              <a:rPr lang="en-US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22941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/>
              <a:t>com_ptr</a:t>
            </a:r>
            <a:r>
              <a:rPr lang="hu-HU" dirty="0"/>
              <a:t>&lt;ID3DBlob&gt; </a:t>
            </a:r>
            <a:r>
              <a:rPr lang="hu-HU" dirty="0" err="1"/>
              <a:t>vertexShader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Shader</a:t>
            </a:r>
            <a:r>
              <a:rPr lang="hu-HU" dirty="0"/>
              <a:t>::</a:t>
            </a:r>
            <a:r>
              <a:rPr lang="hu-HU" dirty="0" err="1"/>
              <a:t>LoadCso</a:t>
            </a:r>
            <a:r>
              <a:rPr lang="hu-HU" dirty="0"/>
              <a:t>("</a:t>
            </a:r>
            <a:r>
              <a:rPr lang="hu-HU" dirty="0" err="1"/>
              <a:t>Shaders</a:t>
            </a:r>
            <a:r>
              <a:rPr lang="hu-HU" dirty="0"/>
              <a:t>/</a:t>
            </a:r>
            <a:r>
              <a:rPr lang="hu-HU" dirty="0" err="1"/>
              <a:t>NormalMapVS.cso</a:t>
            </a:r>
            <a:r>
              <a:rPr lang="hu-HU" dirty="0"/>
              <a:t>");</a:t>
            </a:r>
          </a:p>
          <a:p>
            <a:r>
              <a:rPr lang="hu-HU" dirty="0" err="1"/>
              <a:t>com_ptr</a:t>
            </a:r>
            <a:r>
              <a:rPr lang="hu-HU" dirty="0"/>
              <a:t>&lt;ID3DBlob&gt; </a:t>
            </a:r>
            <a:r>
              <a:rPr lang="hu-HU" dirty="0" err="1"/>
              <a:t>pixelShader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Shader</a:t>
            </a:r>
            <a:r>
              <a:rPr lang="hu-HU" dirty="0"/>
              <a:t>::</a:t>
            </a:r>
            <a:r>
              <a:rPr lang="hu-HU" dirty="0" err="1"/>
              <a:t>LoadCso</a:t>
            </a:r>
            <a:r>
              <a:rPr lang="hu-HU" dirty="0"/>
              <a:t>("</a:t>
            </a:r>
            <a:r>
              <a:rPr lang="hu-HU" dirty="0" err="1"/>
              <a:t>Shaders</a:t>
            </a:r>
            <a:r>
              <a:rPr lang="hu-HU" dirty="0"/>
              <a:t>/</a:t>
            </a:r>
            <a:r>
              <a:rPr lang="hu-HU" dirty="0" err="1"/>
              <a:t>NormalMapPS.cso</a:t>
            </a:r>
            <a:r>
              <a:rPr lang="hu-HU" dirty="0"/>
              <a:t>");</a:t>
            </a:r>
          </a:p>
          <a:p>
            <a:r>
              <a:rPr lang="hu-HU" dirty="0" err="1"/>
              <a:t>com_ptr</a:t>
            </a:r>
            <a:r>
              <a:rPr lang="hu-HU" dirty="0"/>
              <a:t>&lt;ID3D12RootSignature&gt; </a:t>
            </a:r>
            <a:r>
              <a:rPr lang="hu-HU" dirty="0" err="1"/>
              <a:t>rootSig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Shader</a:t>
            </a:r>
            <a:r>
              <a:rPr lang="hu-HU" dirty="0"/>
              <a:t>::</a:t>
            </a:r>
            <a:r>
              <a:rPr lang="hu-HU" dirty="0" err="1"/>
              <a:t>LoadRootSignature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hu-HU" dirty="0" err="1"/>
              <a:t>vertexShader.Get</a:t>
            </a:r>
            <a:r>
              <a:rPr lang="hu-HU" dirty="0"/>
              <a:t>());</a:t>
            </a:r>
          </a:p>
          <a:p>
            <a:endParaRPr lang="hu-HU" dirty="0"/>
          </a:p>
          <a:p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Mesh</a:t>
            </a:r>
            <a:r>
              <a:rPr lang="hu-HU" dirty="0"/>
              <a:t>::</a:t>
            </a:r>
            <a:r>
              <a:rPr lang="hu-HU" dirty="0" err="1"/>
              <a:t>Material</a:t>
            </a:r>
            <a:r>
              <a:rPr lang="hu-HU" dirty="0"/>
              <a:t>::P </a:t>
            </a:r>
            <a:r>
              <a:rPr lang="hu-HU" dirty="0" err="1"/>
              <a:t>material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Mesh</a:t>
            </a:r>
            <a:r>
              <a:rPr lang="hu-HU" dirty="0"/>
              <a:t>::</a:t>
            </a:r>
            <a:r>
              <a:rPr lang="hu-HU" dirty="0" err="1"/>
              <a:t>Material</a:t>
            </a:r>
            <a:r>
              <a:rPr lang="hu-HU" dirty="0"/>
              <a:t>::</a:t>
            </a:r>
            <a:r>
              <a:rPr lang="hu-HU" dirty="0" err="1"/>
              <a:t>Create</a:t>
            </a:r>
            <a:r>
              <a:rPr lang="hu-HU" dirty="0"/>
              <a:t>();</a:t>
            </a:r>
          </a:p>
          <a:p>
            <a:r>
              <a:rPr lang="hu-HU" dirty="0" err="1"/>
              <a:t>material</a:t>
            </a:r>
            <a:r>
              <a:rPr lang="hu-HU" dirty="0"/>
              <a:t>-&gt;</a:t>
            </a:r>
            <a:r>
              <a:rPr lang="hu-HU" dirty="0" err="1"/>
              <a:t>SetRootSignature</a:t>
            </a:r>
            <a:r>
              <a:rPr lang="hu-HU" dirty="0"/>
              <a:t>(</a:t>
            </a:r>
            <a:r>
              <a:rPr lang="hu-HU" dirty="0" err="1"/>
              <a:t>rootSig</a:t>
            </a:r>
            <a:r>
              <a:rPr lang="hu-HU" dirty="0"/>
              <a:t>);</a:t>
            </a:r>
          </a:p>
          <a:p>
            <a:r>
              <a:rPr lang="hu-HU" dirty="0" err="1"/>
              <a:t>material</a:t>
            </a:r>
            <a:r>
              <a:rPr lang="hu-HU" dirty="0"/>
              <a:t>-&gt;</a:t>
            </a:r>
            <a:r>
              <a:rPr lang="hu-HU" dirty="0" err="1"/>
              <a:t>SetVertexShader</a:t>
            </a:r>
            <a:r>
              <a:rPr lang="hu-HU" dirty="0"/>
              <a:t>(</a:t>
            </a:r>
            <a:r>
              <a:rPr lang="hu-HU" dirty="0" err="1"/>
              <a:t>vertexShader</a:t>
            </a:r>
            <a:r>
              <a:rPr lang="hu-HU" dirty="0"/>
              <a:t>);</a:t>
            </a:r>
          </a:p>
          <a:p>
            <a:r>
              <a:rPr lang="hu-HU" dirty="0" err="1"/>
              <a:t>material</a:t>
            </a:r>
            <a:r>
              <a:rPr lang="hu-HU" dirty="0"/>
              <a:t>-&gt;</a:t>
            </a:r>
            <a:r>
              <a:rPr lang="hu-HU" dirty="0" err="1"/>
              <a:t>SetPixelShader</a:t>
            </a:r>
            <a:r>
              <a:rPr lang="hu-HU" dirty="0"/>
              <a:t>(</a:t>
            </a:r>
            <a:r>
              <a:rPr lang="hu-HU" dirty="0" err="1"/>
              <a:t>pixelShader</a:t>
            </a:r>
            <a:r>
              <a:rPr lang="hu-HU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SetDepthStencilState</a:t>
            </a:r>
            <a:r>
              <a:rPr lang="en-US" dirty="0"/>
              <a:t>(CD3DX12_DEPTH_STENCIL_DESC(D3D12_DEFAULT));</a:t>
            </a:r>
          </a:p>
          <a:p>
            <a:r>
              <a:rPr lang="hu-HU" dirty="0" err="1"/>
              <a:t>material</a:t>
            </a:r>
            <a:r>
              <a:rPr lang="hu-HU" dirty="0"/>
              <a:t>-&gt;</a:t>
            </a:r>
            <a:r>
              <a:rPr lang="hu-HU" dirty="0" err="1"/>
              <a:t>SetDSVFormat</a:t>
            </a:r>
            <a:r>
              <a:rPr lang="hu-HU" dirty="0"/>
              <a:t>(DXGI_FORMAT_D32_FLOAT);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dirty="0" err="1"/>
              <a:t>LoadAssets</a:t>
            </a:r>
            <a:r>
              <a:rPr lang="hu-HU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7993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Mesh</a:t>
            </a:r>
            <a:r>
              <a:rPr lang="hu-HU" dirty="0"/>
              <a:t>::</a:t>
            </a:r>
            <a:r>
              <a:rPr lang="hu-HU" dirty="0" err="1"/>
              <a:t>Geometry</a:t>
            </a:r>
            <a:r>
              <a:rPr lang="hu-HU" dirty="0"/>
              <a:t>::P </a:t>
            </a:r>
            <a:r>
              <a:rPr lang="hu-HU" dirty="0" err="1"/>
              <a:t>bumpGeom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</a:t>
            </a:r>
            <a:r>
              <a:rPr lang="hu-HU" dirty="0" err="1"/>
              <a:t>ImportWithTangentSpace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“</a:t>
            </a:r>
            <a:r>
              <a:rPr lang="en-US" dirty="0" err="1"/>
              <a:t>sphere.fbx</a:t>
            </a:r>
            <a:r>
              <a:rPr lang="hu-HU" dirty="0"/>
              <a:t>");</a:t>
            </a:r>
          </a:p>
          <a:p>
            <a:endParaRPr lang="hu-HU" dirty="0"/>
          </a:p>
          <a:p>
            <a:r>
              <a:rPr lang="en-US" dirty="0" err="1"/>
              <a:t>shadedMesh</a:t>
            </a:r>
            <a:r>
              <a:rPr lang="en-US" dirty="0"/>
              <a:t> = Egg::Mesh::Shaded::Create(</a:t>
            </a:r>
            <a:r>
              <a:rPr lang="en-US" dirty="0" err="1"/>
              <a:t>psoManager.get</a:t>
            </a:r>
            <a:r>
              <a:rPr lang="en-US" dirty="0"/>
              <a:t>(), material, </a:t>
            </a:r>
            <a:r>
              <a:rPr lang="en-US" dirty="0" err="1"/>
              <a:t>bumpGeom</a:t>
            </a:r>
            <a:r>
              <a:rPr lang="en-US" dirty="0"/>
              <a:t>);</a:t>
            </a:r>
          </a:p>
          <a:p>
            <a:endParaRPr lang="hu-HU" dirty="0"/>
          </a:p>
          <a:p>
            <a:r>
              <a:rPr lang="hu-HU" dirty="0" err="1"/>
              <a:t>diffuseTex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"rkd.jpg");</a:t>
            </a:r>
          </a:p>
          <a:p>
            <a:r>
              <a:rPr lang="hu-HU" dirty="0" err="1"/>
              <a:t>diffuseTex.CreateSRV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0);</a:t>
            </a:r>
          </a:p>
          <a:p>
            <a:endParaRPr lang="hu-HU" dirty="0"/>
          </a:p>
          <a:p>
            <a:r>
              <a:rPr lang="hu-HU" dirty="0" err="1"/>
              <a:t>normalTex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"rnormal.jpg");</a:t>
            </a:r>
          </a:p>
          <a:p>
            <a:r>
              <a:rPr lang="hu-HU" dirty="0" err="1"/>
              <a:t>normalTex.CreateSRV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1);</a:t>
            </a:r>
          </a:p>
          <a:p>
            <a:endParaRPr lang="hu-HU" dirty="0"/>
          </a:p>
          <a:p>
            <a:r>
              <a:rPr lang="hu-HU" dirty="0" err="1"/>
              <a:t>bumpTex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"rbump.jpg");</a:t>
            </a:r>
          </a:p>
          <a:p>
            <a:r>
              <a:rPr lang="hu-HU" dirty="0" err="1"/>
              <a:t>bumpTex.CreateSRV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2);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dirty="0" err="1"/>
              <a:t>LoadAssets</a:t>
            </a:r>
            <a:r>
              <a:rPr lang="hu-HU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7598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47500" lnSpcReduction="20000"/>
          </a:bodyPr>
          <a:lstStyle/>
          <a:p>
            <a:r>
              <a:rPr lang="hu-HU" dirty="0"/>
              <a:t>	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UploadResources</a:t>
            </a:r>
            <a:r>
              <a:rPr lang="hu-HU" dirty="0"/>
              <a:t>() {</a:t>
            </a:r>
          </a:p>
          <a:p>
            <a:r>
              <a:rPr lang="hu-HU" dirty="0"/>
              <a:t>		DX_API("</a:t>
            </a:r>
            <a:r>
              <a:rPr lang="hu-HU" dirty="0" err="1"/>
              <a:t>Failed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reset</a:t>
            </a:r>
            <a:r>
              <a:rPr lang="hu-HU" dirty="0"/>
              <a:t>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allocator</a:t>
            </a:r>
            <a:r>
              <a:rPr lang="hu-HU" dirty="0"/>
              <a:t> (</a:t>
            </a:r>
            <a:r>
              <a:rPr lang="hu-HU" dirty="0" err="1"/>
              <a:t>UploadResources</a:t>
            </a:r>
            <a:r>
              <a:rPr lang="hu-HU" dirty="0"/>
              <a:t>)")</a:t>
            </a:r>
          </a:p>
          <a:p>
            <a:r>
              <a:rPr lang="hu-HU" dirty="0"/>
              <a:t>			</a:t>
            </a:r>
            <a:r>
              <a:rPr lang="hu-HU" dirty="0" err="1"/>
              <a:t>commandAllocator</a:t>
            </a:r>
            <a:r>
              <a:rPr lang="hu-HU" dirty="0"/>
              <a:t>-&gt;</a:t>
            </a:r>
            <a:r>
              <a:rPr lang="hu-HU" dirty="0" err="1"/>
              <a:t>Reset</a:t>
            </a:r>
            <a:r>
              <a:rPr lang="hu-HU" dirty="0"/>
              <a:t>();</a:t>
            </a:r>
          </a:p>
          <a:p>
            <a:r>
              <a:rPr lang="hu-HU" dirty="0"/>
              <a:t>		DX_API("</a:t>
            </a:r>
            <a:r>
              <a:rPr lang="hu-HU" dirty="0" err="1"/>
              <a:t>Failed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reset</a:t>
            </a:r>
            <a:r>
              <a:rPr lang="hu-HU" dirty="0"/>
              <a:t>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(</a:t>
            </a:r>
            <a:r>
              <a:rPr lang="hu-HU" dirty="0" err="1"/>
              <a:t>UploadResources</a:t>
            </a:r>
            <a:r>
              <a:rPr lang="hu-HU" dirty="0"/>
              <a:t>)")</a:t>
            </a:r>
          </a:p>
          <a:p>
            <a:r>
              <a:rPr lang="hu-HU" dirty="0"/>
              <a:t>			</a:t>
            </a:r>
            <a:r>
              <a:rPr lang="hu-HU" dirty="0" err="1"/>
              <a:t>commandList</a:t>
            </a:r>
            <a:r>
              <a:rPr lang="hu-HU" dirty="0"/>
              <a:t>-&gt;</a:t>
            </a:r>
            <a:r>
              <a:rPr lang="hu-HU" dirty="0" err="1"/>
              <a:t>Reset</a:t>
            </a:r>
            <a:r>
              <a:rPr lang="hu-HU" dirty="0"/>
              <a:t>(</a:t>
            </a:r>
            <a:r>
              <a:rPr lang="hu-HU" dirty="0" err="1"/>
              <a:t>commandAllocator.Get</a:t>
            </a:r>
            <a:r>
              <a:rPr lang="hu-HU" dirty="0"/>
              <a:t>(), </a:t>
            </a:r>
            <a:r>
              <a:rPr lang="hu-HU" dirty="0" err="1"/>
              <a:t>nullptr</a:t>
            </a:r>
            <a:r>
              <a:rPr lang="hu-HU" dirty="0"/>
              <a:t>);</a:t>
            </a:r>
          </a:p>
          <a:p>
            <a:endParaRPr lang="hu-HU" dirty="0">
              <a:solidFill>
                <a:srgbClr val="FF0000"/>
              </a:solidFill>
            </a:endParaRP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diffuseTex.UploadResource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commandList.Get</a:t>
            </a:r>
            <a:r>
              <a:rPr lang="hu-HU" dirty="0">
                <a:solidFill>
                  <a:srgbClr val="FF0000"/>
                </a:solidFill>
              </a:rPr>
              <a:t>());</a:t>
            </a: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normalTex.UploadResource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commandList.Get</a:t>
            </a:r>
            <a:r>
              <a:rPr lang="hu-HU" dirty="0">
                <a:solidFill>
                  <a:srgbClr val="FF0000"/>
                </a:solidFill>
              </a:rPr>
              <a:t>());</a:t>
            </a: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bumpTex.UploadResource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commandList.Get</a:t>
            </a:r>
            <a:r>
              <a:rPr lang="hu-HU" dirty="0">
                <a:solidFill>
                  <a:srgbClr val="FF0000"/>
                </a:solidFill>
              </a:rPr>
              <a:t>());</a:t>
            </a:r>
          </a:p>
          <a:p>
            <a:endParaRPr lang="hu-HU" dirty="0"/>
          </a:p>
          <a:p>
            <a:r>
              <a:rPr lang="hu-HU" dirty="0"/>
              <a:t>		DX_API("</a:t>
            </a:r>
            <a:r>
              <a:rPr lang="hu-HU" dirty="0" err="1"/>
              <a:t>Failed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close</a:t>
            </a:r>
            <a:r>
              <a:rPr lang="hu-HU" dirty="0"/>
              <a:t>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(</a:t>
            </a:r>
            <a:r>
              <a:rPr lang="hu-HU" dirty="0" err="1"/>
              <a:t>UploadResources</a:t>
            </a:r>
            <a:r>
              <a:rPr lang="hu-HU" dirty="0"/>
              <a:t>)")</a:t>
            </a:r>
          </a:p>
          <a:p>
            <a:r>
              <a:rPr lang="hu-HU" dirty="0"/>
              <a:t>			</a:t>
            </a:r>
            <a:r>
              <a:rPr lang="hu-HU" dirty="0" err="1"/>
              <a:t>commandList</a:t>
            </a:r>
            <a:r>
              <a:rPr lang="hu-HU" dirty="0"/>
              <a:t>-&gt;</a:t>
            </a:r>
            <a:r>
              <a:rPr lang="hu-HU" dirty="0" err="1"/>
              <a:t>Close</a:t>
            </a:r>
            <a:r>
              <a:rPr lang="hu-HU" dirty="0"/>
              <a:t>();</a:t>
            </a:r>
          </a:p>
          <a:p>
            <a:endParaRPr lang="hu-HU" dirty="0"/>
          </a:p>
          <a:p>
            <a:r>
              <a:rPr lang="hu-HU" dirty="0"/>
              <a:t>		ID3D12CommandList * </a:t>
            </a:r>
            <a:r>
              <a:rPr lang="hu-HU" dirty="0" err="1"/>
              <a:t>commandLists</a:t>
            </a:r>
            <a:r>
              <a:rPr lang="hu-HU" dirty="0"/>
              <a:t>[] = { </a:t>
            </a:r>
            <a:r>
              <a:rPr lang="hu-HU" dirty="0" err="1"/>
              <a:t>commandList.Get</a:t>
            </a:r>
            <a:r>
              <a:rPr lang="hu-HU" dirty="0"/>
              <a:t>() };</a:t>
            </a:r>
          </a:p>
          <a:p>
            <a:r>
              <a:rPr lang="hu-HU" dirty="0"/>
              <a:t>		</a:t>
            </a:r>
            <a:r>
              <a:rPr lang="hu-HU" dirty="0" err="1"/>
              <a:t>commandQueue</a:t>
            </a:r>
            <a:r>
              <a:rPr lang="hu-HU" dirty="0"/>
              <a:t>-&gt;</a:t>
            </a:r>
            <a:r>
              <a:rPr lang="hu-HU" dirty="0" err="1"/>
              <a:t>ExecuteCommandLists</a:t>
            </a:r>
            <a:r>
              <a:rPr lang="hu-HU" dirty="0"/>
              <a:t>(_</a:t>
            </a:r>
            <a:r>
              <a:rPr lang="hu-HU" dirty="0" err="1"/>
              <a:t>countof</a:t>
            </a:r>
            <a:r>
              <a:rPr lang="hu-HU" dirty="0"/>
              <a:t>(</a:t>
            </a:r>
            <a:r>
              <a:rPr lang="hu-HU" dirty="0" err="1"/>
              <a:t>commandLists</a:t>
            </a:r>
            <a:r>
              <a:rPr lang="hu-HU" dirty="0"/>
              <a:t>), </a:t>
            </a:r>
            <a:r>
              <a:rPr lang="hu-HU" dirty="0" err="1"/>
              <a:t>commandLists</a:t>
            </a:r>
            <a:r>
              <a:rPr lang="hu-HU" dirty="0"/>
              <a:t>);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 err="1"/>
              <a:t>WaitForPreviousFrame</a:t>
            </a:r>
            <a:r>
              <a:rPr lang="hu-HU" dirty="0"/>
              <a:t>();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 err="1">
                <a:solidFill>
                  <a:srgbClr val="FF0000"/>
                </a:solidFill>
              </a:rPr>
              <a:t>diffuseTex.ReleaseUploadResources</a:t>
            </a:r>
            <a:r>
              <a:rPr lang="hu-HU" dirty="0">
                <a:solidFill>
                  <a:srgbClr val="FF0000"/>
                </a:solidFill>
              </a:rPr>
              <a:t>();</a:t>
            </a: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normalTex.ReleaseUploadResources</a:t>
            </a:r>
            <a:r>
              <a:rPr lang="hu-HU" dirty="0">
                <a:solidFill>
                  <a:srgbClr val="FF0000"/>
                </a:solidFill>
              </a:rPr>
              <a:t>();</a:t>
            </a: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bumpTex.ReleaseUploadResources</a:t>
            </a:r>
            <a:r>
              <a:rPr lang="hu-HU" dirty="0">
                <a:solidFill>
                  <a:srgbClr val="FF0000"/>
                </a:solidFill>
              </a:rPr>
              <a:t>();</a:t>
            </a:r>
          </a:p>
          <a:p>
            <a:r>
              <a:rPr lang="hu-HU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UploadResources</a:t>
            </a:r>
            <a:r>
              <a:rPr lang="hu-HU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8967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Shaderek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8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</a:t>
            </a:r>
            <a:r>
              <a:rPr lang="en-US" sz="2400" dirty="0" err="1"/>
              <a:t>NormalMapRS</a:t>
            </a:r>
            <a:r>
              <a:rPr lang="en-US" sz="2400" dirty="0"/>
              <a:t>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</a:t>
            </a:r>
          </a:p>
          <a:p>
            <a:r>
              <a:rPr lang="en-US" sz="2400" dirty="0"/>
              <a:t>  CBV(b1),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=3)),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hu-HU" dirty="0" err="1"/>
              <a:t>struct</a:t>
            </a:r>
            <a:r>
              <a:rPr lang="hu-HU" dirty="0"/>
              <a:t> </a:t>
            </a:r>
            <a:r>
              <a:rPr lang="hu-HU" dirty="0" err="1"/>
              <a:t>IAOutput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  float3 </a:t>
            </a:r>
            <a:r>
              <a:rPr lang="hu-HU" dirty="0" err="1"/>
              <a:t>position</a:t>
            </a:r>
            <a:r>
              <a:rPr lang="hu-HU" dirty="0"/>
              <a:t> : POSITION;</a:t>
            </a:r>
          </a:p>
          <a:p>
            <a:r>
              <a:rPr lang="hu-HU" dirty="0"/>
              <a:t>    float3 </a:t>
            </a:r>
            <a:r>
              <a:rPr lang="hu-HU" dirty="0" err="1"/>
              <a:t>normal</a:t>
            </a:r>
            <a:r>
              <a:rPr lang="hu-HU" dirty="0"/>
              <a:t> : NORMAL;</a:t>
            </a:r>
          </a:p>
          <a:p>
            <a:r>
              <a:rPr lang="hu-HU" dirty="0"/>
              <a:t>    float2 </a:t>
            </a:r>
            <a:r>
              <a:rPr lang="hu-HU" dirty="0" err="1"/>
              <a:t>texCoord</a:t>
            </a:r>
            <a:r>
              <a:rPr lang="hu-HU" dirty="0"/>
              <a:t> : TEXCOORD;</a:t>
            </a:r>
          </a:p>
          <a:p>
            <a:r>
              <a:rPr lang="hu-HU" dirty="0"/>
              <a:t>    float3 </a:t>
            </a:r>
            <a:r>
              <a:rPr lang="hu-HU" dirty="0" err="1"/>
              <a:t>tangent</a:t>
            </a:r>
            <a:r>
              <a:rPr lang="hu-HU" dirty="0"/>
              <a:t> : TANGENT;</a:t>
            </a:r>
          </a:p>
          <a:p>
            <a:r>
              <a:rPr lang="hu-HU" dirty="0"/>
              <a:t>    float3 </a:t>
            </a:r>
            <a:r>
              <a:rPr lang="hu-HU" dirty="0" err="1"/>
              <a:t>binormal</a:t>
            </a:r>
            <a:r>
              <a:rPr lang="hu-HU" dirty="0"/>
              <a:t> : BINORMAL;</a:t>
            </a:r>
          </a:p>
          <a:p>
            <a:r>
              <a:rPr lang="hu-HU" dirty="0"/>
              <a:t>};</a:t>
            </a:r>
          </a:p>
          <a:p>
            <a:endParaRPr lang="hu-HU" dirty="0"/>
          </a:p>
          <a:p>
            <a:r>
              <a:rPr lang="hu-HU" dirty="0" err="1"/>
              <a:t>struct</a:t>
            </a:r>
            <a:r>
              <a:rPr lang="hu-HU" dirty="0"/>
              <a:t> </a:t>
            </a:r>
            <a:r>
              <a:rPr lang="hu-HU" dirty="0" err="1"/>
              <a:t>VSOutput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  float4 </a:t>
            </a:r>
            <a:r>
              <a:rPr lang="hu-HU" dirty="0" err="1"/>
              <a:t>position</a:t>
            </a:r>
            <a:r>
              <a:rPr lang="hu-HU" dirty="0"/>
              <a:t> : </a:t>
            </a:r>
            <a:r>
              <a:rPr lang="hu-HU" dirty="0" err="1"/>
              <a:t>SV_Position</a:t>
            </a:r>
            <a:r>
              <a:rPr lang="hu-HU" dirty="0"/>
              <a:t>;</a:t>
            </a:r>
          </a:p>
          <a:p>
            <a:r>
              <a:rPr lang="hu-HU" dirty="0"/>
              <a:t>    float3 </a:t>
            </a:r>
            <a:r>
              <a:rPr lang="hu-HU" dirty="0" err="1"/>
              <a:t>normal</a:t>
            </a:r>
            <a:r>
              <a:rPr lang="hu-HU" dirty="0"/>
              <a:t> : NORMAL;</a:t>
            </a:r>
          </a:p>
          <a:p>
            <a:r>
              <a:rPr lang="hu-HU" dirty="0"/>
              <a:t>    float2 </a:t>
            </a:r>
            <a:r>
              <a:rPr lang="hu-HU" dirty="0" err="1"/>
              <a:t>texCoord</a:t>
            </a:r>
            <a:r>
              <a:rPr lang="hu-HU" dirty="0"/>
              <a:t> : TEXCOORD;</a:t>
            </a:r>
          </a:p>
          <a:p>
            <a:r>
              <a:rPr lang="hu-HU" dirty="0"/>
              <a:t>    float3 </a:t>
            </a:r>
            <a:r>
              <a:rPr lang="hu-HU" dirty="0" err="1"/>
              <a:t>lightDirTS</a:t>
            </a:r>
            <a:r>
              <a:rPr lang="hu-HU" dirty="0"/>
              <a:t> : TEXCOORD1;</a:t>
            </a:r>
          </a:p>
          <a:p>
            <a:r>
              <a:rPr lang="hu-HU" dirty="0"/>
              <a:t>    float3 </a:t>
            </a:r>
            <a:r>
              <a:rPr lang="hu-HU" dirty="0" err="1"/>
              <a:t>viewDirTS</a:t>
            </a:r>
            <a:r>
              <a:rPr lang="hu-HU" dirty="0"/>
              <a:t> : TEXCOORD2;</a:t>
            </a:r>
          </a:p>
          <a:p>
            <a:r>
              <a:rPr lang="hu-HU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6301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AFD6AE-A665-4125-9873-70C98158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T,B,N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kiadnak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ortonormált</a:t>
            </a:r>
            <a:r>
              <a:rPr lang="en-US" dirty="0"/>
              <a:t> </a:t>
            </a:r>
            <a:r>
              <a:rPr lang="en-US" dirty="0" err="1"/>
              <a:t>bázist</a:t>
            </a:r>
            <a:endParaRPr lang="en-US" dirty="0"/>
          </a:p>
          <a:p>
            <a:r>
              <a:rPr lang="en-US" dirty="0"/>
              <a:t>T: </a:t>
            </a:r>
            <a:r>
              <a:rPr lang="en-US" dirty="0" err="1"/>
              <a:t>tangens</a:t>
            </a:r>
            <a:r>
              <a:rPr lang="en-US" dirty="0"/>
              <a:t>, B: </a:t>
            </a:r>
            <a:r>
              <a:rPr lang="en-US" dirty="0" err="1"/>
              <a:t>binormális</a:t>
            </a:r>
            <a:r>
              <a:rPr lang="en-US" dirty="0"/>
              <a:t>, N: </a:t>
            </a:r>
            <a:r>
              <a:rPr lang="en-US" dirty="0" err="1"/>
              <a:t>normál</a:t>
            </a:r>
            <a:endParaRPr lang="en-US" dirty="0"/>
          </a:p>
          <a:p>
            <a:r>
              <a:rPr lang="en-US" dirty="0" err="1"/>
              <a:t>Jellemzően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ismert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vektort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 </a:t>
            </a:r>
            <a:r>
              <a:rPr lang="en-US" dirty="0" err="1"/>
              <a:t>először</a:t>
            </a:r>
            <a:br>
              <a:rPr lang="en-US" dirty="0"/>
            </a:b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a </a:t>
            </a:r>
            <a:r>
              <a:rPr lang="en-US" dirty="0" err="1"/>
              <a:t>két</a:t>
            </a:r>
            <a:br>
              <a:rPr lang="en-US" dirty="0"/>
            </a:br>
            <a:r>
              <a:rPr lang="en-US" dirty="0" err="1"/>
              <a:t>vektor</a:t>
            </a:r>
            <a:r>
              <a:rPr lang="en-US" dirty="0"/>
              <a:t> cross-</a:t>
            </a:r>
            <a:r>
              <a:rPr lang="en-US" dirty="0" err="1"/>
              <a:t>olása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 err="1"/>
              <a:t>binormál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hogy</a:t>
            </a:r>
            <a:r>
              <a:rPr lang="en-US" dirty="0"/>
              <a:t> a TBN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sodrású</a:t>
            </a:r>
            <a:br>
              <a:rPr lang="en-US" dirty="0"/>
            </a:br>
            <a:r>
              <a:rPr lang="en-US" dirty="0" err="1"/>
              <a:t>legyen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FDC2B-E781-4787-8D6C-96CB50F2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3505200" cy="33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Előkészületek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Minden </a:t>
            </a:r>
            <a:r>
              <a:rPr lang="en-US" dirty="0" err="1"/>
              <a:t>infrastruktúra</a:t>
            </a:r>
            <a:r>
              <a:rPr lang="en-US" dirty="0"/>
              <a:t> </a:t>
            </a:r>
            <a:r>
              <a:rPr lang="en-US" dirty="0" err="1"/>
              <a:t>kéznél</a:t>
            </a:r>
            <a:r>
              <a:rPr lang="en-US" dirty="0"/>
              <a:t> van,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modellt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letölteni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betölteni</a:t>
            </a:r>
            <a:endParaRPr lang="en-US" dirty="0"/>
          </a:p>
          <a:p>
            <a:r>
              <a:rPr lang="en-US" dirty="0" err="1"/>
              <a:t>Nagyrészt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,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létrehozni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</a:t>
            </a:r>
            <a:r>
              <a:rPr lang="en-US" dirty="0"/>
              <a:t> - 2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AFD6AE-A665-4125-9873-70C98158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Mire </a:t>
            </a:r>
            <a:r>
              <a:rPr lang="en-US" dirty="0" err="1"/>
              <a:t>jó</a:t>
            </a:r>
            <a:r>
              <a:rPr lang="en-US" dirty="0"/>
              <a:t>?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meg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 a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normálisokat</a:t>
            </a:r>
            <a:r>
              <a:rPr lang="en-US" dirty="0"/>
              <a:t> </a:t>
            </a:r>
            <a:r>
              <a:rPr lang="en-US" dirty="0" err="1"/>
              <a:t>anélkül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vertexet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 a </a:t>
            </a:r>
            <a:r>
              <a:rPr lang="en-US" dirty="0" err="1"/>
              <a:t>modellhez</a:t>
            </a:r>
            <a:endParaRPr lang="en-US" dirty="0"/>
          </a:p>
          <a:p>
            <a:r>
              <a:rPr lang="en-US" dirty="0" err="1"/>
              <a:t>Hogyan</a:t>
            </a:r>
            <a:r>
              <a:rPr lang="en-US" dirty="0"/>
              <a:t>?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bekötünk</a:t>
            </a:r>
            <a:r>
              <a:rPr lang="en-US" dirty="0"/>
              <a:t>, </a:t>
            </a:r>
            <a:r>
              <a:rPr lang="en-US" dirty="0" err="1"/>
              <a:t>amelyben</a:t>
            </a:r>
            <a:r>
              <a:rPr lang="en-US" dirty="0"/>
              <a:t> a </a:t>
            </a:r>
            <a:r>
              <a:rPr lang="en-US" dirty="0" err="1"/>
              <a:t>normálvektorok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lekódolva</a:t>
            </a:r>
            <a:r>
              <a:rPr lang="en-US" dirty="0"/>
              <a:t> (</a:t>
            </a:r>
            <a:r>
              <a:rPr lang="en-US" dirty="0" err="1"/>
              <a:t>x,y,z</a:t>
            </a:r>
            <a:r>
              <a:rPr lang="en-US" dirty="0"/>
              <a:t>) -&gt; (R,G,B) </a:t>
            </a:r>
            <a:r>
              <a:rPr lang="en-US" dirty="0" err="1"/>
              <a:t>értékekre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81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hu-HU" dirty="0"/>
              <a:t>[</a:t>
            </a:r>
            <a:r>
              <a:rPr lang="hu-HU" dirty="0" err="1"/>
              <a:t>RootSignature</a:t>
            </a:r>
            <a:r>
              <a:rPr lang="hu-HU" dirty="0"/>
              <a:t>(</a:t>
            </a:r>
            <a:r>
              <a:rPr lang="hu-HU" dirty="0" err="1"/>
              <a:t>NormalMapRS</a:t>
            </a:r>
            <a:r>
              <a:rPr lang="hu-HU" dirty="0"/>
              <a:t>)]</a:t>
            </a:r>
          </a:p>
          <a:p>
            <a:r>
              <a:rPr lang="hu-HU" dirty="0" err="1"/>
              <a:t>VSOutput</a:t>
            </a:r>
            <a:r>
              <a:rPr lang="hu-HU" dirty="0"/>
              <a:t> main(</a:t>
            </a:r>
            <a:r>
              <a:rPr lang="hu-HU" dirty="0" err="1"/>
              <a:t>IAOutput</a:t>
            </a:r>
            <a:r>
              <a:rPr lang="hu-HU" dirty="0"/>
              <a:t> </a:t>
            </a:r>
            <a:r>
              <a:rPr lang="hu-HU" dirty="0" err="1"/>
              <a:t>iao</a:t>
            </a:r>
            <a:r>
              <a:rPr lang="hu-HU" dirty="0"/>
              <a:t>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float4 </a:t>
            </a:r>
            <a:r>
              <a:rPr lang="hu-HU" dirty="0" err="1"/>
              <a:t>worldPos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modelMat</a:t>
            </a:r>
            <a:r>
              <a:rPr lang="hu-HU" dirty="0"/>
              <a:t>, </a:t>
            </a:r>
            <a:r>
              <a:rPr lang="en-US" dirty="0"/>
              <a:t>								</a:t>
            </a:r>
            <a:r>
              <a:rPr lang="hu-HU" dirty="0"/>
              <a:t>float4(</a:t>
            </a:r>
            <a:r>
              <a:rPr lang="hu-HU" dirty="0" err="1"/>
              <a:t>iao.position</a:t>
            </a:r>
            <a:r>
              <a:rPr lang="hu-HU" dirty="0"/>
              <a:t>, 1.0f));</a:t>
            </a:r>
            <a:endParaRPr lang="en-US" dirty="0"/>
          </a:p>
          <a:p>
            <a:r>
              <a:rPr lang="hu-HU" dirty="0"/>
              <a:t>float3 </a:t>
            </a:r>
            <a:r>
              <a:rPr lang="hu-HU" dirty="0" err="1"/>
              <a:t>descartesPos</a:t>
            </a:r>
            <a:r>
              <a:rPr lang="hu-HU" dirty="0"/>
              <a:t> = </a:t>
            </a:r>
            <a:r>
              <a:rPr lang="hu-HU" dirty="0" err="1"/>
              <a:t>worldPos.xyz</a:t>
            </a:r>
            <a:r>
              <a:rPr lang="hu-HU" dirty="0"/>
              <a:t> / </a:t>
            </a:r>
            <a:r>
              <a:rPr lang="hu-HU" dirty="0" err="1"/>
              <a:t>worldPos.w</a:t>
            </a:r>
            <a:r>
              <a:rPr lang="hu-HU" dirty="0"/>
              <a:t>;</a:t>
            </a:r>
          </a:p>
          <a:p>
            <a:endParaRPr lang="hu-HU" dirty="0"/>
          </a:p>
          <a:p>
            <a:r>
              <a:rPr lang="hu-HU" dirty="0"/>
              <a:t>float3 </a:t>
            </a:r>
            <a:r>
              <a:rPr lang="hu-HU" dirty="0" err="1"/>
              <a:t>lightDir</a:t>
            </a:r>
            <a:r>
              <a:rPr lang="hu-HU" dirty="0"/>
              <a:t>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lightPos.xyz</a:t>
            </a:r>
            <a:r>
              <a:rPr lang="hu-HU" dirty="0"/>
              <a:t> - </a:t>
            </a:r>
            <a:r>
              <a:rPr lang="en-US" dirty="0"/>
              <a:t>						</a:t>
            </a:r>
            <a:r>
              <a:rPr lang="hu-HU" dirty="0" err="1"/>
              <a:t>descartesPos</a:t>
            </a:r>
            <a:r>
              <a:rPr lang="hu-HU" dirty="0"/>
              <a:t> * </a:t>
            </a:r>
            <a:r>
              <a:rPr lang="hu-HU" dirty="0" err="1"/>
              <a:t>lightPos.w</a:t>
            </a:r>
            <a:r>
              <a:rPr lang="hu-HU" dirty="0"/>
              <a:t>);</a:t>
            </a:r>
          </a:p>
          <a:p>
            <a:r>
              <a:rPr lang="hu-HU" dirty="0"/>
              <a:t>float3 </a:t>
            </a:r>
            <a:r>
              <a:rPr lang="hu-HU" dirty="0" err="1"/>
              <a:t>viewDir</a:t>
            </a:r>
            <a:r>
              <a:rPr lang="hu-HU" dirty="0"/>
              <a:t>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eyePos.xyz</a:t>
            </a:r>
            <a:r>
              <a:rPr lang="hu-HU" dirty="0"/>
              <a:t> - </a:t>
            </a:r>
            <a:r>
              <a:rPr lang="en-US" dirty="0"/>
              <a:t>						</a:t>
            </a:r>
            <a:r>
              <a:rPr lang="hu-HU" dirty="0" err="1"/>
              <a:t>descartesPos</a:t>
            </a:r>
            <a:r>
              <a:rPr lang="hu-HU" dirty="0"/>
              <a:t>);</a:t>
            </a:r>
          </a:p>
          <a:p>
            <a:endParaRPr lang="hu-HU" dirty="0"/>
          </a:p>
          <a:p>
            <a:r>
              <a:rPr lang="hu-HU" dirty="0"/>
              <a:t>float3 t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mul</a:t>
            </a:r>
            <a:r>
              <a:rPr lang="hu-HU" dirty="0"/>
              <a:t>(float4(</a:t>
            </a:r>
            <a:r>
              <a:rPr lang="hu-HU" dirty="0" err="1"/>
              <a:t>iao.tangent</a:t>
            </a:r>
            <a:r>
              <a:rPr lang="hu-HU" dirty="0"/>
              <a:t>, 0.0f), </a:t>
            </a:r>
            <a:r>
              <a:rPr lang="hu-HU" dirty="0" err="1"/>
              <a:t>invModelMat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);</a:t>
            </a:r>
          </a:p>
          <a:p>
            <a:r>
              <a:rPr lang="hu-HU" dirty="0"/>
              <a:t>float3 b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mul</a:t>
            </a:r>
            <a:r>
              <a:rPr lang="hu-HU" dirty="0"/>
              <a:t>(float4(</a:t>
            </a:r>
            <a:r>
              <a:rPr lang="hu-HU" dirty="0" err="1"/>
              <a:t>iao.binormal</a:t>
            </a:r>
            <a:r>
              <a:rPr lang="hu-HU" dirty="0"/>
              <a:t>, 0.0f), </a:t>
            </a:r>
            <a:r>
              <a:rPr lang="hu-HU" dirty="0" err="1"/>
              <a:t>invModelMat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);</a:t>
            </a:r>
          </a:p>
          <a:p>
            <a:r>
              <a:rPr lang="hu-HU" dirty="0"/>
              <a:t>float3 n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mul</a:t>
            </a:r>
            <a:r>
              <a:rPr lang="hu-HU" dirty="0"/>
              <a:t>(float4(</a:t>
            </a:r>
            <a:r>
              <a:rPr lang="hu-HU" dirty="0" err="1"/>
              <a:t>iao.normal</a:t>
            </a:r>
            <a:r>
              <a:rPr lang="hu-HU" dirty="0"/>
              <a:t>, 0.0f), </a:t>
            </a:r>
            <a:r>
              <a:rPr lang="hu-HU" dirty="0" err="1"/>
              <a:t>invModelMat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9721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hu-HU" dirty="0"/>
              <a:t> </a:t>
            </a:r>
            <a:r>
              <a:rPr lang="en-US" dirty="0"/>
              <a:t>		</a:t>
            </a:r>
            <a:r>
              <a:rPr lang="hu-HU" dirty="0"/>
              <a:t>float3x3 </a:t>
            </a:r>
            <a:r>
              <a:rPr lang="hu-HU" dirty="0" err="1"/>
              <a:t>tbn</a:t>
            </a:r>
            <a:r>
              <a:rPr lang="hu-HU" dirty="0"/>
              <a:t> = { t, b, n };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tbn</a:t>
            </a:r>
            <a:r>
              <a:rPr lang="en-US" dirty="0"/>
              <a:t> = transpose(</a:t>
            </a:r>
            <a:r>
              <a:rPr lang="en-US" dirty="0" err="1"/>
              <a:t>tbn</a:t>
            </a:r>
            <a:r>
              <a:rPr lang="en-US" dirty="0"/>
              <a:t>);</a:t>
            </a:r>
            <a:endParaRPr lang="hu-HU" dirty="0"/>
          </a:p>
          <a:p>
            <a:r>
              <a:rPr lang="hu-HU" dirty="0"/>
              <a:t>    </a:t>
            </a:r>
          </a:p>
          <a:p>
            <a:r>
              <a:rPr lang="hu-HU" dirty="0"/>
              <a:t>    </a:t>
            </a:r>
            <a:r>
              <a:rPr lang="hu-HU" dirty="0" err="1"/>
              <a:t>VSOutput</a:t>
            </a:r>
            <a:r>
              <a:rPr lang="hu-HU" dirty="0"/>
              <a:t> </a:t>
            </a:r>
            <a:r>
              <a:rPr lang="hu-HU" dirty="0" err="1"/>
              <a:t>vso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  <a:r>
              <a:rPr lang="hu-HU" dirty="0" err="1"/>
              <a:t>vso.position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viewProj</a:t>
            </a:r>
            <a:r>
              <a:rPr lang="hu-HU" dirty="0"/>
              <a:t>, </a:t>
            </a:r>
            <a:r>
              <a:rPr lang="en-US" dirty="0"/>
              <a:t>							</a:t>
            </a:r>
            <a:r>
              <a:rPr lang="hu-HU" dirty="0" err="1"/>
              <a:t>worldPos</a:t>
            </a:r>
            <a:r>
              <a:rPr lang="hu-HU" dirty="0"/>
              <a:t>);</a:t>
            </a:r>
          </a:p>
          <a:p>
            <a:r>
              <a:rPr lang="hu-HU" dirty="0"/>
              <a:t>    </a:t>
            </a:r>
            <a:r>
              <a:rPr lang="hu-HU" dirty="0" err="1"/>
              <a:t>vso.normal</a:t>
            </a:r>
            <a:r>
              <a:rPr lang="hu-HU" dirty="0"/>
              <a:t> = n;</a:t>
            </a:r>
          </a:p>
          <a:p>
            <a:r>
              <a:rPr lang="hu-HU" dirty="0"/>
              <a:t>    </a:t>
            </a:r>
            <a:r>
              <a:rPr lang="hu-HU" dirty="0" err="1"/>
              <a:t>vso.texCoord</a:t>
            </a:r>
            <a:r>
              <a:rPr lang="hu-HU" dirty="0"/>
              <a:t> = </a:t>
            </a:r>
            <a:r>
              <a:rPr lang="hu-HU" dirty="0" err="1"/>
              <a:t>iao.texCoord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  <a:r>
              <a:rPr lang="hu-HU" dirty="0" err="1"/>
              <a:t>vso.lightDirTS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tbn</a:t>
            </a:r>
            <a:r>
              <a:rPr lang="hu-HU" dirty="0"/>
              <a:t>, </a:t>
            </a:r>
            <a:r>
              <a:rPr lang="hu-HU" dirty="0" err="1"/>
              <a:t>lightDir</a:t>
            </a:r>
            <a:r>
              <a:rPr lang="hu-HU" dirty="0"/>
              <a:t>);</a:t>
            </a:r>
          </a:p>
          <a:p>
            <a:r>
              <a:rPr lang="hu-HU" dirty="0"/>
              <a:t>    </a:t>
            </a:r>
            <a:r>
              <a:rPr lang="hu-HU" dirty="0" err="1"/>
              <a:t>vso.viewDirTS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tbn</a:t>
            </a:r>
            <a:r>
              <a:rPr lang="hu-HU" dirty="0"/>
              <a:t>, </a:t>
            </a:r>
            <a:r>
              <a:rPr lang="hu-HU" dirty="0" err="1"/>
              <a:t>viewDir</a:t>
            </a:r>
            <a:r>
              <a:rPr lang="hu-HU" dirty="0"/>
              <a:t>);</a:t>
            </a:r>
          </a:p>
          <a:p>
            <a:endParaRPr lang="hu-HU" dirty="0"/>
          </a:p>
          <a:p>
            <a:r>
              <a:rPr lang="hu-HU" dirty="0"/>
              <a:t>   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vso</a:t>
            </a:r>
            <a:r>
              <a:rPr lang="hu-HU" dirty="0"/>
              <a:t>;</a:t>
            </a:r>
          </a:p>
          <a:p>
            <a:r>
              <a:rPr lang="hu-HU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NormalMapVS.hlsl</a:t>
            </a:r>
            <a:r>
              <a:rPr lang="en-US" sz="4000" dirty="0"/>
              <a:t>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7757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47500" lnSpcReduction="20000"/>
          </a:bodyPr>
          <a:lstStyle/>
          <a:p>
            <a:r>
              <a:rPr lang="hu-HU" dirty="0"/>
              <a:t>#</a:t>
            </a:r>
            <a:r>
              <a:rPr lang="hu-HU" dirty="0" err="1"/>
              <a:t>include</a:t>
            </a:r>
            <a:r>
              <a:rPr lang="hu-HU" dirty="0"/>
              <a:t> "</a:t>
            </a:r>
            <a:r>
              <a:rPr lang="hu-HU" dirty="0" err="1"/>
              <a:t>RootSignatures.hlsli</a:t>
            </a:r>
            <a:r>
              <a:rPr lang="hu-HU" dirty="0"/>
              <a:t>“</a:t>
            </a:r>
            <a:endParaRPr lang="en-US" dirty="0"/>
          </a:p>
          <a:p>
            <a:endParaRPr lang="en-US" dirty="0"/>
          </a:p>
          <a:p>
            <a:r>
              <a:rPr lang="hu-HU" dirty="0" err="1"/>
              <a:t>struct</a:t>
            </a:r>
            <a:r>
              <a:rPr lang="hu-HU" dirty="0"/>
              <a:t> </a:t>
            </a:r>
            <a:r>
              <a:rPr lang="hu-HU" dirty="0" err="1"/>
              <a:t>VSOutput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  float4 </a:t>
            </a:r>
            <a:r>
              <a:rPr lang="hu-HU" dirty="0" err="1"/>
              <a:t>position</a:t>
            </a:r>
            <a:r>
              <a:rPr lang="hu-HU" dirty="0"/>
              <a:t> : </a:t>
            </a:r>
            <a:r>
              <a:rPr lang="hu-HU" dirty="0" err="1"/>
              <a:t>SV_Position</a:t>
            </a:r>
            <a:r>
              <a:rPr lang="hu-HU" dirty="0"/>
              <a:t>;</a:t>
            </a:r>
          </a:p>
          <a:p>
            <a:r>
              <a:rPr lang="hu-HU" dirty="0"/>
              <a:t>    float3 </a:t>
            </a:r>
            <a:r>
              <a:rPr lang="hu-HU" dirty="0" err="1"/>
              <a:t>normal</a:t>
            </a:r>
            <a:r>
              <a:rPr lang="hu-HU" dirty="0"/>
              <a:t> : NORMAL;</a:t>
            </a:r>
          </a:p>
          <a:p>
            <a:r>
              <a:rPr lang="hu-HU" dirty="0"/>
              <a:t>    float2 </a:t>
            </a:r>
            <a:r>
              <a:rPr lang="hu-HU" dirty="0" err="1"/>
              <a:t>texCoord</a:t>
            </a:r>
            <a:r>
              <a:rPr lang="hu-HU" dirty="0"/>
              <a:t> : TEXCOORD;</a:t>
            </a:r>
          </a:p>
          <a:p>
            <a:r>
              <a:rPr lang="hu-HU" dirty="0"/>
              <a:t>    float3 </a:t>
            </a:r>
            <a:r>
              <a:rPr lang="hu-HU" dirty="0" err="1"/>
              <a:t>lightDirTS</a:t>
            </a:r>
            <a:r>
              <a:rPr lang="hu-HU" dirty="0"/>
              <a:t> : TEXCOORD1;</a:t>
            </a:r>
          </a:p>
          <a:p>
            <a:r>
              <a:rPr lang="hu-HU" dirty="0"/>
              <a:t>    float3 </a:t>
            </a:r>
            <a:r>
              <a:rPr lang="hu-HU" dirty="0" err="1"/>
              <a:t>viewDirTS</a:t>
            </a:r>
            <a:r>
              <a:rPr lang="hu-HU" dirty="0"/>
              <a:t> : TEXCOORD2;</a:t>
            </a:r>
          </a:p>
          <a:p>
            <a:r>
              <a:rPr lang="hu-HU" dirty="0"/>
              <a:t>};</a:t>
            </a:r>
          </a:p>
          <a:p>
            <a:endParaRPr lang="hu-HU" dirty="0"/>
          </a:p>
          <a:p>
            <a:r>
              <a:rPr lang="hu-HU" dirty="0"/>
              <a:t>Texture2D </a:t>
            </a:r>
            <a:r>
              <a:rPr lang="hu-HU" dirty="0" err="1"/>
              <a:t>diffuseTex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(t0);</a:t>
            </a:r>
          </a:p>
          <a:p>
            <a:r>
              <a:rPr lang="hu-HU" dirty="0"/>
              <a:t>Texture2D </a:t>
            </a:r>
            <a:r>
              <a:rPr lang="hu-HU" dirty="0" err="1"/>
              <a:t>normalTex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(t1);</a:t>
            </a:r>
          </a:p>
          <a:p>
            <a:r>
              <a:rPr lang="hu-HU" dirty="0"/>
              <a:t>Texture2D </a:t>
            </a:r>
            <a:r>
              <a:rPr lang="hu-HU" dirty="0" err="1"/>
              <a:t>bumpTex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(t2);</a:t>
            </a:r>
          </a:p>
          <a:p>
            <a:endParaRPr lang="hu-HU" dirty="0"/>
          </a:p>
          <a:p>
            <a:r>
              <a:rPr lang="hu-HU" dirty="0" err="1"/>
              <a:t>SamplerState</a:t>
            </a:r>
            <a:r>
              <a:rPr lang="hu-HU" dirty="0"/>
              <a:t> </a:t>
            </a:r>
            <a:r>
              <a:rPr lang="hu-HU" dirty="0" err="1"/>
              <a:t>sampl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(s0);</a:t>
            </a:r>
          </a:p>
          <a:p>
            <a:endParaRPr lang="hu-HU" dirty="0"/>
          </a:p>
          <a:p>
            <a:r>
              <a:rPr lang="hu-HU" dirty="0" err="1"/>
              <a:t>cbuffer</a:t>
            </a:r>
            <a:r>
              <a:rPr lang="hu-HU" dirty="0"/>
              <a:t> </a:t>
            </a:r>
            <a:r>
              <a:rPr lang="hu-HU" dirty="0" err="1"/>
              <a:t>PerFrameCb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(b1)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    float4x4 </a:t>
            </a:r>
            <a:r>
              <a:rPr lang="hu-HU" dirty="0" err="1"/>
              <a:t>viewProj</a:t>
            </a:r>
            <a:r>
              <a:rPr lang="hu-HU" dirty="0"/>
              <a:t>;</a:t>
            </a:r>
          </a:p>
          <a:p>
            <a:r>
              <a:rPr lang="hu-HU" dirty="0"/>
              <a:t>    float4 </a:t>
            </a:r>
            <a:r>
              <a:rPr lang="hu-HU" dirty="0" err="1"/>
              <a:t>lightPos</a:t>
            </a:r>
            <a:r>
              <a:rPr lang="hu-HU" dirty="0"/>
              <a:t>;</a:t>
            </a:r>
          </a:p>
          <a:p>
            <a:r>
              <a:rPr lang="hu-HU" dirty="0"/>
              <a:t>    float4 </a:t>
            </a:r>
            <a:r>
              <a:rPr lang="hu-HU" dirty="0" err="1"/>
              <a:t>eyePos</a:t>
            </a:r>
            <a:r>
              <a:rPr lang="hu-HU" dirty="0"/>
              <a:t>;</a:t>
            </a:r>
          </a:p>
          <a:p>
            <a:r>
              <a:rPr lang="hu-HU" dirty="0"/>
              <a:t>    float4 </a:t>
            </a:r>
            <a:r>
              <a:rPr lang="hu-HU" dirty="0" err="1"/>
              <a:t>lightIntensity</a:t>
            </a:r>
            <a:r>
              <a:rPr lang="hu-HU" dirty="0"/>
              <a:t>;</a:t>
            </a:r>
          </a:p>
          <a:p>
            <a:r>
              <a:rPr lang="hu-HU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3579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hu-HU" dirty="0"/>
              <a:t>[</a:t>
            </a:r>
            <a:r>
              <a:rPr lang="hu-HU" dirty="0" err="1"/>
              <a:t>RootSignature</a:t>
            </a:r>
            <a:r>
              <a:rPr lang="hu-HU" dirty="0"/>
              <a:t>(</a:t>
            </a:r>
            <a:r>
              <a:rPr lang="hu-HU" dirty="0" err="1"/>
              <a:t>NormalMapRS</a:t>
            </a:r>
            <a:r>
              <a:rPr lang="hu-HU" dirty="0"/>
              <a:t>)]</a:t>
            </a:r>
          </a:p>
          <a:p>
            <a:r>
              <a:rPr lang="hu-HU" dirty="0"/>
              <a:t>float4 main(</a:t>
            </a:r>
            <a:r>
              <a:rPr lang="hu-HU" dirty="0" err="1"/>
              <a:t>VSOutput</a:t>
            </a:r>
            <a:r>
              <a:rPr lang="hu-HU" dirty="0"/>
              <a:t> </a:t>
            </a:r>
            <a:r>
              <a:rPr lang="hu-HU" dirty="0" err="1"/>
              <a:t>vso</a:t>
            </a:r>
            <a:r>
              <a:rPr lang="hu-HU" dirty="0"/>
              <a:t>) : </a:t>
            </a:r>
            <a:r>
              <a:rPr lang="hu-HU" dirty="0" err="1"/>
              <a:t>SV_Target</a:t>
            </a:r>
            <a:endParaRPr lang="hu-HU" dirty="0"/>
          </a:p>
          <a:p>
            <a:r>
              <a:rPr lang="hu-HU" dirty="0"/>
              <a:t>{</a:t>
            </a:r>
          </a:p>
          <a:p>
            <a:endParaRPr lang="hu-HU" dirty="0"/>
          </a:p>
          <a:p>
            <a:r>
              <a:rPr lang="hu-HU" dirty="0"/>
              <a:t>    float3 n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normalTex.Sample</a:t>
            </a:r>
            <a:r>
              <a:rPr lang="hu-HU" dirty="0"/>
              <a:t>(</a:t>
            </a:r>
            <a:r>
              <a:rPr lang="hu-HU" dirty="0" err="1"/>
              <a:t>sampl</a:t>
            </a:r>
            <a:r>
              <a:rPr lang="hu-HU" dirty="0"/>
              <a:t>, </a:t>
            </a:r>
            <a:r>
              <a:rPr lang="hu-HU" dirty="0" err="1"/>
              <a:t>vso.texCoord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 - 0.5f);</a:t>
            </a:r>
          </a:p>
          <a:p>
            <a:r>
              <a:rPr lang="hu-HU" dirty="0"/>
              <a:t>    float3 l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vso.lightDirTS</a:t>
            </a:r>
            <a:r>
              <a:rPr lang="hu-HU" dirty="0"/>
              <a:t>);</a:t>
            </a:r>
          </a:p>
          <a:p>
            <a:r>
              <a:rPr lang="hu-HU" dirty="0"/>
              <a:t>    float3 v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vso.viewDirTS</a:t>
            </a:r>
            <a:r>
              <a:rPr lang="hu-HU" dirty="0"/>
              <a:t>);</a:t>
            </a:r>
          </a:p>
          <a:p>
            <a:r>
              <a:rPr lang="hu-HU" dirty="0"/>
              <a:t>    float3 h = </a:t>
            </a:r>
            <a:r>
              <a:rPr lang="hu-HU" dirty="0" err="1"/>
              <a:t>normalize</a:t>
            </a:r>
            <a:r>
              <a:rPr lang="hu-HU" dirty="0"/>
              <a:t>(l + v);</a:t>
            </a:r>
          </a:p>
          <a:p>
            <a:endParaRPr lang="hu-HU" dirty="0"/>
          </a:p>
          <a:p>
            <a:r>
              <a:rPr lang="hu-HU" dirty="0"/>
              <a:t>    </a:t>
            </a:r>
            <a:r>
              <a:rPr lang="hu-HU" dirty="0" err="1"/>
              <a:t>float</a:t>
            </a:r>
            <a:r>
              <a:rPr lang="hu-HU" dirty="0"/>
              <a:t> </a:t>
            </a:r>
            <a:r>
              <a:rPr lang="hu-HU" dirty="0" err="1"/>
              <a:t>ndotl</a:t>
            </a:r>
            <a:r>
              <a:rPr lang="hu-HU" dirty="0"/>
              <a:t> = </a:t>
            </a:r>
            <a:r>
              <a:rPr lang="hu-HU" dirty="0" err="1"/>
              <a:t>saturate</a:t>
            </a:r>
            <a:r>
              <a:rPr lang="hu-HU" dirty="0"/>
              <a:t>(</a:t>
            </a:r>
            <a:r>
              <a:rPr lang="hu-HU" dirty="0" err="1"/>
              <a:t>dot</a:t>
            </a:r>
            <a:r>
              <a:rPr lang="hu-HU" dirty="0"/>
              <a:t>(n, l));</a:t>
            </a:r>
          </a:p>
          <a:p>
            <a:r>
              <a:rPr lang="hu-HU" dirty="0"/>
              <a:t>    </a:t>
            </a:r>
            <a:r>
              <a:rPr lang="hu-HU" dirty="0" err="1"/>
              <a:t>float</a:t>
            </a:r>
            <a:r>
              <a:rPr lang="hu-HU" dirty="0"/>
              <a:t> </a:t>
            </a:r>
            <a:r>
              <a:rPr lang="hu-HU" dirty="0" err="1"/>
              <a:t>ndoth</a:t>
            </a:r>
            <a:r>
              <a:rPr lang="hu-HU" dirty="0"/>
              <a:t> = </a:t>
            </a:r>
            <a:r>
              <a:rPr lang="hu-HU" dirty="0" err="1"/>
              <a:t>saturate</a:t>
            </a:r>
            <a:r>
              <a:rPr lang="hu-HU" dirty="0"/>
              <a:t>(</a:t>
            </a:r>
            <a:r>
              <a:rPr lang="hu-HU" dirty="0" err="1"/>
              <a:t>dot</a:t>
            </a:r>
            <a:r>
              <a:rPr lang="hu-HU" dirty="0"/>
              <a:t>(n, h));</a:t>
            </a:r>
          </a:p>
          <a:p>
            <a:r>
              <a:rPr lang="hu-HU" dirty="0"/>
              <a:t>    </a:t>
            </a:r>
            <a:r>
              <a:rPr lang="hu-HU" dirty="0" err="1"/>
              <a:t>ndoth</a:t>
            </a:r>
            <a:r>
              <a:rPr lang="hu-HU" dirty="0"/>
              <a:t> = </a:t>
            </a:r>
            <a:r>
              <a:rPr lang="hu-HU" dirty="0" err="1"/>
              <a:t>pow</a:t>
            </a:r>
            <a:r>
              <a:rPr lang="hu-HU" dirty="0"/>
              <a:t>(</a:t>
            </a:r>
            <a:r>
              <a:rPr lang="hu-HU" dirty="0" err="1"/>
              <a:t>ndoth</a:t>
            </a:r>
            <a:r>
              <a:rPr lang="hu-HU" dirty="0"/>
              <a:t>, 80);</a:t>
            </a:r>
          </a:p>
          <a:p>
            <a:endParaRPr lang="hu-HU" dirty="0"/>
          </a:p>
          <a:p>
            <a:r>
              <a:rPr lang="hu-HU" dirty="0"/>
              <a:t>    float3 </a:t>
            </a:r>
            <a:r>
              <a:rPr lang="hu-HU" dirty="0" err="1"/>
              <a:t>kd</a:t>
            </a:r>
            <a:r>
              <a:rPr lang="hu-HU" dirty="0"/>
              <a:t> = </a:t>
            </a:r>
            <a:r>
              <a:rPr lang="hu-HU" dirty="0" err="1"/>
              <a:t>diffuseTex.Sample</a:t>
            </a:r>
            <a:r>
              <a:rPr lang="hu-HU" dirty="0"/>
              <a:t>(</a:t>
            </a:r>
            <a:r>
              <a:rPr lang="hu-HU" dirty="0" err="1"/>
              <a:t>sampl</a:t>
            </a:r>
            <a:r>
              <a:rPr lang="hu-HU" dirty="0"/>
              <a:t>, </a:t>
            </a:r>
            <a:r>
              <a:rPr lang="hu-HU" dirty="0" err="1"/>
              <a:t>vso.texCoord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</a:p>
          <a:p>
            <a:r>
              <a:rPr lang="hu-HU" dirty="0"/>
              <a:t>    </a:t>
            </a:r>
            <a:r>
              <a:rPr lang="hu-HU" dirty="0" err="1"/>
              <a:t>return</a:t>
            </a:r>
            <a:r>
              <a:rPr lang="hu-HU" dirty="0"/>
              <a:t> float4(</a:t>
            </a:r>
            <a:r>
              <a:rPr lang="hu-HU" dirty="0" err="1"/>
              <a:t>kd</a:t>
            </a:r>
            <a:r>
              <a:rPr lang="hu-HU" dirty="0"/>
              <a:t> * </a:t>
            </a:r>
            <a:r>
              <a:rPr lang="hu-HU" dirty="0" err="1"/>
              <a:t>ndotl</a:t>
            </a:r>
            <a:r>
              <a:rPr lang="hu-HU" dirty="0"/>
              <a:t> + </a:t>
            </a:r>
            <a:r>
              <a:rPr lang="hu-HU" dirty="0" err="1"/>
              <a:t>ndoth</a:t>
            </a:r>
            <a:r>
              <a:rPr lang="hu-HU" dirty="0"/>
              <a:t>, 1);</a:t>
            </a:r>
          </a:p>
          <a:p>
            <a:r>
              <a:rPr lang="hu-HU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NormalMapPS.hlsl</a:t>
            </a:r>
            <a:r>
              <a:rPr lang="en-US" sz="4000" dirty="0"/>
              <a:t>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06566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, </a:t>
            </a:r>
            <a:r>
              <a:rPr lang="en-US" b="1" dirty="0" err="1"/>
              <a:t>bindolás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8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hu-HU" dirty="0"/>
          </a:p>
          <a:p>
            <a:r>
              <a:rPr lang="en-US" dirty="0"/>
              <a:t>rotation = Float4x4::Rotation(Float3::</a:t>
            </a:r>
            <a:r>
              <a:rPr lang="en-US" dirty="0" err="1"/>
              <a:t>UnitX</a:t>
            </a:r>
            <a:r>
              <a:rPr lang="en-US" dirty="0"/>
              <a:t>, 3.1415926535 / 2.0f) * Float4x4::Rotation(Float3::</a:t>
            </a:r>
            <a:r>
              <a:rPr lang="en-US" dirty="0" err="1"/>
              <a:t>UnitY</a:t>
            </a:r>
            <a:r>
              <a:rPr lang="en-US" dirty="0"/>
              <a:t>, T);</a:t>
            </a:r>
          </a:p>
          <a:p>
            <a:r>
              <a:rPr lang="hu-HU" dirty="0" err="1"/>
              <a:t>cb</a:t>
            </a:r>
            <a:r>
              <a:rPr lang="hu-HU" dirty="0"/>
              <a:t>-&gt;</a:t>
            </a:r>
            <a:r>
              <a:rPr lang="hu-HU" dirty="0" err="1"/>
              <a:t>model</a:t>
            </a:r>
            <a:r>
              <a:rPr lang="hu-HU" dirty="0"/>
              <a:t> = </a:t>
            </a:r>
            <a:r>
              <a:rPr lang="hu-HU" dirty="0" err="1"/>
              <a:t>rotation</a:t>
            </a:r>
            <a:r>
              <a:rPr lang="hu-HU" dirty="0"/>
              <a:t>;</a:t>
            </a:r>
          </a:p>
          <a:p>
            <a:r>
              <a:rPr lang="hu-HU" dirty="0" err="1"/>
              <a:t>cb</a:t>
            </a:r>
            <a:r>
              <a:rPr lang="hu-HU" dirty="0"/>
              <a:t>-&gt;</a:t>
            </a:r>
            <a:r>
              <a:rPr lang="hu-HU" dirty="0" err="1"/>
              <a:t>invModel</a:t>
            </a:r>
            <a:r>
              <a:rPr lang="hu-HU" dirty="0"/>
              <a:t> = </a:t>
            </a:r>
            <a:r>
              <a:rPr lang="hu-HU" dirty="0" err="1"/>
              <a:t>cb</a:t>
            </a:r>
            <a:r>
              <a:rPr lang="hu-HU" dirty="0"/>
              <a:t>-&gt;</a:t>
            </a:r>
            <a:r>
              <a:rPr lang="hu-HU" dirty="0" err="1"/>
              <a:t>model.Invert</a:t>
            </a:r>
            <a:r>
              <a:rPr lang="hu-HU" dirty="0"/>
              <a:t>();</a:t>
            </a:r>
          </a:p>
          <a:p>
            <a:r>
              <a:rPr lang="hu-HU" dirty="0" err="1"/>
              <a:t>cb.Upload</a:t>
            </a:r>
            <a:r>
              <a:rPr lang="hu-HU" dirty="0"/>
              <a:t>();</a:t>
            </a:r>
          </a:p>
          <a:p>
            <a:endParaRPr lang="hu-HU" dirty="0"/>
          </a:p>
          <a:p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eyePos</a:t>
            </a:r>
            <a:r>
              <a:rPr lang="hu-HU" dirty="0"/>
              <a:t> = Float4{ 0, 0.0f, -6.0f, 1.0f };</a:t>
            </a:r>
          </a:p>
          <a:p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viewProj</a:t>
            </a:r>
            <a:r>
              <a:rPr lang="hu-HU" dirty="0"/>
              <a:t> = Float4x4::</a:t>
            </a:r>
            <a:r>
              <a:rPr lang="hu-HU" dirty="0" err="1"/>
              <a:t>View</a:t>
            </a:r>
            <a:r>
              <a:rPr lang="hu-HU" dirty="0"/>
              <a:t>(</a:t>
            </a:r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eyePos.xyz</a:t>
            </a:r>
            <a:r>
              <a:rPr lang="hu-HU" dirty="0"/>
              <a:t>, Float3::</a:t>
            </a:r>
            <a:r>
              <a:rPr lang="hu-HU" dirty="0" err="1"/>
              <a:t>UnitZ</a:t>
            </a:r>
            <a:r>
              <a:rPr lang="hu-HU" dirty="0"/>
              <a:t>, Float3::</a:t>
            </a:r>
            <a:r>
              <a:rPr lang="hu-HU" dirty="0" err="1"/>
              <a:t>UnitY</a:t>
            </a:r>
            <a:r>
              <a:rPr lang="hu-HU" dirty="0"/>
              <a:t>) *  Float4x4::</a:t>
            </a:r>
            <a:r>
              <a:rPr lang="hu-HU" dirty="0" err="1"/>
              <a:t>Proj</a:t>
            </a:r>
            <a:r>
              <a:rPr lang="hu-HU" dirty="0"/>
              <a:t>(0.9f, </a:t>
            </a:r>
            <a:r>
              <a:rPr lang="hu-HU" dirty="0" err="1"/>
              <a:t>aspectRatio</a:t>
            </a:r>
            <a:r>
              <a:rPr lang="hu-HU" dirty="0"/>
              <a:t>, 1.0f, 100.0f);</a:t>
            </a:r>
          </a:p>
          <a:p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lightPos</a:t>
            </a:r>
            <a:r>
              <a:rPr lang="hu-HU" dirty="0"/>
              <a:t> = Float4{ 0, 1, 0, 0 };</a:t>
            </a:r>
          </a:p>
          <a:p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lightIntensity</a:t>
            </a:r>
            <a:r>
              <a:rPr lang="hu-HU" dirty="0"/>
              <a:t> = Float4::</a:t>
            </a:r>
            <a:r>
              <a:rPr lang="hu-HU" dirty="0" err="1"/>
              <a:t>One</a:t>
            </a:r>
            <a:r>
              <a:rPr lang="hu-HU" dirty="0"/>
              <a:t>;</a:t>
            </a:r>
          </a:p>
          <a:p>
            <a:r>
              <a:rPr lang="hu-HU" dirty="0" err="1"/>
              <a:t>perFrameCb.Upload</a:t>
            </a:r>
            <a:r>
              <a:rPr lang="hu-HU" dirty="0"/>
              <a:t>();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Update()- Note!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3482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shadedMesh</a:t>
            </a:r>
            <a:r>
              <a:rPr lang="hu-HU" sz="2400" dirty="0"/>
              <a:t>-&gt;</a:t>
            </a:r>
            <a:br>
              <a:rPr lang="en-US" sz="2400" dirty="0"/>
            </a:br>
            <a:r>
              <a:rPr lang="hu-HU" sz="2400" dirty="0" err="1"/>
              <a:t>SetPipelineState</a:t>
            </a:r>
            <a:r>
              <a:rPr lang="hu-HU" sz="2400" dirty="0"/>
              <a:t>(</a:t>
            </a:r>
            <a:r>
              <a:rPr lang="hu-HU" sz="2400" dirty="0" err="1"/>
              <a:t>commandList.Get</a:t>
            </a:r>
            <a:r>
              <a:rPr lang="hu-HU" sz="2400" dirty="0"/>
              <a:t>());</a:t>
            </a:r>
          </a:p>
          <a:p>
            <a:r>
              <a:rPr lang="hu-HU" sz="2400" dirty="0" err="1"/>
              <a:t>shadedMesh</a:t>
            </a:r>
            <a:r>
              <a:rPr lang="hu-HU" sz="2400" dirty="0"/>
              <a:t>-&gt;</a:t>
            </a:r>
            <a:br>
              <a:rPr lang="en-US" sz="2400" dirty="0"/>
            </a:br>
            <a:r>
              <a:rPr lang="hu-HU" sz="2400" dirty="0" err="1"/>
              <a:t>BindConstantBuffer</a:t>
            </a:r>
            <a:r>
              <a:rPr lang="hu-HU" sz="2400" dirty="0"/>
              <a:t>(</a:t>
            </a:r>
            <a:r>
              <a:rPr lang="hu-HU" sz="2400" dirty="0" err="1"/>
              <a:t>commandList.Get</a:t>
            </a:r>
            <a:r>
              <a:rPr lang="hu-HU" sz="2400" dirty="0"/>
              <a:t>(), </a:t>
            </a:r>
            <a:r>
              <a:rPr lang="hu-HU" sz="2400" dirty="0" err="1"/>
              <a:t>cb</a:t>
            </a:r>
            <a:r>
              <a:rPr lang="hu-HU" sz="2400" dirty="0"/>
              <a:t>);</a:t>
            </a:r>
          </a:p>
          <a:p>
            <a:r>
              <a:rPr lang="hu-HU" sz="2400" dirty="0" err="1"/>
              <a:t>shadedMesh</a:t>
            </a:r>
            <a:r>
              <a:rPr lang="hu-HU" sz="2400" dirty="0"/>
              <a:t>-&gt;</a:t>
            </a:r>
            <a:br>
              <a:rPr lang="en-US" sz="2400" dirty="0"/>
            </a:br>
            <a:r>
              <a:rPr lang="hu-HU" sz="2400" dirty="0" err="1"/>
              <a:t>BindConstantBuffer</a:t>
            </a:r>
            <a:r>
              <a:rPr lang="hu-HU" sz="2400" dirty="0"/>
              <a:t>(</a:t>
            </a:r>
            <a:r>
              <a:rPr lang="hu-HU" sz="2400" dirty="0" err="1"/>
              <a:t>commandList.Get</a:t>
            </a:r>
            <a:r>
              <a:rPr lang="hu-HU" sz="2400" dirty="0"/>
              <a:t>(), </a:t>
            </a:r>
            <a:r>
              <a:rPr lang="hu-HU" sz="2400" dirty="0" err="1"/>
              <a:t>perFrameCb</a:t>
            </a:r>
            <a:r>
              <a:rPr lang="hu-HU" sz="2400" dirty="0"/>
              <a:t>);</a:t>
            </a:r>
          </a:p>
          <a:p>
            <a:r>
              <a:rPr lang="hu-HU" sz="2400" dirty="0" err="1"/>
              <a:t>commandList</a:t>
            </a:r>
            <a:r>
              <a:rPr lang="hu-HU" sz="2400" dirty="0"/>
              <a:t>-&gt;</a:t>
            </a:r>
            <a:br>
              <a:rPr lang="en-US" sz="2400" dirty="0"/>
            </a:br>
            <a:r>
              <a:rPr lang="hu-HU" sz="2400" dirty="0" err="1"/>
              <a:t>SetGraphicsRootDescriptorTable</a:t>
            </a:r>
            <a:r>
              <a:rPr lang="hu-HU" sz="2400" dirty="0"/>
              <a:t>(2,</a:t>
            </a:r>
            <a:r>
              <a:rPr lang="en-US" sz="2400" dirty="0" err="1"/>
              <a:t>texHeap</a:t>
            </a:r>
            <a:r>
              <a:rPr lang="en-US" sz="2400" dirty="0"/>
              <a:t>-&gt;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hu-HU" sz="2400" dirty="0" err="1"/>
              <a:t>GetGPUDescriptorHandleForHeapStart</a:t>
            </a:r>
            <a:r>
              <a:rPr lang="hu-HU" sz="2400" dirty="0"/>
              <a:t>());</a:t>
            </a:r>
          </a:p>
          <a:p>
            <a:r>
              <a:rPr lang="hu-HU" sz="2400" dirty="0" err="1"/>
              <a:t>shadedMesh</a:t>
            </a:r>
            <a:r>
              <a:rPr lang="hu-HU" sz="2400" dirty="0"/>
              <a:t>-&gt;</a:t>
            </a:r>
            <a:r>
              <a:rPr lang="hu-HU" sz="2400" dirty="0" err="1"/>
              <a:t>Draw</a:t>
            </a:r>
            <a:r>
              <a:rPr lang="hu-HU" sz="2400" dirty="0"/>
              <a:t>(</a:t>
            </a:r>
            <a:r>
              <a:rPr lang="hu-HU" sz="2400" dirty="0" err="1"/>
              <a:t>commandList.Get</a:t>
            </a:r>
            <a:r>
              <a:rPr lang="hu-HU" sz="2400" dirty="0"/>
              <a:t>());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PopulateCommandList</a:t>
            </a:r>
            <a:r>
              <a:rPr lang="en-US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71828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E50D-3EDE-4854-AB82-E88A646E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44" y="1324363"/>
            <a:ext cx="5671111" cy="53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8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Utómunkálatok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9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Mire </a:t>
            </a:r>
            <a:r>
              <a:rPr lang="en-US" dirty="0" err="1"/>
              <a:t>jó</a:t>
            </a:r>
            <a:r>
              <a:rPr lang="en-US" dirty="0"/>
              <a:t> a normal map?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beszúrása</a:t>
            </a:r>
            <a:r>
              <a:rPr lang="en-US" dirty="0"/>
              <a:t> </a:t>
            </a:r>
            <a:r>
              <a:rPr lang="en-US" dirty="0" err="1"/>
              <a:t>nélkül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barázdákat</a:t>
            </a:r>
            <a:r>
              <a:rPr lang="en-US" dirty="0"/>
              <a:t>, </a:t>
            </a:r>
            <a:r>
              <a:rPr lang="en-US" dirty="0" err="1"/>
              <a:t>részleteket</a:t>
            </a:r>
            <a:r>
              <a:rPr lang="en-US" dirty="0"/>
              <a:t> </a:t>
            </a:r>
            <a:r>
              <a:rPr lang="en-US" dirty="0" err="1"/>
              <a:t>elhelyezni</a:t>
            </a:r>
            <a:r>
              <a:rPr lang="en-US" dirty="0"/>
              <a:t> a </a:t>
            </a:r>
            <a:r>
              <a:rPr lang="en-US" dirty="0" err="1"/>
              <a:t>felületen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életet</a:t>
            </a:r>
            <a:r>
              <a:rPr lang="en-US" dirty="0"/>
              <a:t> </a:t>
            </a:r>
            <a:r>
              <a:rPr lang="en-US" dirty="0" err="1"/>
              <a:t>adva</a:t>
            </a:r>
            <a:r>
              <a:rPr lang="en-US" dirty="0"/>
              <a:t> a </a:t>
            </a:r>
            <a:r>
              <a:rPr lang="en-US" dirty="0" err="1"/>
              <a:t>színtérnek</a:t>
            </a:r>
            <a:endParaRPr lang="en-US" dirty="0"/>
          </a:p>
          <a:p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elterjedt</a:t>
            </a:r>
            <a:r>
              <a:rPr lang="en-US" dirty="0"/>
              <a:t>, </a:t>
            </a:r>
            <a:r>
              <a:rPr lang="en-US" dirty="0" err="1"/>
              <a:t>olcsónak</a:t>
            </a:r>
            <a:r>
              <a:rPr lang="en-US" dirty="0"/>
              <a:t> </a:t>
            </a:r>
            <a:r>
              <a:rPr lang="en-US" dirty="0" err="1"/>
              <a:t>számító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</a:t>
            </a:r>
            <a:endParaRPr lang="en-US" dirty="0"/>
          </a:p>
          <a:p>
            <a:r>
              <a:rPr lang="en-US" dirty="0" err="1"/>
              <a:t>Negatívuma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silhouetten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plusz</a:t>
            </a:r>
            <a:r>
              <a:rPr lang="en-US" dirty="0"/>
              <a:t> </a:t>
            </a:r>
            <a:r>
              <a:rPr lang="en-US" dirty="0" err="1"/>
              <a:t>részlet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86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tiling – “</a:t>
            </a:r>
            <a:r>
              <a:rPr lang="en-US" dirty="0" err="1"/>
              <a:t>Csempézés</a:t>
            </a:r>
            <a:r>
              <a:rPr lang="en-US" dirty="0"/>
              <a:t>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C8B52-D758-4140-8811-1798221C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sűrűbben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kőtextúra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többször</a:t>
            </a:r>
            <a:r>
              <a:rPr lang="en-US" dirty="0"/>
              <a:t> </a:t>
            </a:r>
            <a:r>
              <a:rPr lang="en-US" dirty="0" err="1"/>
              <a:t>rátesszük</a:t>
            </a:r>
            <a:r>
              <a:rPr lang="en-US" dirty="0"/>
              <a:t>.</a:t>
            </a:r>
          </a:p>
          <a:p>
            <a:r>
              <a:rPr lang="en-US" dirty="0" err="1"/>
              <a:t>Szorozzuk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UV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számmal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hányszor</a:t>
            </a:r>
            <a:r>
              <a:rPr lang="en-US" dirty="0"/>
              <a:t> </a:t>
            </a:r>
            <a:r>
              <a:rPr lang="en-US" dirty="0" err="1"/>
              <a:t>ismétlődjön</a:t>
            </a:r>
            <a:r>
              <a:rPr lang="en-US" dirty="0"/>
              <a:t> U </a:t>
            </a:r>
            <a:r>
              <a:rPr lang="en-US" dirty="0" err="1"/>
              <a:t>illetve</a:t>
            </a:r>
            <a:r>
              <a:rPr lang="en-US" dirty="0"/>
              <a:t> V </a:t>
            </a:r>
            <a:r>
              <a:rPr lang="en-US" dirty="0" err="1"/>
              <a:t>irányban</a:t>
            </a:r>
            <a:r>
              <a:rPr lang="en-US" dirty="0"/>
              <a:t>.</a:t>
            </a:r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önmagában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,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sampler state.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1532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</a:t>
            </a:r>
            <a:r>
              <a:rPr lang="en-US" sz="2400" dirty="0" err="1"/>
              <a:t>NormalMapRS</a:t>
            </a:r>
            <a:r>
              <a:rPr lang="en-US" sz="2400" dirty="0"/>
              <a:t>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</a:t>
            </a:r>
          </a:p>
          <a:p>
            <a:r>
              <a:rPr lang="en-US" sz="2400" dirty="0"/>
              <a:t>  CBV(b1),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=3)),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(s0,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addressU</a:t>
            </a:r>
            <a:r>
              <a:rPr lang="en-US" sz="2400" dirty="0"/>
              <a:t> = TEXTURE_ADDRESS_WRAP,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addressV</a:t>
            </a:r>
            <a:r>
              <a:rPr lang="en-US" sz="2400" dirty="0"/>
              <a:t> = TEXTURE_ADDRESS_WRAP,</a:t>
            </a:r>
          </a:p>
          <a:p>
            <a:r>
              <a:rPr lang="en-US" sz="2400" dirty="0"/>
              <a:t>	filter = FILTER_MIN_MAG_MIP_LINEAR)”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906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E50D-3EDE-4854-AB82-E88A646E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5048"/>
            <a:ext cx="2759356" cy="2618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A850E6-AA9B-4097-9CAF-B5D6DC021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1" y="1171715"/>
            <a:ext cx="5562600" cy="54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16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49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Mire </a:t>
            </a:r>
            <a:r>
              <a:rPr lang="en-US" dirty="0" err="1"/>
              <a:t>jó</a:t>
            </a:r>
            <a:r>
              <a:rPr lang="en-US" dirty="0"/>
              <a:t> a parallax?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Hasonló</a:t>
            </a:r>
            <a:r>
              <a:rPr lang="en-US" dirty="0"/>
              <a:t> a normal </a:t>
            </a:r>
            <a:r>
              <a:rPr lang="en-US" dirty="0" err="1"/>
              <a:t>maphez</a:t>
            </a:r>
            <a:r>
              <a:rPr lang="en-US" dirty="0"/>
              <a:t>, de </a:t>
            </a:r>
            <a:r>
              <a:rPr lang="en-US" dirty="0" err="1"/>
              <a:t>drasztikusabb</a:t>
            </a:r>
            <a:r>
              <a:rPr lang="en-US" dirty="0"/>
              <a:t> </a:t>
            </a:r>
            <a:r>
              <a:rPr lang="en-US" dirty="0" err="1"/>
              <a:t>területi</a:t>
            </a:r>
            <a:r>
              <a:rPr lang="en-US" dirty="0"/>
              <a:t> </a:t>
            </a:r>
            <a:r>
              <a:rPr lang="en-US" dirty="0" err="1"/>
              <a:t>hatásokat</a:t>
            </a:r>
            <a:r>
              <a:rPr lang="en-US" dirty="0"/>
              <a:t>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érni</a:t>
            </a:r>
            <a:endParaRPr lang="en-US" dirty="0"/>
          </a:p>
          <a:p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drasztikusabb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a </a:t>
            </a:r>
            <a:r>
              <a:rPr lang="en-US" dirty="0" err="1"/>
              <a:t>hibája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EDF2-DEA2-4F46-BB7B-6132C29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128505"/>
            <a:ext cx="6210300" cy="310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4455F1-2702-476A-B8FB-6ADF4F4F4852}"/>
              </a:ext>
            </a:extLst>
          </p:cNvPr>
          <p:cNvSpPr txBox="1"/>
          <p:nvPr/>
        </p:nvSpPr>
        <p:spPr>
          <a:xfrm>
            <a:off x="457200" y="621403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Forrás</a:t>
            </a:r>
            <a:r>
              <a:rPr lang="en-US" dirty="0"/>
              <a:t>: </a:t>
            </a:r>
            <a:r>
              <a:rPr lang="hu-HU" dirty="0">
                <a:hlinkClick r:id="rId4"/>
              </a:rPr>
              <a:t>http://m.cdn.blog.hu/da/darthasylum/tutorials/C++/ch36_relief.html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87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Modell/</a:t>
            </a:r>
            <a:r>
              <a:rPr lang="en-US" b="1" dirty="0" err="1"/>
              <a:t>Textúra</a:t>
            </a:r>
            <a:r>
              <a:rPr lang="en-US" b="1" dirty="0"/>
              <a:t> </a:t>
            </a:r>
            <a:r>
              <a:rPr lang="en-US" b="1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/*</a:t>
            </a:r>
          </a:p>
          <a:p>
            <a:r>
              <a:rPr lang="en-US" sz="2000" dirty="0"/>
              <a:t>	PNTTB: Position, Normal, Texture, Tangent, Binormal</a:t>
            </a:r>
          </a:p>
          <a:p>
            <a:r>
              <a:rPr lang="en-US" sz="2000" dirty="0"/>
              <a:t>	*/</a:t>
            </a:r>
          </a:p>
          <a:p>
            <a:r>
              <a:rPr lang="en-US" sz="2000" dirty="0"/>
              <a:t>	struct </a:t>
            </a:r>
            <a:r>
              <a:rPr lang="en-US" sz="2000" dirty="0" err="1"/>
              <a:t>PNTTB_Vertex</a:t>
            </a:r>
            <a:r>
              <a:rPr lang="en-US" sz="2000" dirty="0"/>
              <a:t> {</a:t>
            </a:r>
          </a:p>
          <a:p>
            <a:r>
              <a:rPr lang="en-US" sz="2000" dirty="0"/>
              <a:t>		Egg::Math::Float3 position;</a:t>
            </a:r>
          </a:p>
          <a:p>
            <a:r>
              <a:rPr lang="en-US" sz="2000" dirty="0"/>
              <a:t>		Egg::Math::Float3 normal;</a:t>
            </a:r>
          </a:p>
          <a:p>
            <a:r>
              <a:rPr lang="en-US" sz="2000" dirty="0"/>
              <a:t>		Egg::Math::Float2 </a:t>
            </a:r>
            <a:r>
              <a:rPr lang="en-US" sz="2000" dirty="0" err="1"/>
              <a:t>tex</a:t>
            </a:r>
            <a:r>
              <a:rPr lang="en-US" sz="2000" dirty="0"/>
              <a:t>;</a:t>
            </a:r>
          </a:p>
          <a:p>
            <a:r>
              <a:rPr lang="en-US" sz="2000" dirty="0"/>
              <a:t>		Egg::Math::Float3 tangent;</a:t>
            </a:r>
          </a:p>
          <a:p>
            <a:r>
              <a:rPr lang="en-US" sz="2000" dirty="0"/>
              <a:t>		Egg::Math::Float3 binormal;</a:t>
            </a:r>
          </a:p>
          <a:p>
            <a:r>
              <a:rPr lang="en-US" sz="2000" dirty="0"/>
              <a:t>	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</a:t>
            </a:r>
            <a:r>
              <a:rPr lang="en-US" sz="4000" dirty="0" err="1"/>
              <a:t>Vertex.h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Egg::Mesh::Geometry::P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ImportWithTangentSpace</a:t>
            </a:r>
            <a:r>
              <a:rPr lang="en-US" sz="2000" dirty="0"/>
              <a:t>(ID3D12Device * device,</a:t>
            </a:r>
          </a:p>
          <a:p>
            <a:r>
              <a:rPr lang="en-US" sz="2000" dirty="0"/>
              <a:t>					const std::string &amp; </a:t>
            </a:r>
            <a:r>
              <a:rPr lang="en-US" sz="2000" dirty="0" err="1"/>
              <a:t>filePath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</a:t>
            </a:r>
            <a:r>
              <a:rPr lang="en-US" sz="4000" dirty="0" err="1"/>
              <a:t>Importer.h</a:t>
            </a:r>
            <a:r>
              <a:rPr lang="en-US" sz="4000" dirty="0"/>
              <a:t> – NOTE!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 </a:t>
            </a:r>
            <a:r>
              <a:rPr lang="en-US" sz="2000" dirty="0" err="1"/>
              <a:t>aiScene</a:t>
            </a:r>
            <a:r>
              <a:rPr lang="en-US" sz="2000" dirty="0"/>
              <a:t> * scene = </a:t>
            </a:r>
            <a:r>
              <a:rPr lang="en-US" sz="2000" dirty="0" err="1"/>
              <a:t>importer.ReadFile</a:t>
            </a:r>
            <a:r>
              <a:rPr lang="en-US" sz="2000" dirty="0"/>
              <a:t>(path, </a:t>
            </a:r>
            <a:r>
              <a:rPr lang="en-US" sz="2000" dirty="0" err="1"/>
              <a:t>aiProcess_Triangulate</a:t>
            </a:r>
            <a:r>
              <a:rPr lang="en-US" sz="2000" dirty="0"/>
              <a:t> | </a:t>
            </a:r>
            <a:r>
              <a:rPr lang="en-US" sz="2000" dirty="0" err="1"/>
              <a:t>aiProcess_GenNormals</a:t>
            </a:r>
            <a:r>
              <a:rPr lang="en-US" sz="2000" dirty="0"/>
              <a:t> | </a:t>
            </a:r>
            <a:r>
              <a:rPr lang="en-US" sz="2000" dirty="0" err="1">
                <a:solidFill>
                  <a:srgbClr val="FF0000"/>
                </a:solidFill>
              </a:rPr>
              <a:t>aiProcess_CalcTangentSpace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| </a:t>
            </a:r>
            <a:r>
              <a:rPr lang="en-US" sz="2000" dirty="0" err="1"/>
              <a:t>aiProcess_GenUVCoords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Egg/Importer.cpp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3139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std::vector&lt;unsigned int&gt; indices;</a:t>
            </a:r>
          </a:p>
          <a:p>
            <a:r>
              <a:rPr lang="en-US" sz="2000" dirty="0"/>
              <a:t>std::vector&lt;</a:t>
            </a:r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&gt; vertices;</a:t>
            </a:r>
          </a:p>
          <a:p>
            <a:r>
              <a:rPr lang="en-US" sz="2000" dirty="0" err="1"/>
              <a:t>indices.reserve</a:t>
            </a:r>
            <a:r>
              <a:rPr lang="en-US" sz="2000" dirty="0"/>
              <a:t>(mesh-&gt;</a:t>
            </a:r>
            <a:r>
              <a:rPr lang="en-US" sz="2000" dirty="0" err="1"/>
              <a:t>mNumFaces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vertices.reserve</a:t>
            </a:r>
            <a:r>
              <a:rPr lang="en-US" sz="2000" dirty="0"/>
              <a:t>(mesh-&gt;</a:t>
            </a:r>
            <a:r>
              <a:rPr lang="en-US" sz="2000" dirty="0" err="1"/>
              <a:t>mNumVertices</a:t>
            </a:r>
            <a:r>
              <a:rPr lang="en-US" sz="2000" dirty="0"/>
              <a:t>);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 v;</a:t>
            </a:r>
          </a:p>
          <a:p>
            <a:endParaRPr lang="en-US" sz="2000" dirty="0"/>
          </a:p>
          <a:p>
            <a:r>
              <a:rPr lang="en-US" sz="2000" dirty="0"/>
              <a:t>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mesh-&gt;</a:t>
            </a:r>
            <a:r>
              <a:rPr lang="en-US" sz="2000" dirty="0" err="1"/>
              <a:t>mNumVertices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	[...]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v.tangent.x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].x;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v.tangent.y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].y;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v.tangent.z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].z;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v.binormal.x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].x;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v.binormal.y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].y;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v.binormal.z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].z;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vertices.emplace_back</a:t>
            </a:r>
            <a:r>
              <a:rPr lang="en-US" sz="2000" dirty="0"/>
              <a:t>(v);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Egg/Importer.cpp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2166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Egg::Mesh::Geometry::P geometry = Egg::Mesh::</a:t>
            </a:r>
            <a:r>
              <a:rPr lang="en-US" sz="2000" dirty="0" err="1"/>
              <a:t>IndexedGeometry</a:t>
            </a:r>
            <a:r>
              <a:rPr lang="en-US" sz="2000" dirty="0"/>
              <a:t>::Create(device, &amp;(vertices.at(0)), (unsigned int)(</a:t>
            </a:r>
            <a:r>
              <a:rPr lang="en-US" sz="2000" dirty="0" err="1"/>
              <a:t>vertices.size</a:t>
            </a:r>
            <a:r>
              <a:rPr lang="en-US" sz="2000" dirty="0"/>
              <a:t>() *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)), (unsigned int)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),</a:t>
            </a:r>
          </a:p>
          <a:p>
            <a:r>
              <a:rPr lang="en-US" sz="2000" dirty="0"/>
              <a:t>	&amp;(indices.at(0)), (unsigned int)(</a:t>
            </a:r>
            <a:r>
              <a:rPr lang="en-US" sz="2000" dirty="0" err="1"/>
              <a:t>indices.size</a:t>
            </a:r>
            <a:r>
              <a:rPr lang="en-US" sz="2000" dirty="0"/>
              <a:t>() * 4), DXGI_FORMAT_R32_UINT);</a:t>
            </a:r>
          </a:p>
          <a:p>
            <a:endParaRPr lang="en-US" sz="2000" dirty="0"/>
          </a:p>
          <a:p>
            <a:r>
              <a:rPr lang="en-US" sz="2000" dirty="0"/>
              <a:t>geometry-&gt;</a:t>
            </a:r>
            <a:r>
              <a:rPr lang="en-US" sz="2000" dirty="0" err="1"/>
              <a:t>AddInputElement</a:t>
            </a:r>
            <a:r>
              <a:rPr lang="en-US" sz="2000" dirty="0"/>
              <a:t>({ "POSITION", 0, DXGI_FORMAT_R32G32B32_FLOAT, 0, 0, D3D12_INPUT_CLASSIFICATION_PER_VERTEX_DATA, 0 });</a:t>
            </a:r>
          </a:p>
          <a:p>
            <a:r>
              <a:rPr lang="en-US" sz="2000" dirty="0"/>
              <a:t>geometry-&gt;</a:t>
            </a:r>
            <a:r>
              <a:rPr lang="en-US" sz="2000" dirty="0" err="1"/>
              <a:t>AddInputElement</a:t>
            </a:r>
            <a:r>
              <a:rPr lang="en-US" sz="2000" dirty="0"/>
              <a:t>({ "NORMAL", 0, DXGI_FORMAT_R32G32B32_FLOAT, 0, 12, D3D12_INPUT_CLASSIFICATION_PER_VERTEX_DATA, 0 });</a:t>
            </a:r>
          </a:p>
          <a:p>
            <a:r>
              <a:rPr lang="en-US" sz="2000" dirty="0"/>
              <a:t>geometry-&gt;</a:t>
            </a:r>
            <a:r>
              <a:rPr lang="en-US" sz="2000" dirty="0" err="1"/>
              <a:t>AddInputElement</a:t>
            </a:r>
            <a:r>
              <a:rPr lang="en-US" sz="2000" dirty="0"/>
              <a:t>({ "TEXCOORD", 0, DXGI_FORMAT_R32G32_FLOAT, 0, 24, D3D12_INPUT_CLASSIFICATION_PER_VERTEX_DATA, 0 });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geometry-&gt;</a:t>
            </a:r>
            <a:r>
              <a:rPr lang="en-US" sz="2000" dirty="0" err="1">
                <a:solidFill>
                  <a:srgbClr val="FF0000"/>
                </a:solidFill>
              </a:rPr>
              <a:t>AddInputElement</a:t>
            </a:r>
            <a:r>
              <a:rPr lang="en-US" sz="2000" dirty="0">
                <a:solidFill>
                  <a:srgbClr val="FF0000"/>
                </a:solidFill>
              </a:rPr>
              <a:t>({ "BINORMAL", 0, DXGI_FORMAT_R32G32B32_FLOAT, 0, 32, D3D12_INPUT_CLASSIFICATION_PER_VERTEX_DATA, 0 });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geometry-&gt;</a:t>
            </a:r>
            <a:r>
              <a:rPr lang="en-US" sz="2000" dirty="0" err="1">
                <a:solidFill>
                  <a:srgbClr val="FF0000"/>
                </a:solidFill>
              </a:rPr>
              <a:t>AddInputElement</a:t>
            </a:r>
            <a:r>
              <a:rPr lang="en-US" sz="2000" dirty="0">
                <a:solidFill>
                  <a:srgbClr val="FF0000"/>
                </a:solidFill>
              </a:rPr>
              <a:t>({ "TANGENT", 0, DXGI_FORMAT_R32G32B32_FLOAT, 0, 40, D3D12_INPUT_CLASSIFICATION_PER_VERTEX_DATA, 0 });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Egg/Importer.cpp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7479</TotalTime>
  <Words>3194</Words>
  <Application>Microsoft Office PowerPoint</Application>
  <PresentationFormat>On-screen Show (4:3)</PresentationFormat>
  <Paragraphs>420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Office-téma</vt:lpstr>
      <vt:lpstr>GraphGame ggl005-Bump</vt:lpstr>
      <vt:lpstr>Előkészületek</vt:lpstr>
      <vt:lpstr>Mire jó a normal map?</vt:lpstr>
      <vt:lpstr>Roadmap</vt:lpstr>
      <vt:lpstr>Egg/Vertex.h</vt:lpstr>
      <vt:lpstr>Egg/Importer.h – NOTE!</vt:lpstr>
      <vt:lpstr>Egg/Importer.cpp</vt:lpstr>
      <vt:lpstr>Egg/Importer.cpp</vt:lpstr>
      <vt:lpstr>Egg/Importer.cpp</vt:lpstr>
      <vt:lpstr>Roadmap</vt:lpstr>
      <vt:lpstr>ggl005App.h</vt:lpstr>
      <vt:lpstr>CreateResources()</vt:lpstr>
      <vt:lpstr>LoadAssets()</vt:lpstr>
      <vt:lpstr>LoadAssets()</vt:lpstr>
      <vt:lpstr>UploadResources()</vt:lpstr>
      <vt:lpstr>Roadmap</vt:lpstr>
      <vt:lpstr>RootSignatures.hlsli</vt:lpstr>
      <vt:lpstr>NormalMapVS.hlsl</vt:lpstr>
      <vt:lpstr>Textúra tér</vt:lpstr>
      <vt:lpstr>Textúra tér - 2</vt:lpstr>
      <vt:lpstr>NormalMapVS.hlsl</vt:lpstr>
      <vt:lpstr>NormalMapVS.hlsl - 2</vt:lpstr>
      <vt:lpstr>NormalMapPS.hlsl</vt:lpstr>
      <vt:lpstr>NormalMapPS.hlsl - 2</vt:lpstr>
      <vt:lpstr>Roadmap</vt:lpstr>
      <vt:lpstr>Update()- Note!</vt:lpstr>
      <vt:lpstr>PopulateCommandList()</vt:lpstr>
      <vt:lpstr>Most itt tartunk</vt:lpstr>
      <vt:lpstr>Roadmap</vt:lpstr>
      <vt:lpstr>Texture tiling – “Csempézés”</vt:lpstr>
      <vt:lpstr>RootSignatures.hlsli</vt:lpstr>
      <vt:lpstr>Most itt tartunk</vt:lpstr>
      <vt:lpstr>Roadmap</vt:lpstr>
      <vt:lpstr>Mire jó a parallax?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896</cp:revision>
  <dcterms:created xsi:type="dcterms:W3CDTF">2011-02-09T17:24:52Z</dcterms:created>
  <dcterms:modified xsi:type="dcterms:W3CDTF">2019-10-20T09:46:19Z</dcterms:modified>
</cp:coreProperties>
</file>