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7C772-F136-FF43-85BC-66B60A4E318B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B2CFB-E2D1-2E4B-B184-9989DB08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3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B2CFB-E2D1-2E4B-B184-9989DB0886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7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CD49-70EF-1158-702A-27D6FCCD2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2C1F1-2255-956B-BCA2-C4FFDB500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9ADC-C701-8FFF-259F-30D29731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F9E46-4ABA-E615-B915-9C1EDEB8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69F7-5370-A68A-7BDD-AA87F33D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7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5D13-DC4A-EB48-F9BD-43438B64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B0EFA-ADD2-A1A2-0A25-EC58A054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359F3-4AFE-AB76-E7E1-5A2B98EF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AC61C-99F3-B8D7-0FD5-367A585D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A3A4-EC5C-6284-B6DD-6AA270B9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7CBBE-C349-AAAD-43C4-1526CF3EB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13D75-71FB-8874-AAA5-D91BC98B7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66F97-F5D0-62B7-98F7-12F4D8F8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1390F-2697-0D60-525B-6AF40330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00ED-C19C-6DB9-2C2B-5F7E3D25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3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141A-10FA-8813-7E0C-A1AC6D60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B38B-2701-F09F-CEBC-9C86C058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25DF5-E3B4-3DD1-A2EF-DECBF533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9C7E9-5E12-7DC6-8A86-5149954D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31D79-D2AE-8BE1-33D5-866FCEE0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7353-ADCA-B6FB-C93D-D14CF67B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132E7-992D-FEEA-8020-D56F358B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30484-1233-E205-9F72-252B63E6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343C-FAEB-B24A-4496-DFBA6E14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95727-D726-E120-7F35-F97FF64B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9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CDC4-0BB6-030B-6B1D-EE4A06C6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BCEF-1B9A-B41C-6BFC-6BC5F32D7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75950-250E-6385-D2A5-F708634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1B743-2BF4-AE32-9CD0-27FB057F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D67F7-01F9-D506-6200-E5467EF0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10B26-E734-30DE-C2D8-EAF444AB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ACBA-E00C-8F93-E7C1-C6704C2C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106A0-ADD4-48F6-A5DD-6500AD27F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8DDD6-E962-0789-7E6B-323B1543E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9DF71-FB67-5732-F3DE-24CBAC1E9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AF13B-31EB-8BDB-50C2-10F84C115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A171C-44F1-7F13-CA12-63713190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D68F1-034E-9CB5-8E13-4E76E88F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185AD-92FB-AA8E-902C-08D5ADDA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3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CCD8-2FA8-D1E0-4FEC-FB373A7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2C6F1-C6B4-8D13-B6AB-83D7285D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CCA9F-E52F-B9B3-70E2-80596AE7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A0368-7708-E362-03E2-86B5BEB6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0C358-20E2-D669-158E-0E6906FA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0BB35-C64C-A52A-B775-70455CA1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C7BD3-62CC-36C0-AE00-3B3101E0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BB26-1EA6-7CE3-B56D-A2E8E8C0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DF134-EF03-DBDF-5AD3-2D03CF26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C7C7F-53E0-E32C-F879-873570E97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15BC-6C41-49C9-736B-268FF04B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E2BEE-CA57-BA38-55FD-5668D47E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1E60B-CDE5-F47A-7529-A6E36E01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88BD-B272-CDFC-7AEE-1D2EB59A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31B1E-0D54-9CAB-6E5C-3DEA0AAF4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62DCE-AC4D-DE33-7A23-C500901BD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6186B-CED9-3170-C051-47B56CE9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84D4C-B3E2-9005-9494-C7A610F6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2E368-E146-6F9A-D960-A6E61C27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122A4-752B-DEA0-0BFC-1B652BCB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24935-3D42-21F6-B1AA-15D11BCB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76084-1FFA-F243-250D-5764F0228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73C5F4-5120-0D43-B87E-D198AC85C05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8741-7AE8-2B1A-4565-1056B20D0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E2CC-F027-2BA3-63FC-B157052E5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1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2B0E-43B5-F76A-ACD4-B401D8A60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62255"/>
          </a:xfrm>
        </p:spPr>
        <p:txBody>
          <a:bodyPr>
            <a:normAutofit fontScale="90000"/>
          </a:bodyPr>
          <a:lstStyle/>
          <a:p>
            <a:r>
              <a:rPr lang="en-US" dirty="0"/>
              <a:t>Optimizations of Bilinear Reaction State Model &amp; Second-Order Reaction through Ensemble Trajectories and </a:t>
            </a:r>
            <a:r>
              <a:rPr lang="en-US" dirty="0" err="1"/>
              <a:t>Nlopt.jl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D3259-B6D5-43FE-D7BA-77D9FE48E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8308"/>
            <a:ext cx="9144000" cy="829491"/>
          </a:xfrm>
        </p:spPr>
        <p:txBody>
          <a:bodyPr/>
          <a:lstStyle/>
          <a:p>
            <a:r>
              <a:rPr lang="en-US" dirty="0"/>
              <a:t>Tye Phoenix</a:t>
            </a:r>
          </a:p>
        </p:txBody>
      </p:sp>
    </p:spTree>
    <p:extLst>
      <p:ext uri="{BB962C8B-B14F-4D97-AF65-F5344CB8AC3E}">
        <p14:creationId xmlns:p14="http://schemas.microsoft.com/office/powerpoint/2010/main" val="111837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83B3-0401-3E17-FA68-F129B3A42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Polynomial Chaos Sampling for Parametric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CAE8-31F0-71DF-7399-7BC9ACCEE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Tye Phoenix</a:t>
            </a:r>
          </a:p>
        </p:txBody>
      </p:sp>
    </p:spTree>
    <p:extLst>
      <p:ext uri="{BB962C8B-B14F-4D97-AF65-F5344CB8AC3E}">
        <p14:creationId xmlns:p14="http://schemas.microsoft.com/office/powerpoint/2010/main" val="209264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3C29-E8C9-BEA4-CA57-DA00ADA5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Tank Bilinear Reaction Network</a:t>
            </a:r>
          </a:p>
        </p:txBody>
      </p:sp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F4B41B91-39E5-A27A-37EC-535880E4C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8125" y="2133599"/>
            <a:ext cx="4598852" cy="3065901"/>
          </a:xfrm>
        </p:spPr>
      </p:pic>
      <p:pic>
        <p:nvPicPr>
          <p:cNvPr id="7" name="Picture 6" descr="A graph of a line&#10;&#10;Description automatically generated">
            <a:extLst>
              <a:ext uri="{FF2B5EF4-FFF2-40B4-BE49-F238E27FC236}">
                <a16:creationId xmlns:a16="http://schemas.microsoft.com/office/drawing/2014/main" id="{56910100-6E20-A902-26FD-03425E12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22" y="2133599"/>
            <a:ext cx="4598852" cy="306590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1D0C44-3A2E-FA84-E0C9-6542D860235C}"/>
              </a:ext>
            </a:extLst>
          </p:cNvPr>
          <p:cNvCxnSpPr/>
          <p:nvPr/>
        </p:nvCxnSpPr>
        <p:spPr>
          <a:xfrm>
            <a:off x="5454869" y="3429000"/>
            <a:ext cx="998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EC9225-C65E-51E1-9592-3A3694410A8C}"/>
              </a:ext>
            </a:extLst>
          </p:cNvPr>
          <p:cNvSpPr txBox="1"/>
          <p:nvPr/>
        </p:nvSpPr>
        <p:spPr>
          <a:xfrm>
            <a:off x="969579" y="6020349"/>
            <a:ext cx="1025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</a:t>
            </a:r>
            <a:r>
              <a:rPr lang="en-US" i="1" dirty="0" err="1"/>
              <a:t>PolyChaos.jl’s</a:t>
            </a:r>
            <a:r>
              <a:rPr lang="en-US" i="1" dirty="0"/>
              <a:t> algorithm seems to generate a randomly response? Different ensemble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214799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DBBB-F0C9-ED4D-8733-9435DDBB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Reaction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3C11CD3-3964-4EEB-C529-8430187BE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5708" y="2190965"/>
            <a:ext cx="4875420" cy="3250280"/>
          </a:xfr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BEA6FD7-EA71-8A8E-D519-EEAFFAFA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73" y="2239300"/>
            <a:ext cx="4875420" cy="32502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4FC90-6317-C749-E8B1-3CA821461FB9}"/>
              </a:ext>
            </a:extLst>
          </p:cNvPr>
          <p:cNvCxnSpPr/>
          <p:nvPr/>
        </p:nvCxnSpPr>
        <p:spPr>
          <a:xfrm>
            <a:off x="5433848" y="3657600"/>
            <a:ext cx="14083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303E18-7030-BDD5-6B07-A280EDF1F5A3}"/>
              </a:ext>
            </a:extLst>
          </p:cNvPr>
          <p:cNvSpPr txBox="1"/>
          <p:nvPr/>
        </p:nvSpPr>
        <p:spPr>
          <a:xfrm>
            <a:off x="1208187" y="6038192"/>
            <a:ext cx="977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*Trajectory propagation algorithm runtime down from ~0.15 seconds to ~0.05 seconds! 3x as fast!</a:t>
            </a:r>
          </a:p>
        </p:txBody>
      </p:sp>
    </p:spTree>
    <p:extLst>
      <p:ext uri="{BB962C8B-B14F-4D97-AF65-F5344CB8AC3E}">
        <p14:creationId xmlns:p14="http://schemas.microsoft.com/office/powerpoint/2010/main" val="101946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9D3D-0E2E-652A-1683-93253246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0700"/>
          </a:xfrm>
        </p:spPr>
        <p:txBody>
          <a:bodyPr/>
          <a:lstStyle/>
          <a:p>
            <a:r>
              <a:rPr lang="en-US" dirty="0"/>
              <a:t>Bilinear Reaction Model</a:t>
            </a:r>
          </a:p>
        </p:txBody>
      </p:sp>
      <p:pic>
        <p:nvPicPr>
          <p:cNvPr id="5" name="Content Placeholder 4" descr="A screenshot of a data&#10;&#10;Description automatically generated">
            <a:extLst>
              <a:ext uri="{FF2B5EF4-FFF2-40B4-BE49-F238E27FC236}">
                <a16:creationId xmlns:a16="http://schemas.microsoft.com/office/drawing/2014/main" id="{8D7E059A-68AB-3705-89DF-3422485AF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3551" y="732926"/>
            <a:ext cx="4481000" cy="3563205"/>
          </a:xfrm>
        </p:spPr>
      </p:pic>
      <p:pic>
        <p:nvPicPr>
          <p:cNvPr id="7" name="Picture 6" descr="A math equations with numbers and symbols&#10;&#10;Description automatically generated">
            <a:extLst>
              <a:ext uri="{FF2B5EF4-FFF2-40B4-BE49-F238E27FC236}">
                <a16:creationId xmlns:a16="http://schemas.microsoft.com/office/drawing/2014/main" id="{FA8B4EC1-D3C8-F543-B645-2B2ED636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16" y="2514529"/>
            <a:ext cx="4191000" cy="1447800"/>
          </a:xfrm>
          <a:prstGeom prst="rect">
            <a:avLst/>
          </a:prstGeom>
        </p:spPr>
      </p:pic>
      <p:pic>
        <p:nvPicPr>
          <p:cNvPr id="9" name="Picture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833AF93-DB23-6F1C-453E-0D0890F2A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949" y="4233909"/>
            <a:ext cx="6400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1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BD7E-385B-5407-959D-A6D71141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graph of a line&#10;&#10;Description automatically generated">
            <a:extLst>
              <a:ext uri="{FF2B5EF4-FFF2-40B4-BE49-F238E27FC236}">
                <a16:creationId xmlns:a16="http://schemas.microsoft.com/office/drawing/2014/main" id="{1EE77E53-D8ED-465C-41CF-CC7C9B1B8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03590"/>
            <a:ext cx="3733929" cy="2489285"/>
          </a:xfrm>
        </p:spPr>
      </p:pic>
      <p:pic>
        <p:nvPicPr>
          <p:cNvPr id="9" name="Picture 8" descr="A graph of a line graph&#10;&#10;Description automatically generated">
            <a:extLst>
              <a:ext uri="{FF2B5EF4-FFF2-40B4-BE49-F238E27FC236}">
                <a16:creationId xmlns:a16="http://schemas.microsoft.com/office/drawing/2014/main" id="{ACEEA4AF-811D-B6F6-8C63-D3B50A269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29808"/>
            <a:ext cx="3733928" cy="2489285"/>
          </a:xfrm>
          <a:prstGeom prst="rect">
            <a:avLst/>
          </a:prstGeom>
        </p:spPr>
      </p:pic>
      <p:pic>
        <p:nvPicPr>
          <p:cNvPr id="11" name="Picture 10" descr="A graph of a line&#10;&#10;Description automatically generated">
            <a:extLst>
              <a:ext uri="{FF2B5EF4-FFF2-40B4-BE49-F238E27FC236}">
                <a16:creationId xmlns:a16="http://schemas.microsoft.com/office/drawing/2014/main" id="{85C0D93B-18FD-E304-CF47-26C96D208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919" y="3894953"/>
            <a:ext cx="3896882" cy="25979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1929A2-C58D-7E18-C8CA-9B45CD21D897}"/>
              </a:ext>
            </a:extLst>
          </p:cNvPr>
          <p:cNvSpPr txBox="1"/>
          <p:nvPr/>
        </p:nvSpPr>
        <p:spPr>
          <a:xfrm>
            <a:off x="8372628" y="4294142"/>
            <a:ext cx="167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Faulty Valve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9E140-FAD1-4167-2627-F19B79FB3DCA}"/>
                  </a:ext>
                </a:extLst>
              </p:cNvPr>
              <p:cNvSpPr txBox="1"/>
              <p:nvPr/>
            </p:nvSpPr>
            <p:spPr>
              <a:xfrm>
                <a:off x="7813962" y="5431994"/>
                <a:ext cx="1313411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l-GR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l-GR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𝑟𝑎𝑛𝑑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−1,1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9E140-FAD1-4167-2627-F19B79FB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62" y="5431994"/>
                <a:ext cx="1313411" cy="539507"/>
              </a:xfrm>
              <a:prstGeom prst="rect">
                <a:avLst/>
              </a:prstGeom>
              <a:blipFill>
                <a:blip r:embed="rId5"/>
                <a:stretch>
                  <a:fillRect l="-37500" t="-109091" r="-17308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20700A-9B7D-E02D-D8B7-C63D1015EDD1}"/>
              </a:ext>
            </a:extLst>
          </p:cNvPr>
          <p:cNvSpPr txBox="1"/>
          <p:nvPr/>
        </p:nvSpPr>
        <p:spPr>
          <a:xfrm>
            <a:off x="1936866" y="1027906"/>
            <a:ext cx="17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Broken Valve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3EBD3-55EC-74DB-4684-4AB9CEA8D2AD}"/>
              </a:ext>
            </a:extLst>
          </p:cNvPr>
          <p:cNvSpPr txBox="1"/>
          <p:nvPr/>
        </p:nvSpPr>
        <p:spPr>
          <a:xfrm>
            <a:off x="1354975" y="2274542"/>
            <a:ext cx="176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Discrete event @ t=12.5</a:t>
            </a:r>
          </a:p>
        </p:txBody>
      </p:sp>
      <p:pic>
        <p:nvPicPr>
          <p:cNvPr id="10" name="Picture 9" descr="A graph of a line graph&#10;&#10;Description automatically generated">
            <a:extLst>
              <a:ext uri="{FF2B5EF4-FFF2-40B4-BE49-F238E27FC236}">
                <a16:creationId xmlns:a16="http://schemas.microsoft.com/office/drawing/2014/main" id="{31B1EF14-D986-00AA-56AE-9B7039873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8395" y="629807"/>
            <a:ext cx="3733929" cy="24892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AFA07C-B41D-8E7F-FC78-ED649F04D4CF}"/>
              </a:ext>
            </a:extLst>
          </p:cNvPr>
          <p:cNvSpPr txBox="1"/>
          <p:nvPr/>
        </p:nvSpPr>
        <p:spPr>
          <a:xfrm>
            <a:off x="8794865" y="102790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(2)</a:t>
            </a:r>
          </a:p>
        </p:txBody>
      </p:sp>
    </p:spTree>
    <p:extLst>
      <p:ext uri="{BB962C8B-B14F-4D97-AF65-F5344CB8AC3E}">
        <p14:creationId xmlns:p14="http://schemas.microsoft.com/office/powerpoint/2010/main" val="171443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B7F4-5C9A-C882-F273-06EF7097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9C00-809D-4439-3D57-21DF4C7F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highest value at last time step in ensemble. Retrieved trajectory parameters by index.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DE8BEAD7-8BB9-9F26-B68A-FF972727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" y="4846320"/>
            <a:ext cx="3017520" cy="2011680"/>
          </a:xfrm>
          <a:prstGeom prst="rect">
            <a:avLst/>
          </a:prstGeom>
        </p:spPr>
      </p:pic>
      <p:pic>
        <p:nvPicPr>
          <p:cNvPr id="6" name="Picture 5" descr="A graph of a line&#10;&#10;Description automatically generated">
            <a:extLst>
              <a:ext uri="{FF2B5EF4-FFF2-40B4-BE49-F238E27FC236}">
                <a16:creationId xmlns:a16="http://schemas.microsoft.com/office/drawing/2014/main" id="{A6FCB6EC-5ECA-F217-96FE-0E3270241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213" y="4846320"/>
            <a:ext cx="3017520" cy="2011680"/>
          </a:xfrm>
          <a:prstGeom prst="rect">
            <a:avLst/>
          </a:prstGeom>
        </p:spPr>
      </p:pic>
      <p:pic>
        <p:nvPicPr>
          <p:cNvPr id="8" name="Picture 7" descr="A graph of a line&#10;&#10;Description automatically generated">
            <a:extLst>
              <a:ext uri="{FF2B5EF4-FFF2-40B4-BE49-F238E27FC236}">
                <a16:creationId xmlns:a16="http://schemas.microsoft.com/office/drawing/2014/main" id="{6B512277-85B1-A516-B4D6-DD99F8604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423" y="4846320"/>
            <a:ext cx="3017519" cy="2011679"/>
          </a:xfrm>
          <a:prstGeom prst="rect">
            <a:avLst/>
          </a:prstGeom>
        </p:spPr>
      </p:pic>
      <p:pic>
        <p:nvPicPr>
          <p:cNvPr id="9" name="Picture 8" descr="A graph of a line&#10;&#10;Description automatically generated">
            <a:extLst>
              <a:ext uri="{FF2B5EF4-FFF2-40B4-BE49-F238E27FC236}">
                <a16:creationId xmlns:a16="http://schemas.microsoft.com/office/drawing/2014/main" id="{1593D37A-0907-FA02-28BD-F822F4CCD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482" y="4846320"/>
            <a:ext cx="3017517" cy="20116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E873AA-5B19-0307-5CF3-08A09EDC9C4C}"/>
              </a:ext>
            </a:extLst>
          </p:cNvPr>
          <p:cNvSpPr txBox="1"/>
          <p:nvPr/>
        </p:nvSpPr>
        <p:spPr>
          <a:xfrm>
            <a:off x="452223" y="4538543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Ca={k1: 2.789, k2: 2.265}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2BA41-C19F-BF04-EF20-818DEADDF4C7}"/>
              </a:ext>
            </a:extLst>
          </p:cNvPr>
          <p:cNvSpPr txBox="1"/>
          <p:nvPr/>
        </p:nvSpPr>
        <p:spPr>
          <a:xfrm>
            <a:off x="3752245" y="4538542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Cb</a:t>
            </a:r>
            <a:r>
              <a:rPr lang="en-US" sz="1400" dirty="0"/>
              <a:t>={k1: 2.789, k2: 9.331}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D3FCB-33E4-7F6C-4277-3FFFBE581DEE}"/>
              </a:ext>
            </a:extLst>
          </p:cNvPr>
          <p:cNvSpPr txBox="1"/>
          <p:nvPr/>
        </p:nvSpPr>
        <p:spPr>
          <a:xfrm>
            <a:off x="6863606" y="4538541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Cc={k1: 8.620, k2: 2.265}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DA90A6-EF54-30F9-19DC-9A5452B423F3}"/>
              </a:ext>
            </a:extLst>
          </p:cNvPr>
          <p:cNvSpPr txBox="1"/>
          <p:nvPr/>
        </p:nvSpPr>
        <p:spPr>
          <a:xfrm>
            <a:off x="9697404" y="4557494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Cd={k1: 2.789, k2: 9.331}</a:t>
            </a:r>
          </a:p>
        </p:txBody>
      </p:sp>
    </p:spTree>
    <p:extLst>
      <p:ext uri="{BB962C8B-B14F-4D97-AF65-F5344CB8AC3E}">
        <p14:creationId xmlns:p14="http://schemas.microsoft.com/office/powerpoint/2010/main" val="225393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AFF4-A792-EE08-320A-BE5CD428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State Machine &amp; Maximize Algorithm through </a:t>
            </a:r>
            <a:r>
              <a:rPr lang="en-US" dirty="0" err="1"/>
              <a:t>NLopt.jl</a:t>
            </a:r>
            <a:endParaRPr lang="en-US" dirty="0"/>
          </a:p>
        </p:txBody>
      </p:sp>
      <p:pic>
        <p:nvPicPr>
          <p:cNvPr id="5" name="Content Placeholder 4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E974FE9B-1B3B-57CF-E6A3-0344A7B4A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600" y="1786414"/>
            <a:ext cx="3886200" cy="2235200"/>
          </a:xfrm>
        </p:spPr>
      </p:pic>
      <p:pic>
        <p:nvPicPr>
          <p:cNvPr id="7" name="Picture 6" descr="A whiteboard with black text&#10;&#10;Description automatically generated">
            <a:extLst>
              <a:ext uri="{FF2B5EF4-FFF2-40B4-BE49-F238E27FC236}">
                <a16:creationId xmlns:a16="http://schemas.microsoft.com/office/drawing/2014/main" id="{6C93564A-5E1F-7202-4270-4241DF5CF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8" y="4388240"/>
            <a:ext cx="3394166" cy="1893418"/>
          </a:xfrm>
          <a:prstGeom prst="rect">
            <a:avLst/>
          </a:prstGeom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32C402D-07AB-B3D3-99F0-C4AA198EF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33" y="2500368"/>
            <a:ext cx="54991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3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69FA-BF8D-3440-181F-B74DCF46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Chemical Reaction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51F5C-E5FA-FBFF-5230-A678A6150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583024"/>
              </p:ext>
            </p:extLst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2833542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2750212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7582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84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 of A:B to produce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59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Reaction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[0.1,0.9]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96339"/>
                  </a:ext>
                </a:extLst>
              </a:tr>
            </a:tbl>
          </a:graphicData>
        </a:graphic>
      </p:graphicFrame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ACA04F9-9AD4-2D53-A1E8-8DBA4A644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543" y="3526971"/>
            <a:ext cx="4448856" cy="29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6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C8B6-DE2C-D9F9-A288-45B34AC5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B56E-C736-947A-EF52-DC44D1A9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plotting different trajectories due to different parameter values, we achieve an ensemble as shown below.</a:t>
            </a:r>
          </a:p>
        </p:txBody>
      </p:sp>
      <p:pic>
        <p:nvPicPr>
          <p:cNvPr id="5" name="Picture 4" descr="A graph of different colored curves&#10;&#10;Description automatically generated">
            <a:extLst>
              <a:ext uri="{FF2B5EF4-FFF2-40B4-BE49-F238E27FC236}">
                <a16:creationId xmlns:a16="http://schemas.microsoft.com/office/drawing/2014/main" id="{EA7526F4-CE3F-8427-D6BA-403457584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53" y="3429000"/>
            <a:ext cx="5143499" cy="3429000"/>
          </a:xfrm>
          <a:prstGeom prst="rect">
            <a:avLst/>
          </a:prstGeom>
        </p:spPr>
      </p:pic>
      <p:pic>
        <p:nvPicPr>
          <p:cNvPr id="7" name="Picture 6" descr="A computer screen with text&#10;&#10;Description automatically generated">
            <a:extLst>
              <a:ext uri="{FF2B5EF4-FFF2-40B4-BE49-F238E27FC236}">
                <a16:creationId xmlns:a16="http://schemas.microsoft.com/office/drawing/2014/main" id="{B0982DCB-ABCF-426F-B039-96D29F6A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794" y="4178300"/>
            <a:ext cx="37719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7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9802-A9B9-DA43-4602-D4A61699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NLopt.jl</a:t>
            </a:r>
            <a:r>
              <a:rPr lang="en-US" dirty="0"/>
              <a:t> Optimization</a:t>
            </a:r>
          </a:p>
        </p:txBody>
      </p:sp>
      <p:pic>
        <p:nvPicPr>
          <p:cNvPr id="6" name="Content Placeholder 5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3C3E0448-2638-209F-3991-C7D207FDA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103904"/>
            <a:ext cx="5691777" cy="207489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8D4FF5-4C5A-E1B7-15AB-1DBC8ECD509C}"/>
              </a:ext>
            </a:extLst>
          </p:cNvPr>
          <p:cNvSpPr txBox="1"/>
          <p:nvPr/>
        </p:nvSpPr>
        <p:spPr>
          <a:xfrm>
            <a:off x="391886" y="5253633"/>
            <a:ext cx="4666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retcode</a:t>
            </a:r>
            <a:r>
              <a:rPr lang="en-US" dirty="0"/>
              <a:t>: Success</a:t>
            </a:r>
          </a:p>
          <a:p>
            <a:r>
              <a:rPr lang="en-US" dirty="0"/>
              <a:t>u: [0.6613708585486165]</a:t>
            </a:r>
          </a:p>
          <a:p>
            <a:r>
              <a:rPr lang="en-US" dirty="0"/>
              <a:t>Final objective value:     0.3330058512256518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31C36-9C05-086E-35D8-38724CB3DE2F}"/>
              </a:ext>
            </a:extLst>
          </p:cNvPr>
          <p:cNvSpPr txBox="1"/>
          <p:nvPr/>
        </p:nvSpPr>
        <p:spPr>
          <a:xfrm>
            <a:off x="822581" y="2094356"/>
            <a:ext cx="9906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 solution to the </a:t>
            </a:r>
            <a:r>
              <a:rPr lang="en-US" dirty="0" err="1"/>
              <a:t>ODEProblem</a:t>
            </a:r>
            <a:r>
              <a:rPr lang="en-US" dirty="0"/>
              <a:t> to get the last ‘t’ value to get minimum amount of substrate at</a:t>
            </a:r>
          </a:p>
          <a:p>
            <a:r>
              <a:rPr lang="en-US" dirty="0"/>
              <a:t>the end of the simulation.</a:t>
            </a:r>
          </a:p>
          <a:p>
            <a:endParaRPr lang="en-US" dirty="0"/>
          </a:p>
          <a:p>
            <a:r>
              <a:rPr lang="en-US" dirty="0"/>
              <a:t>Returns the parameter as ’u’.</a:t>
            </a:r>
          </a:p>
        </p:txBody>
      </p:sp>
    </p:spTree>
    <p:extLst>
      <p:ext uri="{BB962C8B-B14F-4D97-AF65-F5344CB8AC3E}">
        <p14:creationId xmlns:p14="http://schemas.microsoft.com/office/powerpoint/2010/main" val="258427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207F-7A85-A8C3-2F4D-9EF31575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 Reaction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4092891-F485-6BB0-D1C4-F7DEE2551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3EDB68-7AC9-4D94-DD01-0DC81EB07C7D}"/>
              </a:ext>
            </a:extLst>
          </p:cNvPr>
          <p:cNvSpPr txBox="1"/>
          <p:nvPr/>
        </p:nvSpPr>
        <p:spPr>
          <a:xfrm>
            <a:off x="783771" y="386660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~ 0.66</a:t>
            </a:r>
          </a:p>
        </p:txBody>
      </p:sp>
    </p:spTree>
    <p:extLst>
      <p:ext uri="{BB962C8B-B14F-4D97-AF65-F5344CB8AC3E}">
        <p14:creationId xmlns:p14="http://schemas.microsoft.com/office/powerpoint/2010/main" val="277880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259</Words>
  <Application>Microsoft Macintosh PowerPoint</Application>
  <PresentationFormat>Widescreen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Optimizations of Bilinear Reaction State Model &amp; Second-Order Reaction through Ensemble Trajectories and Nlopt.jl</vt:lpstr>
      <vt:lpstr>Bilinear Reaction Model</vt:lpstr>
      <vt:lpstr>PowerPoint Presentation</vt:lpstr>
      <vt:lpstr>Optimization</vt:lpstr>
      <vt:lpstr>Trajectory State Machine &amp; Maximize Algorithm through NLopt.jl</vt:lpstr>
      <vt:lpstr>Second-Order Chemical Reaction</vt:lpstr>
      <vt:lpstr>Reaction Ensemble</vt:lpstr>
      <vt:lpstr>NLopt.jl Optimization</vt:lpstr>
      <vt:lpstr>Optimization for Reaction</vt:lpstr>
      <vt:lpstr>Polynomial Chaos Sampling for Parametric Estimation</vt:lpstr>
      <vt:lpstr>Single Tank Bilinear Reaction Network</vt:lpstr>
      <vt:lpstr>Second-Order Reaction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Tye P Phoenix</dc:creator>
  <cp:lastModifiedBy>Tye P Phoenix</cp:lastModifiedBy>
  <cp:revision>4</cp:revision>
  <dcterms:created xsi:type="dcterms:W3CDTF">2024-06-05T21:41:59Z</dcterms:created>
  <dcterms:modified xsi:type="dcterms:W3CDTF">2024-06-10T20:22:07Z</dcterms:modified>
</cp:coreProperties>
</file>