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257" r:id="rId6"/>
    <p:sldId id="258" r:id="rId7"/>
    <p:sldId id="260" r:id="rId8"/>
    <p:sldId id="265" r:id="rId9"/>
    <p:sldId id="266" r:id="rId10"/>
    <p:sldId id="276" r:id="rId11"/>
    <p:sldId id="277" r:id="rId12"/>
    <p:sldId id="267" r:id="rId13"/>
    <p:sldId id="278"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22171-4CB8-4C1E-8701-93FC13513258}" v="3" dt="2023-11-28T23:47:15.0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8"/>
  </p:normalViewPr>
  <p:slideViewPr>
    <p:cSldViewPr snapToGrid="0">
      <p:cViewPr varScale="1">
        <p:scale>
          <a:sx n="95" d="100"/>
          <a:sy n="95" d="100"/>
        </p:scale>
        <p:origin x="163"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ni Reddy" userId="fe230e522a9fb0a0" providerId="LiveId" clId="{09D22171-4CB8-4C1E-8701-93FC13513258}"/>
    <pc:docChg chg="custSel modSld">
      <pc:chgData name="Vinni Reddy" userId="fe230e522a9fb0a0" providerId="LiveId" clId="{09D22171-4CB8-4C1E-8701-93FC13513258}" dt="2023-11-28T23:47:30.594" v="307" actId="20577"/>
      <pc:docMkLst>
        <pc:docMk/>
      </pc:docMkLst>
      <pc:sldChg chg="modSp mod">
        <pc:chgData name="Vinni Reddy" userId="fe230e522a9fb0a0" providerId="LiveId" clId="{09D22171-4CB8-4C1E-8701-93FC13513258}" dt="2023-11-28T23:47:30.594" v="307" actId="20577"/>
        <pc:sldMkLst>
          <pc:docMk/>
          <pc:sldMk cId="1325608595" sldId="257"/>
        </pc:sldMkLst>
        <pc:spChg chg="mod">
          <ac:chgData name="Vinni Reddy" userId="fe230e522a9fb0a0" providerId="LiveId" clId="{09D22171-4CB8-4C1E-8701-93FC13513258}" dt="2023-11-28T23:42:07.540" v="26" actId="20577"/>
          <ac:spMkLst>
            <pc:docMk/>
            <pc:sldMk cId="1325608595" sldId="257"/>
            <ac:spMk id="2" creationId="{912DF434-28DB-4621-A497-D62C41CE0419}"/>
          </ac:spMkLst>
        </pc:spChg>
        <pc:spChg chg="mod">
          <ac:chgData name="Vinni Reddy" userId="fe230e522a9fb0a0" providerId="LiveId" clId="{09D22171-4CB8-4C1E-8701-93FC13513258}" dt="2023-11-28T23:47:30.594" v="307" actId="20577"/>
          <ac:spMkLst>
            <pc:docMk/>
            <pc:sldMk cId="1325608595" sldId="257"/>
            <ac:spMk id="3" creationId="{22788C46-D0BC-4307-AE55-7601A139E7CB}"/>
          </ac:spMkLst>
        </pc:spChg>
      </pc:sldChg>
      <pc:sldChg chg="modSp mod">
        <pc:chgData name="Vinni Reddy" userId="fe230e522a9fb0a0" providerId="LiveId" clId="{09D22171-4CB8-4C1E-8701-93FC13513258}" dt="2023-11-28T21:28:30.430" v="2" actId="1038"/>
        <pc:sldMkLst>
          <pc:docMk/>
          <pc:sldMk cId="1639799154" sldId="258"/>
        </pc:sldMkLst>
        <pc:spChg chg="mod">
          <ac:chgData name="Vinni Reddy" userId="fe230e522a9fb0a0" providerId="LiveId" clId="{09D22171-4CB8-4C1E-8701-93FC13513258}" dt="2023-11-28T21:28:30.430" v="2" actId="1038"/>
          <ac:spMkLst>
            <pc:docMk/>
            <pc:sldMk cId="1639799154" sldId="258"/>
            <ac:spMk id="2" creationId="{8C543F67-9C70-4748-8C0C-3A7863422F99}"/>
          </ac:spMkLst>
        </pc:spChg>
      </pc:sldChg>
      <pc:sldChg chg="modSp mod">
        <pc:chgData name="Vinni Reddy" userId="fe230e522a9fb0a0" providerId="LiveId" clId="{09D22171-4CB8-4C1E-8701-93FC13513258}" dt="2023-11-28T21:50:57.376" v="3"/>
        <pc:sldMkLst>
          <pc:docMk/>
          <pc:sldMk cId="445070695" sldId="267"/>
        </pc:sldMkLst>
        <pc:spChg chg="mod">
          <ac:chgData name="Vinni Reddy" userId="fe230e522a9fb0a0" providerId="LiveId" clId="{09D22171-4CB8-4C1E-8701-93FC13513258}" dt="2023-11-28T21:50:57.376" v="3"/>
          <ac:spMkLst>
            <pc:docMk/>
            <pc:sldMk cId="445070695" sldId="267"/>
            <ac:spMk id="5" creationId="{03FD8152-D9C3-204A-9444-45CD4F180EB4}"/>
          </ac:spMkLst>
        </pc:spChg>
      </pc:sldChg>
      <pc:sldChg chg="modSp mod">
        <pc:chgData name="Vinni Reddy" userId="fe230e522a9fb0a0" providerId="LiveId" clId="{09D22171-4CB8-4C1E-8701-93FC13513258}" dt="2023-11-28T21:51:00.910" v="4"/>
        <pc:sldMkLst>
          <pc:docMk/>
          <pc:sldMk cId="2994995301" sldId="278"/>
        </pc:sldMkLst>
        <pc:spChg chg="mod">
          <ac:chgData name="Vinni Reddy" userId="fe230e522a9fb0a0" providerId="LiveId" clId="{09D22171-4CB8-4C1E-8701-93FC13513258}" dt="2023-11-28T21:51:00.910" v="4"/>
          <ac:spMkLst>
            <pc:docMk/>
            <pc:sldMk cId="2994995301" sldId="278"/>
            <ac:spMk id="5" creationId="{03FD8152-D9C3-204A-9444-45CD4F180E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11/28/2023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11/28/2023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11/28/2023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8433707" cy="2387600"/>
          </a:xfrm>
        </p:spPr>
        <p:txBody>
          <a:bodyPr/>
          <a:lstStyle/>
          <a:p>
            <a:r>
              <a:rPr lang="en-US" dirty="0"/>
              <a:t>Mapping the Global Intellectual Landscape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Teja Vineeth Reddy Yeramareddy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131799"/>
            <a:ext cx="9779183" cy="3436483"/>
          </a:xfrm>
        </p:spPr>
        <p:txBody>
          <a:bodyPr vert="horz" lIns="91440" tIns="45720" rIns="91440" bIns="45720" rtlCol="0" anchor="t">
            <a:normAutofit/>
          </a:bodyPr>
          <a:lstStyle/>
          <a:p>
            <a:pPr marL="342900" indent="-342900">
              <a:buFont typeface="Arial" panose="020B0604020202020204" pitchFamily="34" charset="0"/>
              <a:buChar char="•"/>
            </a:pPr>
            <a:r>
              <a:rPr lang="en-US" dirty="0"/>
              <a:t>Interconnectivity of global research</a:t>
            </a:r>
          </a:p>
          <a:p>
            <a:pPr marL="342900" indent="-342900">
              <a:buFont typeface="Arial" panose="020B0604020202020204" pitchFamily="34" charset="0"/>
              <a:buChar char="•"/>
            </a:pPr>
            <a:r>
              <a:rPr lang="en-US" dirty="0"/>
              <a:t>Evolution and growth patterns</a:t>
            </a:r>
          </a:p>
          <a:p>
            <a:pPr marL="342900" indent="-342900">
              <a:buFont typeface="Arial" panose="020B0604020202020204" pitchFamily="34" charset="0"/>
              <a:buChar char="•"/>
            </a:pPr>
            <a:r>
              <a:rPr lang="en-US" dirty="0"/>
              <a:t>Influential contributors and institutes</a:t>
            </a:r>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Mapping the Global Intellectual Landscape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994995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Questions to Consider?</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029896" cy="4206870"/>
          </a:xfrm>
        </p:spPr>
        <p:txBody>
          <a:bodyPr vert="horz" lIns="91440" tIns="45720" rIns="91440" bIns="45720" rtlCol="0" anchor="t">
            <a:normAutofit/>
          </a:bodyPr>
          <a:lstStyle/>
          <a:p>
            <a:pPr marL="457200" indent="-457200">
              <a:buFont typeface="Arial" panose="020B0604020202020204" pitchFamily="34" charset="0"/>
              <a:buChar char="•"/>
            </a:pPr>
            <a:r>
              <a:rPr lang="en-US" sz="1400" dirty="0"/>
              <a:t>How do publication trends for different institutions vary over time? Are there differences in peaks and troughs of output between institutions that could point to key events or evolving priorities?</a:t>
            </a:r>
          </a:p>
          <a:p>
            <a:pPr marL="457200" indent="-457200">
              <a:buFont typeface="Arial" panose="020B0604020202020204" pitchFamily="34" charset="0"/>
              <a:buChar char="•"/>
            </a:pPr>
            <a:r>
              <a:rPr lang="en-US" sz="1400" dirty="0"/>
              <a:t>What interplay can be seen on the global citation atlas between country-level citation patterns and cross-border collaboration flows?</a:t>
            </a:r>
          </a:p>
          <a:p>
            <a:pPr marL="457200" indent="-457200">
              <a:buFont typeface="Arial" panose="020B0604020202020204" pitchFamily="34" charset="0"/>
              <a:buChar char="•"/>
            </a:pPr>
            <a:r>
              <a:rPr lang="en-US" sz="1400" dirty="0"/>
              <a:t>What disparities exist across different states or regions in the USA map visualization regarding specialization in particular subfields? Can we identify cases where neighboring institutions have very divergent areas of focus despite geographic proximity?</a:t>
            </a:r>
          </a:p>
          <a:p>
            <a:pPr marL="457200" indent="-457200">
              <a:buFont typeface="Arial" panose="020B0604020202020204" pitchFamily="34" charset="0"/>
              <a:buChar char="•"/>
            </a:pPr>
            <a:r>
              <a:rPr lang="en-US" sz="1400" dirty="0"/>
              <a:t>How do the relationships between metrics like publications, citations, h-index and ranking differ across domains and subfields on the correlation map? Does the relative importance of productivity vs impact measures vary depending on research area?</a:t>
            </a:r>
          </a:p>
          <a:p>
            <a:pPr marL="457200" indent="-457200">
              <a:buFont typeface="Arial" panose="020B0604020202020204" pitchFamily="34" charset="0"/>
              <a:buChar char="•"/>
            </a:pPr>
            <a:endParaRPr lang="en-US" sz="1400" b="0" i="0" dirty="0">
              <a:solidFill>
                <a:srgbClr val="1C1917"/>
              </a:solidFill>
              <a:effectLst/>
              <a:latin typeface="-apple-system"/>
            </a:endParaRPr>
          </a:p>
          <a:p>
            <a:pPr marL="457200" indent="-457200">
              <a:buFont typeface="Arial" panose="020B0604020202020204" pitchFamily="34" charset="0"/>
              <a:buChar char="•"/>
            </a:pPr>
            <a:endParaRPr lang="en-US" sz="14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Mapping the Global Intellectual Landscape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75513" y="397042"/>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r>
              <a:rPr lang="en-US" b="1" u="sng" dirty="0"/>
              <a:t>Purpose:</a:t>
            </a:r>
            <a:r>
              <a:rPr lang="en-US" dirty="0"/>
              <a:t> Visualize the global landscape of scholarly/intellectual contributions over time and across countries to identify patterns, trends, influential institutions and individuals.</a:t>
            </a:r>
          </a:p>
          <a:p>
            <a:r>
              <a:rPr lang="en-US" b="1" u="sng" dirty="0"/>
              <a:t>Dataset:</a:t>
            </a:r>
            <a:r>
              <a:rPr lang="en-US" dirty="0"/>
              <a:t> Comprehensive dataset capturing publications, citations, h-index and other metrics for researchers and institutions across disciplines and </a:t>
            </a:r>
            <a:r>
              <a:rPr lang="en-US" dirty="0" err="1"/>
              <a:t>timeperiods</a:t>
            </a:r>
            <a:endParaRPr lang="en-US" dirty="0"/>
          </a:p>
          <a:p>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Mapping the Global Intellectual Landscape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Snapshot of the Dataset</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4196523339"/>
              </p:ext>
            </p:extLst>
          </p:nvPr>
        </p:nvGraphicFramePr>
        <p:xfrm>
          <a:off x="22" y="2247900"/>
          <a:ext cx="12191978" cy="2362200"/>
        </p:xfrm>
        <a:graphic>
          <a:graphicData uri="http://schemas.openxmlformats.org/drawingml/2006/table">
            <a:tbl>
              <a:tblPr firstRow="1" bandRow="1">
                <a:tableStyleId>{5C22544A-7EE6-4342-B048-85BDC9FD1C3A}</a:tableStyleId>
              </a:tblPr>
              <a:tblGrid>
                <a:gridCol w="265043">
                  <a:extLst>
                    <a:ext uri="{9D8B030D-6E8A-4147-A177-3AD203B41FA5}">
                      <a16:colId xmlns:a16="http://schemas.microsoft.com/office/drawing/2014/main" val="1689330750"/>
                    </a:ext>
                  </a:extLst>
                </a:gridCol>
                <a:gridCol w="265043">
                  <a:extLst>
                    <a:ext uri="{9D8B030D-6E8A-4147-A177-3AD203B41FA5}">
                      <a16:colId xmlns:a16="http://schemas.microsoft.com/office/drawing/2014/main" val="392784341"/>
                    </a:ext>
                  </a:extLst>
                </a:gridCol>
                <a:gridCol w="265043">
                  <a:extLst>
                    <a:ext uri="{9D8B030D-6E8A-4147-A177-3AD203B41FA5}">
                      <a16:colId xmlns:a16="http://schemas.microsoft.com/office/drawing/2014/main" val="2389710670"/>
                    </a:ext>
                  </a:extLst>
                </a:gridCol>
                <a:gridCol w="265043">
                  <a:extLst>
                    <a:ext uri="{9D8B030D-6E8A-4147-A177-3AD203B41FA5}">
                      <a16:colId xmlns:a16="http://schemas.microsoft.com/office/drawing/2014/main" val="1019001135"/>
                    </a:ext>
                  </a:extLst>
                </a:gridCol>
                <a:gridCol w="265043">
                  <a:extLst>
                    <a:ext uri="{9D8B030D-6E8A-4147-A177-3AD203B41FA5}">
                      <a16:colId xmlns:a16="http://schemas.microsoft.com/office/drawing/2014/main" val="3150421700"/>
                    </a:ext>
                  </a:extLst>
                </a:gridCol>
                <a:gridCol w="265043">
                  <a:extLst>
                    <a:ext uri="{9D8B030D-6E8A-4147-A177-3AD203B41FA5}">
                      <a16:colId xmlns:a16="http://schemas.microsoft.com/office/drawing/2014/main" val="4240652536"/>
                    </a:ext>
                  </a:extLst>
                </a:gridCol>
                <a:gridCol w="265043">
                  <a:extLst>
                    <a:ext uri="{9D8B030D-6E8A-4147-A177-3AD203B41FA5}">
                      <a16:colId xmlns:a16="http://schemas.microsoft.com/office/drawing/2014/main" val="1471433182"/>
                    </a:ext>
                  </a:extLst>
                </a:gridCol>
                <a:gridCol w="265043">
                  <a:extLst>
                    <a:ext uri="{9D8B030D-6E8A-4147-A177-3AD203B41FA5}">
                      <a16:colId xmlns:a16="http://schemas.microsoft.com/office/drawing/2014/main" val="1554496367"/>
                    </a:ext>
                  </a:extLst>
                </a:gridCol>
                <a:gridCol w="265043">
                  <a:extLst>
                    <a:ext uri="{9D8B030D-6E8A-4147-A177-3AD203B41FA5}">
                      <a16:colId xmlns:a16="http://schemas.microsoft.com/office/drawing/2014/main" val="2218542357"/>
                    </a:ext>
                  </a:extLst>
                </a:gridCol>
                <a:gridCol w="265043">
                  <a:extLst>
                    <a:ext uri="{9D8B030D-6E8A-4147-A177-3AD203B41FA5}">
                      <a16:colId xmlns:a16="http://schemas.microsoft.com/office/drawing/2014/main" val="3130413418"/>
                    </a:ext>
                  </a:extLst>
                </a:gridCol>
                <a:gridCol w="265043">
                  <a:extLst>
                    <a:ext uri="{9D8B030D-6E8A-4147-A177-3AD203B41FA5}">
                      <a16:colId xmlns:a16="http://schemas.microsoft.com/office/drawing/2014/main" val="2517470228"/>
                    </a:ext>
                  </a:extLst>
                </a:gridCol>
                <a:gridCol w="265043">
                  <a:extLst>
                    <a:ext uri="{9D8B030D-6E8A-4147-A177-3AD203B41FA5}">
                      <a16:colId xmlns:a16="http://schemas.microsoft.com/office/drawing/2014/main" val="2916706049"/>
                    </a:ext>
                  </a:extLst>
                </a:gridCol>
                <a:gridCol w="265043">
                  <a:extLst>
                    <a:ext uri="{9D8B030D-6E8A-4147-A177-3AD203B41FA5}">
                      <a16:colId xmlns:a16="http://schemas.microsoft.com/office/drawing/2014/main" val="3855439579"/>
                    </a:ext>
                  </a:extLst>
                </a:gridCol>
                <a:gridCol w="265043">
                  <a:extLst>
                    <a:ext uri="{9D8B030D-6E8A-4147-A177-3AD203B41FA5}">
                      <a16:colId xmlns:a16="http://schemas.microsoft.com/office/drawing/2014/main" val="3802713735"/>
                    </a:ext>
                  </a:extLst>
                </a:gridCol>
                <a:gridCol w="265043">
                  <a:extLst>
                    <a:ext uri="{9D8B030D-6E8A-4147-A177-3AD203B41FA5}">
                      <a16:colId xmlns:a16="http://schemas.microsoft.com/office/drawing/2014/main" val="4160718802"/>
                    </a:ext>
                  </a:extLst>
                </a:gridCol>
                <a:gridCol w="265043">
                  <a:extLst>
                    <a:ext uri="{9D8B030D-6E8A-4147-A177-3AD203B41FA5}">
                      <a16:colId xmlns:a16="http://schemas.microsoft.com/office/drawing/2014/main" val="2508932406"/>
                    </a:ext>
                  </a:extLst>
                </a:gridCol>
                <a:gridCol w="265043">
                  <a:extLst>
                    <a:ext uri="{9D8B030D-6E8A-4147-A177-3AD203B41FA5}">
                      <a16:colId xmlns:a16="http://schemas.microsoft.com/office/drawing/2014/main" val="1703939688"/>
                    </a:ext>
                  </a:extLst>
                </a:gridCol>
                <a:gridCol w="265043">
                  <a:extLst>
                    <a:ext uri="{9D8B030D-6E8A-4147-A177-3AD203B41FA5}">
                      <a16:colId xmlns:a16="http://schemas.microsoft.com/office/drawing/2014/main" val="3323445388"/>
                    </a:ext>
                  </a:extLst>
                </a:gridCol>
                <a:gridCol w="265043">
                  <a:extLst>
                    <a:ext uri="{9D8B030D-6E8A-4147-A177-3AD203B41FA5}">
                      <a16:colId xmlns:a16="http://schemas.microsoft.com/office/drawing/2014/main" val="4082006748"/>
                    </a:ext>
                  </a:extLst>
                </a:gridCol>
                <a:gridCol w="265043">
                  <a:extLst>
                    <a:ext uri="{9D8B030D-6E8A-4147-A177-3AD203B41FA5}">
                      <a16:colId xmlns:a16="http://schemas.microsoft.com/office/drawing/2014/main" val="1946181934"/>
                    </a:ext>
                  </a:extLst>
                </a:gridCol>
                <a:gridCol w="265043">
                  <a:extLst>
                    <a:ext uri="{9D8B030D-6E8A-4147-A177-3AD203B41FA5}">
                      <a16:colId xmlns:a16="http://schemas.microsoft.com/office/drawing/2014/main" val="1169889132"/>
                    </a:ext>
                  </a:extLst>
                </a:gridCol>
                <a:gridCol w="265043">
                  <a:extLst>
                    <a:ext uri="{9D8B030D-6E8A-4147-A177-3AD203B41FA5}">
                      <a16:colId xmlns:a16="http://schemas.microsoft.com/office/drawing/2014/main" val="2548054666"/>
                    </a:ext>
                  </a:extLst>
                </a:gridCol>
                <a:gridCol w="265043">
                  <a:extLst>
                    <a:ext uri="{9D8B030D-6E8A-4147-A177-3AD203B41FA5}">
                      <a16:colId xmlns:a16="http://schemas.microsoft.com/office/drawing/2014/main" val="978814737"/>
                    </a:ext>
                  </a:extLst>
                </a:gridCol>
                <a:gridCol w="265043">
                  <a:extLst>
                    <a:ext uri="{9D8B030D-6E8A-4147-A177-3AD203B41FA5}">
                      <a16:colId xmlns:a16="http://schemas.microsoft.com/office/drawing/2014/main" val="3181685947"/>
                    </a:ext>
                  </a:extLst>
                </a:gridCol>
                <a:gridCol w="265043">
                  <a:extLst>
                    <a:ext uri="{9D8B030D-6E8A-4147-A177-3AD203B41FA5}">
                      <a16:colId xmlns:a16="http://schemas.microsoft.com/office/drawing/2014/main" val="123355889"/>
                    </a:ext>
                  </a:extLst>
                </a:gridCol>
                <a:gridCol w="265043">
                  <a:extLst>
                    <a:ext uri="{9D8B030D-6E8A-4147-A177-3AD203B41FA5}">
                      <a16:colId xmlns:a16="http://schemas.microsoft.com/office/drawing/2014/main" val="788697932"/>
                    </a:ext>
                  </a:extLst>
                </a:gridCol>
                <a:gridCol w="265043">
                  <a:extLst>
                    <a:ext uri="{9D8B030D-6E8A-4147-A177-3AD203B41FA5}">
                      <a16:colId xmlns:a16="http://schemas.microsoft.com/office/drawing/2014/main" val="3467740824"/>
                    </a:ext>
                  </a:extLst>
                </a:gridCol>
                <a:gridCol w="265043">
                  <a:extLst>
                    <a:ext uri="{9D8B030D-6E8A-4147-A177-3AD203B41FA5}">
                      <a16:colId xmlns:a16="http://schemas.microsoft.com/office/drawing/2014/main" val="2071718359"/>
                    </a:ext>
                  </a:extLst>
                </a:gridCol>
                <a:gridCol w="265043">
                  <a:extLst>
                    <a:ext uri="{9D8B030D-6E8A-4147-A177-3AD203B41FA5}">
                      <a16:colId xmlns:a16="http://schemas.microsoft.com/office/drawing/2014/main" val="3830112977"/>
                    </a:ext>
                  </a:extLst>
                </a:gridCol>
                <a:gridCol w="265043">
                  <a:extLst>
                    <a:ext uri="{9D8B030D-6E8A-4147-A177-3AD203B41FA5}">
                      <a16:colId xmlns:a16="http://schemas.microsoft.com/office/drawing/2014/main" val="2775611905"/>
                    </a:ext>
                  </a:extLst>
                </a:gridCol>
                <a:gridCol w="265043">
                  <a:extLst>
                    <a:ext uri="{9D8B030D-6E8A-4147-A177-3AD203B41FA5}">
                      <a16:colId xmlns:a16="http://schemas.microsoft.com/office/drawing/2014/main" val="3748693164"/>
                    </a:ext>
                  </a:extLst>
                </a:gridCol>
                <a:gridCol w="265043">
                  <a:extLst>
                    <a:ext uri="{9D8B030D-6E8A-4147-A177-3AD203B41FA5}">
                      <a16:colId xmlns:a16="http://schemas.microsoft.com/office/drawing/2014/main" val="1294056591"/>
                    </a:ext>
                  </a:extLst>
                </a:gridCol>
                <a:gridCol w="265043">
                  <a:extLst>
                    <a:ext uri="{9D8B030D-6E8A-4147-A177-3AD203B41FA5}">
                      <a16:colId xmlns:a16="http://schemas.microsoft.com/office/drawing/2014/main" val="1927026568"/>
                    </a:ext>
                  </a:extLst>
                </a:gridCol>
                <a:gridCol w="265043">
                  <a:extLst>
                    <a:ext uri="{9D8B030D-6E8A-4147-A177-3AD203B41FA5}">
                      <a16:colId xmlns:a16="http://schemas.microsoft.com/office/drawing/2014/main" val="1849795285"/>
                    </a:ext>
                  </a:extLst>
                </a:gridCol>
                <a:gridCol w="265043">
                  <a:extLst>
                    <a:ext uri="{9D8B030D-6E8A-4147-A177-3AD203B41FA5}">
                      <a16:colId xmlns:a16="http://schemas.microsoft.com/office/drawing/2014/main" val="1177347199"/>
                    </a:ext>
                  </a:extLst>
                </a:gridCol>
                <a:gridCol w="265043">
                  <a:extLst>
                    <a:ext uri="{9D8B030D-6E8A-4147-A177-3AD203B41FA5}">
                      <a16:colId xmlns:a16="http://schemas.microsoft.com/office/drawing/2014/main" val="1047444828"/>
                    </a:ext>
                  </a:extLst>
                </a:gridCol>
                <a:gridCol w="265043">
                  <a:extLst>
                    <a:ext uri="{9D8B030D-6E8A-4147-A177-3AD203B41FA5}">
                      <a16:colId xmlns:a16="http://schemas.microsoft.com/office/drawing/2014/main" val="1996573186"/>
                    </a:ext>
                  </a:extLst>
                </a:gridCol>
                <a:gridCol w="265043">
                  <a:extLst>
                    <a:ext uri="{9D8B030D-6E8A-4147-A177-3AD203B41FA5}">
                      <a16:colId xmlns:a16="http://schemas.microsoft.com/office/drawing/2014/main" val="2770374084"/>
                    </a:ext>
                  </a:extLst>
                </a:gridCol>
                <a:gridCol w="265043">
                  <a:extLst>
                    <a:ext uri="{9D8B030D-6E8A-4147-A177-3AD203B41FA5}">
                      <a16:colId xmlns:a16="http://schemas.microsoft.com/office/drawing/2014/main" val="3899013683"/>
                    </a:ext>
                  </a:extLst>
                </a:gridCol>
                <a:gridCol w="265043">
                  <a:extLst>
                    <a:ext uri="{9D8B030D-6E8A-4147-A177-3AD203B41FA5}">
                      <a16:colId xmlns:a16="http://schemas.microsoft.com/office/drawing/2014/main" val="1653835702"/>
                    </a:ext>
                  </a:extLst>
                </a:gridCol>
                <a:gridCol w="265043">
                  <a:extLst>
                    <a:ext uri="{9D8B030D-6E8A-4147-A177-3AD203B41FA5}">
                      <a16:colId xmlns:a16="http://schemas.microsoft.com/office/drawing/2014/main" val="256825733"/>
                    </a:ext>
                  </a:extLst>
                </a:gridCol>
                <a:gridCol w="265043">
                  <a:extLst>
                    <a:ext uri="{9D8B030D-6E8A-4147-A177-3AD203B41FA5}">
                      <a16:colId xmlns:a16="http://schemas.microsoft.com/office/drawing/2014/main" val="930651599"/>
                    </a:ext>
                  </a:extLst>
                </a:gridCol>
                <a:gridCol w="265043">
                  <a:extLst>
                    <a:ext uri="{9D8B030D-6E8A-4147-A177-3AD203B41FA5}">
                      <a16:colId xmlns:a16="http://schemas.microsoft.com/office/drawing/2014/main" val="2660631934"/>
                    </a:ext>
                  </a:extLst>
                </a:gridCol>
                <a:gridCol w="265043">
                  <a:extLst>
                    <a:ext uri="{9D8B030D-6E8A-4147-A177-3AD203B41FA5}">
                      <a16:colId xmlns:a16="http://schemas.microsoft.com/office/drawing/2014/main" val="3909717689"/>
                    </a:ext>
                  </a:extLst>
                </a:gridCol>
                <a:gridCol w="265043">
                  <a:extLst>
                    <a:ext uri="{9D8B030D-6E8A-4147-A177-3AD203B41FA5}">
                      <a16:colId xmlns:a16="http://schemas.microsoft.com/office/drawing/2014/main" val="1603189107"/>
                    </a:ext>
                  </a:extLst>
                </a:gridCol>
                <a:gridCol w="265043">
                  <a:extLst>
                    <a:ext uri="{9D8B030D-6E8A-4147-A177-3AD203B41FA5}">
                      <a16:colId xmlns:a16="http://schemas.microsoft.com/office/drawing/2014/main" val="2755691855"/>
                    </a:ext>
                  </a:extLst>
                </a:gridCol>
              </a:tblGrid>
              <a:tr h="741948">
                <a:tc>
                  <a:txBody>
                    <a:bodyPr/>
                    <a:lstStyle/>
                    <a:p>
                      <a:pPr algn="l" fontAlgn="b"/>
                      <a:r>
                        <a:rPr lang="en-US" sz="1100" b="0" i="0" u="none" strike="noStrike" dirty="0" err="1">
                          <a:solidFill>
                            <a:srgbClr val="000000"/>
                          </a:solidFill>
                          <a:effectLst/>
                          <a:latin typeface="Calibri" panose="020F0502020204030204" pitchFamily="34" charset="0"/>
                        </a:rPr>
                        <a:t>authfull</a:t>
                      </a:r>
                      <a:endParaRPr lang="en-US" sz="1100" b="0" i="0" u="none" strike="noStrike" dirty="0">
                        <a:solidFill>
                          <a:srgbClr val="000000"/>
                        </a:solidFill>
                        <a:effectLst/>
                        <a:latin typeface="Calibri" panose="020F0502020204030204" pitchFamily="34" charset="0"/>
                      </a:endParaRP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inst_name</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cntry</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np6021</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firstyr</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lastyr</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rank (ns)</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nc9621 (ns)</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h21 (ns)</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hm21 (ns)</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nps (ns)</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ncs (ns)</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cpsf (ns)</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ncsf (ns)</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npsfl (ns)</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ncsfl (ns)</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c (ns)</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npciting (ns)</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cprat (ns)</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np6021 cited9621 (ns)</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self%</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rank</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nc9621</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h21</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hm21</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nps</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ncs</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cpsf</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ncsf</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npsfl</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ncsfl</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c</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npciting</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cprat</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np6021 cited9621</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np6021_d</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nc9621_d</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sm-subfield-1</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sm-subfield-1-frac</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sm-subfield-2</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sm-subfield-2-frac</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sm-field</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sm-field-frac</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rank sm-subfield-1</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rank sm-subfield-1 (ns)</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rgbClr val="000000"/>
                          </a:solidFill>
                          <a:effectLst/>
                          <a:latin typeface="Calibri" panose="020F0502020204030204" pitchFamily="34" charset="0"/>
                        </a:rPr>
                        <a:t>sm-subfield-1 count</a:t>
                      </a:r>
                    </a:p>
                  </a:txBody>
                  <a:tcPr marL="7620" marR="7620" marT="7620" marB="0"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0">
                <a:tc>
                  <a:txBody>
                    <a:bodyPr/>
                    <a:lstStyle/>
                    <a:p>
                      <a:pPr algn="l" fontAlgn="b"/>
                      <a:r>
                        <a:rPr lang="en-US" sz="1100" b="0" i="0" u="none" strike="noStrike">
                          <a:solidFill>
                            <a:srgbClr val="000000"/>
                          </a:solidFill>
                          <a:effectLst/>
                          <a:latin typeface="Calibri" panose="020F0502020204030204" pitchFamily="34" charset="0"/>
                        </a:rPr>
                        <a:t>Medda, Francesca</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QASER Laboratory</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afg</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80</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rPr>
                        <a:t>1998</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2022</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280798</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931</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8.833333</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297</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36</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499</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69</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814</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3.009462</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887</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1.049605</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50</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0.051</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316276</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981</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9.166667</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301</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36</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513</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69</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843</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3.014201</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929</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1.055974</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51</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19</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Logistics &amp; Transportation</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0.175</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Urban &amp; Regional Planning</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0.075</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Economics &amp; Business</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0.45</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549</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485</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rPr>
                        <a:t>24981</a:t>
                      </a: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bl>
          </a:graphicData>
        </a:graphic>
      </p:graphicFrame>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Mapping the Global Intellectual Landscape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Visualization Choices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Plot-1 : </a:t>
            </a:r>
            <a:r>
              <a:rPr lang="en-US" i="1" dirty="0"/>
              <a:t>Scatter Plot Over Time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4"/>
            <a:ext cx="9340086" cy="1056292"/>
          </a:xfrm>
        </p:spPr>
        <p:txBody>
          <a:bodyPr vert="horz" lIns="91440" tIns="45720" rIns="91440" bIns="45720" rtlCol="0" anchor="t">
            <a:normAutofit/>
          </a:bodyPr>
          <a:lstStyle/>
          <a:p>
            <a:pPr marL="342900" indent="-342900">
              <a:buFont typeface="Arial" panose="020B0604020202020204" pitchFamily="34" charset="0"/>
              <a:buChar char="•"/>
            </a:pPr>
            <a:r>
              <a:rPr lang="en-US" sz="1600" dirty="0"/>
              <a:t>Chosen to show temporal pattern of publications over the years</a:t>
            </a:r>
          </a:p>
          <a:p>
            <a:pPr marL="342900" indent="-342900">
              <a:buFont typeface="Arial" panose="020B0604020202020204" pitchFamily="34" charset="0"/>
              <a:buChar char="•"/>
            </a:pPr>
            <a:r>
              <a:rPr lang="en-US" sz="1600" dirty="0"/>
              <a:t>Allows identification of growth trends and pivotal moments</a:t>
            </a:r>
          </a:p>
          <a:p>
            <a:pPr marL="342900" indent="-342900">
              <a:buFont typeface="Arial" panose="020B0604020202020204" pitchFamily="34" charset="0"/>
              <a:buChar char="•"/>
            </a:pPr>
            <a:r>
              <a:rPr lang="en-US" sz="1600" dirty="0"/>
              <a:t>Interactive elements like zooming and details on hover to facilitate analysis</a:t>
            </a:r>
          </a:p>
          <a:p>
            <a:endParaRPr lang="en-US" dirty="0"/>
          </a:p>
          <a:p>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pic>
        <p:nvPicPr>
          <p:cNvPr id="10" name="Picture 9">
            <a:extLst>
              <a:ext uri="{FF2B5EF4-FFF2-40B4-BE49-F238E27FC236}">
                <a16:creationId xmlns:a16="http://schemas.microsoft.com/office/drawing/2014/main" id="{6B89321A-D6AB-7BBF-A618-0A231A62165E}"/>
              </a:ext>
            </a:extLst>
          </p:cNvPr>
          <p:cNvPicPr>
            <a:picLocks noChangeAspect="1"/>
          </p:cNvPicPr>
          <p:nvPr/>
        </p:nvPicPr>
        <p:blipFill>
          <a:blip r:embed="rId2"/>
          <a:stretch>
            <a:fillRect/>
          </a:stretch>
        </p:blipFill>
        <p:spPr>
          <a:xfrm>
            <a:off x="1515979" y="3521243"/>
            <a:ext cx="7467599" cy="2989596"/>
          </a:xfrm>
          <a:prstGeom prst="rect">
            <a:avLst/>
          </a:prstGeom>
        </p:spPr>
      </p:pic>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Mapping the Global Intellectual Landscape</a:t>
            </a:r>
          </a:p>
        </p:txBody>
      </p:sp>
    </p:spTree>
    <p:extLst>
      <p:ext uri="{BB962C8B-B14F-4D97-AF65-F5344CB8AC3E}">
        <p14:creationId xmlns:p14="http://schemas.microsoft.com/office/powerpoint/2010/main" val="256311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753DABFB-C6A8-9C7B-B442-D4D4A7A4F7B6}"/>
              </a:ext>
            </a:extLst>
          </p:cNvPr>
          <p:cNvPicPr>
            <a:picLocks noChangeAspect="1"/>
          </p:cNvPicPr>
          <p:nvPr/>
        </p:nvPicPr>
        <p:blipFill>
          <a:blip r:embed="rId2"/>
          <a:stretch>
            <a:fillRect/>
          </a:stretch>
        </p:blipFill>
        <p:spPr>
          <a:xfrm>
            <a:off x="1899220" y="1438880"/>
            <a:ext cx="7936562" cy="4753373"/>
          </a:xfrm>
          <a:prstGeom prst="rect">
            <a:avLst/>
          </a:prstGeom>
        </p:spPr>
      </p:pic>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89" y="769226"/>
            <a:ext cx="9981773" cy="1234578"/>
          </a:xfrm>
        </p:spPr>
        <p:txBody>
          <a:bodyPr vert="horz" lIns="91440" tIns="45720" rIns="91440" bIns="45720" rtlCol="0" anchor="t">
            <a:noAutofit/>
          </a:bodyPr>
          <a:lstStyle/>
          <a:p>
            <a:pPr marL="342900" indent="-342900">
              <a:buFont typeface="Arial" panose="020B0604020202020204" pitchFamily="34" charset="0"/>
              <a:buChar char="•"/>
            </a:pPr>
            <a:r>
              <a:rPr lang="en-US" dirty="0"/>
              <a:t>Utilizes color gradient and shading to convey citation volume by country</a:t>
            </a:r>
          </a:p>
          <a:p>
            <a:pPr marL="342900" indent="-342900">
              <a:buFont typeface="Arial" panose="020B0604020202020204" pitchFamily="34" charset="0"/>
              <a:buChar char="•"/>
            </a:pPr>
            <a:r>
              <a:rPr lang="en-US" dirty="0"/>
              <a:t>Enables easy identification of influence "hot spots" and regional clusters</a:t>
            </a:r>
          </a:p>
          <a:p>
            <a:pPr marL="342900" indent="-342900">
              <a:buFont typeface="Arial" panose="020B0604020202020204" pitchFamily="34" charset="0"/>
              <a:buChar char="•"/>
            </a:pPr>
            <a:r>
              <a:rPr lang="en-US" dirty="0"/>
              <a:t>Interactive tooltips reveal details for each country</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Mapping the Global Intellectual Landscape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3" name="Text Placeholder 2">
            <a:extLst>
              <a:ext uri="{FF2B5EF4-FFF2-40B4-BE49-F238E27FC236}">
                <a16:creationId xmlns:a16="http://schemas.microsoft.com/office/drawing/2014/main" id="{CF8E5A9B-F226-5519-F9DA-3091B0D99219}"/>
              </a:ext>
            </a:extLst>
          </p:cNvPr>
          <p:cNvSpPr txBox="1">
            <a:spLocks/>
          </p:cNvSpPr>
          <p:nvPr/>
        </p:nvSpPr>
        <p:spPr>
          <a:xfrm>
            <a:off x="1167491" y="356607"/>
            <a:ext cx="5818846"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Plot-2 : </a:t>
            </a:r>
            <a:r>
              <a:rPr lang="en-US" i="1" dirty="0"/>
              <a:t>Heat Map of Global Citations</a:t>
            </a:r>
          </a:p>
        </p:txBody>
      </p:sp>
    </p:spTree>
    <p:extLst>
      <p:ext uri="{BB962C8B-B14F-4D97-AF65-F5344CB8AC3E}">
        <p14:creationId xmlns:p14="http://schemas.microsoft.com/office/powerpoint/2010/main" val="272150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89" y="769226"/>
            <a:ext cx="9981773" cy="1203953"/>
          </a:xfrm>
        </p:spPr>
        <p:txBody>
          <a:bodyPr vert="horz" lIns="91440" tIns="45720" rIns="91440" bIns="45720" rtlCol="0" anchor="t">
            <a:noAutofit/>
          </a:bodyPr>
          <a:lstStyle/>
          <a:p>
            <a:pPr marL="342900" indent="-342900">
              <a:buFont typeface="Arial" panose="020B0604020202020204" pitchFamily="34" charset="0"/>
              <a:buChar char="•"/>
            </a:pPr>
            <a:r>
              <a:rPr lang="en-US" dirty="0"/>
              <a:t>Maps geographic distribution of institutions within USA</a:t>
            </a:r>
          </a:p>
          <a:p>
            <a:pPr marL="342900" indent="-342900">
              <a:buFont typeface="Arial" panose="020B0604020202020204" pitchFamily="34" charset="0"/>
              <a:buChar char="•"/>
            </a:pPr>
            <a:r>
              <a:rPr lang="en-US" dirty="0"/>
              <a:t>Pie charts show research profile and breakdown for each institution</a:t>
            </a:r>
          </a:p>
          <a:p>
            <a:pPr marL="342900" indent="-342900">
              <a:buFont typeface="Arial" panose="020B0604020202020204" pitchFamily="34" charset="0"/>
              <a:buChar char="•"/>
            </a:pPr>
            <a:r>
              <a:rPr lang="en-US" dirty="0"/>
              <a:t>Interactive elements to explore subfield contributions and key contributors</a:t>
            </a:r>
          </a:p>
          <a:p>
            <a:pPr marL="342900" indent="-342900">
              <a:buFont typeface="Arial" panose="020B0604020202020204" pitchFamily="34" charset="0"/>
              <a:buChar char="•"/>
            </a:pPr>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Mapping the Global Intellectual Landscape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3" name="Text Placeholder 2">
            <a:extLst>
              <a:ext uri="{FF2B5EF4-FFF2-40B4-BE49-F238E27FC236}">
                <a16:creationId xmlns:a16="http://schemas.microsoft.com/office/drawing/2014/main" id="{CF8E5A9B-F226-5519-F9DA-3091B0D99219}"/>
              </a:ext>
            </a:extLst>
          </p:cNvPr>
          <p:cNvSpPr txBox="1">
            <a:spLocks/>
          </p:cNvSpPr>
          <p:nvPr/>
        </p:nvSpPr>
        <p:spPr>
          <a:xfrm>
            <a:off x="1167490" y="356607"/>
            <a:ext cx="9516551"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Plot-3 : </a:t>
            </a:r>
            <a:r>
              <a:rPr lang="en-US" i="1" dirty="0"/>
              <a:t>US Map + Sub-field Pie-Chart + Contributors Bar Graph </a:t>
            </a:r>
          </a:p>
        </p:txBody>
      </p:sp>
      <p:pic>
        <p:nvPicPr>
          <p:cNvPr id="5" name="Picture 4">
            <a:extLst>
              <a:ext uri="{FF2B5EF4-FFF2-40B4-BE49-F238E27FC236}">
                <a16:creationId xmlns:a16="http://schemas.microsoft.com/office/drawing/2014/main" id="{0F657B1A-B9AC-7F11-A1EF-A2412DCFCF81}"/>
              </a:ext>
            </a:extLst>
          </p:cNvPr>
          <p:cNvPicPr>
            <a:picLocks noChangeAspect="1"/>
          </p:cNvPicPr>
          <p:nvPr/>
        </p:nvPicPr>
        <p:blipFill>
          <a:blip r:embed="rId2"/>
          <a:stretch>
            <a:fillRect/>
          </a:stretch>
        </p:blipFill>
        <p:spPr>
          <a:xfrm>
            <a:off x="1391782" y="1973179"/>
            <a:ext cx="5769224" cy="3474463"/>
          </a:xfrm>
          <a:prstGeom prst="rect">
            <a:avLst/>
          </a:prstGeom>
        </p:spPr>
      </p:pic>
      <p:pic>
        <p:nvPicPr>
          <p:cNvPr id="9" name="Picture 8">
            <a:extLst>
              <a:ext uri="{FF2B5EF4-FFF2-40B4-BE49-F238E27FC236}">
                <a16:creationId xmlns:a16="http://schemas.microsoft.com/office/drawing/2014/main" id="{90048BB7-679D-D90C-E9B1-88CAF8C6268E}"/>
              </a:ext>
            </a:extLst>
          </p:cNvPr>
          <p:cNvPicPr>
            <a:picLocks noChangeAspect="1"/>
          </p:cNvPicPr>
          <p:nvPr/>
        </p:nvPicPr>
        <p:blipFill>
          <a:blip r:embed="rId3"/>
          <a:stretch>
            <a:fillRect/>
          </a:stretch>
        </p:blipFill>
        <p:spPr>
          <a:xfrm>
            <a:off x="7543206" y="2054556"/>
            <a:ext cx="4114800" cy="1960131"/>
          </a:xfrm>
          <a:prstGeom prst="rect">
            <a:avLst/>
          </a:prstGeom>
        </p:spPr>
      </p:pic>
      <p:pic>
        <p:nvPicPr>
          <p:cNvPr id="11" name="Picture 10">
            <a:extLst>
              <a:ext uri="{FF2B5EF4-FFF2-40B4-BE49-F238E27FC236}">
                <a16:creationId xmlns:a16="http://schemas.microsoft.com/office/drawing/2014/main" id="{1CF56886-3DF5-3AFF-25EB-17F9D60DBF82}"/>
              </a:ext>
            </a:extLst>
          </p:cNvPr>
          <p:cNvPicPr>
            <a:picLocks noChangeAspect="1"/>
          </p:cNvPicPr>
          <p:nvPr/>
        </p:nvPicPr>
        <p:blipFill>
          <a:blip r:embed="rId4"/>
          <a:stretch>
            <a:fillRect/>
          </a:stretch>
        </p:blipFill>
        <p:spPr>
          <a:xfrm>
            <a:off x="7543206" y="4059143"/>
            <a:ext cx="4311909" cy="1847535"/>
          </a:xfrm>
          <a:prstGeom prst="rect">
            <a:avLst/>
          </a:prstGeom>
        </p:spPr>
      </p:pic>
    </p:spTree>
    <p:extLst>
      <p:ext uri="{BB962C8B-B14F-4D97-AF65-F5344CB8AC3E}">
        <p14:creationId xmlns:p14="http://schemas.microsoft.com/office/powerpoint/2010/main" val="291796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89" y="769226"/>
            <a:ext cx="9981773" cy="1203953"/>
          </a:xfrm>
        </p:spPr>
        <p:txBody>
          <a:bodyPr vert="horz" lIns="91440" tIns="45720" rIns="91440" bIns="45720" rtlCol="0" anchor="t">
            <a:noAutofit/>
          </a:bodyPr>
          <a:lstStyle/>
          <a:p>
            <a:pPr marL="342900" indent="-342900">
              <a:buFont typeface="Arial" panose="020B0604020202020204" pitchFamily="34" charset="0"/>
              <a:buChar char="•"/>
            </a:pPr>
            <a:r>
              <a:rPr lang="en-US" dirty="0"/>
              <a:t>Visualizes strength and direction of correlations between metrics</a:t>
            </a:r>
          </a:p>
          <a:p>
            <a:pPr marL="342900" indent="-342900">
              <a:buFont typeface="Arial" panose="020B0604020202020204" pitchFamily="34" charset="0"/>
              <a:buChar char="•"/>
            </a:pPr>
            <a:r>
              <a:rPr lang="en-US" dirty="0"/>
              <a:t>Cluster analysis to identify connections between researchers</a:t>
            </a:r>
          </a:p>
          <a:p>
            <a:pPr marL="342900" indent="-342900">
              <a:buFont typeface="Arial" panose="020B0604020202020204" pitchFamily="34" charset="0"/>
              <a:buChar char="•"/>
            </a:pPr>
            <a:r>
              <a:rPr lang="en-US" dirty="0"/>
              <a:t>Insights into relationships between metrics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Mapping the Global Intellectual Landscape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
        <p:nvSpPr>
          <p:cNvPr id="3" name="Text Placeholder 2">
            <a:extLst>
              <a:ext uri="{FF2B5EF4-FFF2-40B4-BE49-F238E27FC236}">
                <a16:creationId xmlns:a16="http://schemas.microsoft.com/office/drawing/2014/main" id="{CF8E5A9B-F226-5519-F9DA-3091B0D99219}"/>
              </a:ext>
            </a:extLst>
          </p:cNvPr>
          <p:cNvSpPr txBox="1">
            <a:spLocks/>
          </p:cNvSpPr>
          <p:nvPr/>
        </p:nvSpPr>
        <p:spPr>
          <a:xfrm>
            <a:off x="1167490" y="356607"/>
            <a:ext cx="9516551"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Plot-4 : </a:t>
            </a:r>
            <a:r>
              <a:rPr lang="en-US" i="1" dirty="0"/>
              <a:t>Correlation Matrix </a:t>
            </a:r>
          </a:p>
        </p:txBody>
      </p:sp>
      <p:pic>
        <p:nvPicPr>
          <p:cNvPr id="6" name="Picture 5">
            <a:extLst>
              <a:ext uri="{FF2B5EF4-FFF2-40B4-BE49-F238E27FC236}">
                <a16:creationId xmlns:a16="http://schemas.microsoft.com/office/drawing/2014/main" id="{EB22011C-DBCD-9555-9409-BD61DB9184EF}"/>
              </a:ext>
            </a:extLst>
          </p:cNvPr>
          <p:cNvPicPr>
            <a:picLocks noChangeAspect="1"/>
          </p:cNvPicPr>
          <p:nvPr/>
        </p:nvPicPr>
        <p:blipFill>
          <a:blip r:embed="rId2"/>
          <a:stretch>
            <a:fillRect/>
          </a:stretch>
        </p:blipFill>
        <p:spPr>
          <a:xfrm>
            <a:off x="1167489" y="2035206"/>
            <a:ext cx="3642676" cy="3124471"/>
          </a:xfrm>
          <a:prstGeom prst="rect">
            <a:avLst/>
          </a:prstGeom>
        </p:spPr>
      </p:pic>
      <p:pic>
        <p:nvPicPr>
          <p:cNvPr id="12" name="Picture 11">
            <a:extLst>
              <a:ext uri="{FF2B5EF4-FFF2-40B4-BE49-F238E27FC236}">
                <a16:creationId xmlns:a16="http://schemas.microsoft.com/office/drawing/2014/main" id="{7C3EF4DA-63E8-DD79-E52D-D994A9D22056}"/>
              </a:ext>
            </a:extLst>
          </p:cNvPr>
          <p:cNvPicPr>
            <a:picLocks noChangeAspect="1"/>
          </p:cNvPicPr>
          <p:nvPr/>
        </p:nvPicPr>
        <p:blipFill>
          <a:blip r:embed="rId3"/>
          <a:stretch>
            <a:fillRect/>
          </a:stretch>
        </p:blipFill>
        <p:spPr>
          <a:xfrm>
            <a:off x="5925765" y="1973179"/>
            <a:ext cx="3970364" cy="3688400"/>
          </a:xfrm>
          <a:prstGeom prst="rect">
            <a:avLst/>
          </a:prstGeom>
        </p:spPr>
      </p:pic>
    </p:spTree>
    <p:extLst>
      <p:ext uri="{BB962C8B-B14F-4D97-AF65-F5344CB8AC3E}">
        <p14:creationId xmlns:p14="http://schemas.microsoft.com/office/powerpoint/2010/main" val="906179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Key Insights</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131799"/>
            <a:ext cx="9779183" cy="3436483"/>
          </a:xfrm>
        </p:spPr>
        <p:txBody>
          <a:bodyPr vert="horz" lIns="91440" tIns="45720" rIns="91440" bIns="45720" rtlCol="0" anchor="t">
            <a:normAutofit/>
          </a:bodyPr>
          <a:lstStyle/>
          <a:p>
            <a:r>
              <a:rPr lang="en-US" dirty="0"/>
              <a:t>Dynamic exploration of scatter plot</a:t>
            </a:r>
          </a:p>
          <a:p>
            <a:r>
              <a:rPr lang="en-US" dirty="0"/>
              <a:t>Insights from institution pie charts</a:t>
            </a:r>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Mapping the Global Intellectual Landscape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4507069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207</TotalTime>
  <Words>567</Words>
  <Application>Microsoft Office PowerPoint</Application>
  <PresentationFormat>Widescreen</PresentationFormat>
  <Paragraphs>146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Tenorite</vt:lpstr>
      <vt:lpstr>Office Theme</vt:lpstr>
      <vt:lpstr>Mapping the Global Intellectual Landscape</vt:lpstr>
      <vt:lpstr>Questions to Consider?</vt:lpstr>
      <vt:lpstr>Introduction</vt:lpstr>
      <vt:lpstr>Snapshot of the Dataset</vt:lpstr>
      <vt:lpstr>Visualization Choices</vt:lpstr>
      <vt:lpstr>PowerPoint Presentation</vt:lpstr>
      <vt:lpstr>PowerPoint Presentation</vt:lpstr>
      <vt:lpstr>PowerPoint Presentation</vt:lpstr>
      <vt:lpstr>Key 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the Global Intellectual Landscape</dc:title>
  <dc:creator>Vinni Reddy</dc:creator>
  <cp:lastModifiedBy>Vinni Reddy</cp:lastModifiedBy>
  <cp:revision>1</cp:revision>
  <dcterms:created xsi:type="dcterms:W3CDTF">2023-11-28T19:36:39Z</dcterms:created>
  <dcterms:modified xsi:type="dcterms:W3CDTF">2023-11-28T23:47:36Z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