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3"/>
  </p:notesMasterIdLst>
  <p:handoutMasterIdLst>
    <p:handoutMasterId r:id="rId14"/>
  </p:handoutMasterIdLst>
  <p:sldIdLst>
    <p:sldId id="314" r:id="rId5"/>
    <p:sldId id="315" r:id="rId6"/>
    <p:sldId id="330" r:id="rId7"/>
    <p:sldId id="317" r:id="rId8"/>
    <p:sldId id="326" r:id="rId9"/>
    <p:sldId id="327" r:id="rId10"/>
    <p:sldId id="335" r:id="rId11"/>
    <p:sldId id="32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47">
          <p15:clr>
            <a:srgbClr val="A4A3A4"/>
          </p15:clr>
        </p15:guide>
        <p15:guide id="2" pos="3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BEB"/>
    <a:srgbClr val="969696"/>
    <a:srgbClr val="9E9A95"/>
    <a:srgbClr val="382E25"/>
    <a:srgbClr val="C17945"/>
    <a:srgbClr val="31526A"/>
    <a:srgbClr val="690304"/>
    <a:srgbClr val="252626"/>
    <a:srgbClr val="A6A6A6"/>
    <a:srgbClr val="C6BF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234" y="53"/>
      </p:cViewPr>
      <p:guideLst>
        <p:guide orient="horz" pos="4247"/>
        <p:guide pos="395"/>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ni Reddy" userId="fe230e522a9fb0a0" providerId="LiveId" clId="{28CAF275-D8D2-44D6-BBB0-2EB75C2E38D0}"/>
    <pc:docChg chg="custSel modSld">
      <pc:chgData name="Vinni Reddy" userId="fe230e522a9fb0a0" providerId="LiveId" clId="{28CAF275-D8D2-44D6-BBB0-2EB75C2E38D0}" dt="2023-10-10T22:33:16.896" v="6" actId="27636"/>
      <pc:docMkLst>
        <pc:docMk/>
      </pc:docMkLst>
      <pc:sldChg chg="modSp mod">
        <pc:chgData name="Vinni Reddy" userId="fe230e522a9fb0a0" providerId="LiveId" clId="{28CAF275-D8D2-44D6-BBB0-2EB75C2E38D0}" dt="2023-10-10T22:33:16.896" v="6" actId="27636"/>
        <pc:sldMkLst>
          <pc:docMk/>
          <pc:sldMk cId="1735571603" sldId="335"/>
        </pc:sldMkLst>
        <pc:spChg chg="mod">
          <ac:chgData name="Vinni Reddy" userId="fe230e522a9fb0a0" providerId="LiveId" clId="{28CAF275-D8D2-44D6-BBB0-2EB75C2E38D0}" dt="2023-10-10T22:33:16.896" v="6" actId="27636"/>
          <ac:spMkLst>
            <pc:docMk/>
            <pc:sldMk cId="1735571603" sldId="335"/>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10/10/2023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0T12:33:14.693"/>
    </inkml:context>
    <inkml:brush xml:id="br0">
      <inkml:brushProperty name="width" value="0.35" units="cm"/>
      <inkml:brushProperty name="height" value="0.35" units="cm"/>
    </inkml:brush>
  </inkml:definitions>
  <inkml:trace contextRef="#ctx0" brushRef="#br0">3247 0 24575,'-1836'0'0,"1829"1"0,0-1 0,0 1 0,0 0 0,0 1 0,0 0 0,1 0 0,-1 0 0,0 1 0,-9 5 0,-12 5 0,12-8 0,-1-1 0,-1-1 0,1 0 0,0-1 0,-1-1 0,1-1 0,-32-4 0,-5 2 0,-887 2 0,926-1 83,0-1 0,0 0 0,-17-5 0,-32-4-1780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10/10/2023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502904" y="3688697"/>
            <a:ext cx="7942596" cy="1485992"/>
          </a:xfrm>
        </p:spPr>
        <p:txBody>
          <a:bodyPr anchor="ctr">
            <a:normAutofit/>
          </a:bodyPr>
          <a:lstStyle>
            <a:lvl1pPr>
              <a:lnSpc>
                <a:spcPct val="90000"/>
              </a:lnSpc>
              <a:defRPr sz="4400" b="1" i="0" spc="0" baseline="0">
                <a:solidFill>
                  <a:schemeClr val="bg1"/>
                </a:solidFill>
                <a:latin typeface="Arial"/>
                <a:cs typeface="Arial"/>
              </a:defRPr>
            </a:lvl1pPr>
          </a:lstStyle>
          <a:p>
            <a:r>
              <a:rPr lang="en-US"/>
              <a:t>Long title of presentation line two of text</a:t>
            </a:r>
          </a:p>
        </p:txBody>
      </p:sp>
      <p:sp>
        <p:nvSpPr>
          <p:cNvPr id="11" name="Text Placeholder 19"/>
          <p:cNvSpPr>
            <a:spLocks noGrp="1"/>
          </p:cNvSpPr>
          <p:nvPr userDrawn="1">
            <p:ph type="body" sz="quarter" idx="10" hasCustomPrompt="1"/>
          </p:nvPr>
        </p:nvSpPr>
        <p:spPr>
          <a:xfrm>
            <a:off x="530694" y="6279762"/>
            <a:ext cx="7734222" cy="370205"/>
          </a:xfrm>
        </p:spPr>
        <p:txBody>
          <a:bodyPr anchor="ctr">
            <a:noAutofit/>
          </a:bodyPr>
          <a:lstStyle>
            <a:lvl1pPr marL="0" indent="0">
              <a:buNone/>
              <a:defRPr sz="1100" b="1" spc="80" baseline="0">
                <a:solidFill>
                  <a:srgbClr val="A6A6A6"/>
                </a:solidFill>
                <a:latin typeface="Arial"/>
                <a:cs typeface="Arial"/>
              </a:defRPr>
            </a:lvl1pPr>
          </a:lstStyle>
          <a:p>
            <a:pPr lvl="0"/>
            <a:r>
              <a:rPr lang="en-US"/>
              <a:t>IUPUI SCHOOL OF LIBERAL ARTS</a:t>
            </a:r>
          </a:p>
        </p:txBody>
      </p:sp>
      <p:sp>
        <p:nvSpPr>
          <p:cNvPr id="9" name="Text Placeholder 19"/>
          <p:cNvSpPr>
            <a:spLocks noGrp="1"/>
          </p:cNvSpPr>
          <p:nvPr>
            <p:ph type="body" sz="quarter" idx="11" hasCustomPrompt="1"/>
          </p:nvPr>
        </p:nvSpPr>
        <p:spPr>
          <a:xfrm>
            <a:off x="530694" y="3301283"/>
            <a:ext cx="7914806" cy="336549"/>
          </a:xfrm>
        </p:spPr>
        <p:txBody>
          <a:bodyPr anchor="ctr">
            <a:noAutofit/>
          </a:bodyPr>
          <a:lstStyle>
            <a:lvl1pPr marL="0" indent="0">
              <a:buNone/>
              <a:defRPr sz="1800" b="0" spc="0" baseline="0">
                <a:solidFill>
                  <a:srgbClr val="A6A6A6"/>
                </a:solidFill>
                <a:latin typeface="Arial"/>
                <a:cs typeface="Arial"/>
              </a:defRPr>
            </a:lvl1pPr>
          </a:lstStyle>
          <a:p>
            <a:pPr lvl="0"/>
            <a:r>
              <a:rPr lang="en-US"/>
              <a:t>SUBHEAD OR NAME OF DEPARTMENT OR UNIT</a:t>
            </a:r>
          </a:p>
        </p:txBody>
      </p:sp>
      <p:grpSp>
        <p:nvGrpSpPr>
          <p:cNvPr id="13" name="Group 12"/>
          <p:cNvGrpSpPr/>
          <p:nvPr userDrawn="1"/>
        </p:nvGrpSpPr>
        <p:grpSpPr>
          <a:xfrm>
            <a:off x="621014" y="-72571"/>
            <a:ext cx="950609" cy="2766507"/>
            <a:chOff x="633305" y="-72571"/>
            <a:chExt cx="950609" cy="2766507"/>
          </a:xfrm>
        </p:grpSpPr>
        <p:sp>
          <p:nvSpPr>
            <p:cNvPr id="6" name="Rectangle 5"/>
            <p:cNvSpPr/>
            <p:nvPr userDrawn="1"/>
          </p:nvSpPr>
          <p:spPr>
            <a:xfrm>
              <a:off x="633305" y="-72571"/>
              <a:ext cx="950609" cy="276650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triden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009" y="1730375"/>
              <a:ext cx="634481" cy="800730"/>
            </a:xfrm>
            <a:prstGeom prst="rect">
              <a:avLst/>
            </a:prstGeom>
          </p:spPr>
        </p:pic>
      </p:grpSp>
    </p:spTree>
    <p:extLst>
      <p:ext uri="{BB962C8B-B14F-4D97-AF65-F5344CB8AC3E}">
        <p14:creationId xmlns:p14="http://schemas.microsoft.com/office/powerpoint/2010/main" val="12566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3187345"/>
            <a:ext cx="184666" cy="369332"/>
          </a:xfrm>
          <a:prstGeom prst="rect">
            <a:avLst/>
          </a:prstGeom>
          <a:noFill/>
        </p:spPr>
        <p:txBody>
          <a:bodyPr wrap="none" rtlCol="0">
            <a:spAutoFit/>
          </a:bodyPr>
          <a:lstStyle/>
          <a:p>
            <a:endParaRPr lang="en-US"/>
          </a:p>
        </p:txBody>
      </p:sp>
      <p:sp>
        <p:nvSpPr>
          <p:cNvPr id="10" name="TextBox 9"/>
          <p:cNvSpPr txBox="1"/>
          <p:nvPr userDrawn="1"/>
        </p:nvSpPr>
        <p:spPr>
          <a:xfrm>
            <a:off x="1378689" y="3187345"/>
            <a:ext cx="184666" cy="369332"/>
          </a:xfrm>
          <a:prstGeom prst="rect">
            <a:avLst/>
          </a:prstGeom>
          <a:noFill/>
        </p:spPr>
        <p:txBody>
          <a:bodyPr wrap="none" rtlCol="0">
            <a:spAutoFit/>
          </a:bodyPr>
          <a:lstStyle/>
          <a:p>
            <a:endParaRPr lang="en-US"/>
          </a:p>
        </p:txBody>
      </p:sp>
      <p:sp>
        <p:nvSpPr>
          <p:cNvPr id="11" name="TextBox 10"/>
          <p:cNvSpPr txBox="1"/>
          <p:nvPr userDrawn="1"/>
        </p:nvSpPr>
        <p:spPr>
          <a:xfrm>
            <a:off x="1378689" y="3187345"/>
            <a:ext cx="184666" cy="369332"/>
          </a:xfrm>
          <a:prstGeom prst="rect">
            <a:avLst/>
          </a:prstGeom>
          <a:noFill/>
        </p:spPr>
        <p:txBody>
          <a:bodyPr wrap="none" rtlCol="0">
            <a:spAutoFit/>
          </a:bodyPr>
          <a:lstStyle/>
          <a:p>
            <a:endParaRPr lang="en-US"/>
          </a:p>
        </p:txBody>
      </p:sp>
      <p:sp>
        <p:nvSpPr>
          <p:cNvPr id="14" name="Title 13"/>
          <p:cNvSpPr>
            <a:spLocks noGrp="1"/>
          </p:cNvSpPr>
          <p:nvPr>
            <p:ph type="title" hasCustomPrompt="1"/>
          </p:nvPr>
        </p:nvSpPr>
        <p:spPr>
          <a:xfrm>
            <a:off x="506694" y="3416048"/>
            <a:ext cx="6802482" cy="494412"/>
          </a:xfrm>
        </p:spPr>
        <p:txBody>
          <a:bodyPr anchor="ctr">
            <a:noAutofit/>
          </a:bodyPr>
          <a:lstStyle>
            <a:lvl1pPr>
              <a:defRPr sz="4400" b="1" i="0" spc="0" baseline="0">
                <a:solidFill>
                  <a:srgbClr val="FFFFFF"/>
                </a:solidFill>
                <a:latin typeface="Arial"/>
                <a:cs typeface="Arial"/>
              </a:defRPr>
            </a:lvl1pPr>
          </a:lstStyle>
          <a:p>
            <a:r>
              <a:rPr lang="en-US"/>
              <a:t>Section Heading</a:t>
            </a:r>
          </a:p>
        </p:txBody>
      </p:sp>
      <p:sp>
        <p:nvSpPr>
          <p:cNvPr id="20" name="Text Placeholder 19"/>
          <p:cNvSpPr>
            <a:spLocks noGrp="1"/>
          </p:cNvSpPr>
          <p:nvPr>
            <p:ph type="body" sz="quarter" idx="10" hasCustomPrompt="1"/>
          </p:nvPr>
        </p:nvSpPr>
        <p:spPr>
          <a:xfrm>
            <a:off x="526131" y="2945804"/>
            <a:ext cx="3700462" cy="336549"/>
          </a:xfrm>
        </p:spPr>
        <p:txBody>
          <a:bodyPr anchor="ctr">
            <a:noAutofit/>
          </a:bodyPr>
          <a:lstStyle>
            <a:lvl1pPr marL="0" indent="0">
              <a:buNone/>
              <a:defRPr sz="1600" b="1" i="0" spc="50" baseline="0">
                <a:solidFill>
                  <a:srgbClr val="A6A6A6"/>
                </a:solidFill>
                <a:latin typeface="Arial"/>
                <a:cs typeface="Arial"/>
              </a:defRPr>
            </a:lvl1pPr>
          </a:lstStyle>
          <a:p>
            <a:pPr lvl="0"/>
            <a:r>
              <a:rPr lang="en-US"/>
              <a:t>SECTION NUMBER OR SUBTITLE</a:t>
            </a:r>
          </a:p>
        </p:txBody>
      </p:sp>
      <p:sp>
        <p:nvSpPr>
          <p:cNvPr id="4" name="Rectangle 3"/>
          <p:cNvSpPr/>
          <p:nvPr userDrawn="1"/>
        </p:nvSpPr>
        <p:spPr>
          <a:xfrm>
            <a:off x="0" y="2829379"/>
            <a:ext cx="148614" cy="119924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0027" y="1012095"/>
            <a:ext cx="8004391" cy="638906"/>
          </a:xfrm>
        </p:spPr>
        <p:txBody>
          <a:bodyPr>
            <a:normAutofit/>
          </a:bodyPr>
          <a:lstStyle>
            <a:lvl1pPr>
              <a:defRPr sz="3200" b="1" i="0" cap="none" spc="0">
                <a:solidFill>
                  <a:srgbClr val="404041"/>
                </a:solidFill>
                <a:latin typeface="Arial"/>
                <a:cs typeface="Arial"/>
              </a:defRPr>
            </a:lvl1pPr>
          </a:lstStyle>
          <a:p>
            <a:r>
              <a:rPr lang="en-US"/>
              <a:t>Click to edit master title style</a:t>
            </a:r>
          </a:p>
        </p:txBody>
      </p:sp>
      <p:sp>
        <p:nvSpPr>
          <p:cNvPr id="5" name="Rectangle 4"/>
          <p:cNvSpPr/>
          <p:nvPr userDrawn="1"/>
        </p:nvSpPr>
        <p:spPr>
          <a:xfrm>
            <a:off x="0" y="1073417"/>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5190706" y="237250"/>
            <a:ext cx="3700462" cy="336549"/>
          </a:xfrm>
        </p:spPr>
        <p:txBody>
          <a:bodyPr>
            <a:noAutofit/>
          </a:bodyPr>
          <a:lstStyle>
            <a:lvl1pPr marL="0" indent="0" algn="r">
              <a:buNone/>
              <a:defRPr sz="1100" b="0" i="0" spc="0" baseline="0">
                <a:solidFill>
                  <a:srgbClr val="A6A6A6"/>
                </a:solidFill>
                <a:latin typeface="Arial"/>
                <a:cs typeface="Arial"/>
              </a:defRPr>
            </a:lvl1pPr>
          </a:lstStyle>
          <a:p>
            <a:pPr lvl="0"/>
            <a:r>
              <a:rPr lang="en-US"/>
              <a:t>SECTION TITLE OR SUBTITLE</a:t>
            </a:r>
          </a:p>
        </p:txBody>
      </p:sp>
      <p:sp>
        <p:nvSpPr>
          <p:cNvPr id="4" name="TextBox 3"/>
          <p:cNvSpPr txBox="1"/>
          <p:nvPr userDrawn="1"/>
        </p:nvSpPr>
        <p:spPr>
          <a:xfrm>
            <a:off x="3556000" y="4721412"/>
            <a:ext cx="184666" cy="369332"/>
          </a:xfrm>
          <a:prstGeom prst="rect">
            <a:avLst/>
          </a:prstGeom>
          <a:noFill/>
        </p:spPr>
        <p:txBody>
          <a:bodyPr wrap="none" rtlCol="0">
            <a:spAutoFit/>
          </a:bodyPr>
          <a:lstStyle/>
          <a:p>
            <a:endParaRPr lang="en-US"/>
          </a:p>
        </p:txBody>
      </p:sp>
      <p:sp>
        <p:nvSpPr>
          <p:cNvPr id="7" name="Text Placeholder 2"/>
          <p:cNvSpPr>
            <a:spLocks noGrp="1"/>
          </p:cNvSpPr>
          <p:nvPr>
            <p:ph idx="1" hasCustomPrompt="1"/>
          </p:nvPr>
        </p:nvSpPr>
        <p:spPr>
          <a:xfrm>
            <a:off x="518824" y="1976198"/>
            <a:ext cx="8015594" cy="4119802"/>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a:t>Click to edit master subtitle style</a:t>
            </a:r>
          </a:p>
        </p:txBody>
      </p:sp>
      <p:grpSp>
        <p:nvGrpSpPr>
          <p:cNvPr id="23" name="Group 22"/>
          <p:cNvGrpSpPr/>
          <p:nvPr userDrawn="1"/>
        </p:nvGrpSpPr>
        <p:grpSpPr>
          <a:xfrm>
            <a:off x="-30788" y="6354222"/>
            <a:ext cx="9228667" cy="528963"/>
            <a:chOff x="-30788" y="4661517"/>
            <a:chExt cx="9228667" cy="528963"/>
          </a:xfrm>
        </p:grpSpPr>
        <p:sp>
          <p:nvSpPr>
            <p:cNvPr id="24" name="Rectangle 2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7" name="TextBox 26"/>
            <p:cNvSpPr txBox="1"/>
            <p:nvPr userDrawn="1"/>
          </p:nvSpPr>
          <p:spPr>
            <a:xfrm>
              <a:off x="1030972" y="4716016"/>
              <a:ext cx="3613600" cy="446276"/>
            </a:xfrm>
            <a:prstGeom prst="rect">
              <a:avLst/>
            </a:prstGeom>
            <a:noFill/>
          </p:spPr>
          <p:txBody>
            <a:bodyPr wrap="square" rtlCol="0" anchor="ctr">
              <a:spAutoFit/>
            </a:bodyPr>
            <a:lstStyle/>
            <a:p>
              <a:r>
                <a:rPr lang="en-US" sz="1400" b="1" i="0">
                  <a:solidFill>
                    <a:srgbClr val="FFFFFF"/>
                  </a:solidFill>
                  <a:latin typeface="Arial Narrow"/>
                  <a:cs typeface="Arial Narrow"/>
                </a:rPr>
                <a:t>IUPUI</a:t>
              </a:r>
            </a:p>
            <a:p>
              <a:r>
                <a:rPr lang="en-US" sz="900" b="0" i="0">
                  <a:solidFill>
                    <a:srgbClr val="FFFFFF"/>
                  </a:solidFill>
                  <a:latin typeface="Arial Narrow"/>
                  <a:cs typeface="Arial Narrow"/>
                </a:rPr>
                <a:t>SCHOOL</a:t>
              </a:r>
              <a:r>
                <a:rPr lang="en-US" sz="900" b="0" i="0" baseline="0">
                  <a:solidFill>
                    <a:srgbClr val="FFFFFF"/>
                  </a:solidFill>
                  <a:latin typeface="Arial Narrow"/>
                  <a:cs typeface="Arial Narrow"/>
                </a:rPr>
                <a:t> OF LIBERAL ARTS</a:t>
              </a:r>
              <a:endParaRPr lang="en-US" sz="900" b="0" i="0">
                <a:solidFill>
                  <a:srgbClr val="FFFFFF"/>
                </a:solidFill>
                <a:latin typeface="Arial Narrow"/>
                <a:cs typeface="Arial Narrow"/>
              </a:endParaRP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4" y="619181"/>
            <a:ext cx="4560579" cy="1039091"/>
          </a:xfrm>
          <a:prstGeom prst="rect">
            <a:avLst/>
          </a:prstGeom>
        </p:spPr>
        <p:txBody>
          <a:bodyPr vert="horz" lIns="91440" tIns="45720" rIns="91440" bIns="45720" rtlCol="0" anchor="ctr">
            <a:noAutofit/>
          </a:bodyPr>
          <a:lstStyle>
            <a:lvl1pPr>
              <a:defRPr sz="3200" b="1" i="0" spc="0">
                <a:solidFill>
                  <a:srgbClr val="404041"/>
                </a:solidFill>
                <a:latin typeface="Arial"/>
                <a:cs typeface="Arial"/>
              </a:defRPr>
            </a:lvl1pPr>
          </a:lstStyle>
          <a:p>
            <a:r>
              <a:rPr lang="en-US"/>
              <a:t>Click to edit master title style</a:t>
            </a:r>
          </a:p>
        </p:txBody>
      </p:sp>
      <p:sp>
        <p:nvSpPr>
          <p:cNvPr id="8" name="Text Placeholder 2"/>
          <p:cNvSpPr>
            <a:spLocks noGrp="1"/>
          </p:cNvSpPr>
          <p:nvPr>
            <p:ph idx="1"/>
          </p:nvPr>
        </p:nvSpPr>
        <p:spPr>
          <a:xfrm>
            <a:off x="525304" y="1922839"/>
            <a:ext cx="4560579" cy="4169990"/>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9"/>
          <p:cNvSpPr>
            <a:spLocks noGrp="1"/>
          </p:cNvSpPr>
          <p:nvPr>
            <p:ph type="pic" sz="quarter" idx="10"/>
          </p:nvPr>
        </p:nvSpPr>
        <p:spPr>
          <a:xfrm>
            <a:off x="5573059" y="0"/>
            <a:ext cx="3570941" cy="6858000"/>
          </a:xfrm>
        </p:spPr>
        <p:txBody>
          <a:bodyPr/>
          <a:lstStyle/>
          <a:p>
            <a:r>
              <a:rPr lang="en-US"/>
              <a:t>Click icon to add picture</a:t>
            </a:r>
          </a:p>
        </p:txBody>
      </p:sp>
      <p:sp>
        <p:nvSpPr>
          <p:cNvPr id="17" name="Rectangle 16"/>
          <p:cNvSpPr/>
          <p:nvPr userDrawn="1"/>
        </p:nvSpPr>
        <p:spPr>
          <a:xfrm>
            <a:off x="0" y="649066"/>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6336171"/>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6401517"/>
            <a:ext cx="258207" cy="327725"/>
          </a:xfrm>
          <a:prstGeom prst="rect">
            <a:avLst/>
          </a:prstGeom>
        </p:spPr>
      </p:pic>
      <p:sp>
        <p:nvSpPr>
          <p:cNvPr id="9" name="TextBox 8"/>
          <p:cNvSpPr txBox="1"/>
          <p:nvPr userDrawn="1"/>
        </p:nvSpPr>
        <p:spPr>
          <a:xfrm>
            <a:off x="1030972" y="6408721"/>
            <a:ext cx="3613600" cy="446276"/>
          </a:xfrm>
          <a:prstGeom prst="rect">
            <a:avLst/>
          </a:prstGeom>
          <a:noFill/>
        </p:spPr>
        <p:txBody>
          <a:bodyPr wrap="square" rtlCol="0" anchor="ctr">
            <a:spAutoFit/>
          </a:bodyPr>
          <a:lstStyle/>
          <a:p>
            <a:r>
              <a:rPr lang="en-US" sz="1400" b="1" i="0">
                <a:solidFill>
                  <a:schemeClr val="tx1"/>
                </a:solidFill>
                <a:latin typeface="Arial Narrow"/>
                <a:cs typeface="Arial Narrow"/>
              </a:rPr>
              <a:t>IUPUI</a:t>
            </a:r>
          </a:p>
          <a:p>
            <a:r>
              <a:rPr lang="en-US" sz="900" b="0" i="0">
                <a:solidFill>
                  <a:schemeClr val="tx1"/>
                </a:solidFill>
                <a:latin typeface="Arial Narrow"/>
                <a:cs typeface="Arial Narrow"/>
              </a:rPr>
              <a:t>SCHOOL</a:t>
            </a:r>
            <a:r>
              <a:rPr lang="en-US" sz="900" b="0" i="0" baseline="0">
                <a:solidFill>
                  <a:schemeClr val="tx1"/>
                </a:solidFill>
                <a:latin typeface="Arial Narrow"/>
                <a:cs typeface="Arial Narrow"/>
              </a:rPr>
              <a:t> OF LIBERAL ARTS</a:t>
            </a:r>
            <a:endParaRPr lang="en-US" sz="900" b="0" i="0">
              <a:solidFill>
                <a:schemeClr val="tx1"/>
              </a:solidFill>
              <a:latin typeface="Arial Narrow"/>
              <a:cs typeface="Arial Narrow"/>
            </a:endParaRPr>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8" name="Title 1"/>
          <p:cNvSpPr>
            <a:spLocks noGrp="1"/>
          </p:cNvSpPr>
          <p:nvPr>
            <p:ph type="ctrTitle" hasCustomPrompt="1"/>
          </p:nvPr>
        </p:nvSpPr>
        <p:spPr>
          <a:xfrm>
            <a:off x="530027" y="1012095"/>
            <a:ext cx="8004391" cy="638906"/>
          </a:xfrm>
        </p:spPr>
        <p:txBody>
          <a:bodyPr>
            <a:normAutofit/>
          </a:bodyPr>
          <a:lstStyle>
            <a:lvl1pPr>
              <a:defRPr sz="3200" b="1" i="0" cap="none" spc="0">
                <a:solidFill>
                  <a:schemeClr val="bg1"/>
                </a:solidFill>
                <a:latin typeface="Arial"/>
                <a:cs typeface="Arial"/>
              </a:defRPr>
            </a:lvl1pPr>
          </a:lstStyle>
          <a:p>
            <a:r>
              <a:rPr lang="en-US"/>
              <a:t>Click to edit master title style</a:t>
            </a:r>
          </a:p>
        </p:txBody>
      </p:sp>
      <p:sp>
        <p:nvSpPr>
          <p:cNvPr id="29" name="Rectangle 28"/>
          <p:cNvSpPr/>
          <p:nvPr userDrawn="1"/>
        </p:nvSpPr>
        <p:spPr>
          <a:xfrm>
            <a:off x="0" y="1073417"/>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 Placeholder 2"/>
          <p:cNvSpPr>
            <a:spLocks noGrp="1"/>
          </p:cNvSpPr>
          <p:nvPr>
            <p:ph idx="1" hasCustomPrompt="1"/>
          </p:nvPr>
        </p:nvSpPr>
        <p:spPr>
          <a:xfrm>
            <a:off x="518824" y="1976198"/>
            <a:ext cx="8015594" cy="4119802"/>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FFFFFF"/>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a:t>Click to edit master subtitle style</a:t>
            </a:r>
          </a:p>
        </p:txBody>
      </p:sp>
      <p:sp>
        <p:nvSpPr>
          <p:cNvPr id="32" name="Text Placeholder 19"/>
          <p:cNvSpPr>
            <a:spLocks noGrp="1"/>
          </p:cNvSpPr>
          <p:nvPr>
            <p:ph type="body" sz="quarter" idx="10" hasCustomPrompt="1"/>
          </p:nvPr>
        </p:nvSpPr>
        <p:spPr>
          <a:xfrm>
            <a:off x="5190706" y="237250"/>
            <a:ext cx="3700462" cy="336549"/>
          </a:xfrm>
        </p:spPr>
        <p:txBody>
          <a:bodyPr>
            <a:noAutofit/>
          </a:bodyPr>
          <a:lstStyle>
            <a:lvl1pPr marL="0" indent="0" algn="r">
              <a:buNone/>
              <a:defRPr sz="1100" b="0" i="0" spc="0" baseline="0">
                <a:solidFill>
                  <a:srgbClr val="A6A6A6"/>
                </a:solidFill>
                <a:latin typeface="Arial"/>
                <a:cs typeface="Arial"/>
              </a:defRPr>
            </a:lvl1pPr>
          </a:lstStyle>
          <a:p>
            <a:pPr lvl="0"/>
            <a:r>
              <a:rPr lang="en-US"/>
              <a:t>SECTION TITLE OR SUBTITLE</a:t>
            </a:r>
          </a:p>
        </p:txBody>
      </p:sp>
      <p:grpSp>
        <p:nvGrpSpPr>
          <p:cNvPr id="11" name="Group 10"/>
          <p:cNvGrpSpPr/>
          <p:nvPr userDrawn="1"/>
        </p:nvGrpSpPr>
        <p:grpSpPr>
          <a:xfrm>
            <a:off x="-30788" y="6354222"/>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5" name="TextBox 14"/>
            <p:cNvSpPr txBox="1"/>
            <p:nvPr userDrawn="1"/>
          </p:nvSpPr>
          <p:spPr>
            <a:xfrm>
              <a:off x="1030972" y="4716016"/>
              <a:ext cx="3613600" cy="446276"/>
            </a:xfrm>
            <a:prstGeom prst="rect">
              <a:avLst/>
            </a:prstGeom>
            <a:noFill/>
          </p:spPr>
          <p:txBody>
            <a:bodyPr wrap="square" rtlCol="0" anchor="ctr">
              <a:spAutoFit/>
            </a:bodyPr>
            <a:lstStyle/>
            <a:p>
              <a:r>
                <a:rPr lang="en-US" sz="1400" b="1" i="0">
                  <a:solidFill>
                    <a:srgbClr val="FFFFFF"/>
                  </a:solidFill>
                  <a:latin typeface="Arial Narrow"/>
                  <a:cs typeface="Arial Narrow"/>
                </a:rPr>
                <a:t>IUPUI</a:t>
              </a:r>
            </a:p>
            <a:p>
              <a:r>
                <a:rPr lang="en-US" sz="900" b="0" i="0">
                  <a:solidFill>
                    <a:srgbClr val="FFFFFF"/>
                  </a:solidFill>
                  <a:latin typeface="Arial Narrow"/>
                  <a:cs typeface="Arial Narrow"/>
                </a:rPr>
                <a:t>SCHOOL</a:t>
              </a:r>
              <a:r>
                <a:rPr lang="en-US" sz="900" b="0" i="0" baseline="0">
                  <a:solidFill>
                    <a:srgbClr val="FFFFFF"/>
                  </a:solidFill>
                  <a:latin typeface="Arial Narrow"/>
                  <a:cs typeface="Arial Narrow"/>
                </a:rPr>
                <a:t> OF LIBERAL ARTS</a:t>
              </a:r>
              <a:endParaRPr lang="en-US" sz="900" b="0" i="0">
                <a:solidFill>
                  <a:srgbClr val="FFFFFF"/>
                </a:solidFill>
                <a:latin typeface="Arial Narrow"/>
                <a:cs typeface="Arial Narrow"/>
              </a:endParaRP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564910" y="0"/>
            <a:ext cx="3570941" cy="6858000"/>
          </a:xfrm>
        </p:spPr>
        <p:txBody>
          <a:bodyPr/>
          <a:lstStyle/>
          <a:p>
            <a:r>
              <a:rPr lang="en-US"/>
              <a:t>Click icon to add picture</a:t>
            </a:r>
          </a:p>
        </p:txBody>
      </p:sp>
      <p:sp>
        <p:nvSpPr>
          <p:cNvPr id="13" name="Rectangle 12"/>
          <p:cNvSpPr/>
          <p:nvPr userDrawn="1"/>
        </p:nvSpPr>
        <p:spPr>
          <a:xfrm>
            <a:off x="-15847" y="649066"/>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35303" y="6336171"/>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6401517"/>
            <a:ext cx="258207" cy="327725"/>
          </a:xfrm>
          <a:prstGeom prst="rect">
            <a:avLst/>
          </a:prstGeom>
        </p:spPr>
      </p:pic>
      <p:sp>
        <p:nvSpPr>
          <p:cNvPr id="19" name="Title Placeholder 1"/>
          <p:cNvSpPr>
            <a:spLocks noGrp="1"/>
          </p:cNvSpPr>
          <p:nvPr>
            <p:ph type="title" hasCustomPrompt="1"/>
          </p:nvPr>
        </p:nvSpPr>
        <p:spPr>
          <a:xfrm>
            <a:off x="525304" y="619181"/>
            <a:ext cx="4560579" cy="1039091"/>
          </a:xfrm>
          <a:prstGeom prst="rect">
            <a:avLst/>
          </a:prstGeom>
        </p:spPr>
        <p:txBody>
          <a:bodyPr vert="horz" lIns="91440" tIns="45720" rIns="91440" bIns="45720" rtlCol="0" anchor="ctr">
            <a:noAutofit/>
          </a:bodyPr>
          <a:lstStyle>
            <a:lvl1pPr>
              <a:defRPr sz="3200" b="1" i="0" spc="0">
                <a:solidFill>
                  <a:srgbClr val="FFFFFF"/>
                </a:solidFill>
                <a:latin typeface="Arial"/>
                <a:cs typeface="Arial"/>
              </a:defRPr>
            </a:lvl1pPr>
          </a:lstStyle>
          <a:p>
            <a:r>
              <a:rPr lang="en-US"/>
              <a:t>Click to edit master title style</a:t>
            </a:r>
          </a:p>
        </p:txBody>
      </p:sp>
      <p:sp>
        <p:nvSpPr>
          <p:cNvPr id="20" name="Text Placeholder 2"/>
          <p:cNvSpPr>
            <a:spLocks noGrp="1"/>
          </p:cNvSpPr>
          <p:nvPr>
            <p:ph idx="1"/>
          </p:nvPr>
        </p:nvSpPr>
        <p:spPr>
          <a:xfrm>
            <a:off x="525304" y="1922839"/>
            <a:ext cx="4560579" cy="4169990"/>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FFFFFF"/>
                </a:solidFill>
                <a:latin typeface="Arial"/>
                <a:cs typeface="Arial"/>
              </a:defRPr>
            </a:lvl1pPr>
            <a:lvl2pPr marL="742950" indent="-285750">
              <a:lnSpc>
                <a:spcPct val="100000"/>
              </a:lnSpc>
              <a:buFont typeface="Arial"/>
              <a:buChar char="•"/>
              <a:defRPr sz="1800">
                <a:solidFill>
                  <a:srgbClr val="FFFFFF"/>
                </a:solidFill>
                <a:latin typeface="Arial"/>
                <a:cs typeface="Arial"/>
              </a:defRPr>
            </a:lvl2pPr>
            <a:lvl3pPr marL="1143000" indent="-228600">
              <a:lnSpc>
                <a:spcPct val="100000"/>
              </a:lnSpc>
              <a:buFont typeface="Arial"/>
              <a:buChar char="•"/>
              <a:defRPr sz="1800">
                <a:solidFill>
                  <a:srgbClr val="FFFFFF"/>
                </a:solidFill>
                <a:latin typeface="Arial"/>
                <a:cs typeface="Arial"/>
              </a:defRPr>
            </a:lvl3pPr>
            <a:lvl4pPr marL="1600200" indent="-228600">
              <a:lnSpc>
                <a:spcPct val="100000"/>
              </a:lnSpc>
              <a:buFont typeface="Arial"/>
              <a:buChar char="•"/>
              <a:defRPr sz="1800">
                <a:solidFill>
                  <a:srgbClr val="FFFFFF"/>
                </a:solidFill>
                <a:latin typeface="Arial"/>
                <a:cs typeface="Arial"/>
              </a:defRPr>
            </a:lvl4pPr>
            <a:lvl5pPr marL="2057400" indent="-228600">
              <a:lnSpc>
                <a:spcPct val="100000"/>
              </a:lnSpc>
              <a:buFont typeface="Arial"/>
              <a:buChar char="•"/>
              <a:defRPr sz="1800">
                <a:solidFill>
                  <a:srgbClr val="FFFFFF"/>
                </a:solidFill>
                <a:latin typeface="Arial"/>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1030972" y="6408721"/>
            <a:ext cx="3613600" cy="446276"/>
          </a:xfrm>
          <a:prstGeom prst="rect">
            <a:avLst/>
          </a:prstGeom>
          <a:noFill/>
        </p:spPr>
        <p:txBody>
          <a:bodyPr wrap="square" rtlCol="0" anchor="ctr">
            <a:spAutoFit/>
          </a:bodyPr>
          <a:lstStyle/>
          <a:p>
            <a:r>
              <a:rPr lang="en-US" sz="1400" b="1" i="0">
                <a:solidFill>
                  <a:schemeClr val="bg1"/>
                </a:solidFill>
                <a:latin typeface="Arial Narrow"/>
                <a:cs typeface="Arial Narrow"/>
              </a:rPr>
              <a:t>IUPUI</a:t>
            </a:r>
          </a:p>
          <a:p>
            <a:r>
              <a:rPr lang="en-US" sz="900" b="0" i="0">
                <a:solidFill>
                  <a:schemeClr val="bg1"/>
                </a:solidFill>
                <a:latin typeface="Arial Narrow"/>
                <a:cs typeface="Arial Narrow"/>
              </a:rPr>
              <a:t>SCHOOL</a:t>
            </a:r>
            <a:r>
              <a:rPr lang="en-US" sz="900" b="0" i="0" baseline="0">
                <a:solidFill>
                  <a:schemeClr val="bg1"/>
                </a:solidFill>
                <a:latin typeface="Arial Narrow"/>
                <a:cs typeface="Arial Narrow"/>
              </a:rPr>
              <a:t> OF LIBERAL ARTS</a:t>
            </a:r>
            <a:endParaRPr lang="en-US" sz="900" b="0" i="0">
              <a:solidFill>
                <a:schemeClr val="bg1"/>
              </a:solidFill>
              <a:latin typeface="Arial Narrow"/>
              <a:cs typeface="Arial Narrow"/>
            </a:endParaRPr>
          </a:p>
        </p:txBody>
      </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7" name="Group 6"/>
          <p:cNvGrpSpPr/>
          <p:nvPr userDrawn="1"/>
        </p:nvGrpSpPr>
        <p:grpSpPr>
          <a:xfrm>
            <a:off x="-30788" y="6354222"/>
            <a:ext cx="9228667" cy="528963"/>
            <a:chOff x="-30788" y="4661517"/>
            <a:chExt cx="9228667" cy="528963"/>
          </a:xfrm>
        </p:grpSpPr>
        <p:sp>
          <p:nvSpPr>
            <p:cNvPr id="8" name="Rectangle 7"/>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1" name="TextBox 10"/>
            <p:cNvSpPr txBox="1"/>
            <p:nvPr userDrawn="1"/>
          </p:nvSpPr>
          <p:spPr>
            <a:xfrm>
              <a:off x="1030972" y="4716016"/>
              <a:ext cx="3613600" cy="446276"/>
            </a:xfrm>
            <a:prstGeom prst="rect">
              <a:avLst/>
            </a:prstGeom>
            <a:noFill/>
          </p:spPr>
          <p:txBody>
            <a:bodyPr wrap="square" rtlCol="0" anchor="ctr">
              <a:spAutoFit/>
            </a:bodyPr>
            <a:lstStyle/>
            <a:p>
              <a:r>
                <a:rPr lang="en-US" sz="1400" b="1" i="0">
                  <a:solidFill>
                    <a:srgbClr val="FFFFFF"/>
                  </a:solidFill>
                  <a:latin typeface="Arial Narrow"/>
                  <a:cs typeface="Arial Narrow"/>
                </a:rPr>
                <a:t>IUPUI</a:t>
              </a:r>
            </a:p>
            <a:p>
              <a:r>
                <a:rPr lang="en-US" sz="900" b="0" i="0">
                  <a:solidFill>
                    <a:srgbClr val="FFFFFF"/>
                  </a:solidFill>
                  <a:latin typeface="Arial Narrow"/>
                  <a:cs typeface="Arial Narrow"/>
                </a:rPr>
                <a:t>SCHOOL</a:t>
              </a:r>
              <a:r>
                <a:rPr lang="en-US" sz="900" b="0" i="0" baseline="0">
                  <a:solidFill>
                    <a:srgbClr val="FFFFFF"/>
                  </a:solidFill>
                  <a:latin typeface="Arial Narrow"/>
                  <a:cs typeface="Arial Narrow"/>
                </a:rPr>
                <a:t> OF LIBERAL ARTS</a:t>
              </a:r>
              <a:endParaRPr lang="en-US" sz="900" b="0" i="0">
                <a:solidFill>
                  <a:srgbClr val="FFFFFF"/>
                </a:solidFill>
                <a:latin typeface="Arial Narrow"/>
                <a:cs typeface="Arial Narrow"/>
              </a:endParaRP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30788" y="6354222"/>
            <a:ext cx="9228667" cy="528963"/>
            <a:chOff x="-30788" y="4661517"/>
            <a:chExt cx="9228667" cy="528963"/>
          </a:xfrm>
        </p:grpSpPr>
        <p:sp>
          <p:nvSpPr>
            <p:cNvPr id="8" name="Rectangle 7"/>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1" name="TextBox 10"/>
            <p:cNvSpPr txBox="1"/>
            <p:nvPr userDrawn="1"/>
          </p:nvSpPr>
          <p:spPr>
            <a:xfrm>
              <a:off x="1030972" y="4716016"/>
              <a:ext cx="3613600" cy="446276"/>
            </a:xfrm>
            <a:prstGeom prst="rect">
              <a:avLst/>
            </a:prstGeom>
            <a:noFill/>
          </p:spPr>
          <p:txBody>
            <a:bodyPr wrap="square" rtlCol="0" anchor="ctr">
              <a:spAutoFit/>
            </a:bodyPr>
            <a:lstStyle/>
            <a:p>
              <a:r>
                <a:rPr lang="en-US" sz="1400" b="1" i="0">
                  <a:solidFill>
                    <a:srgbClr val="FFFFFF"/>
                  </a:solidFill>
                  <a:latin typeface="Arial Narrow"/>
                  <a:cs typeface="Arial Narrow"/>
                </a:rPr>
                <a:t>IUPUI</a:t>
              </a:r>
            </a:p>
            <a:p>
              <a:r>
                <a:rPr lang="en-US" sz="900" b="0" i="0">
                  <a:solidFill>
                    <a:srgbClr val="FFFFFF"/>
                  </a:solidFill>
                  <a:latin typeface="Arial Narrow"/>
                  <a:cs typeface="Arial Narrow"/>
                </a:rPr>
                <a:t>SCHOOL</a:t>
              </a:r>
              <a:r>
                <a:rPr lang="en-US" sz="900" b="0" i="0" baseline="0">
                  <a:solidFill>
                    <a:srgbClr val="FFFFFF"/>
                  </a:solidFill>
                  <a:latin typeface="Arial Narrow"/>
                  <a:cs typeface="Arial Narrow"/>
                </a:rPr>
                <a:t> OF LIBERAL ARTS</a:t>
              </a:r>
              <a:endParaRPr lang="en-US" sz="900" b="0" i="0">
                <a:solidFill>
                  <a:srgbClr val="FFFFFF"/>
                </a:solidFill>
                <a:latin typeface="Arial Narrow"/>
                <a:cs typeface="Arial Narrow"/>
              </a:endParaRP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3" y="907197"/>
            <a:ext cx="7859185" cy="3628887"/>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Edit Master text styles</a:t>
            </a:r>
          </a:p>
        </p:txBody>
      </p:sp>
      <p:sp>
        <p:nvSpPr>
          <p:cNvPr id="10" name="Rectangle 9"/>
          <p:cNvSpPr/>
          <p:nvPr userDrawn="1"/>
        </p:nvSpPr>
        <p:spPr>
          <a:xfrm>
            <a:off x="-15847" y="907197"/>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 name="Group 26"/>
          <p:cNvGrpSpPr/>
          <p:nvPr userDrawn="1"/>
        </p:nvGrpSpPr>
        <p:grpSpPr>
          <a:xfrm>
            <a:off x="635303" y="5794349"/>
            <a:ext cx="2551242" cy="1077919"/>
            <a:chOff x="635303" y="4070963"/>
            <a:chExt cx="2551242" cy="1077919"/>
          </a:xfrm>
        </p:grpSpPr>
        <p:sp>
          <p:nvSpPr>
            <p:cNvPr id="28" name="Rectangle 27"/>
            <p:cNvSpPr/>
            <p:nvPr userDrawn="1"/>
          </p:nvSpPr>
          <p:spPr>
            <a:xfrm>
              <a:off x="635303" y="4070963"/>
              <a:ext cx="533859" cy="1077919"/>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227" y="4189193"/>
              <a:ext cx="356010" cy="451859"/>
            </a:xfrm>
            <a:prstGeom prst="rect">
              <a:avLst/>
            </a:prstGeom>
          </p:spPr>
        </p:pic>
        <p:pic>
          <p:nvPicPr>
            <p:cNvPr id="30" name="Picture 29" descr="iupui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76234" y="4176250"/>
              <a:ext cx="1810311" cy="687125"/>
            </a:xfrm>
            <a:prstGeom prst="rect">
              <a:avLst/>
            </a:prstGeom>
          </p:spPr>
        </p:pic>
      </p:grpSp>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846139"/>
            <a:ext cx="6802482"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61892" y="2119918"/>
            <a:ext cx="6802482" cy="428704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hyperlink" Target="https://www.google.com/url?sa=i&amp;url=https%3A%2F%2Ffutbol.quora.com%2FWould-you-rather-prefer-a-3-man-attack-formation-such-as-the-3-4-3-or-the-4-3-3-or-a-2-man-attack-formation-such-as-a&amp;psig=AOvVaw2Bdu3eyUdVFY0ALppIxkvF&amp;ust=1697027696407000&amp;source=images&amp;cd=vfe&amp;opi=89978449&amp;ved=0CA4QjRxqFwoTCLDGhv2-64EDFQAAAAAdAAAAABAW" TargetMode="External"/><Relationship Id="rId1" Type="http://schemas.openxmlformats.org/officeDocument/2006/relationships/slideLayout" Target="../slideLayouts/slideLayout6.xml"/><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694" y="3429001"/>
            <a:ext cx="8216491" cy="2643996"/>
          </a:xfrm>
        </p:spPr>
        <p:txBody>
          <a:bodyPr>
            <a:normAutofit fontScale="90000"/>
          </a:bodyPr>
          <a:lstStyle/>
          <a:p>
            <a:pPr>
              <a:lnSpc>
                <a:spcPct val="100000"/>
              </a:lnSpc>
            </a:pPr>
            <a:br>
              <a:rPr lang="en-US" dirty="0"/>
            </a:br>
            <a:r>
              <a:rPr lang="en-US" sz="4000" cap="all" dirty="0" err="1">
                <a:solidFill>
                  <a:srgbClr val="EDEBEB"/>
                </a:solidFill>
                <a:latin typeface="Times New Roman"/>
                <a:ea typeface="Calibri"/>
                <a:cs typeface="Times New Roman"/>
              </a:rPr>
              <a:t>Passvizor</a:t>
            </a:r>
            <a:r>
              <a:rPr lang="en-US" sz="4000" cap="all" dirty="0">
                <a:solidFill>
                  <a:srgbClr val="EDEBEB"/>
                </a:solidFill>
                <a:latin typeface="Times New Roman"/>
                <a:ea typeface="Calibri"/>
                <a:cs typeface="Times New Roman"/>
              </a:rPr>
              <a:t>: Revolutionizing soccer analysis</a:t>
            </a:r>
            <a:br>
              <a:rPr lang="en-US" sz="2000" b="0" dirty="0"/>
            </a:br>
            <a:r>
              <a:rPr lang="en-US" sz="1600" b="0" dirty="0">
                <a:solidFill>
                  <a:schemeClr val="bg1">
                    <a:lumMod val="95000"/>
                  </a:schemeClr>
                </a:solidFill>
              </a:rPr>
              <a:t>                                                                                          </a:t>
            </a:r>
            <a:r>
              <a:rPr lang="en-US" sz="2000" b="0" i="0" dirty="0">
                <a:solidFill>
                  <a:schemeClr val="bg1">
                    <a:lumMod val="95000"/>
                  </a:schemeClr>
                </a:solidFill>
                <a:effectLst/>
              </a:rPr>
              <a:t>Teja Vineeth Reddy </a:t>
            </a:r>
            <a:r>
              <a:rPr lang="en-US" sz="2000" b="0" i="0" dirty="0" err="1">
                <a:solidFill>
                  <a:schemeClr val="bg1">
                    <a:lumMod val="95000"/>
                  </a:schemeClr>
                </a:solidFill>
                <a:effectLst/>
              </a:rPr>
              <a:t>Yeramareddy</a:t>
            </a:r>
            <a:br>
              <a:rPr lang="en-US" sz="2000" b="0" dirty="0"/>
            </a:br>
            <a:endParaRPr lang="en-US" sz="2000" b="0" dirty="0">
              <a:solidFill>
                <a:schemeClr val="bg1">
                  <a:lumMod val="95000"/>
                </a:schemeClr>
              </a:solidFill>
            </a:endParaRPr>
          </a:p>
        </p:txBody>
      </p:sp>
      <p:sp>
        <p:nvSpPr>
          <p:cNvPr id="3" name="Text Placeholder 2"/>
          <p:cNvSpPr>
            <a:spLocks noGrp="1"/>
          </p:cNvSpPr>
          <p:nvPr>
            <p:ph type="body" sz="quarter" idx="10"/>
          </p:nvPr>
        </p:nvSpPr>
        <p:spPr/>
        <p:txBody>
          <a:bodyPr/>
          <a:lstStyle/>
          <a:p>
            <a:r>
              <a:rPr lang="en-US"/>
              <a:t>INDIANA UNIVERSITY INDIANAPOLIS</a:t>
            </a:r>
          </a:p>
        </p:txBody>
      </p:sp>
      <p:sp>
        <p:nvSpPr>
          <p:cNvPr id="4" name="Text Placeholder 3"/>
          <p:cNvSpPr>
            <a:spLocks noGrp="1"/>
          </p:cNvSpPr>
          <p:nvPr>
            <p:ph type="body" sz="quarter" idx="11"/>
          </p:nvPr>
        </p:nvSpPr>
        <p:spPr>
          <a:xfrm>
            <a:off x="530694" y="2829465"/>
            <a:ext cx="7914806" cy="599535"/>
          </a:xfrm>
        </p:spPr>
        <p:txBody>
          <a:bodyPr/>
          <a:lstStyle/>
          <a:p>
            <a:r>
              <a:rPr lang="en-US" err="1"/>
              <a:t>Luddy</a:t>
            </a:r>
            <a:r>
              <a:rPr lang="en-US"/>
              <a:t> School of Informatics and Computing Technology</a:t>
            </a:r>
          </a:p>
        </p:txBody>
      </p:sp>
    </p:spTree>
    <p:extLst>
      <p:ext uri="{BB962C8B-B14F-4D97-AF65-F5344CB8AC3E}">
        <p14:creationId xmlns:p14="http://schemas.microsoft.com/office/powerpoint/2010/main" val="91901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Text Placeholder 2"/>
          <p:cNvSpPr>
            <a:spLocks noGrp="1"/>
          </p:cNvSpPr>
          <p:nvPr>
            <p:ph type="body" sz="quarter" idx="10"/>
          </p:nvPr>
        </p:nvSpPr>
        <p:spPr/>
        <p:txBody>
          <a:bodyPr/>
          <a:lstStyle/>
          <a:p>
            <a:r>
              <a:rPr lang="en-US"/>
              <a:t>SECTION 1</a:t>
            </a:r>
          </a:p>
        </p:txBody>
      </p:sp>
    </p:spTree>
    <p:extLst>
      <p:ext uri="{BB962C8B-B14F-4D97-AF65-F5344CB8AC3E}">
        <p14:creationId xmlns:p14="http://schemas.microsoft.com/office/powerpoint/2010/main" val="240952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E394AD2-68CD-059C-F8E7-BAE7CF01CBB5}"/>
              </a:ext>
            </a:extLst>
          </p:cNvPr>
          <p:cNvSpPr>
            <a:spLocks noGrp="1"/>
          </p:cNvSpPr>
          <p:nvPr>
            <p:ph idx="1"/>
          </p:nvPr>
        </p:nvSpPr>
        <p:spPr>
          <a:xfrm>
            <a:off x="229185" y="151809"/>
            <a:ext cx="4046696" cy="5495372"/>
          </a:xfrm>
        </p:spPr>
        <p:txBody>
          <a:bodyPr vert="horz" lIns="91440" tIns="45720" rIns="91440" bIns="45720" rtlCol="0" anchor="t">
            <a:noAutofit/>
          </a:bodyPr>
          <a:lstStyle/>
          <a:p>
            <a:pPr>
              <a:buClr>
                <a:srgbClr val="808080"/>
              </a:buClr>
            </a:pPr>
            <a:r>
              <a:rPr lang="en-US" sz="1400" b="1" dirty="0"/>
              <a:t>Soccer: </a:t>
            </a:r>
            <a:r>
              <a:rPr lang="en-US" sz="1400" dirty="0"/>
              <a:t>It’s a global sport, has always been subject of scrutiny and analysis.</a:t>
            </a:r>
          </a:p>
          <a:p>
            <a:pPr>
              <a:buClr>
                <a:srgbClr val="808080"/>
              </a:buClr>
            </a:pPr>
            <a:r>
              <a:rPr lang="en-US" sz="1400" b="1" dirty="0"/>
              <a:t>Department : </a:t>
            </a:r>
            <a:r>
              <a:rPr lang="en-US" sz="1400" dirty="0"/>
              <a:t>Attack, Mid &amp; </a:t>
            </a:r>
            <a:r>
              <a:rPr lang="en-US" sz="1400" dirty="0" err="1"/>
              <a:t>Defence</a:t>
            </a:r>
            <a:r>
              <a:rPr lang="en-US" sz="1400" dirty="0"/>
              <a:t>.</a:t>
            </a:r>
          </a:p>
          <a:p>
            <a:pPr>
              <a:buClr>
                <a:srgbClr val="808080"/>
              </a:buClr>
            </a:pPr>
            <a:r>
              <a:rPr lang="en-US" sz="1400" b="1" dirty="0"/>
              <a:t>Formation:</a:t>
            </a:r>
            <a:r>
              <a:rPr lang="en-US" sz="1400" dirty="0"/>
              <a:t> 4-3-3, 4-2-2-2 etc.</a:t>
            </a:r>
          </a:p>
          <a:p>
            <a:pPr>
              <a:buClr>
                <a:srgbClr val="808080"/>
              </a:buClr>
            </a:pPr>
            <a:r>
              <a:rPr lang="en-US" sz="1400" b="1" dirty="0"/>
              <a:t>Passing Tactics:</a:t>
            </a:r>
            <a:r>
              <a:rPr lang="en-US" sz="1400" dirty="0"/>
              <a:t> Tiki-Taka, Counter attack, Long ball etc.</a:t>
            </a:r>
          </a:p>
          <a:p>
            <a:pPr>
              <a:buClr>
                <a:srgbClr val="808080"/>
              </a:buClr>
            </a:pPr>
            <a:r>
              <a:rPr lang="en-US" sz="1400" b="1" dirty="0"/>
              <a:t>Phases: </a:t>
            </a:r>
            <a:r>
              <a:rPr lang="en-US" sz="1400" dirty="0"/>
              <a:t>Attack &amp; </a:t>
            </a:r>
            <a:r>
              <a:rPr lang="en-US" sz="1400" dirty="0" err="1"/>
              <a:t>Defence</a:t>
            </a:r>
            <a:r>
              <a:rPr lang="en-US" sz="1400" dirty="0"/>
              <a:t> (and Holding sometimes.)</a:t>
            </a:r>
          </a:p>
          <a:p>
            <a:pPr>
              <a:buClr>
                <a:srgbClr val="808080"/>
              </a:buClr>
            </a:pPr>
            <a:r>
              <a:rPr lang="en-US" sz="1400" b="1" dirty="0"/>
              <a:t>Passing Structure : </a:t>
            </a:r>
            <a:r>
              <a:rPr lang="en-US" sz="1400" dirty="0"/>
              <a:t>Different phases requires different structure.</a:t>
            </a:r>
            <a:endParaRPr lang="en-US" sz="1400" b="1" dirty="0"/>
          </a:p>
        </p:txBody>
      </p:sp>
      <p:sp>
        <p:nvSpPr>
          <p:cNvPr id="7" name="TextBox 6">
            <a:extLst>
              <a:ext uri="{FF2B5EF4-FFF2-40B4-BE49-F238E27FC236}">
                <a16:creationId xmlns:a16="http://schemas.microsoft.com/office/drawing/2014/main" id="{A81A3E4B-75FE-8598-97B5-CE7B18C60704}"/>
              </a:ext>
            </a:extLst>
          </p:cNvPr>
          <p:cNvSpPr txBox="1"/>
          <p:nvPr/>
        </p:nvSpPr>
        <p:spPr>
          <a:xfrm>
            <a:off x="4987082" y="5500721"/>
            <a:ext cx="3437251"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0B0F0"/>
                </a:solidFill>
                <a:ea typeface="+mn-lt"/>
                <a:cs typeface="+mn-lt"/>
              </a:rPr>
              <a:t>Fig-1: Soccer Basic Formation. </a:t>
            </a:r>
            <a:r>
              <a:rPr lang="en-US" sz="1200" i="1" dirty="0">
                <a:solidFill>
                  <a:srgbClr val="00B0F0"/>
                </a:solidFill>
                <a:ea typeface="+mn-lt"/>
                <a:cs typeface="+mn-lt"/>
              </a:rPr>
              <a:t>Can Find it </a:t>
            </a:r>
            <a:r>
              <a:rPr lang="en-US" sz="1200" i="1" dirty="0">
                <a:solidFill>
                  <a:srgbClr val="00B0F0"/>
                </a:solidFill>
                <a:ea typeface="+mn-lt"/>
                <a:cs typeface="+mn-lt"/>
                <a:hlinkClick r:id="rId2"/>
              </a:rPr>
              <a:t>Here</a:t>
            </a:r>
            <a:endParaRPr lang="en-US" sz="1200" i="1" dirty="0">
              <a:cs typeface="Arial"/>
            </a:endParaRP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1B7D1DE2-216D-5ED5-C186-74A9D6614491}"/>
                  </a:ext>
                </a:extLst>
              </p14:cNvPr>
              <p14:cNvContentPartPr/>
              <p14:nvPr/>
            </p14:nvContentPartPr>
            <p14:xfrm>
              <a:off x="1176387" y="6731000"/>
              <a:ext cx="1169280" cy="19440"/>
            </p14:xfrm>
          </p:contentPart>
        </mc:Choice>
        <mc:Fallback>
          <p:pic>
            <p:nvPicPr>
              <p:cNvPr id="8" name="Ink 7">
                <a:extLst>
                  <a:ext uri="{FF2B5EF4-FFF2-40B4-BE49-F238E27FC236}">
                    <a16:creationId xmlns:a16="http://schemas.microsoft.com/office/drawing/2014/main" id="{1B7D1DE2-216D-5ED5-C186-74A9D6614491}"/>
                  </a:ext>
                </a:extLst>
              </p:cNvPr>
              <p:cNvPicPr/>
              <p:nvPr/>
            </p:nvPicPr>
            <p:blipFill>
              <a:blip r:embed="rId4"/>
              <a:stretch>
                <a:fillRect/>
              </a:stretch>
            </p:blipFill>
            <p:spPr>
              <a:xfrm>
                <a:off x="1113387" y="6668000"/>
                <a:ext cx="1294920" cy="145080"/>
              </a:xfrm>
              <a:prstGeom prst="rect">
                <a:avLst/>
              </a:prstGeom>
            </p:spPr>
          </p:pic>
        </mc:Fallback>
      </mc:AlternateContent>
      <p:pic>
        <p:nvPicPr>
          <p:cNvPr id="12" name="Picture Placeholder 11" descr="Soccer Formation&#10;">
            <a:extLst>
              <a:ext uri="{FF2B5EF4-FFF2-40B4-BE49-F238E27FC236}">
                <a16:creationId xmlns:a16="http://schemas.microsoft.com/office/drawing/2014/main" id="{5DF77391-1394-8C6D-08C1-5466B2E7A8BB}"/>
              </a:ext>
            </a:extLst>
          </p:cNvPr>
          <p:cNvPicPr>
            <a:picLocks noGrp="1" noChangeAspect="1"/>
          </p:cNvPicPr>
          <p:nvPr>
            <p:ph type="pic" sz="quarter" idx="10"/>
          </p:nvPr>
        </p:nvPicPr>
        <p:blipFill rotWithShape="1">
          <a:blip r:embed="rId5"/>
          <a:srcRect t="-6063" r="-855" b="1298"/>
          <a:stretch/>
        </p:blipFill>
        <p:spPr>
          <a:xfrm>
            <a:off x="4369015" y="-162731"/>
            <a:ext cx="4699001" cy="5623731"/>
          </a:xfrm>
        </p:spPr>
      </p:pic>
      <p:sp>
        <p:nvSpPr>
          <p:cNvPr id="15" name="Rectangle 14">
            <a:extLst>
              <a:ext uri="{FF2B5EF4-FFF2-40B4-BE49-F238E27FC236}">
                <a16:creationId xmlns:a16="http://schemas.microsoft.com/office/drawing/2014/main" id="{B9D5372F-6628-5E4D-F690-D9AFC6849E67}"/>
              </a:ext>
            </a:extLst>
          </p:cNvPr>
          <p:cNvSpPr/>
          <p:nvPr/>
        </p:nvSpPr>
        <p:spPr>
          <a:xfrm>
            <a:off x="1121665" y="6680200"/>
            <a:ext cx="2485136" cy="177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Luddy</a:t>
            </a:r>
            <a:r>
              <a:rPr lang="en-US" sz="1400" dirty="0"/>
              <a:t> School Of Informatics</a:t>
            </a:r>
          </a:p>
        </p:txBody>
      </p:sp>
    </p:spTree>
    <p:extLst>
      <p:ext uri="{BB962C8B-B14F-4D97-AF65-F5344CB8AC3E}">
        <p14:creationId xmlns:p14="http://schemas.microsoft.com/office/powerpoint/2010/main" val="226847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824" y="368629"/>
            <a:ext cx="8004391" cy="638906"/>
          </a:xfrm>
        </p:spPr>
        <p:txBody>
          <a:bodyPr>
            <a:normAutofit fontScale="90000"/>
          </a:bodyPr>
          <a:lstStyle/>
          <a:p>
            <a:r>
              <a:rPr lang="en-US" sz="2800" dirty="0" err="1">
                <a:solidFill>
                  <a:srgbClr val="00B050"/>
                </a:solidFill>
                <a:latin typeface="Times New Roman"/>
                <a:cs typeface="Times New Roman"/>
              </a:rPr>
              <a:t>PassVizor</a:t>
            </a:r>
            <a:r>
              <a:rPr lang="en-US" sz="2800" dirty="0">
                <a:solidFill>
                  <a:srgbClr val="00B050"/>
                </a:solidFill>
                <a:latin typeface="Times New Roman"/>
                <a:cs typeface="Times New Roman"/>
              </a:rPr>
              <a:t> : A Game-Changer in Soccer Passing Analysis</a:t>
            </a:r>
          </a:p>
        </p:txBody>
      </p:sp>
      <p:sp>
        <p:nvSpPr>
          <p:cNvPr id="4" name="Content Placeholder 3"/>
          <p:cNvSpPr>
            <a:spLocks noGrp="1"/>
          </p:cNvSpPr>
          <p:nvPr>
            <p:ph idx="1"/>
          </p:nvPr>
        </p:nvSpPr>
        <p:spPr>
          <a:xfrm>
            <a:off x="564203" y="1007535"/>
            <a:ext cx="8015594" cy="2243665"/>
          </a:xfrm>
        </p:spPr>
        <p:txBody>
          <a:bodyPr>
            <a:normAutofit fontScale="85000" lnSpcReduction="10000"/>
          </a:bodyPr>
          <a:lstStyle/>
          <a:p>
            <a:pPr algn="l">
              <a:buFont typeface="Arial" panose="020B0604020202020204" pitchFamily="34" charset="0"/>
              <a:buChar char="•"/>
            </a:pPr>
            <a:r>
              <a:rPr lang="en-US" dirty="0">
                <a:solidFill>
                  <a:srgbClr val="1F1F1F"/>
                </a:solidFill>
                <a:latin typeface="Times New Roman" panose="02020603050405020304" pitchFamily="18" charset="0"/>
                <a:cs typeface="Times New Roman" panose="02020603050405020304" pitchFamily="18" charset="0"/>
              </a:rPr>
              <a:t>Improves the team performance using the passing data.</a:t>
            </a:r>
          </a:p>
          <a:p>
            <a:pPr algn="l">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Soccer is dynamic and has different phases in a match.</a:t>
            </a:r>
          </a:p>
          <a:p>
            <a:pPr algn="l">
              <a:buFont typeface="Arial" panose="020B0604020202020204" pitchFamily="34" charset="0"/>
              <a:buChar char="•"/>
            </a:pPr>
            <a:r>
              <a:rPr lang="en-US" dirty="0" err="1">
                <a:solidFill>
                  <a:srgbClr val="1F1F1F"/>
                </a:solidFill>
                <a:latin typeface="Times New Roman" panose="02020603050405020304" pitchFamily="18" charset="0"/>
                <a:cs typeface="Times New Roman" panose="02020603050405020304" pitchFamily="18" charset="0"/>
              </a:rPr>
              <a:t>PassVizor</a:t>
            </a:r>
            <a:r>
              <a:rPr lang="en-US" dirty="0">
                <a:solidFill>
                  <a:srgbClr val="1F1F1F"/>
                </a:solidFill>
                <a:latin typeface="Times New Roman" panose="02020603050405020304" pitchFamily="18" charset="0"/>
                <a:cs typeface="Times New Roman" panose="02020603050405020304" pitchFamily="18" charset="0"/>
              </a:rPr>
              <a:t> was meticulously crafted through collaboration with domain experts  to represent a groundbreaking visual analytics system that provides a high-level abstraction of intricate passing behaviors, enabling a deeper understanding of the dynamic shifts in a team’s passing tactics.</a:t>
            </a:r>
          </a:p>
          <a:p>
            <a:pPr>
              <a:buFont typeface="Arial" panose="020B0604020202020204" pitchFamily="34" charset="0"/>
              <a:buChar char="•"/>
            </a:pPr>
            <a:r>
              <a:rPr lang="en-US" dirty="0">
                <a:solidFill>
                  <a:srgbClr val="1F1F1F"/>
                </a:solidFill>
                <a:latin typeface="Times New Roman" panose="02020603050405020304" pitchFamily="18" charset="0"/>
                <a:cs typeface="Times New Roman" panose="02020603050405020304" pitchFamily="18" charset="0"/>
              </a:rPr>
              <a:t>Employs a topic-based methodology inspired by the structural similarities between passing sequences and sentences.</a:t>
            </a:r>
          </a:p>
        </p:txBody>
      </p:sp>
      <p:sp>
        <p:nvSpPr>
          <p:cNvPr id="9" name="Rectangle 8">
            <a:extLst>
              <a:ext uri="{FF2B5EF4-FFF2-40B4-BE49-F238E27FC236}">
                <a16:creationId xmlns:a16="http://schemas.microsoft.com/office/drawing/2014/main" id="{D53D42B4-4A07-F59C-4BC6-917256A35B77}"/>
              </a:ext>
            </a:extLst>
          </p:cNvPr>
          <p:cNvSpPr/>
          <p:nvPr/>
        </p:nvSpPr>
        <p:spPr>
          <a:xfrm>
            <a:off x="1121665" y="6680200"/>
            <a:ext cx="2485136" cy="177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Luddy</a:t>
            </a:r>
            <a:r>
              <a:rPr lang="en-US" sz="1400" dirty="0"/>
              <a:t> School Of Informatics</a:t>
            </a:r>
          </a:p>
        </p:txBody>
      </p:sp>
      <p:pic>
        <p:nvPicPr>
          <p:cNvPr id="5" name="Picture 4" descr="A screenshot of a computer&#10;&#10;Description automatically generated">
            <a:extLst>
              <a:ext uri="{FF2B5EF4-FFF2-40B4-BE49-F238E27FC236}">
                <a16:creationId xmlns:a16="http://schemas.microsoft.com/office/drawing/2014/main" id="{3AFC6236-370C-7D9B-2C3A-7396233C4CC6}"/>
              </a:ext>
            </a:extLst>
          </p:cNvPr>
          <p:cNvPicPr>
            <a:picLocks noChangeAspect="1"/>
          </p:cNvPicPr>
          <p:nvPr/>
        </p:nvPicPr>
        <p:blipFill>
          <a:blip r:embed="rId2"/>
          <a:stretch>
            <a:fillRect/>
          </a:stretch>
        </p:blipFill>
        <p:spPr>
          <a:xfrm>
            <a:off x="564202" y="3429000"/>
            <a:ext cx="7959013" cy="2749810"/>
          </a:xfrm>
          <a:prstGeom prst="rect">
            <a:avLst/>
          </a:prstGeom>
        </p:spPr>
      </p:pic>
    </p:spTree>
    <p:extLst>
      <p:ext uri="{BB962C8B-B14F-4D97-AF65-F5344CB8AC3E}">
        <p14:creationId xmlns:p14="http://schemas.microsoft.com/office/powerpoint/2010/main" val="214401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9804" y="241628"/>
            <a:ext cx="8004391" cy="638906"/>
          </a:xfrm>
        </p:spPr>
        <p:txBody>
          <a:bodyPr>
            <a:normAutofit/>
          </a:bodyPr>
          <a:lstStyle/>
          <a:p>
            <a:r>
              <a:rPr lang="en-US" sz="2800" dirty="0">
                <a:solidFill>
                  <a:srgbClr val="00B050"/>
                </a:solidFill>
                <a:latin typeface="Times New Roman" panose="02020603050405020304" pitchFamily="18" charset="0"/>
                <a:cs typeface="Times New Roman" panose="02020603050405020304" pitchFamily="18" charset="0"/>
              </a:rPr>
              <a:t>How </a:t>
            </a:r>
            <a:r>
              <a:rPr lang="en-US" sz="2800" dirty="0" err="1">
                <a:solidFill>
                  <a:srgbClr val="00B050"/>
                </a:solidFill>
                <a:latin typeface="Times New Roman" panose="02020603050405020304" pitchFamily="18" charset="0"/>
                <a:cs typeface="Times New Roman" panose="02020603050405020304" pitchFamily="18" charset="0"/>
              </a:rPr>
              <a:t>PassVizor</a:t>
            </a:r>
            <a:r>
              <a:rPr lang="en-US" sz="2800" dirty="0">
                <a:solidFill>
                  <a:srgbClr val="00B050"/>
                </a:solidFill>
                <a:latin typeface="Times New Roman" panose="02020603050405020304" pitchFamily="18" charset="0"/>
                <a:cs typeface="Times New Roman" panose="02020603050405020304" pitchFamily="18" charset="0"/>
              </a:rPr>
              <a:t> Works?</a:t>
            </a:r>
          </a:p>
        </p:txBody>
      </p:sp>
      <p:sp>
        <p:nvSpPr>
          <p:cNvPr id="4" name="Content Placeholder 3"/>
          <p:cNvSpPr>
            <a:spLocks noGrp="1"/>
          </p:cNvSpPr>
          <p:nvPr>
            <p:ph idx="1"/>
          </p:nvPr>
        </p:nvSpPr>
        <p:spPr>
          <a:xfrm>
            <a:off x="558601" y="880535"/>
            <a:ext cx="8015594" cy="1862666"/>
          </a:xfrm>
        </p:spPr>
        <p:txBody>
          <a:bodyPr>
            <a:normAutofit lnSpcReduction="10000"/>
          </a:bodyPr>
          <a:lstStyle/>
          <a:p>
            <a:pPr algn="l"/>
            <a:r>
              <a:rPr lang="en-US" dirty="0">
                <a:latin typeface="Times New Roman" panose="02020603050405020304" pitchFamily="18" charset="0"/>
                <a:cs typeface="Times New Roman" panose="02020603050405020304" pitchFamily="18" charset="0"/>
              </a:rPr>
              <a:t>Employs glyphs, small visual icons, to encapsulate a plethora of information about each pass.</a:t>
            </a:r>
          </a:p>
          <a:p>
            <a:pPr algn="l"/>
            <a:r>
              <a:rPr lang="en-US" dirty="0">
                <a:latin typeface="Times New Roman" panose="02020603050405020304" pitchFamily="18" charset="0"/>
                <a:cs typeface="Times New Roman" panose="02020603050405020304" pitchFamily="18" charset="0"/>
              </a:rPr>
              <a:t>Employs covered regions of opponents to represent the defense’s effectiveness, with smaller covered regions signifying a well-structured defensive formation.</a:t>
            </a:r>
          </a:p>
          <a:p>
            <a:pPr algn="l"/>
            <a:r>
              <a:rPr lang="en-US" dirty="0">
                <a:latin typeface="Times New Roman" panose="02020603050405020304" pitchFamily="18" charset="0"/>
                <a:cs typeface="Times New Roman" panose="02020603050405020304" pitchFamily="18" charset="0"/>
              </a:rPr>
              <a:t>Three Key Views : Passing Pattern, Passing Network &amp; Passing Detail View.</a:t>
            </a:r>
            <a:endParaRPr lang="en-US" b="0" i="0" dirty="0">
              <a:solidFill>
                <a:srgbClr val="1F1F1F"/>
              </a:solidFill>
              <a:effectLst/>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95282E3D-6FD7-DC10-7A6C-F564B5347377}"/>
              </a:ext>
            </a:extLst>
          </p:cNvPr>
          <p:cNvPicPr>
            <a:picLocks noChangeAspect="1"/>
          </p:cNvPicPr>
          <p:nvPr/>
        </p:nvPicPr>
        <p:blipFill>
          <a:blip r:embed="rId2"/>
          <a:stretch>
            <a:fillRect/>
          </a:stretch>
        </p:blipFill>
        <p:spPr>
          <a:xfrm>
            <a:off x="558601" y="2854829"/>
            <a:ext cx="8015594" cy="3403674"/>
          </a:xfrm>
          <a:prstGeom prst="rect">
            <a:avLst/>
          </a:prstGeom>
        </p:spPr>
      </p:pic>
      <p:sp>
        <p:nvSpPr>
          <p:cNvPr id="6" name="Rectangle 5">
            <a:extLst>
              <a:ext uri="{FF2B5EF4-FFF2-40B4-BE49-F238E27FC236}">
                <a16:creationId xmlns:a16="http://schemas.microsoft.com/office/drawing/2014/main" id="{0428BB8F-68AC-3454-85A6-4146D2AFB583}"/>
              </a:ext>
            </a:extLst>
          </p:cNvPr>
          <p:cNvSpPr/>
          <p:nvPr/>
        </p:nvSpPr>
        <p:spPr>
          <a:xfrm>
            <a:off x="1104732" y="6680200"/>
            <a:ext cx="2485136" cy="177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Luddy</a:t>
            </a:r>
            <a:r>
              <a:rPr lang="en-US" sz="1400" dirty="0"/>
              <a:t> School Of Informatics</a:t>
            </a:r>
          </a:p>
        </p:txBody>
      </p:sp>
    </p:spTree>
    <p:extLst>
      <p:ext uri="{BB962C8B-B14F-4D97-AF65-F5344CB8AC3E}">
        <p14:creationId xmlns:p14="http://schemas.microsoft.com/office/powerpoint/2010/main" val="81244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824" y="309361"/>
            <a:ext cx="8004391" cy="638906"/>
          </a:xfrm>
        </p:spPr>
        <p:txBody>
          <a:bodyPr>
            <a:normAutofit/>
          </a:bodyPr>
          <a:lstStyle/>
          <a:p>
            <a:r>
              <a:rPr lang="en-US" sz="2800" dirty="0">
                <a:solidFill>
                  <a:srgbClr val="00B050"/>
                </a:solidFill>
                <a:latin typeface="Times New Roman" panose="02020603050405020304" pitchFamily="18" charset="0"/>
                <a:cs typeface="Times New Roman" panose="02020603050405020304" pitchFamily="18" charset="0"/>
              </a:rPr>
              <a:t>Applications of </a:t>
            </a:r>
            <a:r>
              <a:rPr lang="en-US" sz="2800" dirty="0" err="1">
                <a:solidFill>
                  <a:srgbClr val="00B050"/>
                </a:solidFill>
                <a:latin typeface="Times New Roman" panose="02020603050405020304" pitchFamily="18" charset="0"/>
                <a:cs typeface="Times New Roman" panose="02020603050405020304" pitchFamily="18" charset="0"/>
              </a:rPr>
              <a:t>PassVizor</a:t>
            </a:r>
            <a:endParaRPr lang="en-US"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507621" y="1049867"/>
            <a:ext cx="8015594" cy="4444999"/>
          </a:xfrm>
        </p:spPr>
        <p:txBody>
          <a:bodyPr>
            <a:normAutofit/>
          </a:bodyPr>
          <a:lstStyle/>
          <a:p>
            <a:pPr algn="l"/>
            <a:r>
              <a:rPr lang="en-US" sz="1700" dirty="0">
                <a:latin typeface="Times New Roman" panose="02020603050405020304" pitchFamily="18" charset="0"/>
                <a:cs typeface="Times New Roman" panose="02020603050405020304" pitchFamily="18" charset="0"/>
              </a:rPr>
              <a:t>By analyzing the dynamic changes in a team’s passing tactics throughout a match, experts can extract valuable insights into team performance.</a:t>
            </a:r>
          </a:p>
          <a:p>
            <a:pPr algn="l"/>
            <a:r>
              <a:rPr lang="en-US" sz="1700" dirty="0">
                <a:latin typeface="Times New Roman" panose="02020603050405020304" pitchFamily="18" charset="0"/>
                <a:cs typeface="Times New Roman" panose="02020603050405020304" pitchFamily="18" charset="0"/>
              </a:rPr>
              <a:t>With its topic-based approach and innovative glyph-based visualization, </a:t>
            </a:r>
            <a:r>
              <a:rPr lang="en-US" sz="1700" dirty="0" err="1">
                <a:latin typeface="Times New Roman" panose="02020603050405020304" pitchFamily="18" charset="0"/>
                <a:cs typeface="Times New Roman" panose="02020603050405020304" pitchFamily="18" charset="0"/>
              </a:rPr>
              <a:t>PassVizor</a:t>
            </a:r>
            <a:r>
              <a:rPr lang="en-US" sz="1700" dirty="0">
                <a:latin typeface="Times New Roman" panose="02020603050405020304" pitchFamily="18" charset="0"/>
                <a:cs typeface="Times New Roman" panose="02020603050405020304" pitchFamily="18" charset="0"/>
              </a:rPr>
              <a:t> offers a comprehensive solution to the complex task of analyzing soccer passing.</a:t>
            </a:r>
          </a:p>
          <a:p>
            <a:pPr algn="l"/>
            <a:r>
              <a:rPr lang="en-US" sz="1700" dirty="0">
                <a:latin typeface="Times New Roman" panose="02020603050405020304" pitchFamily="18" charset="0"/>
                <a:cs typeface="Times New Roman" panose="02020603050405020304" pitchFamily="18" charset="0"/>
              </a:rPr>
              <a:t>This tool provides invaluable insights into team performance, enabling experts to make informed decisions that can shape the outcome of matches</a:t>
            </a:r>
            <a:r>
              <a:rPr lang="en-US" b="0" i="0" dirty="0">
                <a:effectLst/>
                <a:latin typeface="Times New Roman" panose="02020603050405020304" pitchFamily="18" charset="0"/>
                <a:cs typeface="Times New Roman" panose="02020603050405020304" pitchFamily="18" charset="0"/>
              </a:rPr>
              <a:t>.</a:t>
            </a:r>
          </a:p>
          <a:p>
            <a:pPr algn="l"/>
            <a:r>
              <a:rPr lang="en-US" sz="1700" dirty="0">
                <a:latin typeface="Times New Roman" panose="02020603050405020304" pitchFamily="18" charset="0"/>
                <a:cs typeface="Times New Roman" panose="02020603050405020304" pitchFamily="18" charset="0"/>
              </a:rPr>
              <a:t>Experts can pinpoint players who are heavily involved in the passing game and those who may need to step up their contributions and helps them to make tactical adjustments during a match and develop tailored training programs for individual players.</a:t>
            </a:r>
          </a:p>
          <a:p>
            <a:pPr algn="l"/>
            <a:r>
              <a:rPr lang="en-US" sz="1700" dirty="0" err="1">
                <a:latin typeface="Times New Roman" panose="02020603050405020304" pitchFamily="18" charset="0"/>
                <a:cs typeface="Times New Roman" panose="02020603050405020304" pitchFamily="18" charset="0"/>
              </a:rPr>
              <a:t>PassVizor’s</a:t>
            </a:r>
            <a:r>
              <a:rPr lang="en-US" sz="1700" dirty="0">
                <a:latin typeface="Times New Roman" panose="02020603050405020304" pitchFamily="18" charset="0"/>
                <a:cs typeface="Times New Roman" panose="02020603050405020304" pitchFamily="18" charset="0"/>
              </a:rPr>
              <a:t> development represents a significant advancement in soccer analytics, paving the way for a deeper appreciation of the beautiful game.</a:t>
            </a:r>
            <a:endParaRPr lang="en-US" b="0" i="0" dirty="0">
              <a:solidFill>
                <a:srgbClr val="1F1F1F"/>
              </a:solidFill>
              <a:effectLst/>
              <a:latin typeface="Times New Roman" panose="02020603050405020304" pitchFamily="18" charset="0"/>
              <a:cs typeface="Times New Roman" panose="02020603050405020304" pitchFamily="18" charset="0"/>
            </a:endParaRPr>
          </a:p>
          <a:p>
            <a:pPr marL="0" indent="0">
              <a:buNone/>
            </a:pPr>
            <a:endParaRPr lang="en-US" dirty="0"/>
          </a:p>
        </p:txBody>
      </p:sp>
      <p:sp>
        <p:nvSpPr>
          <p:cNvPr id="3" name="Rectangle 2">
            <a:extLst>
              <a:ext uri="{FF2B5EF4-FFF2-40B4-BE49-F238E27FC236}">
                <a16:creationId xmlns:a16="http://schemas.microsoft.com/office/drawing/2014/main" id="{67D2E7C1-7712-2777-AC48-C1B2E38D637E}"/>
              </a:ext>
            </a:extLst>
          </p:cNvPr>
          <p:cNvSpPr/>
          <p:nvPr/>
        </p:nvSpPr>
        <p:spPr>
          <a:xfrm>
            <a:off x="1113198" y="6680200"/>
            <a:ext cx="2485136" cy="177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Luddy</a:t>
            </a:r>
            <a:r>
              <a:rPr lang="en-US" sz="1400" dirty="0"/>
              <a:t> School Of Informatics</a:t>
            </a:r>
          </a:p>
        </p:txBody>
      </p:sp>
    </p:spTree>
    <p:extLst>
      <p:ext uri="{BB962C8B-B14F-4D97-AF65-F5344CB8AC3E}">
        <p14:creationId xmlns:p14="http://schemas.microsoft.com/office/powerpoint/2010/main" val="330542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1497" y="210289"/>
            <a:ext cx="8004391" cy="638906"/>
          </a:xfrm>
        </p:spPr>
        <p:txBody>
          <a:bodyPr>
            <a:normAutofit fontScale="90000"/>
          </a:bodyPr>
          <a:lstStyle/>
          <a:p>
            <a:pPr>
              <a:spcBef>
                <a:spcPts val="0"/>
              </a:spcBef>
              <a:spcAft>
                <a:spcPts val="1800"/>
              </a:spcAft>
            </a:pPr>
            <a:br>
              <a:rPr lang="en-US" sz="2800" dirty="0">
                <a:solidFill>
                  <a:srgbClr val="00B050"/>
                </a:solidFill>
                <a:latin typeface="Times New Roman"/>
                <a:cs typeface="Times New Roman"/>
              </a:rPr>
            </a:br>
            <a:r>
              <a:rPr lang="en-US" sz="2800" dirty="0">
                <a:solidFill>
                  <a:srgbClr val="00B050"/>
                </a:solidFill>
                <a:latin typeface="Times New Roman"/>
                <a:cs typeface="Times New Roman"/>
              </a:rPr>
              <a:t>Questions :</a:t>
            </a:r>
          </a:p>
        </p:txBody>
      </p:sp>
      <p:sp>
        <p:nvSpPr>
          <p:cNvPr id="4" name="Content Placeholder 3"/>
          <p:cNvSpPr>
            <a:spLocks noGrp="1"/>
          </p:cNvSpPr>
          <p:nvPr>
            <p:ph idx="1"/>
          </p:nvPr>
        </p:nvSpPr>
        <p:spPr>
          <a:xfrm>
            <a:off x="518823" y="1061621"/>
            <a:ext cx="8007065" cy="4509446"/>
          </a:xfrm>
        </p:spPr>
        <p:txBody>
          <a:bodyPr vert="horz" lIns="91440" tIns="45720" rIns="91440" bIns="45720" rtlCol="0" anchor="t">
            <a:normAutofit fontScale="85000" lnSpcReduction="20000"/>
          </a:bodyPr>
          <a:lstStyle/>
          <a:p>
            <a:pPr algn="l"/>
            <a:r>
              <a:rPr lang="en-US" sz="2000" dirty="0">
                <a:latin typeface="Times New Roman" panose="02020603050405020304" pitchFamily="18" charset="0"/>
                <a:cs typeface="Times New Roman" panose="02020603050405020304" pitchFamily="18" charset="0"/>
              </a:rPr>
              <a:t>Considering the potential benefits of </a:t>
            </a:r>
            <a:r>
              <a:rPr lang="en-US" sz="2000" dirty="0" err="1">
                <a:latin typeface="Times New Roman" panose="02020603050405020304" pitchFamily="18" charset="0"/>
                <a:cs typeface="Times New Roman" panose="02020603050405020304" pitchFamily="18" charset="0"/>
              </a:rPr>
              <a:t>PassVizor</a:t>
            </a:r>
            <a:r>
              <a:rPr lang="en-US" sz="2000" dirty="0">
                <a:latin typeface="Times New Roman" panose="02020603050405020304" pitchFamily="18" charset="0"/>
                <a:cs typeface="Times New Roman" panose="02020603050405020304" pitchFamily="18" charset="0"/>
              </a:rPr>
              <a:t> in soccer analysis, what challenges or barriers might coaches face in adopting this tool into their coaching strategies and routines?</a:t>
            </a:r>
          </a:p>
          <a:p>
            <a:pPr algn="l"/>
            <a:r>
              <a:rPr lang="en-US" sz="2000" dirty="0">
                <a:latin typeface="Times New Roman" panose="02020603050405020304" pitchFamily="18" charset="0"/>
                <a:cs typeface="Times New Roman" panose="02020603050405020304" pitchFamily="18" charset="0"/>
              </a:rPr>
              <a:t>Is there a risk that placing too much emphasis on passing tactics, might overshadow other aspects of the game, such as individual player skills, teamwork, or defensive strategies? How should coaches strike a balance when using such analytical tools?</a:t>
            </a:r>
          </a:p>
          <a:p>
            <a:pPr algn="l"/>
            <a:r>
              <a:rPr lang="en-US" sz="2000" dirty="0">
                <a:latin typeface="Times New Roman" panose="02020603050405020304" pitchFamily="18" charset="0"/>
                <a:cs typeface="Times New Roman" panose="02020603050405020304" pitchFamily="18" charset="0"/>
              </a:rPr>
              <a:t>To what extent, does the role of luck or chance in the outcomes of passes and their impact on a team’s performance?</a:t>
            </a:r>
          </a:p>
          <a:p>
            <a:pPr algn="l"/>
            <a:r>
              <a:rPr lang="en-US" sz="2000" dirty="0">
                <a:latin typeface="Times New Roman" panose="02020603050405020304" pitchFamily="18" charset="0"/>
                <a:cs typeface="Times New Roman" panose="02020603050405020304" pitchFamily="18" charset="0"/>
              </a:rPr>
              <a:t>Ethical considerations in sports analytics have gained attention in recent years. How does these kinds of tools address or potentially raise ethical concerns, such as player privacy, data security, or the potential for over-reliance on analytics in decision-making?</a:t>
            </a:r>
          </a:p>
          <a:p>
            <a:pPr algn="l"/>
            <a:r>
              <a:rPr lang="en-US" sz="2000" dirty="0">
                <a:latin typeface="Times New Roman" panose="02020603050405020304" pitchFamily="18" charset="0"/>
                <a:cs typeface="Times New Roman" panose="02020603050405020304" pitchFamily="18" charset="0"/>
              </a:rPr>
              <a:t>Can </a:t>
            </a:r>
            <a:r>
              <a:rPr lang="en-US" sz="2000" dirty="0" err="1">
                <a:latin typeface="Times New Roman" panose="02020603050405020304" pitchFamily="18" charset="0"/>
                <a:cs typeface="Times New Roman" panose="02020603050405020304" pitchFamily="18" charset="0"/>
              </a:rPr>
              <a:t>PassVizor’s</a:t>
            </a:r>
            <a:r>
              <a:rPr lang="en-US" sz="2000" dirty="0">
                <a:latin typeface="Times New Roman" panose="02020603050405020304" pitchFamily="18" charset="0"/>
                <a:cs typeface="Times New Roman" panose="02020603050405020304" pitchFamily="18" charset="0"/>
              </a:rPr>
              <a:t> principles and techniques be adapted or extended for use in other team sports that involve passing, such as basketball, American football, or field hockey? What modifications or considerations would be necessary to make it applicable to different sports?</a:t>
            </a:r>
          </a:p>
        </p:txBody>
      </p:sp>
      <p:sp>
        <p:nvSpPr>
          <p:cNvPr id="3" name="Rectangle 2">
            <a:extLst>
              <a:ext uri="{FF2B5EF4-FFF2-40B4-BE49-F238E27FC236}">
                <a16:creationId xmlns:a16="http://schemas.microsoft.com/office/drawing/2014/main" id="{A5B63C32-3375-001F-B282-6CCFB4F39D6C}"/>
              </a:ext>
            </a:extLst>
          </p:cNvPr>
          <p:cNvSpPr/>
          <p:nvPr/>
        </p:nvSpPr>
        <p:spPr>
          <a:xfrm>
            <a:off x="1121665" y="6680200"/>
            <a:ext cx="2485136" cy="177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t>Luddy</a:t>
            </a:r>
            <a:r>
              <a:rPr lang="en-US" sz="1400" dirty="0"/>
              <a:t> School Of Informatics</a:t>
            </a:r>
          </a:p>
        </p:txBody>
      </p:sp>
    </p:spTree>
    <p:extLst>
      <p:ext uri="{BB962C8B-B14F-4D97-AF65-F5344CB8AC3E}">
        <p14:creationId xmlns:p14="http://schemas.microsoft.com/office/powerpoint/2010/main" val="173557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6603" y="907197"/>
            <a:ext cx="7859185" cy="3914969"/>
          </a:xfrm>
        </p:spPr>
        <p:txBody>
          <a:bodyPr>
            <a:normAutofit/>
          </a:bodyPr>
          <a:lstStyle/>
          <a:p>
            <a:r>
              <a:rPr lang="en-US" sz="4000"/>
              <a:t>         </a:t>
            </a:r>
          </a:p>
          <a:p>
            <a:r>
              <a:rPr lang="en-US" sz="4000"/>
              <a:t>     </a:t>
            </a:r>
          </a:p>
          <a:p>
            <a:r>
              <a:rPr lang="en-US" sz="5400"/>
              <a:t>           THANK YOU</a:t>
            </a:r>
          </a:p>
        </p:txBody>
      </p:sp>
    </p:spTree>
    <p:extLst>
      <p:ext uri="{BB962C8B-B14F-4D97-AF65-F5344CB8AC3E}">
        <p14:creationId xmlns:p14="http://schemas.microsoft.com/office/powerpoint/2010/main" val="2799699045"/>
      </p:ext>
    </p:extLst>
  </p:cSld>
  <p:clrMapOvr>
    <a:masterClrMapping/>
  </p:clrMapOvr>
</p:sld>
</file>

<file path=ppt/theme/theme1.xml><?xml version="1.0" encoding="utf-8"?>
<a:theme xmlns:a="http://schemas.openxmlformats.org/drawingml/2006/main" name="SLA-PPT-TEMPLATE4x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2E2B60D5-EA24-9349-9D48-6823D8F78998}" vid="{10002418-964A-4948-80A3-35FEB5D87F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cccf037-8ed4-40ca-9271-b1fc35b8324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FABBEB0ABCF34BB448E4A7C33FCD8A" ma:contentTypeVersion="4" ma:contentTypeDescription="Create a new document." ma:contentTypeScope="" ma:versionID="aa2494871b1efd279b0b2b48775baa4e">
  <xsd:schema xmlns:xsd="http://www.w3.org/2001/XMLSchema" xmlns:xs="http://www.w3.org/2001/XMLSchema" xmlns:p="http://schemas.microsoft.com/office/2006/metadata/properties" xmlns:ns3="2cccf037-8ed4-40ca-9271-b1fc35b8324f" targetNamespace="http://schemas.microsoft.com/office/2006/metadata/properties" ma:root="true" ma:fieldsID="f72b37041b63f6ce6aae12662837140a" ns3:_="">
    <xsd:import namespace="2cccf037-8ed4-40ca-9271-b1fc35b8324f"/>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ccf037-8ed4-40ca-9271-b1fc35b832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2cccf037-8ed4-40ca-9271-b1fc35b8324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91C368E3-373A-418B-B2E0-0BB8812AC94F}">
  <ds:schemaRefs>
    <ds:schemaRef ds:uri="2cccf037-8ed4-40ca-9271-b1fc35b832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SLA-PPT-TEMPLATE4X3 UPDATE</Template>
  <TotalTime>515</TotalTime>
  <Words>585</Words>
  <Application>Microsoft Office PowerPoint</Application>
  <PresentationFormat>On-screen Show (4:3)</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Narrow</vt:lpstr>
      <vt:lpstr>Calibri</vt:lpstr>
      <vt:lpstr>Times New Roman</vt:lpstr>
      <vt:lpstr>Wingdings</vt:lpstr>
      <vt:lpstr>SLA-PPT-TEMPLATE4x3</vt:lpstr>
      <vt:lpstr> Passvizor: Revolutionizing soccer analysis                                                                                           Teja Vineeth Reddy Yeramareddy </vt:lpstr>
      <vt:lpstr>Introduction</vt:lpstr>
      <vt:lpstr>PowerPoint Presentation</vt:lpstr>
      <vt:lpstr>PassVizor : A Game-Changer in Soccer Passing Analysis</vt:lpstr>
      <vt:lpstr>How PassVizor Works?</vt:lpstr>
      <vt:lpstr>Applications of PassVizor</vt:lpstr>
      <vt:lpstr> Questions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Minton, Sherry</dc:creator>
  <cp:lastModifiedBy>Vinni Reddy</cp:lastModifiedBy>
  <cp:revision>222</cp:revision>
  <cp:lastPrinted>2014-06-24T16:10:50Z</cp:lastPrinted>
  <dcterms:created xsi:type="dcterms:W3CDTF">2018-10-05T15:05:04Z</dcterms:created>
  <dcterms:modified xsi:type="dcterms:W3CDTF">2023-10-10T22:33:25Z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0x010100BFFABBEB0ABCF34BB448E4A7C33FCD8A</vt:lpwstr>
  </property>
</Properties>
</file>