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51" r:id="rId4"/>
    <p:sldId id="352" r:id="rId5"/>
    <p:sldId id="353" r:id="rId6"/>
    <p:sldId id="298" r:id="rId7"/>
    <p:sldId id="312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36" autoAdjust="0"/>
  </p:normalViewPr>
  <p:slideViewPr>
    <p:cSldViewPr snapToGrid="0" showGuides="1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ni Reddy" userId="fe230e522a9fb0a0" providerId="LiveId" clId="{D213A287-4A21-4956-AE56-B3AE13E4406A}"/>
    <pc:docChg chg="modSld">
      <pc:chgData name="Vinni Reddy" userId="fe230e522a9fb0a0" providerId="LiveId" clId="{D213A287-4A21-4956-AE56-B3AE13E4406A}" dt="2023-10-23T18:10:23.121" v="0" actId="29295"/>
      <pc:docMkLst>
        <pc:docMk/>
      </pc:docMkLst>
      <pc:sldChg chg="modSp mod">
        <pc:chgData name="Vinni Reddy" userId="fe230e522a9fb0a0" providerId="LiveId" clId="{D213A287-4A21-4956-AE56-B3AE13E4406A}" dt="2023-10-23T18:10:23.121" v="0" actId="29295"/>
        <pc:sldMkLst>
          <pc:docMk/>
          <pc:sldMk cId="1279224923" sldId="312"/>
        </pc:sldMkLst>
        <pc:picChg chg="mod">
          <ac:chgData name="Vinni Reddy" userId="fe230e522a9fb0a0" providerId="LiveId" clId="{D213A287-4A21-4956-AE56-B3AE13E4406A}" dt="2023-10-23T18:10:23.121" v="0" actId="29295"/>
          <ac:picMkLst>
            <pc:docMk/>
            <pc:sldMk cId="1279224923" sldId="312"/>
            <ac:picMk id="26" creationId="{09B0C9C2-3AC5-3E7A-B390-AABDF6020D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JustAnotherArchivist/snscrape#usage" TargetMode="External"/><Relationship Id="rId4" Type="http://schemas.openxmlformats.org/officeDocument/2006/relationships/hyperlink" Target="https://finance.yaho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66380" y="2599953"/>
            <a:ext cx="628758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Sentiment to Stocks: Forecasting Israel's Market Leaders</a:t>
            </a:r>
            <a:endParaRPr lang="ko-KR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66380" y="5607202"/>
            <a:ext cx="1169675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By Soumya Shanigarapu, Ahteshamuddin Mohammed and Teja Vineeth Reddy Yeramareddy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wo men holding flags on a hill&#10;&#10;Description automatically generated">
            <a:extLst>
              <a:ext uri="{FF2B5EF4-FFF2-40B4-BE49-F238E27FC236}">
                <a16:creationId xmlns:a16="http://schemas.microsoft.com/office/drawing/2014/main" id="{40EA2F51-7C28-3B74-C5A3-8A7F6663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8BDFCB-5ADF-424F-8D9F-541E6330FFF7}"/>
              </a:ext>
            </a:extLst>
          </p:cNvPr>
          <p:cNvSpPr txBox="1"/>
          <p:nvPr/>
        </p:nvSpPr>
        <p:spPr>
          <a:xfrm>
            <a:off x="323529" y="1320316"/>
            <a:ext cx="86833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FF0000"/>
                </a:solidFill>
                <a:effectLst/>
              </a:rPr>
              <a:t>Understanding the Geopolitical Landscape: The Israel-Palestine Conflict</a:t>
            </a:r>
            <a:endParaRPr lang="en-US" sz="1600" b="0" i="0" dirty="0">
              <a:solidFill>
                <a:srgbClr val="FF0000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FF0000"/>
                </a:solidFill>
                <a:effectLst/>
              </a:rPr>
              <a:t>Israel's intricate history is deeply influenced by the ongoing Israel-Palestine conflict, a complex struggle with significant regional ramifications. Recognizing its effects on the Israeli economy and stock market is vital for gaining valuable insights.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</a:rPr>
              <a:t>Historical Background: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 The Israel-Palestine conflict has long-lasting implications for the region's stability and economics.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</a:rPr>
              <a:t>Security Concerns: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 Ongoing security needs impact Israel's stock market dynamics.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</a:rPr>
              <a:t>Regional Instability: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 The conflict demolishes Israel's relationships with neighboring countries, affecting investment climate.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0000"/>
                </a:solidFill>
                <a:effectLst/>
              </a:rPr>
              <a:t>Global Perspective: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 The conflict's global repercussions, including international sanctions, trade dynamics, and foreign investments, can influence Israel's stock market performance.</a:t>
            </a:r>
          </a:p>
          <a:p>
            <a:pPr algn="l"/>
            <a:endParaRPr lang="en-US" sz="12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1288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77ACA05-AB10-6216-BA1D-58E640C50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8943A-2A1B-B0D3-5730-42F190C7B48E}"/>
              </a:ext>
            </a:extLst>
          </p:cNvPr>
          <p:cNvSpPr txBox="1"/>
          <p:nvPr/>
        </p:nvSpPr>
        <p:spPr>
          <a:xfrm>
            <a:off x="6519672" y="338328"/>
            <a:ext cx="5221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F0502020204030204" pitchFamily="34" charset="0"/>
              </a:rPr>
              <a:t>Datasets Selected:</a:t>
            </a:r>
          </a:p>
          <a:p>
            <a:endParaRPr lang="en-US" dirty="0">
              <a:latin typeface="Arial Nova Cond" panose="020F0502020204030204" pitchFamily="34" charset="0"/>
            </a:endParaRPr>
          </a:p>
          <a:p>
            <a:r>
              <a:rPr lang="en-US" dirty="0">
                <a:latin typeface="Arial Nova Cond" panose="020F0502020204030204" pitchFamily="34" charset="0"/>
              </a:rPr>
              <a:t>Stock Datasets: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 Nova Cond" panose="020F0502020204030204" pitchFamily="34" charset="0"/>
              </a:rPr>
              <a:t>Top 5 Largest Israeli companies by market cap from Yahoo Finance (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Nova Cond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b="0" i="0" dirty="0">
                <a:solidFill>
                  <a:srgbClr val="444444"/>
                </a:solidFill>
                <a:effectLst/>
                <a:latin typeface="Arial Nova Cond" panose="020F0502020204030204" pitchFamily="34" charset="0"/>
              </a:rPr>
              <a:t>)</a:t>
            </a:r>
          </a:p>
          <a:p>
            <a:endParaRPr lang="en-US" dirty="0">
              <a:solidFill>
                <a:srgbClr val="444444"/>
              </a:solidFill>
              <a:latin typeface="Arial Nova Cond" panose="020F050202020403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 Nova Cond" panose="020F0502020204030204" pitchFamily="34" charset="0"/>
              </a:rPr>
              <a:t>Social Media Dataset: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 Nova Cond" panose="020F0502020204030204" pitchFamily="34" charset="0"/>
              </a:rPr>
              <a:t>Twitter </a:t>
            </a:r>
            <a:r>
              <a:rPr lang="en-US" dirty="0">
                <a:solidFill>
                  <a:srgbClr val="444444"/>
                </a:solidFill>
                <a:latin typeface="Arial Nova Cond" panose="020F0502020204030204" pitchFamily="34" charset="0"/>
              </a:rPr>
              <a:t>posts data using </a:t>
            </a:r>
            <a:r>
              <a:rPr lang="en-US" dirty="0" err="1">
                <a:solidFill>
                  <a:srgbClr val="444444"/>
                </a:solidFill>
                <a:latin typeface="Arial Nova Cond" panose="020F0502020204030204" pitchFamily="34" charset="0"/>
              </a:rPr>
              <a:t>snscrapper</a:t>
            </a:r>
            <a:r>
              <a:rPr lang="en-US" dirty="0">
                <a:solidFill>
                  <a:srgbClr val="444444"/>
                </a:solidFill>
                <a:latin typeface="Arial Nova Cond" panose="020F0502020204030204" pitchFamily="34" charset="0"/>
              </a:rPr>
              <a:t>(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Nova Cond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dirty="0">
                <a:solidFill>
                  <a:srgbClr val="444444"/>
                </a:solidFill>
                <a:latin typeface="Arial Nova Cond" panose="020F0502020204030204" pitchFamily="34" charset="0"/>
              </a:rPr>
              <a:t>)</a:t>
            </a:r>
            <a:endParaRPr lang="en-US" b="0" i="0" dirty="0">
              <a:solidFill>
                <a:srgbClr val="444444"/>
              </a:solidFill>
              <a:effectLst/>
              <a:latin typeface="Arial Nova Con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C446C03-0FDD-4DEF-BEE5-3CA7D9B7BD11}"/>
              </a:ext>
            </a:extLst>
          </p:cNvPr>
          <p:cNvGrpSpPr/>
          <p:nvPr/>
        </p:nvGrpSpPr>
        <p:grpSpPr>
          <a:xfrm>
            <a:off x="1210577" y="701632"/>
            <a:ext cx="2304148" cy="2034052"/>
            <a:chOff x="1267727" y="1171576"/>
            <a:chExt cx="2304148" cy="203405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3D03F8-A13C-487D-B89D-7D392DA8FBA4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3399669F-A7C3-4F80-AE8C-89C9D86E9D44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Pipeline for Prediction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A2E733-5B33-4EE9-A0D0-D4BAC9BB8CCE}"/>
              </a:ext>
            </a:extLst>
          </p:cNvPr>
          <p:cNvGrpSpPr/>
          <p:nvPr/>
        </p:nvGrpSpPr>
        <p:grpSpPr>
          <a:xfrm>
            <a:off x="997619" y="1925004"/>
            <a:ext cx="1561198" cy="4778303"/>
            <a:chOff x="1458926" y="2548476"/>
            <a:chExt cx="1197231" cy="36643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F3E865-DFE5-4E23-83FA-F714EA71C0EF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4" name="Graphic 116">
                <a:extLst>
                  <a:ext uri="{FF2B5EF4-FFF2-40B4-BE49-F238E27FC236}">
                    <a16:creationId xmlns:a16="http://schemas.microsoft.com/office/drawing/2014/main" id="{5A5B7B99-C322-4930-A0DF-6A5C01E723EF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Graphic 116">
                <a:extLst>
                  <a:ext uri="{FF2B5EF4-FFF2-40B4-BE49-F238E27FC236}">
                    <a16:creationId xmlns:a16="http://schemas.microsoft.com/office/drawing/2014/main" id="{6C01149A-1BA3-467A-BD72-0D438409C523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116">
                <a:extLst>
                  <a:ext uri="{FF2B5EF4-FFF2-40B4-BE49-F238E27FC236}">
                    <a16:creationId xmlns:a16="http://schemas.microsoft.com/office/drawing/2014/main" id="{D2E2AAFE-1649-4021-BD28-424D70EDCFAB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116">
                <a:extLst>
                  <a:ext uri="{FF2B5EF4-FFF2-40B4-BE49-F238E27FC236}">
                    <a16:creationId xmlns:a16="http://schemas.microsoft.com/office/drawing/2014/main" id="{C9B3531A-E538-4BFC-9BA2-D58F26F90708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56223A0-F96D-4F31-8C3E-B6A2CE5BD761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B2D9D6-F574-4901-BB39-0B0C994336B5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Graphic 116">
                <a:extLst>
                  <a:ext uri="{FF2B5EF4-FFF2-40B4-BE49-F238E27FC236}">
                    <a16:creationId xmlns:a16="http://schemas.microsoft.com/office/drawing/2014/main" id="{C2252B66-A637-4BAE-B138-AA6630AC20E7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116">
                <a:extLst>
                  <a:ext uri="{FF2B5EF4-FFF2-40B4-BE49-F238E27FC236}">
                    <a16:creationId xmlns:a16="http://schemas.microsoft.com/office/drawing/2014/main" id="{2E91DA24-E51D-4988-9306-A8877A38CF1A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116">
                <a:extLst>
                  <a:ext uri="{FF2B5EF4-FFF2-40B4-BE49-F238E27FC236}">
                    <a16:creationId xmlns:a16="http://schemas.microsoft.com/office/drawing/2014/main" id="{FC0A4739-01E1-46F2-948A-92358616152F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116">
                <a:extLst>
                  <a:ext uri="{FF2B5EF4-FFF2-40B4-BE49-F238E27FC236}">
                    <a16:creationId xmlns:a16="http://schemas.microsoft.com/office/drawing/2014/main" id="{63D4A0F4-C336-4706-8916-B9D3DA9306B6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F0631F-8D1A-4F1F-91C2-EA34BC5077F4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32" name="Graphic 2">
                <a:extLst>
                  <a:ext uri="{FF2B5EF4-FFF2-40B4-BE49-F238E27FC236}">
                    <a16:creationId xmlns:a16="http://schemas.microsoft.com/office/drawing/2014/main" id="{CED07D1A-FF1D-497C-9725-68ED7C18EDA5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A98BE01D-73F3-4DB0-A247-B25F3F219405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25BC120-F2AB-468A-9529-C8A9C64DACD3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4B6A0A6E-E4A7-44A5-B5FC-E7C6AFF08A3D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8C7CEDA5-35A6-4BA7-9158-D64E743B7479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B8196FC3-7A48-47CD-BC55-DA7F10F34828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3A7D4ED6-1998-45D8-8F9F-FC93B6D180CA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C8BDFCB-5ADF-424F-8D9F-541E6330FFF7}"/>
              </a:ext>
            </a:extLst>
          </p:cNvPr>
          <p:cNvSpPr txBox="1"/>
          <p:nvPr/>
        </p:nvSpPr>
        <p:spPr>
          <a:xfrm>
            <a:off x="4086363" y="1374335"/>
            <a:ext cx="5789157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Data Collection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: Utilizing </a:t>
            </a:r>
            <a:r>
              <a:rPr lang="en-US" sz="1600" b="0" i="0" dirty="0" err="1">
                <a:solidFill>
                  <a:srgbClr val="374151"/>
                </a:solidFill>
                <a:effectLst/>
              </a:rPr>
              <a:t>snscrape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to gather social media data.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Data Fusion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: Combining daily stock datasets from Yahoo Finance with social media data.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374151"/>
                </a:solidFill>
              </a:rPr>
              <a:t>Natural Language Processing: </a:t>
            </a:r>
            <a:r>
              <a:rPr lang="en-US" sz="1600" dirty="0">
                <a:solidFill>
                  <a:srgbClr val="374151"/>
                </a:solidFill>
              </a:rPr>
              <a:t>Leveraging python NLTK library for extracting sentiment insights from social media content.</a:t>
            </a:r>
            <a:endParaRPr lang="en-US" sz="1600" b="0" i="0" dirty="0">
              <a:solidFill>
                <a:srgbClr val="374151"/>
              </a:solidFill>
              <a:effectLst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Cloud Services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: Employing GCP services (Cloud Functions, Dataflow, AI Platform) for data processing and analysis.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Objective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: Predicting the companies’ stock price trends.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3FE89D-D64F-463F-9276-9F6BBE23C1E7}"/>
              </a:ext>
            </a:extLst>
          </p:cNvPr>
          <p:cNvSpPr/>
          <p:nvPr/>
        </p:nvSpPr>
        <p:spPr>
          <a:xfrm>
            <a:off x="879607" y="6232042"/>
            <a:ext cx="1168004" cy="378173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ue and pink brain&#10;&#10;Description automatically generated">
            <a:extLst>
              <a:ext uri="{FF2B5EF4-FFF2-40B4-BE49-F238E27FC236}">
                <a16:creationId xmlns:a16="http://schemas.microsoft.com/office/drawing/2014/main" id="{09B0C9C2-3AC5-3E7A-B390-AABDF602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C000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Machine Learning Models</a:t>
            </a:r>
            <a:endParaRPr lang="en-US" dirty="0">
              <a:solidFill>
                <a:srgbClr val="FFC0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C85F55-E269-CC3D-A449-33A655C61900}"/>
              </a:ext>
            </a:extLst>
          </p:cNvPr>
          <p:cNvSpPr txBox="1"/>
          <p:nvPr/>
        </p:nvSpPr>
        <p:spPr>
          <a:xfrm>
            <a:off x="1074821" y="1063756"/>
            <a:ext cx="9906000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i="0" dirty="0">
                <a:effectLst/>
              </a:rPr>
              <a:t>Models for Prediction.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/>
              <a:t>Random Forest Regression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i="0" dirty="0">
                <a:effectLst/>
              </a:rPr>
              <a:t>Linear Regression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i="0" dirty="0">
                <a:effectLst/>
              </a:rPr>
              <a:t>Support Vector Regression</a:t>
            </a:r>
          </a:p>
          <a:p>
            <a:pPr algn="just">
              <a:lnSpc>
                <a:spcPct val="150000"/>
              </a:lnSpc>
            </a:pPr>
            <a:endParaRPr lang="en-US" sz="1400" b="1" dirty="0"/>
          </a:p>
          <a:p>
            <a:pPr algn="just">
              <a:lnSpc>
                <a:spcPct val="150000"/>
              </a:lnSpc>
            </a:pPr>
            <a:r>
              <a:rPr lang="en-US" sz="1400" b="1" dirty="0"/>
              <a:t>Steps Involved:</a:t>
            </a:r>
            <a:endParaRPr lang="en-US" sz="1400" b="1" i="0" dirty="0">
              <a:effectLst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Model Comparison</a:t>
            </a:r>
            <a:r>
              <a:rPr lang="en-US" sz="1400" b="0" i="0" dirty="0">
                <a:effectLst/>
              </a:rPr>
              <a:t>: Assessing the performance of Random Forest Regression, Linear Regression, and Support Vector Regression models.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Expected Outcomes</a:t>
            </a:r>
            <a:r>
              <a:rPr lang="en-US" sz="1400" b="0" i="0" dirty="0">
                <a:effectLst/>
              </a:rPr>
              <a:t>: Determining the most accurate model for stock price predictors.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b="1" i="0" dirty="0">
                <a:effectLst/>
              </a:rPr>
              <a:t>Adaptability and Future Scope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Versatile Pipeline</a:t>
            </a:r>
            <a:r>
              <a:rPr lang="en-US" sz="1400" b="0" i="0" dirty="0">
                <a:effectLst/>
              </a:rPr>
              <a:t>: Adaptable for analyzing sentiment and stock data of any publicly traded company.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Enhanced Usability</a:t>
            </a:r>
            <a:r>
              <a:rPr lang="en-US" sz="1400" b="0" i="0" dirty="0">
                <a:effectLst/>
              </a:rPr>
              <a:t>: Potential for a user-friendly front end and parameterized data pipeline components.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Scalability</a:t>
            </a:r>
            <a:r>
              <a:rPr lang="en-US" sz="1400" b="0" i="0" dirty="0">
                <a:effectLst/>
              </a:rPr>
              <a:t>: Seamless integration with other tools and technologies for tailored insights.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B8D39-C3E0-7F3C-531C-D90EF6212AC8}"/>
              </a:ext>
            </a:extLst>
          </p:cNvPr>
          <p:cNvSpPr/>
          <p:nvPr/>
        </p:nvSpPr>
        <p:spPr>
          <a:xfrm>
            <a:off x="3990138" y="2967335"/>
            <a:ext cx="4211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92D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347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ADLaM Display</vt:lpstr>
      <vt:lpstr>Arial</vt:lpstr>
      <vt:lpstr>Arial Nova Cond</vt:lpstr>
      <vt:lpstr>Calibri</vt:lpstr>
      <vt:lpstr>Calibri Light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Vinni Reddy</cp:lastModifiedBy>
  <cp:revision>86</cp:revision>
  <dcterms:created xsi:type="dcterms:W3CDTF">2020-01-20T05:08:25Z</dcterms:created>
  <dcterms:modified xsi:type="dcterms:W3CDTF">2023-10-23T18:10:26Z</dcterms:modified>
</cp:coreProperties>
</file>