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EB Garamond Medium"/>
      <p:regular r:id="rId27"/>
      <p:bold r:id="rId28"/>
      <p:italic r:id="rId29"/>
      <p:boldItalic r:id="rId30"/>
    </p:embeddedFont>
    <p:embeddedFont>
      <p:font typeface="EB Garamond SemiBold"/>
      <p:regular r:id="rId31"/>
      <p:bold r:id="rId32"/>
      <p:italic r:id="rId33"/>
      <p:boldItalic r:id="rId34"/>
    </p:embeddedFont>
    <p:embeddedFont>
      <p:font typeface="EB Garamond"/>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EBGaramondMedium-bold.fntdata"/><Relationship Id="rId27" Type="http://schemas.openxmlformats.org/officeDocument/2006/relationships/font" Target="fonts/EBGaramond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BGaramondMedium-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BGaramondSemiBold-regular.fntdata"/><Relationship Id="rId30" Type="http://schemas.openxmlformats.org/officeDocument/2006/relationships/font" Target="fonts/EBGaramondMedium-boldItalic.fntdata"/><Relationship Id="rId11" Type="http://schemas.openxmlformats.org/officeDocument/2006/relationships/slide" Target="slides/slide6.xml"/><Relationship Id="rId33" Type="http://schemas.openxmlformats.org/officeDocument/2006/relationships/font" Target="fonts/EBGaramondSemiBold-italic.fntdata"/><Relationship Id="rId10" Type="http://schemas.openxmlformats.org/officeDocument/2006/relationships/slide" Target="slides/slide5.xml"/><Relationship Id="rId32" Type="http://schemas.openxmlformats.org/officeDocument/2006/relationships/font" Target="fonts/EBGaramondSemiBold-bold.fntdata"/><Relationship Id="rId13" Type="http://schemas.openxmlformats.org/officeDocument/2006/relationships/slide" Target="slides/slide8.xml"/><Relationship Id="rId35" Type="http://schemas.openxmlformats.org/officeDocument/2006/relationships/font" Target="fonts/EBGaramond-regular.fntdata"/><Relationship Id="rId12" Type="http://schemas.openxmlformats.org/officeDocument/2006/relationships/slide" Target="slides/slide7.xml"/><Relationship Id="rId34" Type="http://schemas.openxmlformats.org/officeDocument/2006/relationships/font" Target="fonts/EBGaramondSemiBold-boldItalic.fntdata"/><Relationship Id="rId15" Type="http://schemas.openxmlformats.org/officeDocument/2006/relationships/slide" Target="slides/slide10.xml"/><Relationship Id="rId37" Type="http://schemas.openxmlformats.org/officeDocument/2006/relationships/font" Target="fonts/EBGaramond-italic.fntdata"/><Relationship Id="rId14" Type="http://schemas.openxmlformats.org/officeDocument/2006/relationships/slide" Target="slides/slide9.xml"/><Relationship Id="rId36" Type="http://schemas.openxmlformats.org/officeDocument/2006/relationships/font" Target="fonts/EBGaramond-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EBGaramond-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028a306390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028a30639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028a30639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028a30639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028a306390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028a306390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028a30639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028a30639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028a30639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028a30639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028a306390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028a306390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028a306390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028a306390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083a2ae68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083a2ae68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083a2ae68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083a2ae68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083a2ae68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083a2ae68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028a30639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028a30639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083a2ae68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083a2ae68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083a2ae68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083a2ae68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028a30639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028a30639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083a2ae68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083a2ae68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083a2ae68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083a2ae68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083a2ae68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083a2ae68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028a30639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028a30639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028a306390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028a306390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028a30639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028a30639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Font typeface="Times New Roman"/>
              <a:buNone/>
              <a:defRPr sz="5200">
                <a:latin typeface="Times New Roman"/>
                <a:ea typeface="Times New Roman"/>
                <a:cs typeface="Times New Roman"/>
                <a:sym typeface="Times New Roma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Font typeface="Times New Roman"/>
              <a:buNone/>
              <a:defRPr sz="2800">
                <a:latin typeface="Times New Roman"/>
                <a:ea typeface="Times New Roman"/>
                <a:cs typeface="Times New Roman"/>
                <a:sym typeface="Times New Roman"/>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Font typeface="Times New Roman"/>
              <a:buNone/>
              <a:defRPr sz="3600">
                <a:latin typeface="Times New Roman"/>
                <a:ea typeface="Times New Roman"/>
                <a:cs typeface="Times New Roman"/>
                <a:sym typeface="Times New Roman"/>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Font typeface="Times New Roman"/>
              <a:buNone/>
              <a:defRPr>
                <a:latin typeface="Times New Roman"/>
                <a:ea typeface="Times New Roman"/>
                <a:cs typeface="Times New Roman"/>
                <a:sym typeface="Times New Roman"/>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Font typeface="Times New Roman"/>
              <a:buChar char="●"/>
              <a:defRPr>
                <a:latin typeface="Times New Roman"/>
                <a:ea typeface="Times New Roman"/>
                <a:cs typeface="Times New Roman"/>
                <a:sym typeface="Times New Roman"/>
              </a:defRPr>
            </a:lvl1pPr>
            <a:lvl2pPr indent="-317500" lvl="1" marL="914400">
              <a:spcBef>
                <a:spcPts val="0"/>
              </a:spcBef>
              <a:spcAft>
                <a:spcPts val="0"/>
              </a:spcAft>
              <a:buSzPts val="1400"/>
              <a:buFont typeface="Times New Roman"/>
              <a:buChar char="○"/>
              <a:defRPr>
                <a:latin typeface="Times New Roman"/>
                <a:ea typeface="Times New Roman"/>
                <a:cs typeface="Times New Roman"/>
                <a:sym typeface="Times New Roman"/>
              </a:defRPr>
            </a:lvl2pPr>
            <a:lvl3pPr indent="-317500" lvl="2" marL="1371600">
              <a:spcBef>
                <a:spcPts val="0"/>
              </a:spcBef>
              <a:spcAft>
                <a:spcPts val="0"/>
              </a:spcAft>
              <a:buSzPts val="1400"/>
              <a:buFont typeface="Times New Roman"/>
              <a:buChar char="■"/>
              <a:defRPr>
                <a:latin typeface="Times New Roman"/>
                <a:ea typeface="Times New Roman"/>
                <a:cs typeface="Times New Roman"/>
                <a:sym typeface="Times New Roman"/>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tygelman@sas.upenn.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163200" y="157950"/>
            <a:ext cx="8817600" cy="482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EB Garamond SemiBold"/>
                <a:ea typeface="EB Garamond SemiBold"/>
                <a:cs typeface="EB Garamond SemiBold"/>
                <a:sym typeface="EB Garamond SemiBold"/>
              </a:rPr>
              <a:t>Long: Vertiv (NYSE: VRT)</a:t>
            </a:r>
            <a:endParaRPr>
              <a:latin typeface="EB Garamond SemiBold"/>
              <a:ea typeface="EB Garamond SemiBold"/>
              <a:cs typeface="EB Garamond SemiBold"/>
              <a:sym typeface="EB Garamond SemiBold"/>
            </a:endParaRPr>
          </a:p>
        </p:txBody>
      </p:sp>
      <p:sp>
        <p:nvSpPr>
          <p:cNvPr id="56" name="Google Shape;56;p13"/>
          <p:cNvSpPr txBox="1"/>
          <p:nvPr>
            <p:ph idx="1" type="subTitle"/>
          </p:nvPr>
        </p:nvSpPr>
        <p:spPr>
          <a:xfrm>
            <a:off x="311700" y="2834125"/>
            <a:ext cx="8520600" cy="11130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a:latin typeface="EB Garamond SemiBold"/>
                <a:ea typeface="EB Garamond SemiBold"/>
                <a:cs typeface="EB Garamond SemiBold"/>
                <a:sym typeface="EB Garamond SemiBold"/>
              </a:rPr>
              <a:t>September 2024</a:t>
            </a:r>
            <a:endParaRPr>
              <a:latin typeface="EB Garamond SemiBold"/>
              <a:ea typeface="EB Garamond SemiBold"/>
              <a:cs typeface="EB Garamond SemiBold"/>
              <a:sym typeface="EB Garamond SemiBold"/>
            </a:endParaRPr>
          </a:p>
          <a:p>
            <a:pPr indent="0" lvl="0" marL="0" rtl="0" algn="ctr">
              <a:spcBef>
                <a:spcPts val="1000"/>
              </a:spcBef>
              <a:spcAft>
                <a:spcPts val="0"/>
              </a:spcAft>
              <a:buNone/>
            </a:pPr>
            <a:r>
              <a:rPr lang="en">
                <a:latin typeface="EB Garamond SemiBold"/>
                <a:ea typeface="EB Garamond SemiBold"/>
                <a:cs typeface="EB Garamond SemiBold"/>
                <a:sym typeface="EB Garamond SemiBold"/>
              </a:rPr>
              <a:t>Ty Gelman</a:t>
            </a:r>
            <a:endParaRPr>
              <a:latin typeface="EB Garamond SemiBold"/>
              <a:ea typeface="EB Garamond SemiBold"/>
              <a:cs typeface="EB Garamond SemiBold"/>
              <a:sym typeface="EB Garamond SemiBold"/>
            </a:endParaRPr>
          </a:p>
          <a:p>
            <a:pPr indent="0" lvl="0" marL="0" rtl="0" algn="ctr">
              <a:spcBef>
                <a:spcPts val="0"/>
              </a:spcBef>
              <a:spcAft>
                <a:spcPts val="0"/>
              </a:spcAft>
              <a:buNone/>
            </a:pPr>
            <a:r>
              <a:rPr lang="en">
                <a:latin typeface="EB Garamond SemiBold"/>
                <a:ea typeface="EB Garamond SemiBold"/>
                <a:cs typeface="EB Garamond SemiBold"/>
                <a:sym typeface="EB Garamond SemiBold"/>
              </a:rPr>
              <a:t>University of Pennsylvania</a:t>
            </a:r>
            <a:endParaRPr>
              <a:latin typeface="EB Garamond SemiBold"/>
              <a:ea typeface="EB Garamond SemiBold"/>
              <a:cs typeface="EB Garamond SemiBold"/>
              <a:sym typeface="EB Garamond SemiBold"/>
            </a:endParaRPr>
          </a:p>
          <a:p>
            <a:pPr indent="0" lvl="0" marL="0" rtl="0" algn="ctr">
              <a:spcBef>
                <a:spcPts val="0"/>
              </a:spcBef>
              <a:spcAft>
                <a:spcPts val="0"/>
              </a:spcAft>
              <a:buNone/>
            </a:pPr>
            <a:r>
              <a:rPr lang="en" u="sng">
                <a:solidFill>
                  <a:schemeClr val="hlink"/>
                </a:solidFill>
                <a:latin typeface="EB Garamond SemiBold"/>
                <a:ea typeface="EB Garamond SemiBold"/>
                <a:cs typeface="EB Garamond SemiBold"/>
                <a:sym typeface="EB Garamond SemiBold"/>
                <a:hlinkClick r:id="rId3"/>
              </a:rPr>
              <a:t>tygelman@sas.upenn.edu</a:t>
            </a:r>
            <a:endParaRPr>
              <a:latin typeface="EB Garamond"/>
              <a:ea typeface="EB Garamond"/>
              <a:cs typeface="EB Garamond"/>
              <a:sym typeface="EB Garamond"/>
            </a:endParaRPr>
          </a:p>
        </p:txBody>
      </p:sp>
      <p:cxnSp>
        <p:nvCxnSpPr>
          <p:cNvPr id="57" name="Google Shape;57;p13"/>
          <p:cNvCxnSpPr/>
          <p:nvPr/>
        </p:nvCxnSpPr>
        <p:spPr>
          <a:xfrm>
            <a:off x="880725" y="2791125"/>
            <a:ext cx="73566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p:nvPr/>
        </p:nvSpPr>
        <p:spPr>
          <a:xfrm>
            <a:off x="163200" y="157950"/>
            <a:ext cx="8817600" cy="482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 name="Google Shape;135;p2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Thesis 2</a:t>
            </a:r>
            <a:endParaRPr>
              <a:latin typeface="EB Garamond Medium"/>
              <a:ea typeface="EB Garamond Medium"/>
              <a:cs typeface="EB Garamond Medium"/>
              <a:sym typeface="EB Garamond Medium"/>
            </a:endParaRPr>
          </a:p>
        </p:txBody>
      </p:sp>
      <p:sp>
        <p:nvSpPr>
          <p:cNvPr id="136" name="Google Shape;136;p22"/>
          <p:cNvSpPr txBox="1"/>
          <p:nvPr>
            <p:ph idx="1" type="subTitle"/>
          </p:nvPr>
        </p:nvSpPr>
        <p:spPr>
          <a:xfrm>
            <a:off x="311700" y="26074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latin typeface="EB Garamond Medium"/>
                <a:ea typeface="EB Garamond Medium"/>
                <a:cs typeface="EB Garamond Medium"/>
                <a:sym typeface="EB Garamond Medium"/>
              </a:rPr>
              <a:t>Differentiated Offerings &amp; High Entry Barriers</a:t>
            </a:r>
            <a:endParaRPr>
              <a:solidFill>
                <a:schemeClr val="dk1"/>
              </a:solidFill>
              <a:latin typeface="EB Garamond Medium"/>
              <a:ea typeface="EB Garamond Medium"/>
              <a:cs typeface="EB Garamond Medium"/>
              <a:sym typeface="EB Garamond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p:nvPr/>
        </p:nvSpPr>
        <p:spPr>
          <a:xfrm>
            <a:off x="163200" y="157950"/>
            <a:ext cx="8817600" cy="482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2" name="Google Shape;14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EB Garamond"/>
                <a:ea typeface="EB Garamond"/>
                <a:cs typeface="EB Garamond"/>
                <a:sym typeface="EB Garamond"/>
              </a:rPr>
              <a:t>Thesis 2: </a:t>
            </a:r>
            <a:r>
              <a:rPr b="1" lang="en">
                <a:latin typeface="EB Garamond"/>
                <a:ea typeface="EB Garamond"/>
                <a:cs typeface="EB Garamond"/>
                <a:sym typeface="EB Garamond"/>
              </a:rPr>
              <a:t>Differentiated</a:t>
            </a:r>
            <a:r>
              <a:rPr b="1" lang="en">
                <a:latin typeface="EB Garamond"/>
                <a:ea typeface="EB Garamond"/>
                <a:cs typeface="EB Garamond"/>
                <a:sym typeface="EB Garamond"/>
              </a:rPr>
              <a:t> Offerings</a:t>
            </a:r>
            <a:endParaRPr b="1">
              <a:latin typeface="EB Garamond"/>
              <a:ea typeface="EB Garamond"/>
              <a:cs typeface="EB Garamond"/>
              <a:sym typeface="EB Garamond"/>
            </a:endParaRPr>
          </a:p>
        </p:txBody>
      </p:sp>
      <p:sp>
        <p:nvSpPr>
          <p:cNvPr id="143" name="Google Shape;14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EB Garamond Medium"/>
              <a:buChar char="●"/>
            </a:pPr>
            <a:r>
              <a:rPr lang="en">
                <a:solidFill>
                  <a:schemeClr val="dk1"/>
                </a:solidFill>
                <a:latin typeface="EB Garamond SemiBold"/>
                <a:ea typeface="EB Garamond SemiBold"/>
                <a:cs typeface="EB Garamond SemiBold"/>
                <a:sym typeface="EB Garamond SemiBold"/>
              </a:rPr>
              <a:t>Competitive landscape</a:t>
            </a:r>
            <a:endParaRPr>
              <a:solidFill>
                <a:schemeClr val="dk1"/>
              </a:solidFill>
              <a:latin typeface="EB Garamond SemiBold"/>
              <a:ea typeface="EB Garamond SemiBold"/>
              <a:cs typeface="EB Garamond SemiBold"/>
              <a:sym typeface="EB Garamond SemiBold"/>
            </a:endParaRPr>
          </a:p>
          <a:p>
            <a:pPr indent="-342900" lvl="0" marL="457200" rtl="0" algn="l">
              <a:spcBef>
                <a:spcPts val="0"/>
              </a:spcBef>
              <a:spcAft>
                <a:spcPts val="0"/>
              </a:spcAft>
              <a:buClr>
                <a:schemeClr val="dk1"/>
              </a:buClr>
              <a:buSzPts val="1800"/>
              <a:buFont typeface="EB Garamond SemiBold"/>
              <a:buChar char="●"/>
            </a:pPr>
            <a:r>
              <a:rPr lang="en">
                <a:solidFill>
                  <a:schemeClr val="dk1"/>
                </a:solidFill>
                <a:latin typeface="EB Garamond SemiBold"/>
                <a:ea typeface="EB Garamond SemiBold"/>
                <a:cs typeface="EB Garamond SemiBold"/>
                <a:sym typeface="EB Garamond SemiBold"/>
              </a:rPr>
              <a:t>Early entry</a:t>
            </a:r>
            <a:endParaRPr>
              <a:solidFill>
                <a:schemeClr val="dk1"/>
              </a:solidFill>
              <a:latin typeface="EB Garamond SemiBold"/>
              <a:ea typeface="EB Garamond SemiBold"/>
              <a:cs typeface="EB Garamond SemiBold"/>
              <a:sym typeface="EB Garamond SemiBold"/>
            </a:endParaRPr>
          </a:p>
        </p:txBody>
      </p:sp>
      <p:cxnSp>
        <p:nvCxnSpPr>
          <p:cNvPr id="144" name="Google Shape;144;p23"/>
          <p:cNvCxnSpPr/>
          <p:nvPr/>
        </p:nvCxnSpPr>
        <p:spPr>
          <a:xfrm>
            <a:off x="321850" y="1020200"/>
            <a:ext cx="85200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p:nvPr/>
        </p:nvSpPr>
        <p:spPr>
          <a:xfrm>
            <a:off x="163200" y="157950"/>
            <a:ext cx="8817600" cy="482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0" name="Google Shape;15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EB Garamond"/>
                <a:ea typeface="EB Garamond"/>
                <a:cs typeface="EB Garamond"/>
                <a:sym typeface="EB Garamond"/>
              </a:rPr>
              <a:t>Thesis 2: High Barriers to Entry</a:t>
            </a:r>
            <a:endParaRPr b="1">
              <a:latin typeface="EB Garamond"/>
              <a:ea typeface="EB Garamond"/>
              <a:cs typeface="EB Garamond"/>
              <a:sym typeface="EB Garamond"/>
            </a:endParaRPr>
          </a:p>
        </p:txBody>
      </p:sp>
      <p:sp>
        <p:nvSpPr>
          <p:cNvPr id="151" name="Google Shape;15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EB Garamond Medium"/>
              <a:buChar char="●"/>
            </a:pPr>
            <a:r>
              <a:t/>
            </a:r>
            <a:endParaRPr>
              <a:solidFill>
                <a:schemeClr val="dk1"/>
              </a:solidFill>
              <a:latin typeface="EB Garamond SemiBold"/>
              <a:ea typeface="EB Garamond SemiBold"/>
              <a:cs typeface="EB Garamond SemiBold"/>
              <a:sym typeface="EB Garamond SemiBold"/>
            </a:endParaRPr>
          </a:p>
        </p:txBody>
      </p:sp>
      <p:cxnSp>
        <p:nvCxnSpPr>
          <p:cNvPr id="152" name="Google Shape;152;p24"/>
          <p:cNvCxnSpPr/>
          <p:nvPr/>
        </p:nvCxnSpPr>
        <p:spPr>
          <a:xfrm>
            <a:off x="321850" y="1020200"/>
            <a:ext cx="85200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p:nvPr/>
        </p:nvSpPr>
        <p:spPr>
          <a:xfrm>
            <a:off x="163200" y="157950"/>
            <a:ext cx="8817600" cy="482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8" name="Google Shape;158;p2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Thesis 3</a:t>
            </a:r>
            <a:endParaRPr>
              <a:latin typeface="EB Garamond Medium"/>
              <a:ea typeface="EB Garamond Medium"/>
              <a:cs typeface="EB Garamond Medium"/>
              <a:sym typeface="EB Garamond Medium"/>
            </a:endParaRPr>
          </a:p>
        </p:txBody>
      </p:sp>
      <p:sp>
        <p:nvSpPr>
          <p:cNvPr id="159" name="Google Shape;159;p25"/>
          <p:cNvSpPr txBox="1"/>
          <p:nvPr>
            <p:ph idx="1" type="subTitle"/>
          </p:nvPr>
        </p:nvSpPr>
        <p:spPr>
          <a:xfrm>
            <a:off x="311700" y="26074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latin typeface="EB Garamond Medium"/>
                <a:ea typeface="EB Garamond Medium"/>
                <a:cs typeface="EB Garamond Medium"/>
                <a:sym typeface="EB Garamond Medium"/>
              </a:rPr>
              <a:t>Strong Financials @ Reasonable Valuation</a:t>
            </a:r>
            <a:endParaRPr>
              <a:solidFill>
                <a:schemeClr val="dk1"/>
              </a:solidFill>
              <a:latin typeface="EB Garamond Medium"/>
              <a:ea typeface="EB Garamond Medium"/>
              <a:cs typeface="EB Garamond Medium"/>
              <a:sym typeface="EB Garamond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p:nvPr/>
        </p:nvSpPr>
        <p:spPr>
          <a:xfrm>
            <a:off x="163200" y="157950"/>
            <a:ext cx="8817600" cy="482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 name="Google Shape;16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EB Garamond"/>
                <a:ea typeface="EB Garamond"/>
                <a:cs typeface="EB Garamond"/>
                <a:sym typeface="EB Garamond"/>
              </a:rPr>
              <a:t>Thesis 3: Financials</a:t>
            </a:r>
            <a:endParaRPr b="1">
              <a:latin typeface="EB Garamond"/>
              <a:ea typeface="EB Garamond"/>
              <a:cs typeface="EB Garamond"/>
              <a:sym typeface="EB Garamond"/>
            </a:endParaRPr>
          </a:p>
        </p:txBody>
      </p:sp>
      <p:sp>
        <p:nvSpPr>
          <p:cNvPr id="166" name="Google Shape;16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EB Garamond Medium"/>
              <a:buChar char="●"/>
            </a:pPr>
            <a:r>
              <a:rPr lang="en">
                <a:solidFill>
                  <a:schemeClr val="dk1"/>
                </a:solidFill>
                <a:latin typeface="EB Garamond SemiBold"/>
                <a:ea typeface="EB Garamond SemiBold"/>
                <a:cs typeface="EB Garamond SemiBold"/>
                <a:sym typeface="EB Garamond SemiBold"/>
              </a:rPr>
              <a:t>Earnings Growth</a:t>
            </a:r>
            <a:endParaRPr>
              <a:solidFill>
                <a:schemeClr val="dk1"/>
              </a:solidFill>
              <a:latin typeface="EB Garamond SemiBold"/>
              <a:ea typeface="EB Garamond SemiBold"/>
              <a:cs typeface="EB Garamond SemiBold"/>
              <a:sym typeface="EB Garamond SemiBold"/>
            </a:endParaRPr>
          </a:p>
          <a:p>
            <a:pPr indent="-317500" lvl="1" marL="914400" rtl="0" algn="l">
              <a:spcBef>
                <a:spcPts val="0"/>
              </a:spcBef>
              <a:spcAft>
                <a:spcPts val="0"/>
              </a:spcAft>
              <a:buClr>
                <a:schemeClr val="dk1"/>
              </a:buClr>
              <a:buSzPts val="1400"/>
              <a:buFont typeface="EB Garamond SemiBold"/>
              <a:buAutoNum type="alphaLcPeriod"/>
            </a:pPr>
            <a:r>
              <a:rPr lang="en">
                <a:solidFill>
                  <a:schemeClr val="dk1"/>
                </a:solidFill>
                <a:latin typeface="EB Garamond SemiBold"/>
                <a:ea typeface="EB Garamond SemiBold"/>
                <a:cs typeface="EB Garamond SemiBold"/>
                <a:sym typeface="EB Garamond SemiBold"/>
              </a:rPr>
              <a:t>Historical EPS of 73.3%</a:t>
            </a:r>
            <a:endParaRPr>
              <a:solidFill>
                <a:schemeClr val="dk1"/>
              </a:solidFill>
              <a:latin typeface="EB Garamond SemiBold"/>
              <a:ea typeface="EB Garamond SemiBold"/>
              <a:cs typeface="EB Garamond SemiBold"/>
              <a:sym typeface="EB Garamond SemiBold"/>
            </a:endParaRPr>
          </a:p>
          <a:p>
            <a:pPr indent="-317500" lvl="1" marL="914400" rtl="0" algn="l">
              <a:spcBef>
                <a:spcPts val="0"/>
              </a:spcBef>
              <a:spcAft>
                <a:spcPts val="0"/>
              </a:spcAft>
              <a:buClr>
                <a:schemeClr val="dk1"/>
              </a:buClr>
              <a:buSzPts val="1400"/>
              <a:buFont typeface="EB Garamond SemiBold"/>
              <a:buAutoNum type="alphaLcPeriod"/>
            </a:pPr>
            <a:r>
              <a:rPr lang="en">
                <a:solidFill>
                  <a:schemeClr val="dk1"/>
                </a:solidFill>
                <a:latin typeface="EB Garamond SemiBold"/>
                <a:ea typeface="EB Garamond SemiBold"/>
                <a:cs typeface="EB Garamond SemiBold"/>
                <a:sym typeface="EB Garamond SemiBold"/>
              </a:rPr>
              <a:t>EPS is expected to grow 46.3% this year, crushing the industry average of 6.3%</a:t>
            </a:r>
            <a:endParaRPr>
              <a:solidFill>
                <a:schemeClr val="dk1"/>
              </a:solidFill>
              <a:latin typeface="EB Garamond SemiBold"/>
              <a:ea typeface="EB Garamond SemiBold"/>
              <a:cs typeface="EB Garamond SemiBold"/>
              <a:sym typeface="EB Garamond SemiBold"/>
            </a:endParaRPr>
          </a:p>
          <a:p>
            <a:pPr indent="-317500" lvl="1" marL="914400" rtl="0" algn="l">
              <a:spcBef>
                <a:spcPts val="0"/>
              </a:spcBef>
              <a:spcAft>
                <a:spcPts val="0"/>
              </a:spcAft>
              <a:buClr>
                <a:schemeClr val="dk1"/>
              </a:buClr>
              <a:buSzPts val="1400"/>
              <a:buFont typeface="EB Garamond SemiBold"/>
              <a:buAutoNum type="alphaLcPeriod"/>
            </a:pPr>
            <a:r>
              <a:rPr lang="en">
                <a:solidFill>
                  <a:schemeClr val="dk1"/>
                </a:solidFill>
                <a:latin typeface="EB Garamond SemiBold"/>
                <a:ea typeface="EB Garamond SemiBold"/>
                <a:cs typeface="EB Garamond SemiBold"/>
                <a:sym typeface="EB Garamond SemiBold"/>
              </a:rPr>
              <a:t>3Q 2024 earnings beat $0.59 expectation at $0.67. 2Q 2024 earnings beat $0.37 expectation at $0.43.</a:t>
            </a:r>
            <a:endParaRPr>
              <a:solidFill>
                <a:schemeClr val="dk1"/>
              </a:solidFill>
              <a:latin typeface="EB Garamond SemiBold"/>
              <a:ea typeface="EB Garamond SemiBold"/>
              <a:cs typeface="EB Garamond SemiBold"/>
              <a:sym typeface="EB Garamond SemiBold"/>
            </a:endParaRPr>
          </a:p>
          <a:p>
            <a:pPr indent="-342900" lvl="0" marL="457200" rtl="0" algn="l">
              <a:spcBef>
                <a:spcPts val="0"/>
              </a:spcBef>
              <a:spcAft>
                <a:spcPts val="0"/>
              </a:spcAft>
              <a:buClr>
                <a:schemeClr val="dk1"/>
              </a:buClr>
              <a:buSzPts val="1800"/>
              <a:buFont typeface="EB Garamond SemiBold"/>
              <a:buChar char="●"/>
            </a:pPr>
            <a:r>
              <a:rPr lang="en">
                <a:solidFill>
                  <a:schemeClr val="dk1"/>
                </a:solidFill>
                <a:latin typeface="EB Garamond SemiBold"/>
                <a:ea typeface="EB Garamond SemiBold"/>
                <a:cs typeface="EB Garamond SemiBold"/>
                <a:sym typeface="EB Garamond SemiBold"/>
              </a:rPr>
              <a:t>Cash Flow Growth</a:t>
            </a:r>
            <a:endParaRPr>
              <a:solidFill>
                <a:schemeClr val="dk1"/>
              </a:solidFill>
              <a:latin typeface="EB Garamond SemiBold"/>
              <a:ea typeface="EB Garamond SemiBold"/>
              <a:cs typeface="EB Garamond SemiBold"/>
              <a:sym typeface="EB Garamond SemiBold"/>
            </a:endParaRPr>
          </a:p>
          <a:p>
            <a:pPr indent="-317500" lvl="1" marL="914400" rtl="0" algn="l">
              <a:spcBef>
                <a:spcPts val="0"/>
              </a:spcBef>
              <a:spcAft>
                <a:spcPts val="0"/>
              </a:spcAft>
              <a:buClr>
                <a:schemeClr val="dk1"/>
              </a:buClr>
              <a:buSzPts val="1400"/>
              <a:buFont typeface="EB Garamond SemiBold"/>
              <a:buAutoNum type="alphaLcPeriod"/>
            </a:pPr>
            <a:r>
              <a:rPr lang="en">
                <a:solidFill>
                  <a:schemeClr val="dk1"/>
                </a:solidFill>
                <a:latin typeface="EB Garamond SemiBold"/>
                <a:ea typeface="EB Garamond SemiBold"/>
                <a:cs typeface="EB Garamond SemiBold"/>
                <a:sym typeface="EB Garamond SemiBold"/>
              </a:rPr>
              <a:t>YoY cash flow growth is 88.4% compared to peers of -14%</a:t>
            </a:r>
            <a:endParaRPr>
              <a:solidFill>
                <a:schemeClr val="dk1"/>
              </a:solidFill>
              <a:latin typeface="EB Garamond SemiBold"/>
              <a:ea typeface="EB Garamond SemiBold"/>
              <a:cs typeface="EB Garamond SemiBold"/>
              <a:sym typeface="EB Garamond SemiBold"/>
            </a:endParaRPr>
          </a:p>
        </p:txBody>
      </p:sp>
      <p:cxnSp>
        <p:nvCxnSpPr>
          <p:cNvPr id="167" name="Google Shape;167;p26"/>
          <p:cNvCxnSpPr/>
          <p:nvPr/>
        </p:nvCxnSpPr>
        <p:spPr>
          <a:xfrm>
            <a:off x="321850" y="1020200"/>
            <a:ext cx="85200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p:nvPr/>
        </p:nvSpPr>
        <p:spPr>
          <a:xfrm>
            <a:off x="163200" y="157950"/>
            <a:ext cx="8817600" cy="482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3" name="Google Shape;17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EB Garamond"/>
                <a:ea typeface="EB Garamond"/>
                <a:cs typeface="EB Garamond"/>
                <a:sym typeface="EB Garamond"/>
              </a:rPr>
              <a:t>Thesis 3: Financials</a:t>
            </a:r>
            <a:endParaRPr b="1">
              <a:latin typeface="EB Garamond"/>
              <a:ea typeface="EB Garamond"/>
              <a:cs typeface="EB Garamond"/>
              <a:sym typeface="EB Garamond"/>
            </a:endParaRPr>
          </a:p>
        </p:txBody>
      </p:sp>
      <p:sp>
        <p:nvSpPr>
          <p:cNvPr id="174" name="Google Shape;17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EB Garamond Medium"/>
              <a:buChar char="●"/>
            </a:pPr>
            <a:r>
              <a:t/>
            </a:r>
            <a:endParaRPr>
              <a:solidFill>
                <a:schemeClr val="dk1"/>
              </a:solidFill>
              <a:latin typeface="EB Garamond SemiBold"/>
              <a:ea typeface="EB Garamond SemiBold"/>
              <a:cs typeface="EB Garamond SemiBold"/>
              <a:sym typeface="EB Garamond SemiBold"/>
            </a:endParaRPr>
          </a:p>
        </p:txBody>
      </p:sp>
      <p:cxnSp>
        <p:nvCxnSpPr>
          <p:cNvPr id="175" name="Google Shape;175;p27"/>
          <p:cNvCxnSpPr/>
          <p:nvPr/>
        </p:nvCxnSpPr>
        <p:spPr>
          <a:xfrm>
            <a:off x="321850" y="1020200"/>
            <a:ext cx="85200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p:nvPr/>
        </p:nvSpPr>
        <p:spPr>
          <a:xfrm>
            <a:off x="163200" y="157950"/>
            <a:ext cx="8817600" cy="482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1" name="Google Shape;18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EB Garamond"/>
                <a:ea typeface="EB Garamond"/>
                <a:cs typeface="EB Garamond"/>
                <a:sym typeface="EB Garamond"/>
              </a:rPr>
              <a:t>Thesis 3: Reasonable Industry Valuation</a:t>
            </a:r>
            <a:endParaRPr b="1">
              <a:latin typeface="EB Garamond"/>
              <a:ea typeface="EB Garamond"/>
              <a:cs typeface="EB Garamond"/>
              <a:sym typeface="EB Garamond"/>
            </a:endParaRPr>
          </a:p>
        </p:txBody>
      </p:sp>
      <p:sp>
        <p:nvSpPr>
          <p:cNvPr id="182" name="Google Shape;18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EB Garamond Medium"/>
              <a:buChar char="●"/>
            </a:pPr>
            <a:r>
              <a:t/>
            </a:r>
            <a:endParaRPr>
              <a:solidFill>
                <a:schemeClr val="dk1"/>
              </a:solidFill>
              <a:latin typeface="EB Garamond SemiBold"/>
              <a:ea typeface="EB Garamond SemiBold"/>
              <a:cs typeface="EB Garamond SemiBold"/>
              <a:sym typeface="EB Garamond SemiBold"/>
            </a:endParaRPr>
          </a:p>
        </p:txBody>
      </p:sp>
      <p:cxnSp>
        <p:nvCxnSpPr>
          <p:cNvPr id="183" name="Google Shape;183;p28"/>
          <p:cNvCxnSpPr/>
          <p:nvPr/>
        </p:nvCxnSpPr>
        <p:spPr>
          <a:xfrm>
            <a:off x="321850" y="1020200"/>
            <a:ext cx="85200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p:nvPr/>
        </p:nvSpPr>
        <p:spPr>
          <a:xfrm>
            <a:off x="163200" y="157950"/>
            <a:ext cx="8817600" cy="482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 name="Google Shape;18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EB Garamond"/>
                <a:ea typeface="EB Garamond"/>
                <a:cs typeface="EB Garamond"/>
                <a:sym typeface="EB Garamond"/>
              </a:rPr>
              <a:t>Thesis 3: Reasonable Industry Valuation</a:t>
            </a:r>
            <a:endParaRPr b="1">
              <a:latin typeface="EB Garamond"/>
              <a:ea typeface="EB Garamond"/>
              <a:cs typeface="EB Garamond"/>
              <a:sym typeface="EB Garamond"/>
            </a:endParaRPr>
          </a:p>
        </p:txBody>
      </p:sp>
      <p:sp>
        <p:nvSpPr>
          <p:cNvPr id="190" name="Google Shape;19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EB Garamond Medium"/>
              <a:buChar char="●"/>
            </a:pPr>
            <a:r>
              <a:t/>
            </a:r>
            <a:endParaRPr>
              <a:solidFill>
                <a:schemeClr val="dk1"/>
              </a:solidFill>
              <a:latin typeface="EB Garamond SemiBold"/>
              <a:ea typeface="EB Garamond SemiBold"/>
              <a:cs typeface="EB Garamond SemiBold"/>
              <a:sym typeface="EB Garamond SemiBold"/>
            </a:endParaRPr>
          </a:p>
        </p:txBody>
      </p:sp>
      <p:cxnSp>
        <p:nvCxnSpPr>
          <p:cNvPr id="191" name="Google Shape;191;p29"/>
          <p:cNvCxnSpPr/>
          <p:nvPr/>
        </p:nvCxnSpPr>
        <p:spPr>
          <a:xfrm>
            <a:off x="321850" y="1020200"/>
            <a:ext cx="85200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p:nvPr/>
        </p:nvSpPr>
        <p:spPr>
          <a:xfrm>
            <a:off x="163200" y="157950"/>
            <a:ext cx="8817600" cy="482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 name="Google Shape;197;p3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Thesis 4</a:t>
            </a:r>
            <a:endParaRPr>
              <a:latin typeface="EB Garamond Medium"/>
              <a:ea typeface="EB Garamond Medium"/>
              <a:cs typeface="EB Garamond Medium"/>
              <a:sym typeface="EB Garamond Medium"/>
            </a:endParaRPr>
          </a:p>
        </p:txBody>
      </p:sp>
      <p:sp>
        <p:nvSpPr>
          <p:cNvPr id="198" name="Google Shape;198;p30"/>
          <p:cNvSpPr txBox="1"/>
          <p:nvPr>
            <p:ph idx="1" type="subTitle"/>
          </p:nvPr>
        </p:nvSpPr>
        <p:spPr>
          <a:xfrm>
            <a:off x="311700" y="26074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latin typeface="EB Garamond Medium"/>
                <a:ea typeface="EB Garamond Medium"/>
                <a:cs typeface="EB Garamond Medium"/>
                <a:sym typeface="EB Garamond Medium"/>
              </a:rPr>
              <a:t>Trade Opportunity: Revenue Backlog</a:t>
            </a:r>
            <a:endParaRPr>
              <a:solidFill>
                <a:schemeClr val="dk1"/>
              </a:solidFill>
              <a:latin typeface="EB Garamond Medium"/>
              <a:ea typeface="EB Garamond Medium"/>
              <a:cs typeface="EB Garamond Medium"/>
              <a:sym typeface="EB Garamond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p:nvPr/>
        </p:nvSpPr>
        <p:spPr>
          <a:xfrm>
            <a:off x="163200" y="157950"/>
            <a:ext cx="8817600" cy="482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4" name="Google Shape;20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EB Garamond"/>
                <a:ea typeface="EB Garamond"/>
                <a:cs typeface="EB Garamond"/>
                <a:sym typeface="EB Garamond"/>
              </a:rPr>
              <a:t>Thesis 4: Revenue Backlog to 3Q 2025 Recognition</a:t>
            </a:r>
            <a:endParaRPr b="1">
              <a:latin typeface="EB Garamond"/>
              <a:ea typeface="EB Garamond"/>
              <a:cs typeface="EB Garamond"/>
              <a:sym typeface="EB Garamond"/>
            </a:endParaRPr>
          </a:p>
        </p:txBody>
      </p:sp>
      <p:sp>
        <p:nvSpPr>
          <p:cNvPr id="205" name="Google Shape;20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EB Garamond Medium"/>
              <a:buChar char="●"/>
            </a:pPr>
            <a:r>
              <a:t/>
            </a:r>
            <a:endParaRPr>
              <a:solidFill>
                <a:schemeClr val="dk1"/>
              </a:solidFill>
              <a:latin typeface="EB Garamond SemiBold"/>
              <a:ea typeface="EB Garamond SemiBold"/>
              <a:cs typeface="EB Garamond SemiBold"/>
              <a:sym typeface="EB Garamond SemiBold"/>
            </a:endParaRPr>
          </a:p>
        </p:txBody>
      </p:sp>
      <p:cxnSp>
        <p:nvCxnSpPr>
          <p:cNvPr id="206" name="Google Shape;206;p31"/>
          <p:cNvCxnSpPr/>
          <p:nvPr/>
        </p:nvCxnSpPr>
        <p:spPr>
          <a:xfrm>
            <a:off x="321850" y="1020200"/>
            <a:ext cx="85200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p:nvPr/>
        </p:nvSpPr>
        <p:spPr>
          <a:xfrm>
            <a:off x="163200" y="157950"/>
            <a:ext cx="8817600" cy="482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EB Garamond"/>
                <a:ea typeface="EB Garamond"/>
                <a:cs typeface="EB Garamond"/>
                <a:sym typeface="EB Garamond"/>
              </a:rPr>
              <a:t>Investment Summary</a:t>
            </a:r>
            <a:endParaRPr b="1">
              <a:latin typeface="EB Garamond"/>
              <a:ea typeface="EB Garamond"/>
              <a:cs typeface="EB Garamond"/>
              <a:sym typeface="EB Garamond"/>
            </a:endParaRPr>
          </a:p>
        </p:txBody>
      </p:sp>
      <p:sp>
        <p:nvSpPr>
          <p:cNvPr id="64" name="Google Shape;64;p14"/>
          <p:cNvSpPr txBox="1"/>
          <p:nvPr>
            <p:ph idx="1" type="body"/>
          </p:nvPr>
        </p:nvSpPr>
        <p:spPr>
          <a:xfrm>
            <a:off x="311700" y="1152475"/>
            <a:ext cx="4765200" cy="3678900"/>
          </a:xfrm>
          <a:prstGeom prst="rect">
            <a:avLst/>
          </a:prstGeom>
        </p:spPr>
        <p:txBody>
          <a:bodyPr anchorCtr="0" anchor="t" bIns="91425" lIns="91425" spcFirstLastPara="1" rIns="91425" wrap="square" tIns="91425">
            <a:normAutofit lnSpcReduction="10000"/>
          </a:bodyPr>
          <a:lstStyle/>
          <a:p>
            <a:pPr indent="-171450" lvl="0" marL="200025" rtl="0" algn="l">
              <a:spcBef>
                <a:spcPts val="0"/>
              </a:spcBef>
              <a:spcAft>
                <a:spcPts val="0"/>
              </a:spcAft>
              <a:buClr>
                <a:schemeClr val="dk1"/>
              </a:buClr>
              <a:buSzPts val="1800"/>
              <a:buFont typeface="EB Garamond SemiBold"/>
              <a:buChar char="●"/>
            </a:pPr>
            <a:r>
              <a:rPr lang="en">
                <a:solidFill>
                  <a:schemeClr val="dk1"/>
                </a:solidFill>
                <a:latin typeface="EB Garamond SemiBold"/>
                <a:ea typeface="EB Garamond SemiBold"/>
                <a:cs typeface="EB Garamond SemiBold"/>
                <a:sym typeface="EB Garamond SemiBold"/>
              </a:rPr>
              <a:t>R</a:t>
            </a:r>
            <a:r>
              <a:rPr lang="en">
                <a:solidFill>
                  <a:schemeClr val="dk1"/>
                </a:solidFill>
                <a:latin typeface="EB Garamond SemiBold"/>
                <a:ea typeface="EB Garamond SemiBold"/>
                <a:cs typeface="EB Garamond SemiBold"/>
                <a:sym typeface="EB Garamond SemiBold"/>
              </a:rPr>
              <a:t>ecommend loong position on Vertiv (‘VRT’, ‘the Company’);</a:t>
            </a:r>
            <a:r>
              <a:rPr lang="en">
                <a:solidFill>
                  <a:schemeClr val="dk1"/>
                </a:solidFill>
                <a:latin typeface="EB Garamond SemiBold"/>
                <a:ea typeface="EB Garamond SemiBold"/>
                <a:cs typeface="EB Garamond SemiBold"/>
                <a:sym typeface="EB Garamond SemiBold"/>
              </a:rPr>
              <a:t> </a:t>
            </a:r>
            <a:r>
              <a:rPr lang="en" u="sng">
                <a:solidFill>
                  <a:srgbClr val="FF0000"/>
                </a:solidFill>
                <a:latin typeface="EB Garamond SemiBold"/>
                <a:ea typeface="EB Garamond SemiBold"/>
                <a:cs typeface="EB Garamond SemiBold"/>
                <a:sym typeface="EB Garamond SemiBold"/>
              </a:rPr>
              <a:t>FY26E EPS target of $4.35, implying a 66.0% return.</a:t>
            </a:r>
            <a:br>
              <a:rPr lang="en" u="sng">
                <a:solidFill>
                  <a:srgbClr val="FF0000"/>
                </a:solidFill>
                <a:latin typeface="EB Garamond SemiBold"/>
                <a:ea typeface="EB Garamond SemiBold"/>
                <a:cs typeface="EB Garamond SemiBold"/>
                <a:sym typeface="EB Garamond SemiBold"/>
              </a:rPr>
            </a:br>
            <a:endParaRPr u="sng">
              <a:solidFill>
                <a:srgbClr val="FF0000"/>
              </a:solidFill>
              <a:latin typeface="EB Garamond SemiBold"/>
              <a:ea typeface="EB Garamond SemiBold"/>
              <a:cs typeface="EB Garamond SemiBold"/>
              <a:sym typeface="EB Garamond SemiBold"/>
            </a:endParaRPr>
          </a:p>
          <a:p>
            <a:pPr indent="-171450" lvl="0" marL="200025" rtl="0" algn="l">
              <a:spcBef>
                <a:spcPts val="0"/>
              </a:spcBef>
              <a:spcAft>
                <a:spcPts val="0"/>
              </a:spcAft>
              <a:buClr>
                <a:schemeClr val="dk1"/>
              </a:buClr>
              <a:buSzPts val="1800"/>
              <a:buFont typeface="EB Garamond"/>
              <a:buChar char="●"/>
            </a:pPr>
            <a:r>
              <a:rPr lang="en">
                <a:solidFill>
                  <a:schemeClr val="dk1"/>
                </a:solidFill>
                <a:latin typeface="EB Garamond SemiBold"/>
                <a:ea typeface="EB Garamond SemiBold"/>
                <a:cs typeface="EB Garamond SemiBold"/>
                <a:sym typeface="EB Garamond SemiBold"/>
              </a:rPr>
              <a:t>Investment thes</a:t>
            </a:r>
            <a:r>
              <a:rPr lang="en">
                <a:solidFill>
                  <a:schemeClr val="dk1"/>
                </a:solidFill>
                <a:latin typeface="EB Garamond SemiBold"/>
                <a:ea typeface="EB Garamond SemiBold"/>
                <a:cs typeface="EB Garamond SemiBold"/>
                <a:sym typeface="EB Garamond SemiBold"/>
              </a:rPr>
              <a:t>i</a:t>
            </a:r>
            <a:r>
              <a:rPr lang="en">
                <a:solidFill>
                  <a:schemeClr val="dk1"/>
                </a:solidFill>
                <a:latin typeface="EB Garamond SemiBold"/>
                <a:ea typeface="EB Garamond SemiBold"/>
                <a:cs typeface="EB Garamond SemiBold"/>
                <a:sym typeface="EB Garamond SemiBold"/>
              </a:rPr>
              <a:t>s:</a:t>
            </a:r>
            <a:endParaRPr>
              <a:solidFill>
                <a:schemeClr val="dk1"/>
              </a:solidFill>
              <a:latin typeface="EB Garamond SemiBold"/>
              <a:ea typeface="EB Garamond SemiBold"/>
              <a:cs typeface="EB Garamond SemiBold"/>
              <a:sym typeface="EB Garamond SemiBold"/>
            </a:endParaRPr>
          </a:p>
          <a:p>
            <a:pPr indent="-171450" lvl="0" marL="400050" rtl="0" algn="l">
              <a:spcBef>
                <a:spcPts val="0"/>
              </a:spcBef>
              <a:spcAft>
                <a:spcPts val="0"/>
              </a:spcAft>
              <a:buClr>
                <a:schemeClr val="dk1"/>
              </a:buClr>
              <a:buSzPts val="1800"/>
              <a:buFont typeface="EB Garamond"/>
              <a:buAutoNum type="arabicParenR"/>
            </a:pPr>
            <a:r>
              <a:rPr lang="en">
                <a:solidFill>
                  <a:schemeClr val="dk1"/>
                </a:solidFill>
                <a:latin typeface="EB Garamond"/>
                <a:ea typeface="EB Garamond"/>
                <a:cs typeface="EB Garamond"/>
                <a:sym typeface="EB Garamond"/>
              </a:rPr>
              <a:t>Street underestimates robust growth in data center </a:t>
            </a:r>
            <a:r>
              <a:rPr lang="en">
                <a:solidFill>
                  <a:schemeClr val="dk1"/>
                </a:solidFill>
                <a:latin typeface="EB Garamond"/>
                <a:ea typeface="EB Garamond"/>
                <a:cs typeface="EB Garamond"/>
                <a:sym typeface="EB Garamond"/>
              </a:rPr>
              <a:t>spending and</a:t>
            </a:r>
            <a:r>
              <a:rPr lang="en">
                <a:solidFill>
                  <a:schemeClr val="dk1"/>
                </a:solidFill>
                <a:latin typeface="EB Garamond"/>
                <a:ea typeface="EB Garamond"/>
                <a:cs typeface="EB Garamond"/>
                <a:sym typeface="EB Garamond"/>
              </a:rPr>
              <a:t> hyperscaler capex</a:t>
            </a:r>
            <a:endParaRPr>
              <a:solidFill>
                <a:schemeClr val="dk1"/>
              </a:solidFill>
              <a:latin typeface="EB Garamond"/>
              <a:ea typeface="EB Garamond"/>
              <a:cs typeface="EB Garamond"/>
              <a:sym typeface="EB Garamond"/>
            </a:endParaRPr>
          </a:p>
          <a:p>
            <a:pPr indent="-171450" lvl="0" marL="400050" rtl="0" algn="l">
              <a:spcBef>
                <a:spcPts val="0"/>
              </a:spcBef>
              <a:spcAft>
                <a:spcPts val="0"/>
              </a:spcAft>
              <a:buClr>
                <a:schemeClr val="dk1"/>
              </a:buClr>
              <a:buSzPts val="1800"/>
              <a:buFont typeface="EB Garamond"/>
              <a:buAutoNum type="arabicParenR"/>
            </a:pPr>
            <a:r>
              <a:rPr lang="en">
                <a:solidFill>
                  <a:schemeClr val="dk1"/>
                </a:solidFill>
                <a:latin typeface="EB Garamond"/>
                <a:ea typeface="EB Garamond"/>
                <a:cs typeface="EB Garamond"/>
                <a:sym typeface="EB Garamond"/>
              </a:rPr>
              <a:t>Leading supplier in differentiated EE/MI market with high barriers to entry</a:t>
            </a:r>
            <a:r>
              <a:rPr lang="en">
                <a:solidFill>
                  <a:schemeClr val="dk1"/>
                </a:solidFill>
                <a:latin typeface="EB Garamond"/>
                <a:ea typeface="EB Garamond"/>
                <a:cs typeface="EB Garamond"/>
                <a:sym typeface="EB Garamond"/>
              </a:rPr>
              <a:t> </a:t>
            </a:r>
            <a:endParaRPr>
              <a:solidFill>
                <a:schemeClr val="dk1"/>
              </a:solidFill>
              <a:latin typeface="EB Garamond"/>
              <a:ea typeface="EB Garamond"/>
              <a:cs typeface="EB Garamond"/>
              <a:sym typeface="EB Garamond"/>
            </a:endParaRPr>
          </a:p>
          <a:p>
            <a:pPr indent="-171450" lvl="0" marL="400050" rtl="0" algn="l">
              <a:spcBef>
                <a:spcPts val="0"/>
              </a:spcBef>
              <a:spcAft>
                <a:spcPts val="0"/>
              </a:spcAft>
              <a:buClr>
                <a:schemeClr val="dk1"/>
              </a:buClr>
              <a:buSzPts val="1800"/>
              <a:buFont typeface="EB Garamond"/>
              <a:buAutoNum type="arabicParenR"/>
            </a:pPr>
            <a:r>
              <a:rPr lang="en">
                <a:solidFill>
                  <a:schemeClr val="dk1"/>
                </a:solidFill>
                <a:latin typeface="EB Garamond"/>
                <a:ea typeface="EB Garamond"/>
                <a:cs typeface="EB Garamond"/>
                <a:sym typeface="EB Garamond"/>
              </a:rPr>
              <a:t>Reasonable valuation in light of impressive margin/FCF/balance sheet improvement</a:t>
            </a:r>
            <a:endParaRPr>
              <a:solidFill>
                <a:schemeClr val="dk1"/>
              </a:solidFill>
              <a:latin typeface="EB Garamond"/>
              <a:ea typeface="EB Garamond"/>
              <a:cs typeface="EB Garamond"/>
              <a:sym typeface="EB Garamond"/>
            </a:endParaRPr>
          </a:p>
          <a:p>
            <a:pPr indent="-171450" lvl="0" marL="400050" rtl="0" algn="l">
              <a:spcBef>
                <a:spcPts val="0"/>
              </a:spcBef>
              <a:spcAft>
                <a:spcPts val="0"/>
              </a:spcAft>
              <a:buClr>
                <a:schemeClr val="dk1"/>
              </a:buClr>
              <a:buSzPts val="1800"/>
              <a:buFont typeface="EB Garamond"/>
              <a:buAutoNum type="arabicParenR"/>
            </a:pPr>
            <a:r>
              <a:rPr lang="en">
                <a:solidFill>
                  <a:schemeClr val="dk1"/>
                </a:solidFill>
                <a:latin typeface="EB Garamond"/>
                <a:ea typeface="EB Garamond"/>
                <a:cs typeface="EB Garamond"/>
                <a:sym typeface="EB Garamond"/>
              </a:rPr>
              <a:t>Massive revenue backlog to 3Q2025 </a:t>
            </a:r>
            <a:endParaRPr>
              <a:solidFill>
                <a:schemeClr val="dk1"/>
              </a:solidFill>
              <a:latin typeface="EB Garamond"/>
              <a:ea typeface="EB Garamond"/>
              <a:cs typeface="EB Garamond"/>
              <a:sym typeface="EB Garamond"/>
            </a:endParaRPr>
          </a:p>
        </p:txBody>
      </p:sp>
      <p:cxnSp>
        <p:nvCxnSpPr>
          <p:cNvPr id="65" name="Google Shape;65;p14"/>
          <p:cNvCxnSpPr/>
          <p:nvPr/>
        </p:nvCxnSpPr>
        <p:spPr>
          <a:xfrm>
            <a:off x="321850" y="1020200"/>
            <a:ext cx="8520000" cy="0"/>
          </a:xfrm>
          <a:prstGeom prst="straightConnector1">
            <a:avLst/>
          </a:prstGeom>
          <a:noFill/>
          <a:ln cap="flat" cmpd="sng" w="19050">
            <a:solidFill>
              <a:schemeClr val="dk2"/>
            </a:solidFill>
            <a:prstDash val="solid"/>
            <a:round/>
            <a:headEnd len="med" w="med" type="none"/>
            <a:tailEnd len="med" w="med" type="none"/>
          </a:ln>
        </p:spPr>
      </p:cxnSp>
      <p:pic>
        <p:nvPicPr>
          <p:cNvPr id="66" name="Google Shape;66;p14"/>
          <p:cNvPicPr preferRelativeResize="0"/>
          <p:nvPr/>
        </p:nvPicPr>
        <p:blipFill>
          <a:blip r:embed="rId3">
            <a:alphaModFix/>
          </a:blip>
          <a:stretch>
            <a:fillRect/>
          </a:stretch>
        </p:blipFill>
        <p:spPr>
          <a:xfrm>
            <a:off x="5156435" y="1254825"/>
            <a:ext cx="3675865" cy="34742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p:nvPr/>
        </p:nvSpPr>
        <p:spPr>
          <a:xfrm>
            <a:off x="163200" y="157950"/>
            <a:ext cx="8817600" cy="482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2" name="Google Shape;21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EB Garamond"/>
                <a:ea typeface="EB Garamond"/>
                <a:cs typeface="EB Garamond"/>
                <a:sym typeface="EB Garamond"/>
              </a:rPr>
              <a:t>Thesis 4: Revenue Backlog to 3Q 2025 Recognition</a:t>
            </a:r>
            <a:endParaRPr b="1">
              <a:latin typeface="EB Garamond"/>
              <a:ea typeface="EB Garamond"/>
              <a:cs typeface="EB Garamond"/>
              <a:sym typeface="EB Garamond"/>
            </a:endParaRPr>
          </a:p>
        </p:txBody>
      </p:sp>
      <p:sp>
        <p:nvSpPr>
          <p:cNvPr id="213" name="Google Shape;21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EB Garamond Medium"/>
              <a:buChar char="●"/>
            </a:pPr>
            <a:r>
              <a:t/>
            </a:r>
            <a:endParaRPr>
              <a:solidFill>
                <a:schemeClr val="dk1"/>
              </a:solidFill>
              <a:latin typeface="EB Garamond SemiBold"/>
              <a:ea typeface="EB Garamond SemiBold"/>
              <a:cs typeface="EB Garamond SemiBold"/>
              <a:sym typeface="EB Garamond SemiBold"/>
            </a:endParaRPr>
          </a:p>
        </p:txBody>
      </p:sp>
      <p:cxnSp>
        <p:nvCxnSpPr>
          <p:cNvPr id="214" name="Google Shape;214;p32"/>
          <p:cNvCxnSpPr/>
          <p:nvPr/>
        </p:nvCxnSpPr>
        <p:spPr>
          <a:xfrm>
            <a:off x="321850" y="1020200"/>
            <a:ext cx="85200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p:nvPr/>
        </p:nvSpPr>
        <p:spPr>
          <a:xfrm>
            <a:off x="163200" y="157950"/>
            <a:ext cx="8817600" cy="482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0" name="Google Shape;220;p33"/>
          <p:cNvSpPr txBox="1"/>
          <p:nvPr>
            <p:ph idx="1" type="subTitle"/>
          </p:nvPr>
        </p:nvSpPr>
        <p:spPr>
          <a:xfrm>
            <a:off x="311700" y="30646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latin typeface="EB Garamond Medium"/>
                <a:ea typeface="EB Garamond Medium"/>
                <a:cs typeface="EB Garamond Medium"/>
                <a:sym typeface="EB Garamond Medium"/>
              </a:rPr>
              <a:t>www.vertiv.com</a:t>
            </a:r>
            <a:endParaRPr>
              <a:solidFill>
                <a:schemeClr val="dk1"/>
              </a:solidFill>
              <a:latin typeface="EB Garamond Medium"/>
              <a:ea typeface="EB Garamond Medium"/>
              <a:cs typeface="EB Garamond Medium"/>
              <a:sym typeface="EB Garamond Medium"/>
            </a:endParaRPr>
          </a:p>
        </p:txBody>
      </p:sp>
      <p:pic>
        <p:nvPicPr>
          <p:cNvPr id="221" name="Google Shape;221;p33"/>
          <p:cNvPicPr preferRelativeResize="0"/>
          <p:nvPr/>
        </p:nvPicPr>
        <p:blipFill>
          <a:blip r:embed="rId3">
            <a:alphaModFix/>
          </a:blip>
          <a:stretch>
            <a:fillRect/>
          </a:stretch>
        </p:blipFill>
        <p:spPr>
          <a:xfrm>
            <a:off x="1792600" y="1547150"/>
            <a:ext cx="5558800" cy="16853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p:nvPr/>
        </p:nvSpPr>
        <p:spPr>
          <a:xfrm>
            <a:off x="163200" y="157950"/>
            <a:ext cx="8817600" cy="482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EB Garamond"/>
                <a:ea typeface="EB Garamond"/>
                <a:cs typeface="EB Garamond"/>
                <a:sym typeface="EB Garamond"/>
              </a:rPr>
              <a:t>Opportunity Overview &amp; Stock Performance</a:t>
            </a:r>
            <a:endParaRPr b="1">
              <a:latin typeface="EB Garamond"/>
              <a:ea typeface="EB Garamond"/>
              <a:cs typeface="EB Garamond"/>
              <a:sym typeface="EB Garamond"/>
            </a:endParaRPr>
          </a:p>
        </p:txBody>
      </p:sp>
      <p:sp>
        <p:nvSpPr>
          <p:cNvPr id="73" name="Google Shape;73;p15"/>
          <p:cNvSpPr txBox="1"/>
          <p:nvPr>
            <p:ph idx="1" type="body"/>
          </p:nvPr>
        </p:nvSpPr>
        <p:spPr>
          <a:xfrm>
            <a:off x="311700" y="1000075"/>
            <a:ext cx="4103400" cy="1536300"/>
          </a:xfrm>
          <a:prstGeom prst="rect">
            <a:avLst/>
          </a:prstGeom>
        </p:spPr>
        <p:txBody>
          <a:bodyPr anchorCtr="0" anchor="t" bIns="91425" lIns="91425" spcFirstLastPara="1" rIns="91425" wrap="square" tIns="91425">
            <a:normAutofit fontScale="85000" lnSpcReduction="20000"/>
          </a:bodyPr>
          <a:lstStyle/>
          <a:p>
            <a:pPr indent="-154305" lvl="0" marL="200025" rtl="0" algn="l">
              <a:spcBef>
                <a:spcPts val="0"/>
              </a:spcBef>
              <a:spcAft>
                <a:spcPts val="0"/>
              </a:spcAft>
              <a:buClr>
                <a:schemeClr val="dk1"/>
              </a:buClr>
              <a:buSzPct val="100000"/>
              <a:buFont typeface="EB Garamond SemiBold"/>
              <a:buChar char="●"/>
            </a:pPr>
            <a:r>
              <a:rPr lang="en">
                <a:solidFill>
                  <a:schemeClr val="dk1"/>
                </a:solidFill>
                <a:latin typeface="EB Garamond"/>
                <a:ea typeface="EB Garamond"/>
                <a:cs typeface="EB Garamond"/>
                <a:sym typeface="EB Garamond"/>
              </a:rPr>
              <a:t>VRT provides electrical power equipment, thermal management, monitoring and management tools and other services. The Company services data centers, communication networks, commercial, and industrial environments worldwide.</a:t>
            </a:r>
            <a:endParaRPr>
              <a:solidFill>
                <a:srgbClr val="FF0000"/>
              </a:solidFill>
              <a:latin typeface="EB Garamond SemiBold"/>
              <a:ea typeface="EB Garamond SemiBold"/>
              <a:cs typeface="EB Garamond SemiBold"/>
              <a:sym typeface="EB Garamond SemiBold"/>
            </a:endParaRPr>
          </a:p>
        </p:txBody>
      </p:sp>
      <p:cxnSp>
        <p:nvCxnSpPr>
          <p:cNvPr id="74" name="Google Shape;74;p15"/>
          <p:cNvCxnSpPr/>
          <p:nvPr/>
        </p:nvCxnSpPr>
        <p:spPr>
          <a:xfrm>
            <a:off x="321850" y="1020200"/>
            <a:ext cx="8520000" cy="0"/>
          </a:xfrm>
          <a:prstGeom prst="straightConnector1">
            <a:avLst/>
          </a:prstGeom>
          <a:noFill/>
          <a:ln cap="flat" cmpd="sng" w="19050">
            <a:solidFill>
              <a:schemeClr val="dk2"/>
            </a:solidFill>
            <a:prstDash val="solid"/>
            <a:round/>
            <a:headEnd len="med" w="med" type="none"/>
            <a:tailEnd len="med" w="med" type="none"/>
          </a:ln>
        </p:spPr>
      </p:cxnSp>
      <p:pic>
        <p:nvPicPr>
          <p:cNvPr id="75" name="Google Shape;75;p15"/>
          <p:cNvPicPr preferRelativeResize="0"/>
          <p:nvPr/>
        </p:nvPicPr>
        <p:blipFill rotWithShape="1">
          <a:blip r:embed="rId3">
            <a:alphaModFix/>
          </a:blip>
          <a:srcRect b="0" l="0" r="1429" t="3016"/>
          <a:stretch/>
        </p:blipFill>
        <p:spPr>
          <a:xfrm>
            <a:off x="4256525" y="1170750"/>
            <a:ext cx="4236773" cy="1636326"/>
          </a:xfrm>
          <a:prstGeom prst="rect">
            <a:avLst/>
          </a:prstGeom>
          <a:noFill/>
          <a:ln cap="flat" cmpd="sng" w="9525">
            <a:solidFill>
              <a:schemeClr val="dk2"/>
            </a:solidFill>
            <a:prstDash val="solid"/>
            <a:round/>
            <a:headEnd len="sm" w="sm" type="none"/>
            <a:tailEnd len="sm" w="sm" type="none"/>
          </a:ln>
        </p:spPr>
      </p:pic>
      <p:sp>
        <p:nvSpPr>
          <p:cNvPr id="76" name="Google Shape;76;p15"/>
          <p:cNvSpPr txBox="1"/>
          <p:nvPr>
            <p:ph idx="1" type="body"/>
          </p:nvPr>
        </p:nvSpPr>
        <p:spPr>
          <a:xfrm>
            <a:off x="311700" y="2055025"/>
            <a:ext cx="79695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t/>
            </a:r>
            <a:endParaRPr u="sng">
              <a:solidFill>
                <a:srgbClr val="FF0000"/>
              </a:solidFill>
              <a:latin typeface="EB Garamond SemiBold"/>
              <a:ea typeface="EB Garamond SemiBold"/>
              <a:cs typeface="EB Garamond SemiBold"/>
              <a:sym typeface="EB Garamond SemiBold"/>
            </a:endParaRPr>
          </a:p>
          <a:p>
            <a:pPr indent="-154305" lvl="0" marL="200025" rtl="0" algn="l">
              <a:spcBef>
                <a:spcPts val="1200"/>
              </a:spcBef>
              <a:spcAft>
                <a:spcPts val="0"/>
              </a:spcAft>
              <a:buClr>
                <a:schemeClr val="dk1"/>
              </a:buClr>
              <a:buSzPct val="100000"/>
              <a:buFont typeface="EB Garamond Medium"/>
              <a:buChar char="●"/>
            </a:pPr>
            <a:r>
              <a:rPr lang="en">
                <a:solidFill>
                  <a:schemeClr val="dk1"/>
                </a:solidFill>
                <a:latin typeface="EB Garamond SemiBold"/>
                <a:ea typeface="EB Garamond SemiBold"/>
                <a:cs typeface="EB Garamond SemiBold"/>
                <a:sym typeface="EB Garamond SemiBold"/>
              </a:rPr>
              <a:t>The opportunity exists because:</a:t>
            </a:r>
            <a:endParaRPr>
              <a:solidFill>
                <a:schemeClr val="dk1"/>
              </a:solidFill>
              <a:latin typeface="EB Garamond SemiBold"/>
              <a:ea typeface="EB Garamond SemiBold"/>
              <a:cs typeface="EB Garamond SemiBold"/>
              <a:sym typeface="EB Garamond SemiBold"/>
            </a:endParaRPr>
          </a:p>
          <a:p>
            <a:pPr indent="-97154" lvl="0" marL="371475" rtl="0" algn="l">
              <a:spcBef>
                <a:spcPts val="0"/>
              </a:spcBef>
              <a:spcAft>
                <a:spcPts val="0"/>
              </a:spcAft>
              <a:buClr>
                <a:schemeClr val="dk1"/>
              </a:buClr>
              <a:buSzPct val="100000"/>
              <a:buFont typeface="EB Garamond"/>
              <a:buAutoNum type="arabicParenR"/>
            </a:pPr>
            <a:r>
              <a:rPr lang="en">
                <a:solidFill>
                  <a:schemeClr val="dk1"/>
                </a:solidFill>
                <a:latin typeface="EB Garamond"/>
                <a:ea typeface="EB Garamond"/>
                <a:cs typeface="EB Garamond"/>
                <a:sym typeface="EB Garamond"/>
              </a:rPr>
              <a:t> 4Q24 hyperscaler capex showing greater than expected growth driven by cloud and data storage investments</a:t>
            </a:r>
            <a:endParaRPr>
              <a:solidFill>
                <a:schemeClr val="dk1"/>
              </a:solidFill>
              <a:latin typeface="EB Garamond"/>
              <a:ea typeface="EB Garamond"/>
              <a:cs typeface="EB Garamond"/>
              <a:sym typeface="EB Garamond"/>
            </a:endParaRPr>
          </a:p>
          <a:p>
            <a:pPr indent="-89058" lvl="1" marL="685800" rtl="0" algn="l">
              <a:spcBef>
                <a:spcPts val="0"/>
              </a:spcBef>
              <a:spcAft>
                <a:spcPts val="0"/>
              </a:spcAft>
              <a:buClr>
                <a:schemeClr val="dk1"/>
              </a:buClr>
              <a:buSzPct val="91666"/>
              <a:buFont typeface="EB Garamond"/>
              <a:buAutoNum type="alphaLcParenR"/>
            </a:pPr>
            <a:r>
              <a:rPr lang="en" sz="1800">
                <a:solidFill>
                  <a:schemeClr val="dk1"/>
                </a:solidFill>
                <a:latin typeface="EB Garamond"/>
                <a:ea typeface="EB Garamond"/>
                <a:cs typeface="EB Garamond"/>
                <a:sym typeface="EB Garamond"/>
              </a:rPr>
              <a:t> H2 2023 &amp; H1 2024 mammoth AI spending backlog yet to be recognized until H2 2025</a:t>
            </a:r>
            <a:endParaRPr>
              <a:solidFill>
                <a:schemeClr val="dk1"/>
              </a:solidFill>
              <a:latin typeface="EB Garamond"/>
              <a:ea typeface="EB Garamond"/>
              <a:cs typeface="EB Garamond"/>
              <a:sym typeface="EB Garamond"/>
            </a:endParaRPr>
          </a:p>
          <a:p>
            <a:pPr indent="-97154" lvl="0" marL="371475" rtl="0" algn="l">
              <a:spcBef>
                <a:spcPts val="0"/>
              </a:spcBef>
              <a:spcAft>
                <a:spcPts val="0"/>
              </a:spcAft>
              <a:buClr>
                <a:schemeClr val="dk1"/>
              </a:buClr>
              <a:buSzPct val="100000"/>
              <a:buFont typeface="EB Garamond"/>
              <a:buAutoNum type="arabicParenR"/>
            </a:pPr>
            <a:r>
              <a:rPr lang="en">
                <a:solidFill>
                  <a:schemeClr val="dk1"/>
                </a:solidFill>
                <a:latin typeface="EB Garamond"/>
                <a:ea typeface="EB Garamond"/>
                <a:cs typeface="EB Garamond"/>
                <a:sym typeface="EB Garamond"/>
              </a:rPr>
              <a:t> Massive EE/MI industry barriers to entry → VRT liquid/immersion cooling ahead of competitors</a:t>
            </a:r>
            <a:endParaRPr>
              <a:solidFill>
                <a:schemeClr val="dk1"/>
              </a:solidFill>
              <a:latin typeface="EB Garamond"/>
              <a:ea typeface="EB Garamond"/>
              <a:cs typeface="EB Garamond"/>
              <a:sym typeface="EB Garamond"/>
            </a:endParaRPr>
          </a:p>
          <a:p>
            <a:pPr indent="-97154" lvl="0" marL="371475" rtl="0" algn="l">
              <a:spcBef>
                <a:spcPts val="0"/>
              </a:spcBef>
              <a:spcAft>
                <a:spcPts val="0"/>
              </a:spcAft>
              <a:buClr>
                <a:schemeClr val="dk1"/>
              </a:buClr>
              <a:buSzPct val="100000"/>
              <a:buFont typeface="EB Garamond"/>
              <a:buAutoNum type="arabicParenR"/>
            </a:pPr>
            <a:r>
              <a:rPr lang="en">
                <a:solidFill>
                  <a:schemeClr val="dk1"/>
                </a:solidFill>
                <a:latin typeface="EB Garamond"/>
                <a:ea typeface="EB Garamond"/>
                <a:cs typeface="EB Garamond"/>
                <a:sym typeface="EB Garamond"/>
              </a:rPr>
              <a:t> VRT is trading at a reasonable price in a defined set of marketplace peers with impressive books</a:t>
            </a:r>
            <a:br>
              <a:rPr lang="en">
                <a:solidFill>
                  <a:schemeClr val="dk1"/>
                </a:solidFill>
                <a:latin typeface="EB Garamond"/>
                <a:ea typeface="EB Garamond"/>
                <a:cs typeface="EB Garamond"/>
                <a:sym typeface="EB Garamond"/>
              </a:rPr>
            </a:br>
            <a:endParaRPr>
              <a:solidFill>
                <a:schemeClr val="dk1"/>
              </a:solidFill>
              <a:latin typeface="EB Garamond"/>
              <a:ea typeface="EB Garamond"/>
              <a:cs typeface="EB Garamond"/>
              <a:sym typeface="EB Garamond"/>
            </a:endParaRPr>
          </a:p>
          <a:p>
            <a:pPr indent="-154305" lvl="0" marL="171450" rtl="0" algn="l">
              <a:spcBef>
                <a:spcPts val="0"/>
              </a:spcBef>
              <a:spcAft>
                <a:spcPts val="0"/>
              </a:spcAft>
              <a:buClr>
                <a:schemeClr val="dk1"/>
              </a:buClr>
              <a:buSzPct val="100000"/>
              <a:buFont typeface="EB Garamond SemiBold"/>
              <a:buChar char="●"/>
            </a:pPr>
            <a:r>
              <a:rPr lang="en">
                <a:solidFill>
                  <a:srgbClr val="FF0000"/>
                </a:solidFill>
                <a:latin typeface="EB Garamond SemiBold"/>
                <a:ea typeface="EB Garamond SemiBold"/>
                <a:cs typeface="EB Garamond SemiBold"/>
                <a:sym typeface="EB Garamond SemiBold"/>
              </a:rPr>
              <a:t>3Q24 UPDATE: </a:t>
            </a:r>
            <a:r>
              <a:rPr lang="en">
                <a:solidFill>
                  <a:srgbClr val="FF0000"/>
                </a:solidFill>
                <a:latin typeface="EB Garamond"/>
                <a:ea typeface="EB Garamond"/>
                <a:cs typeface="EB Garamond"/>
                <a:sym typeface="EB Garamond"/>
              </a:rPr>
              <a:t>Share price up 28.36% since 2Q 2024 earnings reported 57% in organic growth orders and 63% operating profit growth. </a:t>
            </a:r>
            <a:endParaRPr>
              <a:solidFill>
                <a:srgbClr val="FF0000"/>
              </a:solidFill>
              <a:latin typeface="EB Garamond SemiBold"/>
              <a:ea typeface="EB Garamond SemiBold"/>
              <a:cs typeface="EB Garamond SemiBold"/>
              <a:sym typeface="EB Garamond SemiBold"/>
            </a:endParaRPr>
          </a:p>
        </p:txBody>
      </p:sp>
      <p:sp>
        <p:nvSpPr>
          <p:cNvPr id="77" name="Google Shape;77;p15"/>
          <p:cNvSpPr txBox="1"/>
          <p:nvPr/>
        </p:nvSpPr>
        <p:spPr>
          <a:xfrm>
            <a:off x="4206925" y="1124350"/>
            <a:ext cx="2034000" cy="4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EB Garamond"/>
                <a:ea typeface="EB Garamond"/>
                <a:cs typeface="EB Garamond"/>
                <a:sym typeface="EB Garamond"/>
              </a:rPr>
              <a:t>VRT up 905% in last 5 years </a:t>
            </a:r>
            <a:endParaRPr b="1" sz="1000">
              <a:solidFill>
                <a:schemeClr val="dk2"/>
              </a:solidFill>
              <a:latin typeface="EB Garamond"/>
              <a:ea typeface="EB Garamond"/>
              <a:cs typeface="EB Garamond"/>
              <a:sym typeface="EB Garamond"/>
            </a:endParaRPr>
          </a:p>
          <a:p>
            <a:pPr indent="0" lvl="0" marL="0" rtl="0" algn="l">
              <a:spcBef>
                <a:spcPts val="0"/>
              </a:spcBef>
              <a:spcAft>
                <a:spcPts val="0"/>
              </a:spcAft>
              <a:buNone/>
            </a:pPr>
            <a:r>
              <a:t/>
            </a:r>
            <a:endParaRPr b="1" sz="100">
              <a:solidFill>
                <a:schemeClr val="dk2"/>
              </a:solidFill>
              <a:latin typeface="EB Garamond"/>
              <a:ea typeface="EB Garamond"/>
              <a:cs typeface="EB Garamond"/>
              <a:sym typeface="EB Garamond"/>
            </a:endParaRPr>
          </a:p>
          <a:p>
            <a:pPr indent="0" lvl="0" marL="0" rtl="0" algn="l">
              <a:spcBef>
                <a:spcPts val="0"/>
              </a:spcBef>
              <a:spcAft>
                <a:spcPts val="0"/>
              </a:spcAft>
              <a:buNone/>
            </a:pPr>
            <a:r>
              <a:rPr b="1" lang="en" sz="1000">
                <a:solidFill>
                  <a:schemeClr val="dk2"/>
                </a:solidFill>
                <a:latin typeface="EB Garamond"/>
                <a:ea typeface="EB Garamond"/>
                <a:cs typeface="EB Garamond"/>
                <a:sym typeface="EB Garamond"/>
              </a:rPr>
              <a:t>compared to </a:t>
            </a:r>
            <a:r>
              <a:rPr b="1" lang="en" sz="1000">
                <a:solidFill>
                  <a:schemeClr val="dk2"/>
                </a:solidFill>
                <a:latin typeface="EB Garamond"/>
                <a:ea typeface="EB Garamond"/>
                <a:cs typeface="EB Garamond"/>
                <a:sym typeface="EB Garamond"/>
              </a:rPr>
              <a:t>S&amp;P 500</a:t>
            </a:r>
            <a:r>
              <a:rPr b="1" lang="en" sz="1000">
                <a:solidFill>
                  <a:schemeClr val="dk2"/>
                </a:solidFill>
                <a:latin typeface="EB Garamond"/>
                <a:ea typeface="EB Garamond"/>
                <a:cs typeface="EB Garamond"/>
                <a:sym typeface="EB Garamond"/>
              </a:rPr>
              <a:t> up 97.12%</a:t>
            </a:r>
            <a:endParaRPr b="1" sz="1000">
              <a:solidFill>
                <a:schemeClr val="dk2"/>
              </a:solidFill>
              <a:latin typeface="EB Garamond"/>
              <a:ea typeface="EB Garamond"/>
              <a:cs typeface="EB Garamond"/>
              <a:sym typeface="EB 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p:nvPr/>
        </p:nvSpPr>
        <p:spPr>
          <a:xfrm>
            <a:off x="163200" y="157950"/>
            <a:ext cx="8817600" cy="482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EB Garamond"/>
                <a:ea typeface="EB Garamond"/>
                <a:cs typeface="EB Garamond"/>
                <a:sym typeface="EB Garamond"/>
              </a:rPr>
              <a:t>A Note on Tangential Trends</a:t>
            </a:r>
            <a:endParaRPr b="1">
              <a:latin typeface="EB Garamond"/>
              <a:ea typeface="EB Garamond"/>
              <a:cs typeface="EB Garamond"/>
              <a:sym typeface="EB Garamond"/>
            </a:endParaRPr>
          </a:p>
        </p:txBody>
      </p:sp>
      <p:cxnSp>
        <p:nvCxnSpPr>
          <p:cNvPr id="84" name="Google Shape;84;p16"/>
          <p:cNvCxnSpPr/>
          <p:nvPr/>
        </p:nvCxnSpPr>
        <p:spPr>
          <a:xfrm>
            <a:off x="321850" y="1020200"/>
            <a:ext cx="8520000" cy="0"/>
          </a:xfrm>
          <a:prstGeom prst="straightConnector1">
            <a:avLst/>
          </a:prstGeom>
          <a:noFill/>
          <a:ln cap="flat" cmpd="sng" w="19050">
            <a:solidFill>
              <a:schemeClr val="dk2"/>
            </a:solidFill>
            <a:prstDash val="solid"/>
            <a:round/>
            <a:headEnd len="med" w="med" type="none"/>
            <a:tailEnd len="med" w="med" type="none"/>
          </a:ln>
        </p:spPr>
      </p:cxnSp>
      <p:sp>
        <p:nvSpPr>
          <p:cNvPr id="85" name="Google Shape;85;p16"/>
          <p:cNvSpPr txBox="1"/>
          <p:nvPr>
            <p:ph idx="1" type="body"/>
          </p:nvPr>
        </p:nvSpPr>
        <p:spPr>
          <a:xfrm>
            <a:off x="311700" y="1091400"/>
            <a:ext cx="8520000" cy="3894300"/>
          </a:xfrm>
          <a:prstGeom prst="rect">
            <a:avLst/>
          </a:prstGeom>
        </p:spPr>
        <p:txBody>
          <a:bodyPr anchorCtr="0" anchor="t" bIns="91425" lIns="91425" spcFirstLastPara="1" rIns="91425" wrap="square" tIns="91425">
            <a:normAutofit lnSpcReduction="10000"/>
          </a:bodyPr>
          <a:lstStyle/>
          <a:p>
            <a:pPr indent="-171450" lvl="0" marL="171450" rtl="0" algn="l">
              <a:spcBef>
                <a:spcPts val="0"/>
              </a:spcBef>
              <a:spcAft>
                <a:spcPts val="0"/>
              </a:spcAft>
              <a:buClr>
                <a:schemeClr val="dk1"/>
              </a:buClr>
              <a:buSzPts val="1800"/>
              <a:buFont typeface="EB Garamond"/>
              <a:buChar char="●"/>
            </a:pPr>
            <a:r>
              <a:rPr b="1" lang="en">
                <a:solidFill>
                  <a:schemeClr val="dk1"/>
                </a:solidFill>
                <a:latin typeface="EB Garamond"/>
                <a:ea typeface="EB Garamond"/>
                <a:cs typeface="EB Garamond"/>
                <a:sym typeface="EB Garamond"/>
              </a:rPr>
              <a:t>Since OpenAI released ChatGPT November 30, 2022:</a:t>
            </a:r>
            <a:endParaRPr b="1">
              <a:solidFill>
                <a:schemeClr val="dk1"/>
              </a:solidFill>
              <a:latin typeface="EB Garamond"/>
              <a:ea typeface="EB Garamond"/>
              <a:cs typeface="EB Garamond"/>
              <a:sym typeface="EB Garamond"/>
            </a:endParaRPr>
          </a:p>
          <a:p>
            <a:pPr indent="-203200" lvl="1" marL="457200" rtl="0" algn="l">
              <a:spcBef>
                <a:spcPts val="0"/>
              </a:spcBef>
              <a:spcAft>
                <a:spcPts val="0"/>
              </a:spcAft>
              <a:buSzPts val="1400"/>
              <a:buFont typeface="EB Garamond"/>
              <a:buChar char="○"/>
            </a:pPr>
            <a:r>
              <a:rPr lang="en">
                <a:solidFill>
                  <a:schemeClr val="dk1"/>
                </a:solidFill>
                <a:latin typeface="EB Garamond"/>
                <a:ea typeface="EB Garamond"/>
                <a:cs typeface="EB Garamond"/>
                <a:sym typeface="EB Garamond"/>
              </a:rPr>
              <a:t>NVDA stock is up 632%</a:t>
            </a:r>
            <a:endParaRPr>
              <a:solidFill>
                <a:schemeClr val="dk1"/>
              </a:solidFill>
              <a:latin typeface="EB Garamond"/>
              <a:ea typeface="EB Garamond"/>
              <a:cs typeface="EB Garamond"/>
              <a:sym typeface="EB Garamond"/>
            </a:endParaRPr>
          </a:p>
          <a:p>
            <a:pPr indent="-203200" lvl="1" marL="457200" rtl="0" algn="l">
              <a:spcBef>
                <a:spcPts val="0"/>
              </a:spcBef>
              <a:spcAft>
                <a:spcPts val="0"/>
              </a:spcAft>
              <a:buClr>
                <a:schemeClr val="dk1"/>
              </a:buClr>
              <a:buSzPts val="1400"/>
              <a:buFont typeface="EB Garamond"/>
              <a:buChar char="○"/>
            </a:pPr>
            <a:r>
              <a:rPr lang="en">
                <a:solidFill>
                  <a:schemeClr val="dk1"/>
                </a:solidFill>
                <a:latin typeface="EB Garamond"/>
                <a:ea typeface="EB Garamond"/>
                <a:cs typeface="EB Garamond"/>
                <a:sym typeface="EB Garamond"/>
              </a:rPr>
              <a:t>CRWD stock is up 132.3%</a:t>
            </a:r>
            <a:endParaRPr>
              <a:solidFill>
                <a:schemeClr val="dk1"/>
              </a:solidFill>
              <a:latin typeface="EB Garamond"/>
              <a:ea typeface="EB Garamond"/>
              <a:cs typeface="EB Garamond"/>
              <a:sym typeface="EB Garamond"/>
            </a:endParaRPr>
          </a:p>
          <a:p>
            <a:pPr indent="-203200" lvl="1" marL="457200" rtl="0" algn="l">
              <a:spcBef>
                <a:spcPts val="0"/>
              </a:spcBef>
              <a:spcAft>
                <a:spcPts val="0"/>
              </a:spcAft>
              <a:buClr>
                <a:schemeClr val="dk1"/>
              </a:buClr>
              <a:buSzPts val="1400"/>
              <a:buFont typeface="EB Garamond"/>
              <a:buChar char="○"/>
            </a:pPr>
            <a:r>
              <a:rPr lang="en">
                <a:solidFill>
                  <a:schemeClr val="dk1"/>
                </a:solidFill>
                <a:latin typeface="EB Garamond"/>
                <a:ea typeface="EB Garamond"/>
                <a:cs typeface="EB Garamond"/>
                <a:sym typeface="EB Garamond"/>
              </a:rPr>
              <a:t>ORCL stock is up 103.5%</a:t>
            </a:r>
            <a:endParaRPr>
              <a:solidFill>
                <a:schemeClr val="dk1"/>
              </a:solidFill>
              <a:latin typeface="EB Garamond"/>
              <a:ea typeface="EB Garamond"/>
              <a:cs typeface="EB Garamond"/>
              <a:sym typeface="EB Garamond"/>
            </a:endParaRPr>
          </a:p>
          <a:p>
            <a:pPr indent="-203200" lvl="1" marL="457200" rtl="0" algn="l">
              <a:spcBef>
                <a:spcPts val="0"/>
              </a:spcBef>
              <a:spcAft>
                <a:spcPts val="0"/>
              </a:spcAft>
              <a:buClr>
                <a:schemeClr val="dk1"/>
              </a:buClr>
              <a:buSzPts val="1400"/>
              <a:buFont typeface="EB Garamond"/>
              <a:buChar char="○"/>
            </a:pPr>
            <a:r>
              <a:rPr lang="en">
                <a:solidFill>
                  <a:schemeClr val="dk1"/>
                </a:solidFill>
                <a:latin typeface="EB Garamond"/>
                <a:ea typeface="EB Garamond"/>
                <a:cs typeface="EB Garamond"/>
                <a:sym typeface="EB Garamond"/>
              </a:rPr>
              <a:t>MSFT stock is up 63%</a:t>
            </a:r>
            <a:endParaRPr>
              <a:solidFill>
                <a:schemeClr val="dk1"/>
              </a:solidFill>
              <a:latin typeface="EB Garamond"/>
              <a:ea typeface="EB Garamond"/>
              <a:cs typeface="EB Garamond"/>
              <a:sym typeface="EB Garamond"/>
            </a:endParaRPr>
          </a:p>
          <a:p>
            <a:pPr indent="-203200" lvl="1" marL="457200" rtl="0" algn="l">
              <a:spcBef>
                <a:spcPts val="0"/>
              </a:spcBef>
              <a:spcAft>
                <a:spcPts val="0"/>
              </a:spcAft>
              <a:buClr>
                <a:schemeClr val="dk1"/>
              </a:buClr>
              <a:buSzPts val="1400"/>
              <a:buFont typeface="EB Garamond"/>
              <a:buChar char="○"/>
            </a:pPr>
            <a:r>
              <a:rPr lang="en">
                <a:solidFill>
                  <a:schemeClr val="dk1"/>
                </a:solidFill>
                <a:latin typeface="EB Garamond"/>
                <a:ea typeface="EB Garamond"/>
                <a:cs typeface="EB Garamond"/>
                <a:sym typeface="EB Garamond"/>
              </a:rPr>
              <a:t>DLR stock is up 41%</a:t>
            </a:r>
            <a:endParaRPr>
              <a:solidFill>
                <a:schemeClr val="dk1"/>
              </a:solidFill>
              <a:latin typeface="EB Garamond"/>
              <a:ea typeface="EB Garamond"/>
              <a:cs typeface="EB Garamond"/>
              <a:sym typeface="EB Garamond"/>
            </a:endParaRPr>
          </a:p>
          <a:p>
            <a:pPr indent="-203200" lvl="1" marL="457200" rtl="0" algn="l">
              <a:spcBef>
                <a:spcPts val="0"/>
              </a:spcBef>
              <a:spcAft>
                <a:spcPts val="0"/>
              </a:spcAft>
              <a:buClr>
                <a:schemeClr val="dk1"/>
              </a:buClr>
              <a:buSzPts val="1400"/>
              <a:buFont typeface="EB Garamond"/>
              <a:buChar char="○"/>
            </a:pPr>
            <a:r>
              <a:rPr lang="en">
                <a:solidFill>
                  <a:schemeClr val="dk1"/>
                </a:solidFill>
                <a:latin typeface="EB Garamond"/>
                <a:ea typeface="EB Garamond"/>
                <a:cs typeface="EB Garamond"/>
                <a:sym typeface="EB Garamond"/>
              </a:rPr>
              <a:t>S&amp;P 500 index is up 40%</a:t>
            </a:r>
            <a:endParaRPr>
              <a:solidFill>
                <a:schemeClr val="dk1"/>
              </a:solidFill>
              <a:latin typeface="EB Garamond"/>
              <a:ea typeface="EB Garamond"/>
              <a:cs typeface="EB Garamond"/>
              <a:sym typeface="EB Garamond"/>
            </a:endParaRPr>
          </a:p>
          <a:p>
            <a:pPr indent="0" lvl="0" marL="0" rtl="0" algn="l">
              <a:spcBef>
                <a:spcPts val="1200"/>
              </a:spcBef>
              <a:spcAft>
                <a:spcPts val="1200"/>
              </a:spcAft>
              <a:buNone/>
            </a:pPr>
            <a:r>
              <a:rPr b="1" lang="en">
                <a:solidFill>
                  <a:schemeClr val="dk1"/>
                </a:solidFill>
                <a:latin typeface="EB Garamond"/>
                <a:ea typeface="EB Garamond"/>
                <a:cs typeface="EB Garamond"/>
                <a:sym typeface="EB Garamond"/>
              </a:rPr>
              <a:t>The impact of AI/LLM/ML research and development has formed a wave of </a:t>
            </a:r>
            <a:r>
              <a:rPr b="1" lang="en" u="sng">
                <a:solidFill>
                  <a:schemeClr val="dk1"/>
                </a:solidFill>
                <a:latin typeface="EB Garamond"/>
                <a:ea typeface="EB Garamond"/>
                <a:cs typeface="EB Garamond"/>
                <a:sym typeface="EB Garamond"/>
              </a:rPr>
              <a:t>tangential AI trends.</a:t>
            </a:r>
            <a:r>
              <a:rPr b="1" lang="en">
                <a:solidFill>
                  <a:schemeClr val="dk1"/>
                </a:solidFill>
                <a:latin typeface="EB Garamond"/>
                <a:ea typeface="EB Garamond"/>
                <a:cs typeface="EB Garamond"/>
                <a:sym typeface="EB Garamond"/>
              </a:rPr>
              <a:t> </a:t>
            </a:r>
            <a:r>
              <a:rPr lang="en">
                <a:solidFill>
                  <a:schemeClr val="dk1"/>
                </a:solidFill>
                <a:latin typeface="EB Garamond"/>
                <a:ea typeface="EB Garamond"/>
                <a:cs typeface="EB Garamond"/>
                <a:sym typeface="EB Garamond"/>
              </a:rPr>
              <a:t>AI workloads require data storage and security (CRWD, ORCL, MSFT) Data storage, security, and processing requires hardware and processing power (NVDA). Hardware requires massive housing space to operate (DLR). Hardware requires maintenance and infrastructure to support functions, such as cooling to prevent overheating (VRT). It is clear that these companies act as proxies, however some are less obvious than others.</a:t>
            </a:r>
            <a:endParaRPr b="1">
              <a:solidFill>
                <a:schemeClr val="dk1"/>
              </a:solidFill>
              <a:latin typeface="EB Garamond"/>
              <a:ea typeface="EB Garamond"/>
              <a:cs typeface="EB Garamond"/>
              <a:sym typeface="EB 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p:nvPr/>
        </p:nvSpPr>
        <p:spPr>
          <a:xfrm>
            <a:off x="163200" y="157950"/>
            <a:ext cx="8817600" cy="482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 name="Google Shape;9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EB Garamond"/>
                <a:ea typeface="EB Garamond"/>
                <a:cs typeface="EB Garamond"/>
                <a:sym typeface="EB Garamond"/>
              </a:rPr>
              <a:t>A Note on Data Centers &amp; Hyperscalers</a:t>
            </a:r>
            <a:endParaRPr b="1">
              <a:latin typeface="EB Garamond"/>
              <a:ea typeface="EB Garamond"/>
              <a:cs typeface="EB Garamond"/>
              <a:sym typeface="EB Garamond"/>
            </a:endParaRPr>
          </a:p>
        </p:txBody>
      </p:sp>
      <p:cxnSp>
        <p:nvCxnSpPr>
          <p:cNvPr id="92" name="Google Shape;92;p17"/>
          <p:cNvCxnSpPr/>
          <p:nvPr/>
        </p:nvCxnSpPr>
        <p:spPr>
          <a:xfrm>
            <a:off x="321850" y="1020200"/>
            <a:ext cx="8520000" cy="0"/>
          </a:xfrm>
          <a:prstGeom prst="straightConnector1">
            <a:avLst/>
          </a:prstGeom>
          <a:noFill/>
          <a:ln cap="flat" cmpd="sng" w="19050">
            <a:solidFill>
              <a:schemeClr val="dk2"/>
            </a:solidFill>
            <a:prstDash val="solid"/>
            <a:round/>
            <a:headEnd len="med" w="med" type="none"/>
            <a:tailEnd len="med" w="med" type="none"/>
          </a:ln>
        </p:spPr>
      </p:cxnSp>
      <p:sp>
        <p:nvSpPr>
          <p:cNvPr id="93" name="Google Shape;93;p17"/>
          <p:cNvSpPr txBox="1"/>
          <p:nvPr>
            <p:ph idx="1" type="body"/>
          </p:nvPr>
        </p:nvSpPr>
        <p:spPr>
          <a:xfrm>
            <a:off x="311700" y="1091400"/>
            <a:ext cx="3526500" cy="3894300"/>
          </a:xfrm>
          <a:prstGeom prst="rect">
            <a:avLst/>
          </a:prstGeom>
        </p:spPr>
        <p:txBody>
          <a:bodyPr anchorCtr="0" anchor="t" bIns="91425" lIns="91425" spcFirstLastPara="1" rIns="91425" wrap="square" tIns="91425">
            <a:normAutofit fontScale="70000" lnSpcReduction="10000"/>
          </a:bodyPr>
          <a:lstStyle/>
          <a:p>
            <a:pPr indent="-137160" lvl="0" marL="200025" rtl="0" algn="l">
              <a:spcBef>
                <a:spcPts val="0"/>
              </a:spcBef>
              <a:spcAft>
                <a:spcPts val="0"/>
              </a:spcAft>
              <a:buClr>
                <a:schemeClr val="dk1"/>
              </a:buClr>
              <a:buSzPct val="100000"/>
              <a:buFont typeface="EB Garamond"/>
              <a:buChar char="●"/>
            </a:pPr>
            <a:r>
              <a:rPr lang="en">
                <a:solidFill>
                  <a:schemeClr val="dk1"/>
                </a:solidFill>
                <a:latin typeface="EB Garamond SemiBold"/>
                <a:ea typeface="EB Garamond SemiBold"/>
                <a:cs typeface="EB Garamond SemiBold"/>
                <a:sym typeface="EB Garamond SemiBold"/>
              </a:rPr>
              <a:t>Types of Data Centers</a:t>
            </a:r>
            <a:r>
              <a:rPr lang="en">
                <a:solidFill>
                  <a:schemeClr val="dk1"/>
                </a:solidFill>
                <a:latin typeface="EB Garamond SemiBold"/>
                <a:ea typeface="EB Garamond SemiBold"/>
                <a:cs typeface="EB Garamond SemiBold"/>
                <a:sym typeface="EB Garamond SemiBold"/>
              </a:rPr>
              <a:t>:</a:t>
            </a:r>
            <a:endParaRPr>
              <a:solidFill>
                <a:schemeClr val="dk1"/>
              </a:solidFill>
              <a:latin typeface="EB Garamond SemiBold"/>
              <a:ea typeface="EB Garamond SemiBold"/>
              <a:cs typeface="EB Garamond SemiBold"/>
              <a:sym typeface="EB Garamond SemiBold"/>
            </a:endParaRPr>
          </a:p>
          <a:p>
            <a:pPr indent="-80009" lvl="0" marL="457200" rtl="0" algn="l">
              <a:spcBef>
                <a:spcPts val="0"/>
              </a:spcBef>
              <a:spcAft>
                <a:spcPts val="0"/>
              </a:spcAft>
              <a:buClr>
                <a:schemeClr val="dk1"/>
              </a:buClr>
              <a:buSzPct val="100000"/>
              <a:buFont typeface="EB Garamond"/>
              <a:buAutoNum type="arabicParenR"/>
            </a:pPr>
            <a:r>
              <a:rPr lang="en">
                <a:solidFill>
                  <a:schemeClr val="dk1"/>
                </a:solidFill>
                <a:latin typeface="EB Garamond"/>
                <a:ea typeface="EB Garamond"/>
                <a:cs typeface="EB Garamond"/>
                <a:sym typeface="EB Garamond"/>
              </a:rPr>
              <a:t> Edge/Micro: Small and located near people they serve. Low-latency communication as     close to end users as possible.</a:t>
            </a:r>
            <a:endParaRPr>
              <a:solidFill>
                <a:schemeClr val="dk1"/>
              </a:solidFill>
              <a:latin typeface="EB Garamond"/>
              <a:ea typeface="EB Garamond"/>
              <a:cs typeface="EB Garamond"/>
              <a:sym typeface="EB Garamond"/>
            </a:endParaRPr>
          </a:p>
          <a:p>
            <a:pPr indent="-80009" lvl="0" marL="457200" rtl="0" algn="l">
              <a:spcBef>
                <a:spcPts val="0"/>
              </a:spcBef>
              <a:spcAft>
                <a:spcPts val="0"/>
              </a:spcAft>
              <a:buClr>
                <a:schemeClr val="dk1"/>
              </a:buClr>
              <a:buSzPct val="100000"/>
              <a:buFont typeface="EB Garamond"/>
              <a:buAutoNum type="arabicParenR"/>
            </a:pPr>
            <a:r>
              <a:rPr lang="en">
                <a:solidFill>
                  <a:schemeClr val="dk1"/>
                </a:solidFill>
                <a:latin typeface="EB Garamond"/>
                <a:ea typeface="EB Garamond"/>
                <a:cs typeface="EB Garamond"/>
                <a:sym typeface="EB Garamond"/>
              </a:rPr>
              <a:t> Colocation: Multi-tenant, organizations can lease amount of space they need to host data.</a:t>
            </a:r>
            <a:endParaRPr>
              <a:solidFill>
                <a:schemeClr val="dk1"/>
              </a:solidFill>
              <a:latin typeface="EB Garamond"/>
              <a:ea typeface="EB Garamond"/>
              <a:cs typeface="EB Garamond"/>
              <a:sym typeface="EB Garamond"/>
            </a:endParaRPr>
          </a:p>
          <a:p>
            <a:pPr indent="-80009" lvl="0" marL="457200" rtl="0" algn="l">
              <a:spcBef>
                <a:spcPts val="0"/>
              </a:spcBef>
              <a:spcAft>
                <a:spcPts val="0"/>
              </a:spcAft>
              <a:buClr>
                <a:schemeClr val="dk1"/>
              </a:buClr>
              <a:buSzPct val="100000"/>
              <a:buFont typeface="EB Garamond"/>
              <a:buAutoNum type="arabicParenR"/>
            </a:pPr>
            <a:r>
              <a:rPr lang="en">
                <a:solidFill>
                  <a:schemeClr val="dk1"/>
                </a:solidFill>
                <a:latin typeface="EB Garamond"/>
                <a:ea typeface="EB Garamond"/>
                <a:cs typeface="EB Garamond"/>
                <a:sym typeface="EB Garamond"/>
              </a:rPr>
              <a:t> Enterprise: Private facilities supporting a single organization.</a:t>
            </a:r>
            <a:endParaRPr>
              <a:solidFill>
                <a:schemeClr val="dk1"/>
              </a:solidFill>
              <a:latin typeface="EB Garamond"/>
              <a:ea typeface="EB Garamond"/>
              <a:cs typeface="EB Garamond"/>
              <a:sym typeface="EB Garamond"/>
            </a:endParaRPr>
          </a:p>
          <a:p>
            <a:pPr indent="-80009" lvl="0" marL="457200" rtl="0" algn="l">
              <a:spcBef>
                <a:spcPts val="0"/>
              </a:spcBef>
              <a:spcAft>
                <a:spcPts val="0"/>
              </a:spcAft>
              <a:buClr>
                <a:schemeClr val="dk1"/>
              </a:buClr>
              <a:buSzPct val="100000"/>
              <a:buFont typeface="EB Garamond"/>
              <a:buAutoNum type="arabicParenR"/>
            </a:pPr>
            <a:r>
              <a:rPr lang="en">
                <a:solidFill>
                  <a:schemeClr val="dk1"/>
                </a:solidFill>
                <a:latin typeface="EB Garamond"/>
                <a:ea typeface="EB Garamond"/>
                <a:cs typeface="EB Garamond"/>
                <a:sym typeface="EB Garamond"/>
              </a:rPr>
              <a:t> Hyperscale: Like enterprise, owned and operated by the company they support, just on a much larger scale. Amazon (AWS), Google (GCP), &amp; Microsoft (Azure) account for more than half of all hyperscale data centers.</a:t>
            </a:r>
            <a:endParaRPr>
              <a:solidFill>
                <a:schemeClr val="dk1"/>
              </a:solidFill>
              <a:latin typeface="EB Garamond"/>
              <a:ea typeface="EB Garamond"/>
              <a:cs typeface="EB Garamond"/>
              <a:sym typeface="EB Garamond"/>
            </a:endParaRPr>
          </a:p>
          <a:p>
            <a:pPr indent="0" lvl="0" marL="0" rtl="0" algn="l">
              <a:spcBef>
                <a:spcPts val="1200"/>
              </a:spcBef>
              <a:spcAft>
                <a:spcPts val="0"/>
              </a:spcAft>
              <a:buNone/>
            </a:pPr>
            <a:r>
              <a:t/>
            </a:r>
            <a:endParaRPr b="1">
              <a:solidFill>
                <a:schemeClr val="dk1"/>
              </a:solidFill>
              <a:latin typeface="EB Garamond"/>
              <a:ea typeface="EB Garamond"/>
              <a:cs typeface="EB Garamond"/>
              <a:sym typeface="EB Garamond"/>
            </a:endParaRPr>
          </a:p>
          <a:p>
            <a:pPr indent="0" lvl="0" marL="0" rtl="0" algn="l">
              <a:spcBef>
                <a:spcPts val="1200"/>
              </a:spcBef>
              <a:spcAft>
                <a:spcPts val="0"/>
              </a:spcAft>
              <a:buNone/>
            </a:pPr>
            <a:r>
              <a:t/>
            </a:r>
            <a:endParaRPr b="1">
              <a:solidFill>
                <a:schemeClr val="dk1"/>
              </a:solidFill>
              <a:latin typeface="EB Garamond"/>
              <a:ea typeface="EB Garamond"/>
              <a:cs typeface="EB Garamond"/>
              <a:sym typeface="EB Garamond"/>
            </a:endParaRPr>
          </a:p>
          <a:p>
            <a:pPr indent="0" lvl="0" marL="0" rtl="0" algn="l">
              <a:spcBef>
                <a:spcPts val="1200"/>
              </a:spcBef>
              <a:spcAft>
                <a:spcPts val="1200"/>
              </a:spcAft>
              <a:buNone/>
            </a:pPr>
            <a:r>
              <a:t/>
            </a:r>
            <a:endParaRPr b="1">
              <a:solidFill>
                <a:schemeClr val="dk1"/>
              </a:solidFill>
              <a:latin typeface="EB Garamond"/>
              <a:ea typeface="EB Garamond"/>
              <a:cs typeface="EB Garamond"/>
              <a:sym typeface="EB Garamond"/>
            </a:endParaRPr>
          </a:p>
        </p:txBody>
      </p:sp>
      <p:pic>
        <p:nvPicPr>
          <p:cNvPr id="94" name="Google Shape;94;p17"/>
          <p:cNvPicPr preferRelativeResize="0"/>
          <p:nvPr/>
        </p:nvPicPr>
        <p:blipFill>
          <a:blip r:embed="rId3">
            <a:alphaModFix/>
          </a:blip>
          <a:stretch>
            <a:fillRect/>
          </a:stretch>
        </p:blipFill>
        <p:spPr>
          <a:xfrm>
            <a:off x="3838300" y="1203725"/>
            <a:ext cx="4994001" cy="2510650"/>
          </a:xfrm>
          <a:prstGeom prst="rect">
            <a:avLst/>
          </a:prstGeom>
          <a:noFill/>
          <a:ln cap="flat" cmpd="sng" w="9525">
            <a:solidFill>
              <a:schemeClr val="dk2"/>
            </a:solidFill>
            <a:prstDash val="solid"/>
            <a:round/>
            <a:headEnd len="sm" w="sm" type="none"/>
            <a:tailEnd len="sm" w="sm" type="none"/>
          </a:ln>
        </p:spPr>
      </p:pic>
      <p:sp>
        <p:nvSpPr>
          <p:cNvPr id="95" name="Google Shape;95;p17"/>
          <p:cNvSpPr txBox="1"/>
          <p:nvPr>
            <p:ph idx="1" type="body"/>
          </p:nvPr>
        </p:nvSpPr>
        <p:spPr>
          <a:xfrm>
            <a:off x="510600" y="1204400"/>
            <a:ext cx="5853300" cy="34575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a:solidFill>
                <a:schemeClr val="dk1"/>
              </a:solidFill>
              <a:latin typeface="EB Garamond SemiBold"/>
              <a:ea typeface="EB Garamond SemiBold"/>
              <a:cs typeface="EB Garamond SemiBold"/>
              <a:sym typeface="EB Garamond SemiBold"/>
            </a:endParaRPr>
          </a:p>
          <a:p>
            <a:pPr indent="0" lvl="0" marL="0" rtl="0" algn="l">
              <a:spcBef>
                <a:spcPts val="1200"/>
              </a:spcBef>
              <a:spcAft>
                <a:spcPts val="0"/>
              </a:spcAft>
              <a:buNone/>
            </a:pPr>
            <a:r>
              <a:t/>
            </a:r>
            <a:endParaRPr>
              <a:solidFill>
                <a:schemeClr val="dk1"/>
              </a:solidFill>
              <a:latin typeface="EB Garamond SemiBold"/>
              <a:ea typeface="EB Garamond SemiBold"/>
              <a:cs typeface="EB Garamond SemiBold"/>
              <a:sym typeface="EB Garamond SemiBold"/>
            </a:endParaRPr>
          </a:p>
          <a:p>
            <a:pPr indent="0" lvl="0" marL="0" rtl="0" algn="l">
              <a:spcBef>
                <a:spcPts val="1200"/>
              </a:spcBef>
              <a:spcAft>
                <a:spcPts val="0"/>
              </a:spcAft>
              <a:buNone/>
            </a:pPr>
            <a:r>
              <a:t/>
            </a:r>
            <a:endParaRPr>
              <a:solidFill>
                <a:schemeClr val="dk1"/>
              </a:solidFill>
              <a:latin typeface="EB Garamond SemiBold"/>
              <a:ea typeface="EB Garamond SemiBold"/>
              <a:cs typeface="EB Garamond SemiBold"/>
              <a:sym typeface="EB Garamond SemiBold"/>
            </a:endParaRPr>
          </a:p>
          <a:p>
            <a:pPr indent="0" lvl="0" marL="0" rtl="0" algn="l">
              <a:spcBef>
                <a:spcPts val="1200"/>
              </a:spcBef>
              <a:spcAft>
                <a:spcPts val="0"/>
              </a:spcAft>
              <a:buNone/>
            </a:pPr>
            <a:r>
              <a:t/>
            </a:r>
            <a:endParaRPr>
              <a:solidFill>
                <a:schemeClr val="dk1"/>
              </a:solidFill>
              <a:latin typeface="EB Garamond SemiBold"/>
              <a:ea typeface="EB Garamond SemiBold"/>
              <a:cs typeface="EB Garamond SemiBold"/>
              <a:sym typeface="EB Garamond SemiBold"/>
            </a:endParaRPr>
          </a:p>
          <a:p>
            <a:pPr indent="0" lvl="0" marL="0" rtl="0" algn="l">
              <a:spcBef>
                <a:spcPts val="1200"/>
              </a:spcBef>
              <a:spcAft>
                <a:spcPts val="0"/>
              </a:spcAft>
              <a:buNone/>
            </a:pPr>
            <a:r>
              <a:t/>
            </a:r>
            <a:endParaRPr>
              <a:solidFill>
                <a:schemeClr val="dk1"/>
              </a:solidFill>
              <a:latin typeface="EB Garamond SemiBold"/>
              <a:ea typeface="EB Garamond SemiBold"/>
              <a:cs typeface="EB Garamond SemiBold"/>
              <a:sym typeface="EB Garamond SemiBold"/>
            </a:endParaRPr>
          </a:p>
          <a:p>
            <a:pPr indent="0" lvl="0" marL="0" rtl="0" algn="l">
              <a:spcBef>
                <a:spcPts val="1200"/>
              </a:spcBef>
              <a:spcAft>
                <a:spcPts val="0"/>
              </a:spcAft>
              <a:buNone/>
            </a:pPr>
            <a:r>
              <a:t/>
            </a:r>
            <a:endParaRPr>
              <a:solidFill>
                <a:schemeClr val="dk1"/>
              </a:solidFill>
              <a:latin typeface="EB Garamond SemiBold"/>
              <a:ea typeface="EB Garamond SemiBold"/>
              <a:cs typeface="EB Garamond SemiBold"/>
              <a:sym typeface="EB Garamond SemiBold"/>
            </a:endParaRPr>
          </a:p>
          <a:p>
            <a:pPr indent="0" lvl="0" marL="0" rtl="0" algn="l">
              <a:spcBef>
                <a:spcPts val="1200"/>
              </a:spcBef>
              <a:spcAft>
                <a:spcPts val="0"/>
              </a:spcAft>
              <a:buNone/>
            </a:pPr>
            <a:r>
              <a:t/>
            </a:r>
            <a:endParaRPr>
              <a:solidFill>
                <a:schemeClr val="dk1"/>
              </a:solidFill>
              <a:latin typeface="EB Garamond SemiBold"/>
              <a:ea typeface="EB Garamond SemiBold"/>
              <a:cs typeface="EB Garamond SemiBold"/>
              <a:sym typeface="EB Garamond SemiBold"/>
            </a:endParaRPr>
          </a:p>
          <a:p>
            <a:pPr indent="0" lvl="0" marL="0" rtl="0" algn="l">
              <a:spcBef>
                <a:spcPts val="1200"/>
              </a:spcBef>
              <a:spcAft>
                <a:spcPts val="1200"/>
              </a:spcAft>
              <a:buNone/>
            </a:pPr>
            <a:r>
              <a:rPr b="1" lang="en" sz="1650">
                <a:solidFill>
                  <a:schemeClr val="dk1"/>
                </a:solidFill>
                <a:latin typeface="EB Garamond"/>
                <a:ea typeface="EB Garamond"/>
                <a:cs typeface="EB Garamond"/>
                <a:sym typeface="EB Garamond"/>
              </a:rPr>
              <a:t>Hyperscalers are large cloud service providers (storage, security, computing) showing a 45% YoY increase in CapEx driven by the need for data center capacity.</a:t>
            </a:r>
            <a:endParaRPr b="1" sz="1650">
              <a:solidFill>
                <a:schemeClr val="dk1"/>
              </a:solidFill>
              <a:latin typeface="EB Garamond"/>
              <a:ea typeface="EB Garamond"/>
              <a:cs typeface="EB Garamond"/>
              <a:sym typeface="EB 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p:nvPr/>
        </p:nvSpPr>
        <p:spPr>
          <a:xfrm>
            <a:off x="163200" y="157950"/>
            <a:ext cx="8817600" cy="482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EB Garamond"/>
                <a:ea typeface="EB Garamond"/>
                <a:cs typeface="EB Garamond"/>
                <a:sym typeface="EB Garamond"/>
              </a:rPr>
              <a:t>A Note on Cooling Systems</a:t>
            </a:r>
            <a:endParaRPr b="1">
              <a:latin typeface="EB Garamond"/>
              <a:ea typeface="EB Garamond"/>
              <a:cs typeface="EB Garamond"/>
              <a:sym typeface="EB Garamond"/>
            </a:endParaRPr>
          </a:p>
        </p:txBody>
      </p:sp>
      <p:cxnSp>
        <p:nvCxnSpPr>
          <p:cNvPr id="102" name="Google Shape;102;p18"/>
          <p:cNvCxnSpPr/>
          <p:nvPr/>
        </p:nvCxnSpPr>
        <p:spPr>
          <a:xfrm>
            <a:off x="321850" y="1020200"/>
            <a:ext cx="8520000" cy="0"/>
          </a:xfrm>
          <a:prstGeom prst="straightConnector1">
            <a:avLst/>
          </a:prstGeom>
          <a:noFill/>
          <a:ln cap="flat" cmpd="sng" w="19050">
            <a:solidFill>
              <a:schemeClr val="dk2"/>
            </a:solidFill>
            <a:prstDash val="solid"/>
            <a:round/>
            <a:headEnd len="med" w="med" type="none"/>
            <a:tailEnd len="med" w="med" type="none"/>
          </a:ln>
        </p:spPr>
      </p:cxnSp>
      <p:sp>
        <p:nvSpPr>
          <p:cNvPr id="103" name="Google Shape;103;p18"/>
          <p:cNvSpPr txBox="1"/>
          <p:nvPr>
            <p:ph idx="1" type="body"/>
          </p:nvPr>
        </p:nvSpPr>
        <p:spPr>
          <a:xfrm>
            <a:off x="311700" y="1091400"/>
            <a:ext cx="5836200" cy="38943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a:solidFill>
                  <a:schemeClr val="dk1"/>
                </a:solidFill>
                <a:latin typeface="EB Garamond"/>
                <a:ea typeface="EB Garamond"/>
                <a:cs typeface="EB Garamond"/>
                <a:sym typeface="EB Garamond"/>
              </a:rPr>
              <a:t>As enterprises, hyperscalers, and individuals demand more data handling capacity, data centers </a:t>
            </a:r>
            <a:r>
              <a:rPr b="1" lang="en" u="sng">
                <a:solidFill>
                  <a:schemeClr val="dk1"/>
                </a:solidFill>
                <a:latin typeface="EB Garamond"/>
                <a:ea typeface="EB Garamond"/>
                <a:cs typeface="EB Garamond"/>
                <a:sym typeface="EB Garamond"/>
              </a:rPr>
              <a:t>must become more dense.</a:t>
            </a:r>
            <a:r>
              <a:rPr b="1" lang="en">
                <a:solidFill>
                  <a:schemeClr val="dk1"/>
                </a:solidFill>
                <a:latin typeface="EB Garamond"/>
                <a:ea typeface="EB Garamond"/>
                <a:cs typeface="EB Garamond"/>
                <a:sym typeface="EB Garamond"/>
              </a:rPr>
              <a:t> As a result, a shift from traditional air cooling to liquid/immersion cooling is essential, but will not be instant.</a:t>
            </a:r>
            <a:endParaRPr b="1">
              <a:solidFill>
                <a:schemeClr val="dk1"/>
              </a:solidFill>
              <a:latin typeface="EB Garamond"/>
              <a:ea typeface="EB Garamond"/>
              <a:cs typeface="EB Garamond"/>
              <a:sym typeface="EB Garamond"/>
            </a:endParaRPr>
          </a:p>
          <a:p>
            <a:pPr indent="-162877" lvl="0" marL="171450" rtl="0" algn="l">
              <a:spcBef>
                <a:spcPts val="1200"/>
              </a:spcBef>
              <a:spcAft>
                <a:spcPts val="0"/>
              </a:spcAft>
              <a:buClr>
                <a:schemeClr val="dk1"/>
              </a:buClr>
              <a:buSzPct val="100000"/>
              <a:buFont typeface="EB Garamond"/>
              <a:buChar char="●"/>
            </a:pPr>
            <a:r>
              <a:rPr b="1" lang="en">
                <a:solidFill>
                  <a:schemeClr val="dk1"/>
                </a:solidFill>
                <a:latin typeface="EB Garamond"/>
                <a:ea typeface="EB Garamond"/>
                <a:cs typeface="EB Garamond"/>
                <a:sym typeface="EB Garamond"/>
              </a:rPr>
              <a:t>Traditional Air Cooling</a:t>
            </a:r>
            <a:r>
              <a:rPr b="1" lang="en">
                <a:solidFill>
                  <a:schemeClr val="dk1"/>
                </a:solidFill>
                <a:latin typeface="EB Garamond"/>
                <a:ea typeface="EB Garamond"/>
                <a:cs typeface="EB Garamond"/>
                <a:sym typeface="EB Garamond"/>
              </a:rPr>
              <a:t>:</a:t>
            </a:r>
            <a:endParaRPr b="1">
              <a:solidFill>
                <a:schemeClr val="dk1"/>
              </a:solidFill>
              <a:latin typeface="EB Garamond"/>
              <a:ea typeface="EB Garamond"/>
              <a:cs typeface="EB Garamond"/>
              <a:sym typeface="EB Garamond"/>
            </a:endParaRPr>
          </a:p>
          <a:p>
            <a:pPr indent="-196532" lvl="1" marL="457200" rtl="0" algn="l">
              <a:spcBef>
                <a:spcPts val="0"/>
              </a:spcBef>
              <a:spcAft>
                <a:spcPts val="0"/>
              </a:spcAft>
              <a:buSzPct val="100000"/>
              <a:buFont typeface="EB Garamond"/>
              <a:buChar char="○"/>
            </a:pPr>
            <a:r>
              <a:rPr lang="en">
                <a:solidFill>
                  <a:schemeClr val="dk1"/>
                </a:solidFill>
                <a:latin typeface="EB Garamond"/>
                <a:ea typeface="EB Garamond"/>
                <a:cs typeface="EB Garamond"/>
                <a:sym typeface="EB Garamond"/>
              </a:rPr>
              <a:t>Dominant for low density work loads. Uses air to remove heat from servers and heavily relies on chillers and fans. Less effective for higher density data centers.</a:t>
            </a:r>
            <a:endParaRPr>
              <a:solidFill>
                <a:schemeClr val="dk1"/>
              </a:solidFill>
              <a:latin typeface="EB Garamond"/>
              <a:ea typeface="EB Garamond"/>
              <a:cs typeface="EB Garamond"/>
              <a:sym typeface="EB Garamond"/>
            </a:endParaRPr>
          </a:p>
          <a:p>
            <a:pPr indent="-162877" lvl="0" marL="171450" rtl="0" algn="l">
              <a:spcBef>
                <a:spcPts val="0"/>
              </a:spcBef>
              <a:spcAft>
                <a:spcPts val="0"/>
              </a:spcAft>
              <a:buClr>
                <a:schemeClr val="dk1"/>
              </a:buClr>
              <a:buSzPct val="100000"/>
              <a:buFont typeface="EB Garamond"/>
              <a:buChar char="●"/>
            </a:pPr>
            <a:r>
              <a:rPr b="1" lang="en">
                <a:solidFill>
                  <a:schemeClr val="dk1"/>
                </a:solidFill>
                <a:latin typeface="EB Garamond"/>
                <a:ea typeface="EB Garamond"/>
                <a:cs typeface="EB Garamond"/>
                <a:sym typeface="EB Garamond"/>
              </a:rPr>
              <a:t>Liquid</a:t>
            </a:r>
            <a:r>
              <a:rPr b="1" lang="en">
                <a:solidFill>
                  <a:schemeClr val="dk1"/>
                </a:solidFill>
                <a:latin typeface="EB Garamond"/>
                <a:ea typeface="EB Garamond"/>
                <a:cs typeface="EB Garamond"/>
                <a:sym typeface="EB Garamond"/>
              </a:rPr>
              <a:t> Cooling:</a:t>
            </a:r>
            <a:endParaRPr b="1">
              <a:solidFill>
                <a:schemeClr val="dk1"/>
              </a:solidFill>
              <a:latin typeface="EB Garamond"/>
              <a:ea typeface="EB Garamond"/>
              <a:cs typeface="EB Garamond"/>
              <a:sym typeface="EB Garamond"/>
            </a:endParaRPr>
          </a:p>
          <a:p>
            <a:pPr indent="-196532" lvl="1" marL="457200" rtl="0" algn="l">
              <a:spcBef>
                <a:spcPts val="0"/>
              </a:spcBef>
              <a:spcAft>
                <a:spcPts val="0"/>
              </a:spcAft>
              <a:buSzPct val="100000"/>
              <a:buFont typeface="EB Garamond"/>
              <a:buChar char="○"/>
            </a:pPr>
            <a:r>
              <a:rPr lang="en">
                <a:solidFill>
                  <a:schemeClr val="dk1"/>
                </a:solidFill>
                <a:latin typeface="EB Garamond"/>
                <a:ea typeface="EB Garamond"/>
                <a:cs typeface="EB Garamond"/>
                <a:sym typeface="EB Garamond"/>
              </a:rPr>
              <a:t>Cool liquid flows through tubes and passes over a plate placed directly on GPU. Efficiently draws heat away from processing components.</a:t>
            </a:r>
            <a:endParaRPr>
              <a:solidFill>
                <a:schemeClr val="dk1"/>
              </a:solidFill>
              <a:latin typeface="EB Garamond"/>
              <a:ea typeface="EB Garamond"/>
              <a:cs typeface="EB Garamond"/>
              <a:sym typeface="EB Garamond"/>
            </a:endParaRPr>
          </a:p>
          <a:p>
            <a:pPr indent="-162877" lvl="0" marL="171450" rtl="0" algn="l">
              <a:spcBef>
                <a:spcPts val="0"/>
              </a:spcBef>
              <a:spcAft>
                <a:spcPts val="0"/>
              </a:spcAft>
              <a:buClr>
                <a:schemeClr val="dk1"/>
              </a:buClr>
              <a:buSzPct val="100000"/>
              <a:buFont typeface="EB Garamond"/>
              <a:buChar char="●"/>
            </a:pPr>
            <a:r>
              <a:rPr b="1" lang="en">
                <a:solidFill>
                  <a:schemeClr val="dk1"/>
                </a:solidFill>
                <a:latin typeface="EB Garamond"/>
                <a:ea typeface="EB Garamond"/>
                <a:cs typeface="EB Garamond"/>
                <a:sym typeface="EB Garamond"/>
              </a:rPr>
              <a:t>Single-Phase Immersion Cooling:</a:t>
            </a:r>
            <a:endParaRPr>
              <a:solidFill>
                <a:schemeClr val="dk1"/>
              </a:solidFill>
              <a:latin typeface="EB Garamond"/>
              <a:ea typeface="EB Garamond"/>
              <a:cs typeface="EB Garamond"/>
              <a:sym typeface="EB Garamond"/>
            </a:endParaRPr>
          </a:p>
          <a:p>
            <a:pPr indent="-196532" lvl="1" marL="457200" rtl="0" algn="l">
              <a:spcBef>
                <a:spcPts val="0"/>
              </a:spcBef>
              <a:spcAft>
                <a:spcPts val="0"/>
              </a:spcAft>
              <a:buSzPct val="100000"/>
              <a:buFont typeface="EB Garamond"/>
              <a:buChar char="○"/>
            </a:pPr>
            <a:r>
              <a:rPr lang="en">
                <a:solidFill>
                  <a:schemeClr val="dk1"/>
                </a:solidFill>
                <a:latin typeface="EB Garamond"/>
                <a:ea typeface="EB Garamond"/>
                <a:cs typeface="EB Garamond"/>
                <a:sym typeface="EB Garamond"/>
              </a:rPr>
              <a:t>Servers are completely submerged in a non-conductive liquid. More efficient than air because liquids have higher thermal conductivity. Immersion cooling is also physically denser, so more efficient in that regard as well. Risks include leakage. Until IT </a:t>
            </a:r>
            <a:endParaRPr b="1">
              <a:solidFill>
                <a:schemeClr val="dk1"/>
              </a:solidFill>
              <a:latin typeface="EB Garamond"/>
              <a:ea typeface="EB Garamond"/>
              <a:cs typeface="EB Garamond"/>
              <a:sym typeface="EB Garamond"/>
            </a:endParaRPr>
          </a:p>
        </p:txBody>
      </p:sp>
      <p:pic>
        <p:nvPicPr>
          <p:cNvPr id="104" name="Google Shape;104;p18"/>
          <p:cNvPicPr preferRelativeResize="0"/>
          <p:nvPr/>
        </p:nvPicPr>
        <p:blipFill>
          <a:blip r:embed="rId3">
            <a:alphaModFix/>
          </a:blip>
          <a:stretch>
            <a:fillRect/>
          </a:stretch>
        </p:blipFill>
        <p:spPr>
          <a:xfrm>
            <a:off x="6147875" y="1059625"/>
            <a:ext cx="2625324" cy="1881974"/>
          </a:xfrm>
          <a:prstGeom prst="rect">
            <a:avLst/>
          </a:prstGeom>
          <a:noFill/>
          <a:ln cap="flat" cmpd="sng" w="9525">
            <a:solidFill>
              <a:schemeClr val="dk2"/>
            </a:solidFill>
            <a:prstDash val="solid"/>
            <a:round/>
            <a:headEnd len="sm" w="sm" type="none"/>
            <a:tailEnd len="sm" w="sm" type="none"/>
          </a:ln>
        </p:spPr>
      </p:pic>
      <p:pic>
        <p:nvPicPr>
          <p:cNvPr id="105" name="Google Shape;105;p18"/>
          <p:cNvPicPr preferRelativeResize="0"/>
          <p:nvPr/>
        </p:nvPicPr>
        <p:blipFill>
          <a:blip r:embed="rId4">
            <a:alphaModFix/>
          </a:blip>
          <a:stretch>
            <a:fillRect/>
          </a:stretch>
        </p:blipFill>
        <p:spPr>
          <a:xfrm>
            <a:off x="6147875" y="2981025"/>
            <a:ext cx="2625325" cy="1954150"/>
          </a:xfrm>
          <a:prstGeom prst="rect">
            <a:avLst/>
          </a:prstGeom>
          <a:noFill/>
          <a:ln cap="flat" cmpd="sng" w="9525">
            <a:solidFill>
              <a:schemeClr val="dk2"/>
            </a:solidFill>
            <a:prstDash val="solid"/>
            <a:round/>
            <a:headEnd len="sm" w="sm" type="none"/>
            <a:tailEnd len="sm" w="sm" type="none"/>
          </a:ln>
        </p:spPr>
      </p:pic>
      <p:sp>
        <p:nvSpPr>
          <p:cNvPr id="106" name="Google Shape;106;p18"/>
          <p:cNvSpPr txBox="1"/>
          <p:nvPr/>
        </p:nvSpPr>
        <p:spPr>
          <a:xfrm>
            <a:off x="73275" y="4935175"/>
            <a:ext cx="36948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EB Garamond"/>
                <a:ea typeface="EB Garamond"/>
                <a:cs typeface="EB Garamond"/>
                <a:sym typeface="EB Garamond"/>
              </a:rPr>
              <a:t>Source: https://www.grcooling.com/air-based-cooling-vs-liquid-based-cooling/</a:t>
            </a:r>
            <a:endParaRPr sz="800">
              <a:solidFill>
                <a:schemeClr val="dk2"/>
              </a:solidFill>
              <a:latin typeface="EB Garamond"/>
              <a:ea typeface="EB Garamond"/>
              <a:cs typeface="EB Garamond"/>
              <a:sym typeface="EB Garamo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p:nvPr/>
        </p:nvSpPr>
        <p:spPr>
          <a:xfrm>
            <a:off x="163200" y="157950"/>
            <a:ext cx="8817600" cy="482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 name="Google Shape;112;p1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Thesis 1</a:t>
            </a:r>
            <a:endParaRPr>
              <a:latin typeface="EB Garamond Medium"/>
              <a:ea typeface="EB Garamond Medium"/>
              <a:cs typeface="EB Garamond Medium"/>
              <a:sym typeface="EB Garamond Medium"/>
            </a:endParaRPr>
          </a:p>
        </p:txBody>
      </p:sp>
      <p:sp>
        <p:nvSpPr>
          <p:cNvPr id="113" name="Google Shape;113;p19"/>
          <p:cNvSpPr txBox="1"/>
          <p:nvPr>
            <p:ph idx="1" type="subTitle"/>
          </p:nvPr>
        </p:nvSpPr>
        <p:spPr>
          <a:xfrm>
            <a:off x="311700" y="26074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latin typeface="EB Garamond Medium"/>
                <a:ea typeface="EB Garamond Medium"/>
                <a:cs typeface="EB Garamond Medium"/>
                <a:sym typeface="EB Garamond Medium"/>
              </a:rPr>
              <a:t>Tailwinds: Data Center Growth &amp; Hyperscaler CapEx</a:t>
            </a:r>
            <a:endParaRPr>
              <a:solidFill>
                <a:schemeClr val="dk1"/>
              </a:solidFill>
              <a:latin typeface="EB Garamond Medium"/>
              <a:ea typeface="EB Garamond Medium"/>
              <a:cs typeface="EB Garamond Medium"/>
              <a:sym typeface="EB Garamond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p:nvPr/>
        </p:nvSpPr>
        <p:spPr>
          <a:xfrm>
            <a:off x="163200" y="157950"/>
            <a:ext cx="8817600" cy="482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 name="Google Shape;11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EB Garamond"/>
                <a:ea typeface="EB Garamond"/>
                <a:cs typeface="EB Garamond"/>
                <a:sym typeface="EB Garamond"/>
              </a:rPr>
              <a:t>Thesis 1: Data Center Growth</a:t>
            </a:r>
            <a:endParaRPr b="1">
              <a:latin typeface="EB Garamond"/>
              <a:ea typeface="EB Garamond"/>
              <a:cs typeface="EB Garamond"/>
              <a:sym typeface="EB Garamond"/>
            </a:endParaRPr>
          </a:p>
        </p:txBody>
      </p:sp>
      <p:sp>
        <p:nvSpPr>
          <p:cNvPr id="120" name="Google Shape;12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EB Garamond Medium"/>
              <a:buChar char="●"/>
            </a:pPr>
            <a:r>
              <a:t/>
            </a:r>
            <a:endParaRPr>
              <a:solidFill>
                <a:schemeClr val="dk1"/>
              </a:solidFill>
              <a:latin typeface="EB Garamond SemiBold"/>
              <a:ea typeface="EB Garamond SemiBold"/>
              <a:cs typeface="EB Garamond SemiBold"/>
              <a:sym typeface="EB Garamond SemiBold"/>
            </a:endParaRPr>
          </a:p>
        </p:txBody>
      </p:sp>
      <p:cxnSp>
        <p:nvCxnSpPr>
          <p:cNvPr id="121" name="Google Shape;121;p20"/>
          <p:cNvCxnSpPr/>
          <p:nvPr/>
        </p:nvCxnSpPr>
        <p:spPr>
          <a:xfrm>
            <a:off x="321850" y="1020200"/>
            <a:ext cx="85200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p:nvPr/>
        </p:nvSpPr>
        <p:spPr>
          <a:xfrm>
            <a:off x="163200" y="157950"/>
            <a:ext cx="8817600" cy="482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EB Garamond"/>
                <a:ea typeface="EB Garamond"/>
                <a:cs typeface="EB Garamond"/>
                <a:sym typeface="EB Garamond"/>
              </a:rPr>
              <a:t>Thesis 1: Hyperscaler CapEx Growth</a:t>
            </a:r>
            <a:endParaRPr b="1">
              <a:latin typeface="EB Garamond"/>
              <a:ea typeface="EB Garamond"/>
              <a:cs typeface="EB Garamond"/>
              <a:sym typeface="EB Garamond"/>
            </a:endParaRPr>
          </a:p>
        </p:txBody>
      </p:sp>
      <p:sp>
        <p:nvSpPr>
          <p:cNvPr id="128" name="Google Shape;12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EB Garamond Medium"/>
              <a:buChar char="●"/>
            </a:pPr>
            <a:r>
              <a:t/>
            </a:r>
            <a:endParaRPr>
              <a:solidFill>
                <a:schemeClr val="dk1"/>
              </a:solidFill>
              <a:latin typeface="EB Garamond SemiBold"/>
              <a:ea typeface="EB Garamond SemiBold"/>
              <a:cs typeface="EB Garamond SemiBold"/>
              <a:sym typeface="EB Garamond SemiBold"/>
            </a:endParaRPr>
          </a:p>
        </p:txBody>
      </p:sp>
      <p:cxnSp>
        <p:nvCxnSpPr>
          <p:cNvPr id="129" name="Google Shape;129;p21"/>
          <p:cNvCxnSpPr/>
          <p:nvPr/>
        </p:nvCxnSpPr>
        <p:spPr>
          <a:xfrm>
            <a:off x="321850" y="1020200"/>
            <a:ext cx="85200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