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AC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36DDF-2F68-409D-8D0C-7F5ADD3E1306}" v="2" dt="2024-01-17T14:19:11.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go Figge (111609)" userId="cd0d6def-8967-4099-8cbb-a972de2ec484" providerId="ADAL" clId="{34A36DDF-2F68-409D-8D0C-7F5ADD3E1306}"/>
    <pc:docChg chg="custSel modSld">
      <pc:chgData name="Tygo Figge (111609)" userId="cd0d6def-8967-4099-8cbb-a972de2ec484" providerId="ADAL" clId="{34A36DDF-2F68-409D-8D0C-7F5ADD3E1306}" dt="2024-01-17T14:19:11.489" v="62" actId="571"/>
      <pc:docMkLst>
        <pc:docMk/>
      </pc:docMkLst>
      <pc:sldChg chg="modSp mod">
        <pc:chgData name="Tygo Figge (111609)" userId="cd0d6def-8967-4099-8cbb-a972de2ec484" providerId="ADAL" clId="{34A36DDF-2F68-409D-8D0C-7F5ADD3E1306}" dt="2024-01-17T14:14:54.814" v="25" actId="6549"/>
        <pc:sldMkLst>
          <pc:docMk/>
          <pc:sldMk cId="257949904" sldId="257"/>
        </pc:sldMkLst>
        <pc:spChg chg="mod">
          <ac:chgData name="Tygo Figge (111609)" userId="cd0d6def-8967-4099-8cbb-a972de2ec484" providerId="ADAL" clId="{34A36DDF-2F68-409D-8D0C-7F5ADD3E1306}" dt="2024-01-17T14:14:54.814" v="25" actId="6549"/>
          <ac:spMkLst>
            <pc:docMk/>
            <pc:sldMk cId="257949904" sldId="257"/>
            <ac:spMk id="2057" creationId="{6008F35F-D16F-4570-858B-EF57288370AE}"/>
          </ac:spMkLst>
        </pc:spChg>
      </pc:sldChg>
      <pc:sldChg chg="addSp modSp mod">
        <pc:chgData name="Tygo Figge (111609)" userId="cd0d6def-8967-4099-8cbb-a972de2ec484" providerId="ADAL" clId="{34A36DDF-2F68-409D-8D0C-7F5ADD3E1306}" dt="2024-01-17T14:16:09.013" v="31" actId="1076"/>
        <pc:sldMkLst>
          <pc:docMk/>
          <pc:sldMk cId="1328362473" sldId="258"/>
        </pc:sldMkLst>
        <pc:spChg chg="add mod">
          <ac:chgData name="Tygo Figge (111609)" userId="cd0d6def-8967-4099-8cbb-a972de2ec484" providerId="ADAL" clId="{34A36DDF-2F68-409D-8D0C-7F5ADD3E1306}" dt="2024-01-17T14:16:09.013" v="31" actId="1076"/>
          <ac:spMkLst>
            <pc:docMk/>
            <pc:sldMk cId="1328362473" sldId="258"/>
            <ac:spMk id="3" creationId="{7E89F7EA-C891-DB1B-1EB0-1CD5E3B5CB4E}"/>
          </ac:spMkLst>
        </pc:spChg>
      </pc:sldChg>
      <pc:sldChg chg="addSp delSp modSp mod">
        <pc:chgData name="Tygo Figge (111609)" userId="cd0d6def-8967-4099-8cbb-a972de2ec484" providerId="ADAL" clId="{34A36DDF-2F68-409D-8D0C-7F5ADD3E1306}" dt="2024-01-17T14:19:11.489" v="62" actId="571"/>
        <pc:sldMkLst>
          <pc:docMk/>
          <pc:sldMk cId="3042315837" sldId="259"/>
        </pc:sldMkLst>
        <pc:spChg chg="add mod">
          <ac:chgData name="Tygo Figge (111609)" userId="cd0d6def-8967-4099-8cbb-a972de2ec484" providerId="ADAL" clId="{34A36DDF-2F68-409D-8D0C-7F5ADD3E1306}" dt="2024-01-17T14:19:11.489" v="62" actId="571"/>
          <ac:spMkLst>
            <pc:docMk/>
            <pc:sldMk cId="3042315837" sldId="259"/>
            <ac:spMk id="2" creationId="{8473A8A1-A33D-D150-9021-5D9AEB3AEA93}"/>
          </ac:spMkLst>
        </pc:spChg>
        <pc:spChg chg="del">
          <ac:chgData name="Tygo Figge (111609)" userId="cd0d6def-8967-4099-8cbb-a972de2ec484" providerId="ADAL" clId="{34A36DDF-2F68-409D-8D0C-7F5ADD3E1306}" dt="2024-01-17T14:16:53.323" v="32" actId="478"/>
          <ac:spMkLst>
            <pc:docMk/>
            <pc:sldMk cId="3042315837" sldId="259"/>
            <ac:spMk id="4" creationId="{D713359B-A39D-FB52-4C01-CA02C36EEDC2}"/>
          </ac:spMkLst>
        </pc:spChg>
        <pc:spChg chg="mod">
          <ac:chgData name="Tygo Figge (111609)" userId="cd0d6def-8967-4099-8cbb-a972de2ec484" providerId="ADAL" clId="{34A36DDF-2F68-409D-8D0C-7F5ADD3E1306}" dt="2024-01-17T14:18:42.513" v="61" actId="1076"/>
          <ac:spMkLst>
            <pc:docMk/>
            <pc:sldMk cId="3042315837" sldId="259"/>
            <ac:spMk id="7" creationId="{478DF1F7-3761-AC8B-8003-BB9D132E19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25644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351340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31299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96962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422594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4037762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8465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311106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207013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84014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1/17/2024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‹nr.›</a:t>
            </a:fld>
            <a:endParaRPr lang="en-US"/>
          </a:p>
        </p:txBody>
      </p:sp>
    </p:spTree>
    <p:extLst>
      <p:ext uri="{BB962C8B-B14F-4D97-AF65-F5344CB8AC3E}">
        <p14:creationId xmlns:p14="http://schemas.microsoft.com/office/powerpoint/2010/main" val="746902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1/17/2024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‹nr.›</a:t>
            </a:fld>
            <a:endParaRPr lang="en-US"/>
          </a:p>
        </p:txBody>
      </p:sp>
    </p:spTree>
    <p:extLst>
      <p:ext uri="{BB962C8B-B14F-4D97-AF65-F5344CB8AC3E}">
        <p14:creationId xmlns:p14="http://schemas.microsoft.com/office/powerpoint/2010/main" val="23486012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44" r:id="rId6"/>
    <p:sldLayoutId id="2147483749" r:id="rId7"/>
    <p:sldLayoutId id="2147483745" r:id="rId8"/>
    <p:sldLayoutId id="2147483746" r:id="rId9"/>
    <p:sldLayoutId id="2147483747" r:id="rId10"/>
    <p:sldLayoutId id="2147483748"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220FBD20-EC25-4BEE-AD5F-E459FA1E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nformatica-instituut wil meer aandacht voor duurzame ict - Vox magazine">
            <a:extLst>
              <a:ext uri="{FF2B5EF4-FFF2-40B4-BE49-F238E27FC236}">
                <a16:creationId xmlns:a16="http://schemas.microsoft.com/office/drawing/2014/main" id="{E956B076-A977-A5A7-E149-56A55F1EFC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0880"/>
            <a:ext cx="12192000" cy="3627120"/>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2B2EFAE-7711-895B-7202-BBE248BA9E2A}"/>
              </a:ext>
            </a:extLst>
          </p:cNvPr>
          <p:cNvSpPr>
            <a:spLocks noGrp="1"/>
          </p:cNvSpPr>
          <p:nvPr>
            <p:ph type="ctrTitle"/>
          </p:nvPr>
        </p:nvSpPr>
        <p:spPr>
          <a:xfrm>
            <a:off x="1981199" y="2362200"/>
            <a:ext cx="6438645" cy="2400300"/>
          </a:xfrm>
        </p:spPr>
        <p:txBody>
          <a:bodyPr>
            <a:normAutofit/>
          </a:bodyPr>
          <a:lstStyle/>
          <a:p>
            <a:r>
              <a:rPr lang="nl-NL" sz="4000" b="0" i="0" dirty="0">
                <a:solidFill>
                  <a:schemeClr val="bg1"/>
                </a:solidFill>
                <a:effectLst/>
                <a:latin typeface="Helvetica Neue"/>
              </a:rPr>
              <a:t>Informatie en data</a:t>
            </a:r>
            <a:endParaRPr lang="nl-NL" sz="4000" dirty="0">
              <a:solidFill>
                <a:schemeClr val="bg1"/>
              </a:solidFill>
            </a:endParaRPr>
          </a:p>
        </p:txBody>
      </p:sp>
      <p:sp>
        <p:nvSpPr>
          <p:cNvPr id="3" name="Ondertitel 2">
            <a:extLst>
              <a:ext uri="{FF2B5EF4-FFF2-40B4-BE49-F238E27FC236}">
                <a16:creationId xmlns:a16="http://schemas.microsoft.com/office/drawing/2014/main" id="{16E767E2-83EA-79CE-6F5C-3CD9C6C6FFCB}"/>
              </a:ext>
            </a:extLst>
          </p:cNvPr>
          <p:cNvSpPr>
            <a:spLocks noGrp="1"/>
          </p:cNvSpPr>
          <p:nvPr>
            <p:ph type="subTitle" idx="1"/>
          </p:nvPr>
        </p:nvSpPr>
        <p:spPr>
          <a:xfrm>
            <a:off x="2018489" y="5075226"/>
            <a:ext cx="6438645" cy="1135074"/>
          </a:xfrm>
        </p:spPr>
        <p:txBody>
          <a:bodyPr>
            <a:normAutofit/>
          </a:bodyPr>
          <a:lstStyle/>
          <a:p>
            <a:r>
              <a:rPr lang="nl-NL" dirty="0">
                <a:solidFill>
                  <a:srgbClr val="FFFFFF"/>
                </a:solidFill>
                <a:highlight>
                  <a:srgbClr val="000000"/>
                </a:highlight>
              </a:rPr>
              <a:t>Tygo Figge</a:t>
            </a:r>
          </a:p>
        </p:txBody>
      </p:sp>
    </p:spTree>
    <p:extLst>
      <p:ext uri="{BB962C8B-B14F-4D97-AF65-F5344CB8AC3E}">
        <p14:creationId xmlns:p14="http://schemas.microsoft.com/office/powerpoint/2010/main" val="357832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Informatica Unlocks Digital Transformation With AI-Powered Data  Management Platform">
            <a:extLst>
              <a:ext uri="{FF2B5EF4-FFF2-40B4-BE49-F238E27FC236}">
                <a16:creationId xmlns:a16="http://schemas.microsoft.com/office/drawing/2014/main" id="{B42569AE-9515-4939-F191-413950C8B1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26" b="7787"/>
          <a:stretch/>
        </p:blipFill>
        <p:spPr bwMode="auto">
          <a:xfrm>
            <a:off x="-4" y="10"/>
            <a:ext cx="12192000" cy="6857990"/>
          </a:xfrm>
          <a:prstGeom prst="rect">
            <a:avLst/>
          </a:prstGeom>
          <a:solidFill>
            <a:srgbClr val="FFFFFF"/>
          </a:solidFill>
        </p:spPr>
      </p:pic>
      <p:sp>
        <p:nvSpPr>
          <p:cNvPr id="2055" name="Title 1">
            <a:extLst>
              <a:ext uri="{FF2B5EF4-FFF2-40B4-BE49-F238E27FC236}">
                <a16:creationId xmlns:a16="http://schemas.microsoft.com/office/drawing/2014/main" id="{789AB4A6-63E1-4A8F-AEA3-70E04AC0EBC4}"/>
              </a:ext>
            </a:extLst>
          </p:cNvPr>
          <p:cNvSpPr>
            <a:spLocks noGrp="1"/>
          </p:cNvSpPr>
          <p:nvPr>
            <p:ph type="ctrTitle"/>
          </p:nvPr>
        </p:nvSpPr>
        <p:spPr>
          <a:xfrm>
            <a:off x="652371" y="647700"/>
            <a:ext cx="4291920" cy="613064"/>
          </a:xfrm>
        </p:spPr>
        <p:txBody>
          <a:bodyPr anchor="t">
            <a:normAutofit fontScale="90000"/>
          </a:bodyPr>
          <a:lstStyle/>
          <a:p>
            <a:r>
              <a:rPr lang="en-US" sz="3200" dirty="0">
                <a:solidFill>
                  <a:srgbClr val="FFFFFF"/>
                </a:solidFill>
              </a:rPr>
              <a:t>Data</a:t>
            </a:r>
          </a:p>
        </p:txBody>
      </p:sp>
      <p:sp>
        <p:nvSpPr>
          <p:cNvPr id="2057" name="Subtitle 2">
            <a:extLst>
              <a:ext uri="{FF2B5EF4-FFF2-40B4-BE49-F238E27FC236}">
                <a16:creationId xmlns:a16="http://schemas.microsoft.com/office/drawing/2014/main" id="{6008F35F-D16F-4570-858B-EF57288370AE}"/>
              </a:ext>
            </a:extLst>
          </p:cNvPr>
          <p:cNvSpPr>
            <a:spLocks noGrp="1"/>
          </p:cNvSpPr>
          <p:nvPr>
            <p:ph type="subTitle" idx="1"/>
          </p:nvPr>
        </p:nvSpPr>
        <p:spPr>
          <a:xfrm>
            <a:off x="647700" y="1524001"/>
            <a:ext cx="4291920" cy="4457700"/>
          </a:xfrm>
        </p:spPr>
        <p:txBody>
          <a:bodyPr/>
          <a:lstStyle/>
          <a:p>
            <a:r>
              <a:rPr lang="nl-NL" b="0" i="0" dirty="0">
                <a:solidFill>
                  <a:srgbClr val="D1D5DB"/>
                </a:solidFill>
                <a:effectLst/>
                <a:highlight>
                  <a:srgbClr val="000000"/>
                </a:highlight>
                <a:latin typeface="Söhne"/>
              </a:rPr>
              <a:t>Data verwijst naar feitelijke, ruwe feiten en statistieken die nog niet zijn verwerkt of georganiseerd. Het zijn ruwe observaties of meetgegevens zonder context of betekenis. Voorbeelden  zijn getallen, tekst, afbeeldingen, geluiden, enz. Data op zichzelf heeft geen interpretatie of betekenis.</a:t>
            </a:r>
            <a:endParaRPr lang="en-US" dirty="0">
              <a:solidFill>
                <a:srgbClr val="FFFF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25794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formatica Tutorial: Beginner to Expert Level | Udemy">
            <a:extLst>
              <a:ext uri="{FF2B5EF4-FFF2-40B4-BE49-F238E27FC236}">
                <a16:creationId xmlns:a16="http://schemas.microsoft.com/office/drawing/2014/main" id="{D05345CC-07B6-EE70-FC5A-DE855531719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4"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DD0337-DE17-073D-7452-3185656E48A7}"/>
              </a:ext>
            </a:extLst>
          </p:cNvPr>
          <p:cNvSpPr>
            <a:spLocks noGrp="1"/>
          </p:cNvSpPr>
          <p:nvPr>
            <p:ph type="title"/>
          </p:nvPr>
        </p:nvSpPr>
        <p:spPr>
          <a:xfrm>
            <a:off x="652371" y="647700"/>
            <a:ext cx="4291920" cy="562122"/>
          </a:xfrm>
        </p:spPr>
        <p:txBody>
          <a:bodyPr vert="horz" lIns="91440" tIns="45720" rIns="91440" bIns="45720" rtlCol="0" anchor="t">
            <a:normAutofit fontScale="90000"/>
          </a:bodyPr>
          <a:lstStyle/>
          <a:p>
            <a:r>
              <a:rPr lang="en-US" sz="3200" dirty="0"/>
              <a:t>informatie</a:t>
            </a:r>
          </a:p>
        </p:txBody>
      </p:sp>
      <p:sp>
        <p:nvSpPr>
          <p:cNvPr id="3" name="Tekstvak 2">
            <a:extLst>
              <a:ext uri="{FF2B5EF4-FFF2-40B4-BE49-F238E27FC236}">
                <a16:creationId xmlns:a16="http://schemas.microsoft.com/office/drawing/2014/main" id="{7E89F7EA-C891-DB1B-1EB0-1CD5E3B5CB4E}"/>
              </a:ext>
            </a:extLst>
          </p:cNvPr>
          <p:cNvSpPr txBox="1"/>
          <p:nvPr/>
        </p:nvSpPr>
        <p:spPr>
          <a:xfrm>
            <a:off x="652371" y="1967346"/>
            <a:ext cx="3685308" cy="3139321"/>
          </a:xfrm>
          <a:prstGeom prst="rect">
            <a:avLst/>
          </a:prstGeom>
          <a:noFill/>
        </p:spPr>
        <p:txBody>
          <a:bodyPr wrap="square" rtlCol="0">
            <a:spAutoFit/>
          </a:bodyPr>
          <a:lstStyle/>
          <a:p>
            <a:r>
              <a:rPr lang="nl-NL" b="0" i="0" dirty="0">
                <a:solidFill>
                  <a:srgbClr val="D1D5DB"/>
                </a:solidFill>
                <a:effectLst/>
                <a:highlight>
                  <a:srgbClr val="000000"/>
                </a:highlight>
                <a:latin typeface="Söhne"/>
              </a:rPr>
              <a:t>Informatie ontstaat wanneer data worden georganiseerd, geïnterpreteerd en in een context worden geplaatst, waardoor ze betekenis krijgen. Het is de output van verwerkte gegevens die relevant zijn en een bepaalde waarde hebben voor de gebruiker. Informatie geeft inzicht en kan worden gebruikt om beslissingen te nemen of kennis te vergroten.</a:t>
            </a:r>
            <a:endParaRPr lang="nl-NL" dirty="0">
              <a:highlight>
                <a:srgbClr val="000000"/>
              </a:highlight>
            </a:endParaRPr>
          </a:p>
        </p:txBody>
      </p:sp>
    </p:spTree>
    <p:extLst>
      <p:ext uri="{BB962C8B-B14F-4D97-AF65-F5344CB8AC3E}">
        <p14:creationId xmlns:p14="http://schemas.microsoft.com/office/powerpoint/2010/main" val="132836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rso base di informatica | I. e O. Informatica e Organizzazione">
            <a:extLst>
              <a:ext uri="{FF2B5EF4-FFF2-40B4-BE49-F238E27FC236}">
                <a16:creationId xmlns:a16="http://schemas.microsoft.com/office/drawing/2014/main" id="{C080275A-E97F-CFAA-6D77-F854B5C17B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2" r="7329"/>
          <a:stretch/>
        </p:blipFill>
        <p:spPr bwMode="auto">
          <a:xfrm>
            <a:off x="20" y="-2"/>
            <a:ext cx="12191979" cy="6858001"/>
          </a:xfrm>
          <a:prstGeom prst="rect">
            <a:avLst/>
          </a:prstGeom>
          <a:solidFill>
            <a:srgbClr val="FFFFFF"/>
          </a:solidFill>
        </p:spPr>
      </p:pic>
      <p:sp>
        <p:nvSpPr>
          <p:cNvPr id="4103" name="Title 1">
            <a:extLst>
              <a:ext uri="{FF2B5EF4-FFF2-40B4-BE49-F238E27FC236}">
                <a16:creationId xmlns:a16="http://schemas.microsoft.com/office/drawing/2014/main" id="{789AB4A6-63E1-4A8F-AEA3-70E04AC0EBC4}"/>
              </a:ext>
            </a:extLst>
          </p:cNvPr>
          <p:cNvSpPr>
            <a:spLocks noGrp="1"/>
          </p:cNvSpPr>
          <p:nvPr>
            <p:ph type="ctrTitle"/>
          </p:nvPr>
        </p:nvSpPr>
        <p:spPr>
          <a:xfrm>
            <a:off x="647701" y="647701"/>
            <a:ext cx="4833620" cy="716865"/>
          </a:xfrm>
        </p:spPr>
        <p:txBody>
          <a:bodyPr anchor="t">
            <a:normAutofit/>
          </a:bodyPr>
          <a:lstStyle/>
          <a:p>
            <a:r>
              <a:rPr lang="en-US" dirty="0" err="1">
                <a:solidFill>
                  <a:srgbClr val="FFFFFF"/>
                </a:solidFill>
              </a:rPr>
              <a:t>Verschil</a:t>
            </a:r>
            <a:endParaRPr lang="en-US" dirty="0">
              <a:solidFill>
                <a:srgbClr val="FFFFFF"/>
              </a:solidFill>
            </a:endParaRPr>
          </a:p>
        </p:txBody>
      </p:sp>
      <p:sp>
        <p:nvSpPr>
          <p:cNvPr id="4107"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lstStyle/>
          <a:p>
            <a:pPr>
              <a:spcAft>
                <a:spcPts val="600"/>
              </a:spcAft>
            </a:pPr>
            <a:fld id="{49483DAD-E936-402F-93F3-7AF2B2F9CEE5}" type="datetime1">
              <a:rPr lang="en-US" smtClean="0"/>
              <a:pPr>
                <a:spcAft>
                  <a:spcPts val="600"/>
                </a:spcAft>
              </a:pPr>
              <a:t>1/17/2024</a:t>
            </a:fld>
            <a:endParaRPr lang="en-US"/>
          </a:p>
        </p:txBody>
      </p:sp>
      <p:sp>
        <p:nvSpPr>
          <p:cNvPr id="4109" name="Footer Placeholder 6">
            <a:extLst>
              <a:ext uri="{FF2B5EF4-FFF2-40B4-BE49-F238E27FC236}">
                <a16:creationId xmlns:a16="http://schemas.microsoft.com/office/drawing/2014/main" id="{11199D09-9DAC-4D8F-8067-411B9B5FC8AE}"/>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4111"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a:t>
            </a:fld>
            <a:endParaRPr lang="en-US"/>
          </a:p>
        </p:txBody>
      </p:sp>
      <p:sp>
        <p:nvSpPr>
          <p:cNvPr id="7" name="Tekstvak 6">
            <a:extLst>
              <a:ext uri="{FF2B5EF4-FFF2-40B4-BE49-F238E27FC236}">
                <a16:creationId xmlns:a16="http://schemas.microsoft.com/office/drawing/2014/main" id="{478DF1F7-3761-AC8B-8003-BB9D132E1994}"/>
              </a:ext>
            </a:extLst>
          </p:cNvPr>
          <p:cNvSpPr txBox="1"/>
          <p:nvPr/>
        </p:nvSpPr>
        <p:spPr>
          <a:xfrm>
            <a:off x="0" y="1540228"/>
            <a:ext cx="4003964" cy="2308324"/>
          </a:xfrm>
          <a:prstGeom prst="rect">
            <a:avLst/>
          </a:prstGeom>
          <a:noFill/>
        </p:spPr>
        <p:txBody>
          <a:bodyPr wrap="square" rtlCol="0">
            <a:spAutoFit/>
          </a:bodyPr>
          <a:lstStyle/>
          <a:p>
            <a:r>
              <a:rPr lang="nl-NL" b="0" i="0" dirty="0">
                <a:solidFill>
                  <a:srgbClr val="D1D5DB"/>
                </a:solidFill>
                <a:effectLst/>
                <a:highlight>
                  <a:srgbClr val="000000"/>
                </a:highlight>
                <a:latin typeface="Söhne"/>
              </a:rPr>
              <a:t>Het </a:t>
            </a:r>
            <a:r>
              <a:rPr lang="nl-NL" dirty="0">
                <a:solidFill>
                  <a:srgbClr val="D1D5DB"/>
                </a:solidFill>
                <a:highlight>
                  <a:srgbClr val="000000"/>
                </a:highlight>
                <a:latin typeface="Söhne"/>
              </a:rPr>
              <a:t>v</a:t>
            </a:r>
            <a:r>
              <a:rPr lang="nl-NL" b="0" i="0" dirty="0">
                <a:solidFill>
                  <a:srgbClr val="D1D5DB"/>
                </a:solidFill>
                <a:effectLst/>
                <a:highlight>
                  <a:srgbClr val="000000"/>
                </a:highlight>
                <a:latin typeface="Söhne"/>
              </a:rPr>
              <a:t>erschil tussen data en informatie ligt in de betekenis en de context. Data zijn de ruwe, onbewerkte feiten, terwijl informatie een betekenisvolle en georganiseerde deel gegevens is. Informatie is ook wel de output van een proces waarbij ruwe gegevens worden geanalyseerd en geïnterpreteerd.</a:t>
            </a:r>
            <a:endParaRPr lang="nl-NL" dirty="0">
              <a:solidFill>
                <a:schemeClr val="bg1"/>
              </a:solidFill>
              <a:highlight>
                <a:srgbClr val="000000"/>
              </a:highlight>
            </a:endParaRPr>
          </a:p>
        </p:txBody>
      </p:sp>
      <p:sp>
        <p:nvSpPr>
          <p:cNvPr id="2" name="Tekstvak 1">
            <a:extLst>
              <a:ext uri="{FF2B5EF4-FFF2-40B4-BE49-F238E27FC236}">
                <a16:creationId xmlns:a16="http://schemas.microsoft.com/office/drawing/2014/main" id="{8473A8A1-A33D-D150-9021-5D9AEB3AEA93}"/>
              </a:ext>
            </a:extLst>
          </p:cNvPr>
          <p:cNvSpPr txBox="1"/>
          <p:nvPr/>
        </p:nvSpPr>
        <p:spPr>
          <a:xfrm>
            <a:off x="0" y="1620396"/>
            <a:ext cx="4003964" cy="2308324"/>
          </a:xfrm>
          <a:prstGeom prst="rect">
            <a:avLst/>
          </a:prstGeom>
          <a:noFill/>
        </p:spPr>
        <p:txBody>
          <a:bodyPr wrap="square" rtlCol="0">
            <a:spAutoFit/>
          </a:bodyPr>
          <a:lstStyle/>
          <a:p>
            <a:r>
              <a:rPr lang="nl-NL" b="0" i="0" dirty="0">
                <a:solidFill>
                  <a:srgbClr val="D1D5DB"/>
                </a:solidFill>
                <a:effectLst/>
                <a:highlight>
                  <a:srgbClr val="000000"/>
                </a:highlight>
                <a:latin typeface="Söhne"/>
              </a:rPr>
              <a:t>Het </a:t>
            </a:r>
            <a:r>
              <a:rPr lang="nl-NL" dirty="0">
                <a:solidFill>
                  <a:srgbClr val="D1D5DB"/>
                </a:solidFill>
                <a:highlight>
                  <a:srgbClr val="000000"/>
                </a:highlight>
                <a:latin typeface="Söhne"/>
              </a:rPr>
              <a:t>v</a:t>
            </a:r>
            <a:r>
              <a:rPr lang="nl-NL" b="0" i="0" dirty="0">
                <a:solidFill>
                  <a:srgbClr val="D1D5DB"/>
                </a:solidFill>
                <a:effectLst/>
                <a:highlight>
                  <a:srgbClr val="000000"/>
                </a:highlight>
                <a:latin typeface="Söhne"/>
              </a:rPr>
              <a:t>erschil tussen data en informatie ligt in de betekenis en de context. Data zijn de ruwe, onbewerkte feiten, terwijl informatie een betekenisvolle en georganiseerde deel gegevens is. Informatie is ook wel de output van een proces waarbij ruwe gegevens worden geanalyseerd en geïnterpreteerd.</a:t>
            </a:r>
            <a:endParaRPr lang="nl-NL" dirty="0">
              <a:solidFill>
                <a:schemeClr val="bg1"/>
              </a:solidFill>
              <a:highlight>
                <a:srgbClr val="000000"/>
              </a:highlight>
            </a:endParaRPr>
          </a:p>
        </p:txBody>
      </p:sp>
    </p:spTree>
    <p:extLst>
      <p:ext uri="{BB962C8B-B14F-4D97-AF65-F5344CB8AC3E}">
        <p14:creationId xmlns:p14="http://schemas.microsoft.com/office/powerpoint/2010/main" val="304231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2EB201-8F5D-1148-737B-D484C5CAF064}"/>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59C59154-1151-DF24-86CD-EB8B1D38DD67}"/>
              </a:ext>
            </a:extLst>
          </p:cNvPr>
          <p:cNvSpPr>
            <a:spLocks noGrp="1"/>
          </p:cNvSpPr>
          <p:nvPr>
            <p:ph idx="1"/>
          </p:nvPr>
        </p:nvSpPr>
        <p:spPr/>
        <p:txBody>
          <a:bodyPr/>
          <a:lstStyle/>
          <a:p>
            <a:endParaRPr lang="nl-NL"/>
          </a:p>
        </p:txBody>
      </p:sp>
      <p:pic>
        <p:nvPicPr>
          <p:cNvPr id="5124" name="Picture 4" descr="Digitalisering: tijdloos of voorbijgaand? - Nationale Kamer van  Gerechtsdeurwaarders">
            <a:extLst>
              <a:ext uri="{FF2B5EF4-FFF2-40B4-BE49-F238E27FC236}">
                <a16:creationId xmlns:a16="http://schemas.microsoft.com/office/drawing/2014/main" id="{A857B4F6-A45C-B83C-F0B6-B6B304B25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192000" cy="6832600"/>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F96C0103-C52A-7304-C7EC-C6D860D519EC}"/>
              </a:ext>
            </a:extLst>
          </p:cNvPr>
          <p:cNvSpPr txBox="1"/>
          <p:nvPr/>
        </p:nvSpPr>
        <p:spPr>
          <a:xfrm>
            <a:off x="4817215" y="2841535"/>
            <a:ext cx="3370822" cy="1200329"/>
          </a:xfrm>
          <a:prstGeom prst="rect">
            <a:avLst/>
          </a:prstGeom>
          <a:noFill/>
        </p:spPr>
        <p:txBody>
          <a:bodyPr wrap="square" rtlCol="0">
            <a:spAutoFit/>
          </a:bodyPr>
          <a:lstStyle/>
          <a:p>
            <a:r>
              <a:rPr lang="nl-NL" sz="7200" dirty="0">
                <a:solidFill>
                  <a:srgbClr val="CCAC7D"/>
                </a:solidFill>
                <a:highlight>
                  <a:srgbClr val="000000"/>
                </a:highlight>
                <a:latin typeface="Lucida Console" panose="020B0609040504020204" pitchFamily="49" charset="0"/>
              </a:rPr>
              <a:t>EINDE</a:t>
            </a:r>
          </a:p>
        </p:txBody>
      </p:sp>
    </p:spTree>
    <p:extLst>
      <p:ext uri="{BB962C8B-B14F-4D97-AF65-F5344CB8AC3E}">
        <p14:creationId xmlns:p14="http://schemas.microsoft.com/office/powerpoint/2010/main" val="1526344032"/>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Belangrijke gebeurtenis</Template>
  <TotalTime>32</TotalTime>
  <Words>216</Words>
  <Application>Microsoft Office PowerPoint</Application>
  <PresentationFormat>Breedbeeld</PresentationFormat>
  <Paragraphs>13</Paragraphs>
  <Slides>5</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vt:i4>
      </vt:variant>
    </vt:vector>
  </HeadingPairs>
  <TitlesOfParts>
    <vt:vector size="12" baseType="lpstr">
      <vt:lpstr>Arial</vt:lpstr>
      <vt:lpstr>Grandview</vt:lpstr>
      <vt:lpstr>Grandview Display</vt:lpstr>
      <vt:lpstr>Helvetica Neue</vt:lpstr>
      <vt:lpstr>Lucida Console</vt:lpstr>
      <vt:lpstr>Söhne</vt:lpstr>
      <vt:lpstr>CitationVTI</vt:lpstr>
      <vt:lpstr>Informatie en data</vt:lpstr>
      <vt:lpstr>Data</vt:lpstr>
      <vt:lpstr>informatie</vt:lpstr>
      <vt:lpstr>Verschil</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Informatie en data</dc:title>
  <dc:creator>Tygo Figge (111609)</dc:creator>
  <cp:lastModifiedBy>Tygo Figge (111609)</cp:lastModifiedBy>
  <cp:revision>1</cp:revision>
  <dcterms:created xsi:type="dcterms:W3CDTF">2024-01-17T13:24:17Z</dcterms:created>
  <dcterms:modified xsi:type="dcterms:W3CDTF">2024-01-17T14:19:20Z</dcterms:modified>
</cp:coreProperties>
</file>