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60" r:id="rId5"/>
    <p:sldId id="258" r:id="rId6"/>
    <p:sldId id="259" r:id="rId7"/>
    <p:sldId id="263" r:id="rId8"/>
    <p:sldId id="261" r:id="rId9"/>
    <p:sldId id="277" r:id="rId10"/>
    <p:sldId id="266" r:id="rId11"/>
    <p:sldId id="279" r:id="rId12"/>
    <p:sldId id="280" r:id="rId13"/>
    <p:sldId id="269" r:id="rId14"/>
    <p:sldId id="281" r:id="rId15"/>
    <p:sldId id="271" r:id="rId16"/>
    <p:sldId id="283" r:id="rId17"/>
    <p:sldId id="282" r:id="rId18"/>
    <p:sldId id="284" r:id="rId19"/>
    <p:sldId id="285" r:id="rId20"/>
    <p:sldId id="286" r:id="rId21"/>
    <p:sldId id="264" r:id="rId22"/>
    <p:sldId id="274" r:id="rId23"/>
    <p:sldId id="287" r:id="rId24"/>
    <p:sldId id="288" r:id="rId25"/>
    <p:sldId id="290" r:id="rId26"/>
    <p:sldId id="291" r:id="rId27"/>
    <p:sldId id="292" r:id="rId28"/>
    <p:sldId id="293" r:id="rId29"/>
    <p:sldId id="28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CEC48A-3AFC-4AE1-9866-025B7393FFA6}" v="1" dt="2024-10-05T17:07:53.4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73" autoAdjust="0"/>
    <p:restoredTop sz="94660"/>
  </p:normalViewPr>
  <p:slideViewPr>
    <p:cSldViewPr snapToGrid="0">
      <p:cViewPr varScale="1">
        <p:scale>
          <a:sx n="118" d="100"/>
          <a:sy n="118" d="100"/>
        </p:scale>
        <p:origin x="47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5/10/relationships/revisionInfo" Target="revisionInfo.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DC100-679F-3FC4-4D1E-05FC2F21D2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9119729-5B94-1416-A530-A25EBBD3F5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A987F8-0F3C-3217-4A0C-B91D9D05682B}"/>
              </a:ext>
            </a:extLst>
          </p:cNvPr>
          <p:cNvSpPr>
            <a:spLocks noGrp="1"/>
          </p:cNvSpPr>
          <p:nvPr>
            <p:ph type="dt" sz="half" idx="10"/>
          </p:nvPr>
        </p:nvSpPr>
        <p:spPr/>
        <p:txBody>
          <a:bodyPr/>
          <a:lstStyle/>
          <a:p>
            <a:fld id="{E953A5EC-1E2B-4E25-A529-6817CAB52524}" type="datetimeFigureOut">
              <a:rPr lang="en-US" smtClean="0"/>
              <a:t>10/23/2024</a:t>
            </a:fld>
            <a:endParaRPr lang="en-US"/>
          </a:p>
        </p:txBody>
      </p:sp>
      <p:sp>
        <p:nvSpPr>
          <p:cNvPr id="5" name="Footer Placeholder 4">
            <a:extLst>
              <a:ext uri="{FF2B5EF4-FFF2-40B4-BE49-F238E27FC236}">
                <a16:creationId xmlns:a16="http://schemas.microsoft.com/office/drawing/2014/main" id="{D52C2B13-B895-2806-3ECA-BC0D3D3D86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6F171E-7481-C644-71A5-A9C901DDB002}"/>
              </a:ext>
            </a:extLst>
          </p:cNvPr>
          <p:cNvSpPr>
            <a:spLocks noGrp="1"/>
          </p:cNvSpPr>
          <p:nvPr>
            <p:ph type="sldNum" sz="quarter" idx="12"/>
          </p:nvPr>
        </p:nvSpPr>
        <p:spPr/>
        <p:txBody>
          <a:bodyPr/>
          <a:lstStyle/>
          <a:p>
            <a:fld id="{2E294A8D-5A46-4101-A854-9DCC8811BD5F}" type="slidenum">
              <a:rPr lang="en-US" smtClean="0"/>
              <a:t>‹#›</a:t>
            </a:fld>
            <a:endParaRPr lang="en-US"/>
          </a:p>
        </p:txBody>
      </p:sp>
    </p:spTree>
    <p:extLst>
      <p:ext uri="{BB962C8B-B14F-4D97-AF65-F5344CB8AC3E}">
        <p14:creationId xmlns:p14="http://schemas.microsoft.com/office/powerpoint/2010/main" val="940097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E5345-D9C0-B537-8088-00ABBEDC618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6A3D734-8A21-214E-678D-23FC589089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35922E-8E44-D0D9-BBE2-B1DECEF91F47}"/>
              </a:ext>
            </a:extLst>
          </p:cNvPr>
          <p:cNvSpPr>
            <a:spLocks noGrp="1"/>
          </p:cNvSpPr>
          <p:nvPr>
            <p:ph type="dt" sz="half" idx="10"/>
          </p:nvPr>
        </p:nvSpPr>
        <p:spPr/>
        <p:txBody>
          <a:bodyPr/>
          <a:lstStyle/>
          <a:p>
            <a:fld id="{E953A5EC-1E2B-4E25-A529-6817CAB52524}" type="datetimeFigureOut">
              <a:rPr lang="en-US" smtClean="0"/>
              <a:t>10/23/2024</a:t>
            </a:fld>
            <a:endParaRPr lang="en-US"/>
          </a:p>
        </p:txBody>
      </p:sp>
      <p:sp>
        <p:nvSpPr>
          <p:cNvPr id="5" name="Footer Placeholder 4">
            <a:extLst>
              <a:ext uri="{FF2B5EF4-FFF2-40B4-BE49-F238E27FC236}">
                <a16:creationId xmlns:a16="http://schemas.microsoft.com/office/drawing/2014/main" id="{E657653D-36D6-012D-FBD4-4B3398B68D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F5F931-C013-CB3D-17AA-F58A6514A614}"/>
              </a:ext>
            </a:extLst>
          </p:cNvPr>
          <p:cNvSpPr>
            <a:spLocks noGrp="1"/>
          </p:cNvSpPr>
          <p:nvPr>
            <p:ph type="sldNum" sz="quarter" idx="12"/>
          </p:nvPr>
        </p:nvSpPr>
        <p:spPr/>
        <p:txBody>
          <a:bodyPr/>
          <a:lstStyle/>
          <a:p>
            <a:fld id="{2E294A8D-5A46-4101-A854-9DCC8811BD5F}" type="slidenum">
              <a:rPr lang="en-US" smtClean="0"/>
              <a:t>‹#›</a:t>
            </a:fld>
            <a:endParaRPr lang="en-US"/>
          </a:p>
        </p:txBody>
      </p:sp>
    </p:spTree>
    <p:extLst>
      <p:ext uri="{BB962C8B-B14F-4D97-AF65-F5344CB8AC3E}">
        <p14:creationId xmlns:p14="http://schemas.microsoft.com/office/powerpoint/2010/main" val="444304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5C4B92-83A5-B269-A5DA-56FD257B9D9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0AFBA67-B512-0A64-5AC2-D098899E305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7B3DDC-2FA7-FFC3-10D0-BC1143AB089C}"/>
              </a:ext>
            </a:extLst>
          </p:cNvPr>
          <p:cNvSpPr>
            <a:spLocks noGrp="1"/>
          </p:cNvSpPr>
          <p:nvPr>
            <p:ph type="dt" sz="half" idx="10"/>
          </p:nvPr>
        </p:nvSpPr>
        <p:spPr/>
        <p:txBody>
          <a:bodyPr/>
          <a:lstStyle/>
          <a:p>
            <a:fld id="{E953A5EC-1E2B-4E25-A529-6817CAB52524}" type="datetimeFigureOut">
              <a:rPr lang="en-US" smtClean="0"/>
              <a:t>10/23/2024</a:t>
            </a:fld>
            <a:endParaRPr lang="en-US"/>
          </a:p>
        </p:txBody>
      </p:sp>
      <p:sp>
        <p:nvSpPr>
          <p:cNvPr id="5" name="Footer Placeholder 4">
            <a:extLst>
              <a:ext uri="{FF2B5EF4-FFF2-40B4-BE49-F238E27FC236}">
                <a16:creationId xmlns:a16="http://schemas.microsoft.com/office/drawing/2014/main" id="{39996982-C70B-5EAF-CE86-51A162FE88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92786A-E846-2F8A-B82C-51140C30B62D}"/>
              </a:ext>
            </a:extLst>
          </p:cNvPr>
          <p:cNvSpPr>
            <a:spLocks noGrp="1"/>
          </p:cNvSpPr>
          <p:nvPr>
            <p:ph type="sldNum" sz="quarter" idx="12"/>
          </p:nvPr>
        </p:nvSpPr>
        <p:spPr/>
        <p:txBody>
          <a:bodyPr/>
          <a:lstStyle/>
          <a:p>
            <a:fld id="{2E294A8D-5A46-4101-A854-9DCC8811BD5F}" type="slidenum">
              <a:rPr lang="en-US" smtClean="0"/>
              <a:t>‹#›</a:t>
            </a:fld>
            <a:endParaRPr lang="en-US"/>
          </a:p>
        </p:txBody>
      </p:sp>
    </p:spTree>
    <p:extLst>
      <p:ext uri="{BB962C8B-B14F-4D97-AF65-F5344CB8AC3E}">
        <p14:creationId xmlns:p14="http://schemas.microsoft.com/office/powerpoint/2010/main" val="1971820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53FC-4877-4CAC-D67A-30D6C707D7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C36B24-345A-838E-DF83-4B8150E6ED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0F8F3D-A420-9473-5E88-438F152F6309}"/>
              </a:ext>
            </a:extLst>
          </p:cNvPr>
          <p:cNvSpPr>
            <a:spLocks noGrp="1"/>
          </p:cNvSpPr>
          <p:nvPr>
            <p:ph type="dt" sz="half" idx="10"/>
          </p:nvPr>
        </p:nvSpPr>
        <p:spPr/>
        <p:txBody>
          <a:bodyPr/>
          <a:lstStyle/>
          <a:p>
            <a:fld id="{E953A5EC-1E2B-4E25-A529-6817CAB52524}" type="datetimeFigureOut">
              <a:rPr lang="en-US" smtClean="0"/>
              <a:t>10/23/2024</a:t>
            </a:fld>
            <a:endParaRPr lang="en-US"/>
          </a:p>
        </p:txBody>
      </p:sp>
      <p:sp>
        <p:nvSpPr>
          <p:cNvPr id="5" name="Footer Placeholder 4">
            <a:extLst>
              <a:ext uri="{FF2B5EF4-FFF2-40B4-BE49-F238E27FC236}">
                <a16:creationId xmlns:a16="http://schemas.microsoft.com/office/drawing/2014/main" id="{1C11404C-AB9B-8CDF-2F1A-A8A864F817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221D25-2755-95B4-CE34-E6F90DF75AD3}"/>
              </a:ext>
            </a:extLst>
          </p:cNvPr>
          <p:cNvSpPr>
            <a:spLocks noGrp="1"/>
          </p:cNvSpPr>
          <p:nvPr>
            <p:ph type="sldNum" sz="quarter" idx="12"/>
          </p:nvPr>
        </p:nvSpPr>
        <p:spPr/>
        <p:txBody>
          <a:bodyPr/>
          <a:lstStyle/>
          <a:p>
            <a:fld id="{2E294A8D-5A46-4101-A854-9DCC8811BD5F}" type="slidenum">
              <a:rPr lang="en-US" smtClean="0"/>
              <a:t>‹#›</a:t>
            </a:fld>
            <a:endParaRPr lang="en-US"/>
          </a:p>
        </p:txBody>
      </p:sp>
    </p:spTree>
    <p:extLst>
      <p:ext uri="{BB962C8B-B14F-4D97-AF65-F5344CB8AC3E}">
        <p14:creationId xmlns:p14="http://schemas.microsoft.com/office/powerpoint/2010/main" val="1318844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D691-3764-6371-A70F-2B4D848CD6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D291F30-E7EA-5468-96CF-79D7F3B2EA9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5596595-D409-5CF2-C3A5-762D6A4B6752}"/>
              </a:ext>
            </a:extLst>
          </p:cNvPr>
          <p:cNvSpPr>
            <a:spLocks noGrp="1"/>
          </p:cNvSpPr>
          <p:nvPr>
            <p:ph type="dt" sz="half" idx="10"/>
          </p:nvPr>
        </p:nvSpPr>
        <p:spPr/>
        <p:txBody>
          <a:bodyPr/>
          <a:lstStyle/>
          <a:p>
            <a:fld id="{E953A5EC-1E2B-4E25-A529-6817CAB52524}" type="datetimeFigureOut">
              <a:rPr lang="en-US" smtClean="0"/>
              <a:t>10/23/2024</a:t>
            </a:fld>
            <a:endParaRPr lang="en-US"/>
          </a:p>
        </p:txBody>
      </p:sp>
      <p:sp>
        <p:nvSpPr>
          <p:cNvPr id="5" name="Footer Placeholder 4">
            <a:extLst>
              <a:ext uri="{FF2B5EF4-FFF2-40B4-BE49-F238E27FC236}">
                <a16:creationId xmlns:a16="http://schemas.microsoft.com/office/drawing/2014/main" id="{4999EF7C-D253-6447-16C5-6E2D2AD4CD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BA613C-137D-28B9-4B32-FDA8AB82FF43}"/>
              </a:ext>
            </a:extLst>
          </p:cNvPr>
          <p:cNvSpPr>
            <a:spLocks noGrp="1"/>
          </p:cNvSpPr>
          <p:nvPr>
            <p:ph type="sldNum" sz="quarter" idx="12"/>
          </p:nvPr>
        </p:nvSpPr>
        <p:spPr/>
        <p:txBody>
          <a:bodyPr/>
          <a:lstStyle/>
          <a:p>
            <a:fld id="{2E294A8D-5A46-4101-A854-9DCC8811BD5F}" type="slidenum">
              <a:rPr lang="en-US" smtClean="0"/>
              <a:t>‹#›</a:t>
            </a:fld>
            <a:endParaRPr lang="en-US"/>
          </a:p>
        </p:txBody>
      </p:sp>
    </p:spTree>
    <p:extLst>
      <p:ext uri="{BB962C8B-B14F-4D97-AF65-F5344CB8AC3E}">
        <p14:creationId xmlns:p14="http://schemas.microsoft.com/office/powerpoint/2010/main" val="1346378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F25A3-F9F8-A0B6-8009-C55FFD845D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0F6C36-D5F2-3C26-6379-8D5F23DECDB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B7D3C16-71A7-DC30-F067-2B68B51FA9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46716FF-866D-223A-5C29-ECFB2FD4DC86}"/>
              </a:ext>
            </a:extLst>
          </p:cNvPr>
          <p:cNvSpPr>
            <a:spLocks noGrp="1"/>
          </p:cNvSpPr>
          <p:nvPr>
            <p:ph type="dt" sz="half" idx="10"/>
          </p:nvPr>
        </p:nvSpPr>
        <p:spPr/>
        <p:txBody>
          <a:bodyPr/>
          <a:lstStyle/>
          <a:p>
            <a:fld id="{E953A5EC-1E2B-4E25-A529-6817CAB52524}" type="datetimeFigureOut">
              <a:rPr lang="en-US" smtClean="0"/>
              <a:t>10/23/2024</a:t>
            </a:fld>
            <a:endParaRPr lang="en-US"/>
          </a:p>
        </p:txBody>
      </p:sp>
      <p:sp>
        <p:nvSpPr>
          <p:cNvPr id="6" name="Footer Placeholder 5">
            <a:extLst>
              <a:ext uri="{FF2B5EF4-FFF2-40B4-BE49-F238E27FC236}">
                <a16:creationId xmlns:a16="http://schemas.microsoft.com/office/drawing/2014/main" id="{F627B58A-5EE0-AD68-A51A-DB31424837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7A4601-F273-75DF-953C-45894AC9B2B0}"/>
              </a:ext>
            </a:extLst>
          </p:cNvPr>
          <p:cNvSpPr>
            <a:spLocks noGrp="1"/>
          </p:cNvSpPr>
          <p:nvPr>
            <p:ph type="sldNum" sz="quarter" idx="12"/>
          </p:nvPr>
        </p:nvSpPr>
        <p:spPr/>
        <p:txBody>
          <a:bodyPr/>
          <a:lstStyle/>
          <a:p>
            <a:fld id="{2E294A8D-5A46-4101-A854-9DCC8811BD5F}" type="slidenum">
              <a:rPr lang="en-US" smtClean="0"/>
              <a:t>‹#›</a:t>
            </a:fld>
            <a:endParaRPr lang="en-US"/>
          </a:p>
        </p:txBody>
      </p:sp>
    </p:spTree>
    <p:extLst>
      <p:ext uri="{BB962C8B-B14F-4D97-AF65-F5344CB8AC3E}">
        <p14:creationId xmlns:p14="http://schemas.microsoft.com/office/powerpoint/2010/main" val="2582766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A4693-9425-80BF-42E2-5E8D6A737CF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C47708-B90B-DCF1-8CEA-ACAB661A90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743F153-BAC4-B5A1-36EE-0D16071CCB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93EF27-1B34-2F58-E711-3245F623A2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38BE1F-A813-3680-E18C-165C09591DE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8D12750-60CA-57B8-7316-3A5340A3DD60}"/>
              </a:ext>
            </a:extLst>
          </p:cNvPr>
          <p:cNvSpPr>
            <a:spLocks noGrp="1"/>
          </p:cNvSpPr>
          <p:nvPr>
            <p:ph type="dt" sz="half" idx="10"/>
          </p:nvPr>
        </p:nvSpPr>
        <p:spPr/>
        <p:txBody>
          <a:bodyPr/>
          <a:lstStyle/>
          <a:p>
            <a:fld id="{E953A5EC-1E2B-4E25-A529-6817CAB52524}" type="datetimeFigureOut">
              <a:rPr lang="en-US" smtClean="0"/>
              <a:t>10/23/2024</a:t>
            </a:fld>
            <a:endParaRPr lang="en-US"/>
          </a:p>
        </p:txBody>
      </p:sp>
      <p:sp>
        <p:nvSpPr>
          <p:cNvPr id="8" name="Footer Placeholder 7">
            <a:extLst>
              <a:ext uri="{FF2B5EF4-FFF2-40B4-BE49-F238E27FC236}">
                <a16:creationId xmlns:a16="http://schemas.microsoft.com/office/drawing/2014/main" id="{79089C2F-6647-F9F2-78FB-460B14C4024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20C479F-3404-35EC-7A72-D206A4E47DDF}"/>
              </a:ext>
            </a:extLst>
          </p:cNvPr>
          <p:cNvSpPr>
            <a:spLocks noGrp="1"/>
          </p:cNvSpPr>
          <p:nvPr>
            <p:ph type="sldNum" sz="quarter" idx="12"/>
          </p:nvPr>
        </p:nvSpPr>
        <p:spPr/>
        <p:txBody>
          <a:bodyPr/>
          <a:lstStyle/>
          <a:p>
            <a:fld id="{2E294A8D-5A46-4101-A854-9DCC8811BD5F}" type="slidenum">
              <a:rPr lang="en-US" smtClean="0"/>
              <a:t>‹#›</a:t>
            </a:fld>
            <a:endParaRPr lang="en-US"/>
          </a:p>
        </p:txBody>
      </p:sp>
    </p:spTree>
    <p:extLst>
      <p:ext uri="{BB962C8B-B14F-4D97-AF65-F5344CB8AC3E}">
        <p14:creationId xmlns:p14="http://schemas.microsoft.com/office/powerpoint/2010/main" val="456358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2B301-36B1-512B-FD00-37DF6F88D7F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E9D1121-FE6A-C5F4-835D-41FD2EC442D6}"/>
              </a:ext>
            </a:extLst>
          </p:cNvPr>
          <p:cNvSpPr>
            <a:spLocks noGrp="1"/>
          </p:cNvSpPr>
          <p:nvPr>
            <p:ph type="dt" sz="half" idx="10"/>
          </p:nvPr>
        </p:nvSpPr>
        <p:spPr/>
        <p:txBody>
          <a:bodyPr/>
          <a:lstStyle/>
          <a:p>
            <a:fld id="{E953A5EC-1E2B-4E25-A529-6817CAB52524}" type="datetimeFigureOut">
              <a:rPr lang="en-US" smtClean="0"/>
              <a:t>10/23/2024</a:t>
            </a:fld>
            <a:endParaRPr lang="en-US"/>
          </a:p>
        </p:txBody>
      </p:sp>
      <p:sp>
        <p:nvSpPr>
          <p:cNvPr id="4" name="Footer Placeholder 3">
            <a:extLst>
              <a:ext uri="{FF2B5EF4-FFF2-40B4-BE49-F238E27FC236}">
                <a16:creationId xmlns:a16="http://schemas.microsoft.com/office/drawing/2014/main" id="{4D784CFD-AB1C-E54F-0E58-EE0A959691C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206BD1-2D0A-0FEC-4D51-6AE0B3423DAE}"/>
              </a:ext>
            </a:extLst>
          </p:cNvPr>
          <p:cNvSpPr>
            <a:spLocks noGrp="1"/>
          </p:cNvSpPr>
          <p:nvPr>
            <p:ph type="sldNum" sz="quarter" idx="12"/>
          </p:nvPr>
        </p:nvSpPr>
        <p:spPr/>
        <p:txBody>
          <a:bodyPr/>
          <a:lstStyle/>
          <a:p>
            <a:fld id="{2E294A8D-5A46-4101-A854-9DCC8811BD5F}" type="slidenum">
              <a:rPr lang="en-US" smtClean="0"/>
              <a:t>‹#›</a:t>
            </a:fld>
            <a:endParaRPr lang="en-US"/>
          </a:p>
        </p:txBody>
      </p:sp>
    </p:spTree>
    <p:extLst>
      <p:ext uri="{BB962C8B-B14F-4D97-AF65-F5344CB8AC3E}">
        <p14:creationId xmlns:p14="http://schemas.microsoft.com/office/powerpoint/2010/main" val="656441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7A5E55-C883-0938-CC71-1A97B2C8013E}"/>
              </a:ext>
            </a:extLst>
          </p:cNvPr>
          <p:cNvSpPr>
            <a:spLocks noGrp="1"/>
          </p:cNvSpPr>
          <p:nvPr>
            <p:ph type="dt" sz="half" idx="10"/>
          </p:nvPr>
        </p:nvSpPr>
        <p:spPr/>
        <p:txBody>
          <a:bodyPr/>
          <a:lstStyle/>
          <a:p>
            <a:fld id="{E953A5EC-1E2B-4E25-A529-6817CAB52524}" type="datetimeFigureOut">
              <a:rPr lang="en-US" smtClean="0"/>
              <a:t>10/23/2024</a:t>
            </a:fld>
            <a:endParaRPr lang="en-US"/>
          </a:p>
        </p:txBody>
      </p:sp>
      <p:sp>
        <p:nvSpPr>
          <p:cNvPr id="3" name="Footer Placeholder 2">
            <a:extLst>
              <a:ext uri="{FF2B5EF4-FFF2-40B4-BE49-F238E27FC236}">
                <a16:creationId xmlns:a16="http://schemas.microsoft.com/office/drawing/2014/main" id="{C04F199A-F357-8113-2D53-B5C32BB99E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AE261DE-FDE0-3E60-AEEF-D7A7C13E5FE9}"/>
              </a:ext>
            </a:extLst>
          </p:cNvPr>
          <p:cNvSpPr>
            <a:spLocks noGrp="1"/>
          </p:cNvSpPr>
          <p:nvPr>
            <p:ph type="sldNum" sz="quarter" idx="12"/>
          </p:nvPr>
        </p:nvSpPr>
        <p:spPr/>
        <p:txBody>
          <a:bodyPr/>
          <a:lstStyle/>
          <a:p>
            <a:fld id="{2E294A8D-5A46-4101-A854-9DCC8811BD5F}" type="slidenum">
              <a:rPr lang="en-US" smtClean="0"/>
              <a:t>‹#›</a:t>
            </a:fld>
            <a:endParaRPr lang="en-US"/>
          </a:p>
        </p:txBody>
      </p:sp>
    </p:spTree>
    <p:extLst>
      <p:ext uri="{BB962C8B-B14F-4D97-AF65-F5344CB8AC3E}">
        <p14:creationId xmlns:p14="http://schemas.microsoft.com/office/powerpoint/2010/main" val="813477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0AA24-DBBF-5789-AEDE-85838CC0B9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73A72E1-3DE6-8CD3-AF61-C2BF30C97A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2684311-F502-325E-1FD1-FEC65CE432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90C7EC-D89D-4DFF-B517-C3303C43D4AE}"/>
              </a:ext>
            </a:extLst>
          </p:cNvPr>
          <p:cNvSpPr>
            <a:spLocks noGrp="1"/>
          </p:cNvSpPr>
          <p:nvPr>
            <p:ph type="dt" sz="half" idx="10"/>
          </p:nvPr>
        </p:nvSpPr>
        <p:spPr/>
        <p:txBody>
          <a:bodyPr/>
          <a:lstStyle/>
          <a:p>
            <a:fld id="{E953A5EC-1E2B-4E25-A529-6817CAB52524}" type="datetimeFigureOut">
              <a:rPr lang="en-US" smtClean="0"/>
              <a:t>10/23/2024</a:t>
            </a:fld>
            <a:endParaRPr lang="en-US"/>
          </a:p>
        </p:txBody>
      </p:sp>
      <p:sp>
        <p:nvSpPr>
          <p:cNvPr id="6" name="Footer Placeholder 5">
            <a:extLst>
              <a:ext uri="{FF2B5EF4-FFF2-40B4-BE49-F238E27FC236}">
                <a16:creationId xmlns:a16="http://schemas.microsoft.com/office/drawing/2014/main" id="{4F191C5A-7DB4-93FE-F485-7DBDAEE0C2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ADF104-6E08-F65B-9E6D-491A8F063E01}"/>
              </a:ext>
            </a:extLst>
          </p:cNvPr>
          <p:cNvSpPr>
            <a:spLocks noGrp="1"/>
          </p:cNvSpPr>
          <p:nvPr>
            <p:ph type="sldNum" sz="quarter" idx="12"/>
          </p:nvPr>
        </p:nvSpPr>
        <p:spPr/>
        <p:txBody>
          <a:bodyPr/>
          <a:lstStyle/>
          <a:p>
            <a:fld id="{2E294A8D-5A46-4101-A854-9DCC8811BD5F}" type="slidenum">
              <a:rPr lang="en-US" smtClean="0"/>
              <a:t>‹#›</a:t>
            </a:fld>
            <a:endParaRPr lang="en-US"/>
          </a:p>
        </p:txBody>
      </p:sp>
    </p:spTree>
    <p:extLst>
      <p:ext uri="{BB962C8B-B14F-4D97-AF65-F5344CB8AC3E}">
        <p14:creationId xmlns:p14="http://schemas.microsoft.com/office/powerpoint/2010/main" val="3054624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DF4CB-C597-ABE5-BECD-00D084E50B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C2129AD-E61E-1A80-F61A-B19414AC03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09EF31E-4A12-218C-BC7C-B659383B9C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9C114B-8F7E-02C4-5829-5C61A7212A50}"/>
              </a:ext>
            </a:extLst>
          </p:cNvPr>
          <p:cNvSpPr>
            <a:spLocks noGrp="1"/>
          </p:cNvSpPr>
          <p:nvPr>
            <p:ph type="dt" sz="half" idx="10"/>
          </p:nvPr>
        </p:nvSpPr>
        <p:spPr/>
        <p:txBody>
          <a:bodyPr/>
          <a:lstStyle/>
          <a:p>
            <a:fld id="{E953A5EC-1E2B-4E25-A529-6817CAB52524}" type="datetimeFigureOut">
              <a:rPr lang="en-US" smtClean="0"/>
              <a:t>10/23/2024</a:t>
            </a:fld>
            <a:endParaRPr lang="en-US"/>
          </a:p>
        </p:txBody>
      </p:sp>
      <p:sp>
        <p:nvSpPr>
          <p:cNvPr id="6" name="Footer Placeholder 5">
            <a:extLst>
              <a:ext uri="{FF2B5EF4-FFF2-40B4-BE49-F238E27FC236}">
                <a16:creationId xmlns:a16="http://schemas.microsoft.com/office/drawing/2014/main" id="{8A2D23C2-8EDD-519B-BF98-CB5434BB0B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12ADDA-5DC5-A0E2-7B92-A029A79DF57B}"/>
              </a:ext>
            </a:extLst>
          </p:cNvPr>
          <p:cNvSpPr>
            <a:spLocks noGrp="1"/>
          </p:cNvSpPr>
          <p:nvPr>
            <p:ph type="sldNum" sz="quarter" idx="12"/>
          </p:nvPr>
        </p:nvSpPr>
        <p:spPr/>
        <p:txBody>
          <a:bodyPr/>
          <a:lstStyle/>
          <a:p>
            <a:fld id="{2E294A8D-5A46-4101-A854-9DCC8811BD5F}" type="slidenum">
              <a:rPr lang="en-US" smtClean="0"/>
              <a:t>‹#›</a:t>
            </a:fld>
            <a:endParaRPr lang="en-US"/>
          </a:p>
        </p:txBody>
      </p:sp>
    </p:spTree>
    <p:extLst>
      <p:ext uri="{BB962C8B-B14F-4D97-AF65-F5344CB8AC3E}">
        <p14:creationId xmlns:p14="http://schemas.microsoft.com/office/powerpoint/2010/main" val="3130589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3842C7-DF1D-0EED-0375-D05333D5C2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A47D07D-8F4A-5879-B2BA-FC63036673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6E28F5-B38A-FB92-AA45-62C4DA2AA4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953A5EC-1E2B-4E25-A529-6817CAB52524}" type="datetimeFigureOut">
              <a:rPr lang="en-US" smtClean="0"/>
              <a:t>10/23/2024</a:t>
            </a:fld>
            <a:endParaRPr lang="en-US"/>
          </a:p>
        </p:txBody>
      </p:sp>
      <p:sp>
        <p:nvSpPr>
          <p:cNvPr id="5" name="Footer Placeholder 4">
            <a:extLst>
              <a:ext uri="{FF2B5EF4-FFF2-40B4-BE49-F238E27FC236}">
                <a16:creationId xmlns:a16="http://schemas.microsoft.com/office/drawing/2014/main" id="{031B73CA-C2E9-8BF1-73F6-9D8359E3D0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C741369-C5DD-8AC6-12FD-922D8637DB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E294A8D-5A46-4101-A854-9DCC8811BD5F}" type="slidenum">
              <a:rPr lang="en-US" smtClean="0"/>
              <a:t>‹#›</a:t>
            </a:fld>
            <a:endParaRPr lang="en-US"/>
          </a:p>
        </p:txBody>
      </p:sp>
    </p:spTree>
    <p:extLst>
      <p:ext uri="{BB962C8B-B14F-4D97-AF65-F5344CB8AC3E}">
        <p14:creationId xmlns:p14="http://schemas.microsoft.com/office/powerpoint/2010/main" val="41245338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 name="Rectangle 91">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yellow circle with a blue and purple background&#10;&#10;Description automatically generated">
            <a:extLst>
              <a:ext uri="{FF2B5EF4-FFF2-40B4-BE49-F238E27FC236}">
                <a16:creationId xmlns:a16="http://schemas.microsoft.com/office/drawing/2014/main" id="{321410BD-121C-4A06-151D-AF1AB74AD341}"/>
              </a:ext>
            </a:extLst>
          </p:cNvPr>
          <p:cNvPicPr>
            <a:picLocks noChangeAspect="1"/>
          </p:cNvPicPr>
          <p:nvPr/>
        </p:nvPicPr>
        <p:blipFill>
          <a:blip r:embed="rId2">
            <a:extLst>
              <a:ext uri="{28A0092B-C50C-407E-A947-70E740481C1C}">
                <a14:useLocalDpi xmlns:a14="http://schemas.microsoft.com/office/drawing/2010/main" val="0"/>
              </a:ext>
            </a:extLst>
          </a:blip>
          <a:srcRect r="9089" b="10655"/>
          <a:stretch/>
        </p:blipFill>
        <p:spPr>
          <a:xfrm>
            <a:off x="3523488" y="10"/>
            <a:ext cx="8668512" cy="6857990"/>
          </a:xfrm>
          <a:prstGeom prst="rect">
            <a:avLst/>
          </a:prstGeom>
        </p:spPr>
      </p:pic>
      <p:sp>
        <p:nvSpPr>
          <p:cNvPr id="93" name="Rectangle 9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3D0E72D-C89B-F6A8-971E-A621761A1D5E}"/>
              </a:ext>
            </a:extLst>
          </p:cNvPr>
          <p:cNvSpPr>
            <a:spLocks noGrp="1"/>
          </p:cNvSpPr>
          <p:nvPr>
            <p:ph type="ctrTitle"/>
          </p:nvPr>
        </p:nvSpPr>
        <p:spPr>
          <a:xfrm>
            <a:off x="477980" y="1122363"/>
            <a:ext cx="5618019" cy="3204134"/>
          </a:xfrm>
        </p:spPr>
        <p:txBody>
          <a:bodyPr anchor="ctr">
            <a:norm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4800" dirty="0">
                <a:solidFill>
                  <a:schemeClr val="bg1"/>
                </a:solidFill>
              </a:rPr>
              <a:t>General </a:t>
            </a:r>
            <a:r>
              <a:rPr lang="en-US" sz="4800" dirty="0" err="1">
                <a:solidFill>
                  <a:schemeClr val="bg1"/>
                </a:solidFill>
              </a:rPr>
              <a:t>DisArrays</a:t>
            </a:r>
            <a:br>
              <a:rPr lang="en-US" sz="4800" dirty="0">
                <a:solidFill>
                  <a:schemeClr val="bg1"/>
                </a:solidFill>
              </a:rPr>
            </a:br>
            <a:r>
              <a:rPr lang="en-US" sz="3200" dirty="0">
                <a:solidFill>
                  <a:schemeClr val="bg1"/>
                </a:solidFill>
              </a:rPr>
              <a:t>Project Report 1</a:t>
            </a:r>
            <a:br>
              <a:rPr lang="en-US" sz="3200" dirty="0">
                <a:solidFill>
                  <a:schemeClr val="bg1"/>
                </a:solidFill>
              </a:rPr>
            </a:br>
            <a:br>
              <a:rPr lang="en-US" sz="4800" dirty="0">
                <a:solidFill>
                  <a:schemeClr val="bg1"/>
                </a:solidFill>
              </a:rPr>
            </a:br>
            <a:r>
              <a:rPr kumimoji="0" lang="en-US" sz="2000" b="0" i="0" u="none" strike="noStrike" kern="1200" cap="none" spc="0" normalizeH="0" baseline="0" noProof="0" dirty="0">
                <a:ln>
                  <a:noFill/>
                </a:ln>
                <a:solidFill>
                  <a:prstClr val="white"/>
                </a:solidFill>
                <a:effectLst/>
                <a:uLnTx/>
                <a:uFillTx/>
                <a:latin typeface="Aptos" panose="02110004020202020204"/>
                <a:ea typeface="+mn-ea"/>
                <a:cs typeface="+mn-cs"/>
              </a:rPr>
              <a:t>Team Leader: Jon Mauriala</a:t>
            </a:r>
            <a:br>
              <a:rPr kumimoji="0" lang="en-US" sz="2000" b="0" i="0" u="none" strike="noStrike" kern="1200" cap="none" spc="0" normalizeH="0" baseline="0" noProof="0" dirty="0">
                <a:ln>
                  <a:noFill/>
                </a:ln>
                <a:solidFill>
                  <a:prstClr val="white"/>
                </a:solidFill>
                <a:effectLst/>
                <a:uLnTx/>
                <a:uFillTx/>
                <a:latin typeface="Aptos" panose="02110004020202020204"/>
                <a:ea typeface="+mn-ea"/>
                <a:cs typeface="+mn-cs"/>
              </a:rPr>
            </a:br>
            <a:r>
              <a:rPr kumimoji="0" lang="en-US" sz="2000" b="0" i="0" u="none" strike="noStrike" kern="1200" cap="none" spc="0" normalizeH="0" baseline="0" noProof="0" dirty="0">
                <a:ln>
                  <a:noFill/>
                </a:ln>
                <a:solidFill>
                  <a:prstClr val="white"/>
                </a:solidFill>
                <a:effectLst/>
                <a:uLnTx/>
                <a:uFillTx/>
                <a:latin typeface="Aptos" panose="02110004020202020204"/>
                <a:ea typeface="+mn-ea"/>
                <a:cs typeface="+mn-cs"/>
              </a:rPr>
              <a:t>Team Member: Ty Gregory</a:t>
            </a:r>
            <a:br>
              <a:rPr kumimoji="0" lang="en-US" sz="2000" b="0" i="0" u="none" strike="noStrike" kern="1200" cap="none" spc="0" normalizeH="0" baseline="0" noProof="0" dirty="0">
                <a:ln>
                  <a:noFill/>
                </a:ln>
                <a:solidFill>
                  <a:prstClr val="white"/>
                </a:solidFill>
                <a:effectLst/>
                <a:uLnTx/>
                <a:uFillTx/>
                <a:latin typeface="Aptos" panose="02110004020202020204"/>
                <a:ea typeface="+mn-ea"/>
                <a:cs typeface="+mn-cs"/>
              </a:rPr>
            </a:br>
            <a:r>
              <a:rPr kumimoji="0" lang="en-US" sz="2000" b="0" i="0" u="none" strike="noStrike" kern="1200" cap="none" spc="0" normalizeH="0" baseline="0" noProof="0" dirty="0">
                <a:ln>
                  <a:noFill/>
                </a:ln>
                <a:solidFill>
                  <a:prstClr val="white"/>
                </a:solidFill>
                <a:effectLst/>
                <a:uLnTx/>
                <a:uFillTx/>
                <a:latin typeface="Aptos" panose="02110004020202020204"/>
                <a:ea typeface="+mn-ea"/>
                <a:cs typeface="+mn-cs"/>
              </a:rPr>
              <a:t>Team Member: Robert Colvin</a:t>
            </a:r>
            <a:endParaRPr lang="en-US" sz="4800" dirty="0">
              <a:solidFill>
                <a:schemeClr val="bg1"/>
              </a:solidFill>
            </a:endParaRPr>
          </a:p>
        </p:txBody>
      </p:sp>
      <p:sp>
        <p:nvSpPr>
          <p:cNvPr id="3" name="Subtitle 2">
            <a:extLst>
              <a:ext uri="{FF2B5EF4-FFF2-40B4-BE49-F238E27FC236}">
                <a16:creationId xmlns:a16="http://schemas.microsoft.com/office/drawing/2014/main" id="{9C723CD1-6F38-5E68-28A0-F75260ACC32C}"/>
              </a:ext>
            </a:extLst>
          </p:cNvPr>
          <p:cNvSpPr>
            <a:spLocks noGrp="1"/>
          </p:cNvSpPr>
          <p:nvPr>
            <p:ph type="subTitle" idx="1"/>
          </p:nvPr>
        </p:nvSpPr>
        <p:spPr>
          <a:xfrm>
            <a:off x="477980" y="4872922"/>
            <a:ext cx="4023359" cy="1208141"/>
          </a:xfrm>
        </p:spPr>
        <p:txBody>
          <a:bodyPr>
            <a:normAutofit/>
          </a:bodyPr>
          <a:lstStyle/>
          <a:p>
            <a:pPr algn="l"/>
            <a:r>
              <a:rPr lang="en-US" sz="2000" dirty="0">
                <a:solidFill>
                  <a:schemeClr val="bg1"/>
                </a:solidFill>
              </a:rPr>
              <a:t>CSCI363: User Interface Design</a:t>
            </a:r>
          </a:p>
          <a:p>
            <a:pPr algn="l"/>
            <a:r>
              <a:rPr lang="en-US" sz="2000" dirty="0">
                <a:solidFill>
                  <a:schemeClr val="bg1"/>
                </a:solidFill>
              </a:rPr>
              <a:t>Fall 2024 Semester</a:t>
            </a:r>
          </a:p>
          <a:p>
            <a:pPr algn="l"/>
            <a:r>
              <a:rPr lang="en-US" sz="2000" dirty="0">
                <a:solidFill>
                  <a:schemeClr val="bg1"/>
                </a:solidFill>
              </a:rPr>
              <a:t>10/05/2024</a:t>
            </a:r>
          </a:p>
        </p:txBody>
      </p:sp>
      <p:sp>
        <p:nvSpPr>
          <p:cNvPr id="94" name="Rectangle 9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5" name="Rectangle 9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99184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1C394056-A5EE-529F-316A-F274621C59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972" y="1350369"/>
            <a:ext cx="12032055" cy="550763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5BEE627-AF78-9336-DFEA-852F016E31A9}"/>
              </a:ext>
            </a:extLst>
          </p:cNvPr>
          <p:cNvSpPr txBox="1"/>
          <p:nvPr/>
        </p:nvSpPr>
        <p:spPr>
          <a:xfrm>
            <a:off x="79972" y="430329"/>
            <a:ext cx="6097348" cy="369332"/>
          </a:xfrm>
          <a:prstGeom prst="rect">
            <a:avLst/>
          </a:prstGeom>
          <a:noFill/>
        </p:spPr>
        <p:txBody>
          <a:bodyPr wrap="square">
            <a:spAutoFit/>
          </a:bodyPr>
          <a:lstStyle/>
          <a:p>
            <a:r>
              <a:rPr lang="en-US" dirty="0"/>
              <a:t>Prototyping Accessories Control Screen</a:t>
            </a:r>
          </a:p>
        </p:txBody>
      </p:sp>
    </p:spTree>
    <p:extLst>
      <p:ext uri="{BB962C8B-B14F-4D97-AF65-F5344CB8AC3E}">
        <p14:creationId xmlns:p14="http://schemas.microsoft.com/office/powerpoint/2010/main" val="3001042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a:extLst>
              <a:ext uri="{FF2B5EF4-FFF2-40B4-BE49-F238E27FC236}">
                <a16:creationId xmlns:a16="http://schemas.microsoft.com/office/drawing/2014/main" id="{B3FF2413-F2DA-4013-228A-FCC355CCA9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9059" y="0"/>
            <a:ext cx="6335713"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8CA94DD-E20E-A09E-876E-688D8F50D019}"/>
              </a:ext>
            </a:extLst>
          </p:cNvPr>
          <p:cNvSpPr txBox="1"/>
          <p:nvPr/>
        </p:nvSpPr>
        <p:spPr>
          <a:xfrm>
            <a:off x="273105" y="195660"/>
            <a:ext cx="3052721" cy="3139321"/>
          </a:xfrm>
          <a:prstGeom prst="rect">
            <a:avLst/>
          </a:prstGeom>
          <a:noFill/>
        </p:spPr>
        <p:txBody>
          <a:bodyPr wrap="square">
            <a:spAutoFit/>
          </a:bodyPr>
          <a:lstStyle/>
          <a:p>
            <a:r>
              <a:rPr lang="en-US" dirty="0"/>
              <a:t>Accessories Control Screen</a:t>
            </a:r>
            <a:endParaRPr lang="en-US" sz="1200" dirty="0"/>
          </a:p>
          <a:p>
            <a:r>
              <a:rPr lang="en-US" sz="1200" dirty="0"/>
              <a:t>The intention is to provide visibility and control to the accessories. The windows can be controlled individually or as a group and the current window height is reflected.</a:t>
            </a:r>
          </a:p>
          <a:p>
            <a:endParaRPr lang="en-US" sz="1200" dirty="0"/>
          </a:p>
          <a:p>
            <a:r>
              <a:rPr lang="en-US" sz="1200" dirty="0"/>
              <a:t>Doors can be locked or unlocked, and the status is reflected as well.</a:t>
            </a:r>
          </a:p>
          <a:p>
            <a:endParaRPr lang="en-US" sz="1200" dirty="0"/>
          </a:p>
          <a:p>
            <a:r>
              <a:rPr lang="en-US" sz="1200" dirty="0"/>
              <a:t>The vehicle can be started or stopped from this screen. With a small readout included to display the current status. </a:t>
            </a:r>
          </a:p>
          <a:p>
            <a:endParaRPr lang="en-US" sz="1200" dirty="0"/>
          </a:p>
          <a:p>
            <a:r>
              <a:rPr lang="en-US" sz="1200" dirty="0"/>
              <a:t>The owner can enable/disable the remote start. This area will only be shown when the owner is logged in.</a:t>
            </a:r>
          </a:p>
        </p:txBody>
      </p:sp>
    </p:spTree>
    <p:extLst>
      <p:ext uri="{BB962C8B-B14F-4D97-AF65-F5344CB8AC3E}">
        <p14:creationId xmlns:p14="http://schemas.microsoft.com/office/powerpoint/2010/main" val="3704750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a:extLst>
              <a:ext uri="{FF2B5EF4-FFF2-40B4-BE49-F238E27FC236}">
                <a16:creationId xmlns:a16="http://schemas.microsoft.com/office/drawing/2014/main" id="{1DC7D669-4074-902C-6509-F514CAD8B2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9400" y="0"/>
            <a:ext cx="81026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0E9CDD9-6361-B8E0-3116-57CEF47EFB7C}"/>
              </a:ext>
            </a:extLst>
          </p:cNvPr>
          <p:cNvSpPr txBox="1"/>
          <p:nvPr/>
        </p:nvSpPr>
        <p:spPr>
          <a:xfrm>
            <a:off x="273106" y="195660"/>
            <a:ext cx="2898972" cy="3323987"/>
          </a:xfrm>
          <a:prstGeom prst="rect">
            <a:avLst/>
          </a:prstGeom>
          <a:noFill/>
        </p:spPr>
        <p:txBody>
          <a:bodyPr wrap="square">
            <a:spAutoFit/>
          </a:bodyPr>
          <a:lstStyle/>
          <a:p>
            <a:r>
              <a:rPr lang="en-US" dirty="0"/>
              <a:t>Security Screen</a:t>
            </a:r>
            <a:endParaRPr lang="en-US" sz="1200" dirty="0"/>
          </a:p>
          <a:p>
            <a:r>
              <a:rPr lang="en-US" sz="1200" dirty="0"/>
              <a:t>The intention is to provide visibility and control to the accessories. The windows can be controlled individually or as a group and the current window height is reflected.</a:t>
            </a:r>
          </a:p>
          <a:p>
            <a:endParaRPr lang="en-US" sz="1200" dirty="0"/>
          </a:p>
          <a:p>
            <a:r>
              <a:rPr lang="en-US" sz="1200" dirty="0"/>
              <a:t>Doors can be locked or unlocked, and the status is reflected as well.</a:t>
            </a:r>
          </a:p>
          <a:p>
            <a:endParaRPr lang="en-US" sz="1200" dirty="0"/>
          </a:p>
          <a:p>
            <a:r>
              <a:rPr lang="en-US" sz="1200" dirty="0"/>
              <a:t>The vehicle can be started or stopped from this screen. With a small readout included to display the current status. </a:t>
            </a:r>
          </a:p>
          <a:p>
            <a:endParaRPr lang="en-US" sz="1200" dirty="0"/>
          </a:p>
          <a:p>
            <a:r>
              <a:rPr lang="en-US" sz="1200" dirty="0"/>
              <a:t>The owner can enable/disable the remote start. This area will only be shown when the owner is logged in.</a:t>
            </a:r>
          </a:p>
        </p:txBody>
      </p:sp>
    </p:spTree>
    <p:extLst>
      <p:ext uri="{BB962C8B-B14F-4D97-AF65-F5344CB8AC3E}">
        <p14:creationId xmlns:p14="http://schemas.microsoft.com/office/powerpoint/2010/main" val="1840956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1BE2C9FA-46A3-F198-1768-8AB87FA458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83874"/>
            <a:ext cx="12180450" cy="449025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82B840C-020F-B5E3-CED3-B8C94EE0CE0E}"/>
              </a:ext>
            </a:extLst>
          </p:cNvPr>
          <p:cNvSpPr txBox="1"/>
          <p:nvPr/>
        </p:nvSpPr>
        <p:spPr>
          <a:xfrm>
            <a:off x="2830189" y="406053"/>
            <a:ext cx="6097348" cy="369332"/>
          </a:xfrm>
          <a:prstGeom prst="rect">
            <a:avLst/>
          </a:prstGeom>
          <a:noFill/>
        </p:spPr>
        <p:txBody>
          <a:bodyPr wrap="square">
            <a:spAutoFit/>
          </a:bodyPr>
          <a:lstStyle/>
          <a:p>
            <a:r>
              <a:rPr lang="en-US" dirty="0"/>
              <a:t>Group shot of all current mockup screens with notes - 1</a:t>
            </a:r>
          </a:p>
        </p:txBody>
      </p:sp>
    </p:spTree>
    <p:extLst>
      <p:ext uri="{BB962C8B-B14F-4D97-AF65-F5344CB8AC3E}">
        <p14:creationId xmlns:p14="http://schemas.microsoft.com/office/powerpoint/2010/main" val="861012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a:extLst>
              <a:ext uri="{FF2B5EF4-FFF2-40B4-BE49-F238E27FC236}">
                <a16:creationId xmlns:a16="http://schemas.microsoft.com/office/drawing/2014/main" id="{3D55B67A-01AB-1E3B-D30C-F095AAB23C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3287" y="0"/>
            <a:ext cx="10018713"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D920BF8-6518-1638-338F-36D9AF8AE959}"/>
              </a:ext>
            </a:extLst>
          </p:cNvPr>
          <p:cNvSpPr txBox="1"/>
          <p:nvPr/>
        </p:nvSpPr>
        <p:spPr>
          <a:xfrm>
            <a:off x="72828" y="195660"/>
            <a:ext cx="1950181" cy="3693319"/>
          </a:xfrm>
          <a:prstGeom prst="rect">
            <a:avLst/>
          </a:prstGeom>
          <a:noFill/>
        </p:spPr>
        <p:txBody>
          <a:bodyPr wrap="square">
            <a:spAutoFit/>
          </a:bodyPr>
          <a:lstStyle/>
          <a:p>
            <a:r>
              <a:rPr lang="en-US" dirty="0"/>
              <a:t>Video Screen</a:t>
            </a:r>
            <a:endParaRPr lang="en-US" sz="1200" dirty="0"/>
          </a:p>
          <a:p>
            <a:r>
              <a:rPr lang="en-US" sz="1200" dirty="0"/>
              <a:t>The intention is to provide visibility to all cameras simultaneously. The video feeds can be enlarged by clicking on them. </a:t>
            </a:r>
          </a:p>
          <a:p>
            <a:endParaRPr lang="en-US" sz="1200" dirty="0"/>
          </a:p>
          <a:p>
            <a:r>
              <a:rPr lang="en-US" sz="1200" dirty="0"/>
              <a:t>The total number of actual video feeds is unknown, and this is only for example. </a:t>
            </a:r>
          </a:p>
          <a:p>
            <a:endParaRPr lang="en-US" sz="1200" dirty="0"/>
          </a:p>
          <a:p>
            <a:r>
              <a:rPr lang="en-US" sz="1200" dirty="0"/>
              <a:t>This page has been kept to only video to aid in the separation of concerns and modularity as this page will likely change based on the number of cameras available. </a:t>
            </a:r>
          </a:p>
        </p:txBody>
      </p:sp>
    </p:spTree>
    <p:extLst>
      <p:ext uri="{BB962C8B-B14F-4D97-AF65-F5344CB8AC3E}">
        <p14:creationId xmlns:p14="http://schemas.microsoft.com/office/powerpoint/2010/main" val="35340840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DA1648BF-8917-E093-3151-03D0597E2F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17713"/>
            <a:ext cx="12192000" cy="28225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5566AD0-9956-8AC9-E85F-29C0D4B14C73}"/>
              </a:ext>
            </a:extLst>
          </p:cNvPr>
          <p:cNvSpPr txBox="1"/>
          <p:nvPr/>
        </p:nvSpPr>
        <p:spPr>
          <a:xfrm>
            <a:off x="2830189" y="406053"/>
            <a:ext cx="6097348" cy="369332"/>
          </a:xfrm>
          <a:prstGeom prst="rect">
            <a:avLst/>
          </a:prstGeom>
          <a:noFill/>
        </p:spPr>
        <p:txBody>
          <a:bodyPr wrap="square">
            <a:spAutoFit/>
          </a:bodyPr>
          <a:lstStyle/>
          <a:p>
            <a:r>
              <a:rPr lang="en-US" dirty="0"/>
              <a:t>Group shot of all current mockup screens with notes - 2</a:t>
            </a:r>
          </a:p>
        </p:txBody>
      </p:sp>
    </p:spTree>
    <p:extLst>
      <p:ext uri="{BB962C8B-B14F-4D97-AF65-F5344CB8AC3E}">
        <p14:creationId xmlns:p14="http://schemas.microsoft.com/office/powerpoint/2010/main" val="5441693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a:extLst>
              <a:ext uri="{FF2B5EF4-FFF2-40B4-BE49-F238E27FC236}">
                <a16:creationId xmlns:a16="http://schemas.microsoft.com/office/drawing/2014/main" id="{0A11205B-A45E-67E4-C45A-72607F2027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5900" y="0"/>
            <a:ext cx="81661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408470A-A1B2-53E6-4574-89D049435513}"/>
              </a:ext>
            </a:extLst>
          </p:cNvPr>
          <p:cNvSpPr txBox="1"/>
          <p:nvPr/>
        </p:nvSpPr>
        <p:spPr>
          <a:xfrm>
            <a:off x="178024" y="203751"/>
            <a:ext cx="2856489" cy="1107996"/>
          </a:xfrm>
          <a:prstGeom prst="rect">
            <a:avLst/>
          </a:prstGeom>
          <a:noFill/>
        </p:spPr>
        <p:txBody>
          <a:bodyPr wrap="square">
            <a:spAutoFit/>
          </a:bodyPr>
          <a:lstStyle/>
          <a:p>
            <a:r>
              <a:rPr lang="en-US" dirty="0"/>
              <a:t>Activity Logs Screen</a:t>
            </a:r>
            <a:endParaRPr lang="en-US" sz="1200" dirty="0"/>
          </a:p>
          <a:p>
            <a:r>
              <a:rPr lang="en-US" sz="1200" dirty="0"/>
              <a:t>The stored information from the vehicle will be reflected here with the option to select the pre-created date ranges, or by entering in a specific date range. </a:t>
            </a:r>
          </a:p>
        </p:txBody>
      </p:sp>
    </p:spTree>
    <p:extLst>
      <p:ext uri="{BB962C8B-B14F-4D97-AF65-F5344CB8AC3E}">
        <p14:creationId xmlns:p14="http://schemas.microsoft.com/office/powerpoint/2010/main" val="38151267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a:extLst>
              <a:ext uri="{FF2B5EF4-FFF2-40B4-BE49-F238E27FC236}">
                <a16:creationId xmlns:a16="http://schemas.microsoft.com/office/drawing/2014/main" id="{DBB271B6-8CC3-52DC-FAD3-BA2C53981F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6874" y="0"/>
            <a:ext cx="63881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55687BD-381C-028E-E975-780E6C828E97}"/>
              </a:ext>
            </a:extLst>
          </p:cNvPr>
          <p:cNvSpPr txBox="1"/>
          <p:nvPr/>
        </p:nvSpPr>
        <p:spPr>
          <a:xfrm>
            <a:off x="178024" y="203751"/>
            <a:ext cx="2856489" cy="1938992"/>
          </a:xfrm>
          <a:prstGeom prst="rect">
            <a:avLst/>
          </a:prstGeom>
          <a:noFill/>
        </p:spPr>
        <p:txBody>
          <a:bodyPr wrap="square">
            <a:spAutoFit/>
          </a:bodyPr>
          <a:lstStyle/>
          <a:p>
            <a:r>
              <a:rPr lang="en-US" dirty="0"/>
              <a:t>GPS Fencing and History Owner Only Screen</a:t>
            </a:r>
            <a:endParaRPr lang="en-US" sz="1200" dirty="0"/>
          </a:p>
          <a:p>
            <a:endParaRPr lang="en-US" sz="1200" dirty="0"/>
          </a:p>
          <a:p>
            <a:r>
              <a:rPr lang="en-US" sz="1200" dirty="0"/>
              <a:t>The current GPS location, GPS History, Geofencing for current vehicle, and ability to create a customized Geofence perimeter can all be accessed from this screen. This screen can only be seen and accessed by the owner.</a:t>
            </a:r>
          </a:p>
        </p:txBody>
      </p:sp>
    </p:spTree>
    <p:extLst>
      <p:ext uri="{BB962C8B-B14F-4D97-AF65-F5344CB8AC3E}">
        <p14:creationId xmlns:p14="http://schemas.microsoft.com/office/powerpoint/2010/main" val="3865300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a:extLst>
              <a:ext uri="{FF2B5EF4-FFF2-40B4-BE49-F238E27FC236}">
                <a16:creationId xmlns:a16="http://schemas.microsoft.com/office/drawing/2014/main" id="{C12C8ACA-38D3-8ACC-48D5-657814725A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7575" y="0"/>
            <a:ext cx="5275263"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FE85A56-4A5D-F21C-5C84-41D9AEB74E01}"/>
              </a:ext>
            </a:extLst>
          </p:cNvPr>
          <p:cNvSpPr txBox="1"/>
          <p:nvPr/>
        </p:nvSpPr>
        <p:spPr>
          <a:xfrm>
            <a:off x="178024" y="203751"/>
            <a:ext cx="2856489" cy="738664"/>
          </a:xfrm>
          <a:prstGeom prst="rect">
            <a:avLst/>
          </a:prstGeom>
          <a:noFill/>
        </p:spPr>
        <p:txBody>
          <a:bodyPr wrap="square">
            <a:spAutoFit/>
          </a:bodyPr>
          <a:lstStyle/>
          <a:p>
            <a:r>
              <a:rPr lang="en-US" dirty="0"/>
              <a:t>Home Screen</a:t>
            </a:r>
            <a:endParaRPr lang="en-US" sz="1200" dirty="0"/>
          </a:p>
          <a:p>
            <a:endParaRPr lang="en-US" sz="1200" dirty="0"/>
          </a:p>
          <a:p>
            <a:r>
              <a:rPr lang="en-US" sz="1200" dirty="0"/>
              <a:t>To be completed in next call</a:t>
            </a:r>
          </a:p>
        </p:txBody>
      </p:sp>
    </p:spTree>
    <p:extLst>
      <p:ext uri="{BB962C8B-B14F-4D97-AF65-F5344CB8AC3E}">
        <p14:creationId xmlns:p14="http://schemas.microsoft.com/office/powerpoint/2010/main" val="25517210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a:extLst>
              <a:ext uri="{FF2B5EF4-FFF2-40B4-BE49-F238E27FC236}">
                <a16:creationId xmlns:a16="http://schemas.microsoft.com/office/drawing/2014/main" id="{8807A4C9-41AE-E402-141C-3197AF3481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0"/>
            <a:ext cx="56388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7B70DAB-5FE5-920F-8D8C-14F349E7AE23}"/>
              </a:ext>
            </a:extLst>
          </p:cNvPr>
          <p:cNvSpPr txBox="1"/>
          <p:nvPr/>
        </p:nvSpPr>
        <p:spPr>
          <a:xfrm>
            <a:off x="178024" y="203751"/>
            <a:ext cx="2856489" cy="738664"/>
          </a:xfrm>
          <a:prstGeom prst="rect">
            <a:avLst/>
          </a:prstGeom>
          <a:noFill/>
        </p:spPr>
        <p:txBody>
          <a:bodyPr wrap="square">
            <a:spAutoFit/>
          </a:bodyPr>
          <a:lstStyle/>
          <a:p>
            <a:r>
              <a:rPr lang="en-US" dirty="0"/>
              <a:t>Manage Drivers Screen</a:t>
            </a:r>
            <a:endParaRPr lang="en-US" sz="1200" dirty="0"/>
          </a:p>
          <a:p>
            <a:endParaRPr lang="en-US" sz="1200" dirty="0"/>
          </a:p>
          <a:p>
            <a:r>
              <a:rPr lang="en-US" sz="1200" dirty="0"/>
              <a:t>To be completed in next call</a:t>
            </a:r>
          </a:p>
        </p:txBody>
      </p:sp>
    </p:spTree>
    <p:extLst>
      <p:ext uri="{BB962C8B-B14F-4D97-AF65-F5344CB8AC3E}">
        <p14:creationId xmlns:p14="http://schemas.microsoft.com/office/powerpoint/2010/main" val="879604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D6ABA-0D32-020A-0357-0EA4F9FAC295}"/>
              </a:ext>
            </a:extLst>
          </p:cNvPr>
          <p:cNvSpPr>
            <a:spLocks noGrp="1"/>
          </p:cNvSpPr>
          <p:nvPr>
            <p:ph type="title"/>
          </p:nvPr>
        </p:nvSpPr>
        <p:spPr/>
        <p:txBody>
          <a:bodyPr/>
          <a:lstStyle/>
          <a:p>
            <a:r>
              <a:rPr lang="en-US" dirty="0"/>
              <a:t>Collaboration 9/29</a:t>
            </a:r>
          </a:p>
        </p:txBody>
      </p:sp>
      <p:sp>
        <p:nvSpPr>
          <p:cNvPr id="3" name="Content Placeholder 2">
            <a:extLst>
              <a:ext uri="{FF2B5EF4-FFF2-40B4-BE49-F238E27FC236}">
                <a16:creationId xmlns:a16="http://schemas.microsoft.com/office/drawing/2014/main" id="{5817A222-5FE0-68C1-ADFE-B8AAA5FA3350}"/>
              </a:ext>
            </a:extLst>
          </p:cNvPr>
          <p:cNvSpPr>
            <a:spLocks noGrp="1"/>
          </p:cNvSpPr>
          <p:nvPr>
            <p:ph idx="1"/>
          </p:nvPr>
        </p:nvSpPr>
        <p:spPr/>
        <p:txBody>
          <a:bodyPr/>
          <a:lstStyle/>
          <a:p>
            <a:r>
              <a:rPr lang="en-US" dirty="0"/>
              <a:t>Logo was created by Ty Gregory </a:t>
            </a:r>
          </a:p>
          <a:p>
            <a:r>
              <a:rPr lang="en-US" dirty="0"/>
              <a:t>Integrated into PowerPoint by Jon Mauriala</a:t>
            </a:r>
          </a:p>
          <a:p>
            <a:r>
              <a:rPr lang="en-US" dirty="0"/>
              <a:t>Reviewed Logo and opening slide for PowerPoint presentation </a:t>
            </a:r>
          </a:p>
          <a:p>
            <a:r>
              <a:rPr lang="en-US" dirty="0"/>
              <a:t>Ty Gregory Setup GitHub Repository</a:t>
            </a:r>
          </a:p>
          <a:p>
            <a:r>
              <a:rPr lang="en-US" dirty="0"/>
              <a:t>Using Discord for collaboration and communication</a:t>
            </a:r>
          </a:p>
          <a:p>
            <a:r>
              <a:rPr lang="en-US" dirty="0"/>
              <a:t>Scheduled next meeting for 10/06</a:t>
            </a:r>
          </a:p>
          <a:p>
            <a:endParaRPr lang="en-US" dirty="0"/>
          </a:p>
        </p:txBody>
      </p:sp>
    </p:spTree>
    <p:extLst>
      <p:ext uri="{BB962C8B-B14F-4D97-AF65-F5344CB8AC3E}">
        <p14:creationId xmlns:p14="http://schemas.microsoft.com/office/powerpoint/2010/main" val="26128890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a:extLst>
              <a:ext uri="{FF2B5EF4-FFF2-40B4-BE49-F238E27FC236}">
                <a16:creationId xmlns:a16="http://schemas.microsoft.com/office/drawing/2014/main" id="{073F5B4A-EA66-763C-1FF6-22D00D14DF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78075"/>
            <a:ext cx="12192000" cy="21018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F01F9E6-80BE-7526-AE7F-1BA88E196879}"/>
              </a:ext>
            </a:extLst>
          </p:cNvPr>
          <p:cNvSpPr txBox="1"/>
          <p:nvPr/>
        </p:nvSpPr>
        <p:spPr>
          <a:xfrm>
            <a:off x="2830189" y="406053"/>
            <a:ext cx="6097348" cy="369332"/>
          </a:xfrm>
          <a:prstGeom prst="rect">
            <a:avLst/>
          </a:prstGeom>
          <a:noFill/>
        </p:spPr>
        <p:txBody>
          <a:bodyPr wrap="square">
            <a:spAutoFit/>
          </a:bodyPr>
          <a:lstStyle/>
          <a:p>
            <a:r>
              <a:rPr lang="en-US" dirty="0"/>
              <a:t>Group shot of all current mockup screens with notes - 3</a:t>
            </a:r>
          </a:p>
        </p:txBody>
      </p:sp>
    </p:spTree>
    <p:extLst>
      <p:ext uri="{BB962C8B-B14F-4D97-AF65-F5344CB8AC3E}">
        <p14:creationId xmlns:p14="http://schemas.microsoft.com/office/powerpoint/2010/main" val="13254842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D6ABA-0D32-020A-0357-0EA4F9FAC295}"/>
              </a:ext>
            </a:extLst>
          </p:cNvPr>
          <p:cNvSpPr>
            <a:spLocks noGrp="1"/>
          </p:cNvSpPr>
          <p:nvPr>
            <p:ph type="title"/>
          </p:nvPr>
        </p:nvSpPr>
        <p:spPr>
          <a:xfrm>
            <a:off x="838200" y="365125"/>
            <a:ext cx="9713814" cy="614011"/>
          </a:xfrm>
        </p:spPr>
        <p:txBody>
          <a:bodyPr>
            <a:normAutofit fontScale="90000"/>
          </a:bodyPr>
          <a:lstStyle/>
          <a:p>
            <a:r>
              <a:rPr lang="en-US" dirty="0"/>
              <a:t>Collaboration 10/21</a:t>
            </a:r>
          </a:p>
        </p:txBody>
      </p:sp>
      <p:sp>
        <p:nvSpPr>
          <p:cNvPr id="3" name="Content Placeholder 2">
            <a:extLst>
              <a:ext uri="{FF2B5EF4-FFF2-40B4-BE49-F238E27FC236}">
                <a16:creationId xmlns:a16="http://schemas.microsoft.com/office/drawing/2014/main" id="{5817A222-5FE0-68C1-ADFE-B8AAA5FA3350}"/>
              </a:ext>
            </a:extLst>
          </p:cNvPr>
          <p:cNvSpPr>
            <a:spLocks noGrp="1"/>
          </p:cNvSpPr>
          <p:nvPr>
            <p:ph idx="1"/>
          </p:nvPr>
        </p:nvSpPr>
        <p:spPr>
          <a:xfrm>
            <a:off x="838200" y="979136"/>
            <a:ext cx="10515600" cy="5583505"/>
          </a:xfrm>
        </p:spPr>
        <p:txBody>
          <a:bodyPr>
            <a:normAutofit fontScale="47500" lnSpcReduction="20000"/>
          </a:bodyPr>
          <a:lstStyle/>
          <a:p>
            <a:pPr marL="0" indent="0">
              <a:buNone/>
            </a:pPr>
            <a:r>
              <a:rPr lang="en-US" dirty="0"/>
              <a:t>	It was decided to change to using Zoom for easier screen sharing with the drawing software being utilized. Following up from the 10/13 note, it was verified the interface drawing is to be wireframing without screen/button interactions being reflected. </a:t>
            </a:r>
          </a:p>
          <a:p>
            <a:pPr marL="0" indent="0">
              <a:buNone/>
            </a:pPr>
            <a:r>
              <a:rPr lang="en-US" dirty="0"/>
              <a:t>	After discussion, it was determined that the best way to improve modularity and separation of concerns was to start with creating the end pages and build backwards to the menu screen to drive modularity and separation of concerns. You can see from the chronologically ordered drawings above how it was ultimately approached. </a:t>
            </a:r>
          </a:p>
          <a:p>
            <a:pPr marL="0" indent="0">
              <a:buNone/>
            </a:pPr>
            <a:r>
              <a:rPr lang="en-US" dirty="0"/>
              <a:t>	 Robert Colvin used a touchscreen with stylus for the mock-up drawings while we collaborated live over a Zoom call. This allowed for quick detailed feedback and rapid decision making. </a:t>
            </a:r>
          </a:p>
          <a:p>
            <a:pPr marL="0" indent="0">
              <a:buNone/>
            </a:pPr>
            <a:r>
              <a:rPr lang="en-US" dirty="0"/>
              <a:t>	As this is a computer based Windows application, it was decided to utilize a navigation bar/menu on the top. This will include the navigation tools at the top of the window which would be persistent across all pages for consistency of experience. Selections to go to the other screens, forward and back buttons, etc. will be located there. </a:t>
            </a:r>
          </a:p>
          <a:p>
            <a:pPr marL="0" indent="0">
              <a:buNone/>
            </a:pPr>
            <a:r>
              <a:rPr lang="en-US" dirty="0"/>
              <a:t>	After discussion, it was decided to list mileage twice, in the log and status screens, to prevent the user from needing to remember information and instead have it readily available for reference. </a:t>
            </a:r>
          </a:p>
          <a:p>
            <a:pPr marL="0" indent="0">
              <a:buNone/>
            </a:pPr>
            <a:r>
              <a:rPr lang="en-US" dirty="0"/>
              <a:t>	For status page, listing the running information and a section for warning indicators was used. The anomalies warning indicators will only appear when they are triggered by the vehicle.</a:t>
            </a:r>
          </a:p>
          <a:p>
            <a:pPr marL="0" indent="0">
              <a:buNone/>
            </a:pPr>
            <a:r>
              <a:rPr lang="en-US" dirty="0"/>
              <a:t>	Opted to list the battery charge and fuel here, if a hybrid it will list both bars. The screen readout overall will change based on the vehicle being reflected. </a:t>
            </a:r>
          </a:p>
          <a:p>
            <a:pPr marL="0" indent="0">
              <a:buNone/>
            </a:pPr>
            <a:r>
              <a:rPr lang="en-US" dirty="0"/>
              <a:t>	The team would like user feedback on if the app should track the anomalies in the log/journal?</a:t>
            </a:r>
          </a:p>
          <a:p>
            <a:pPr marL="0" indent="0">
              <a:buNone/>
            </a:pPr>
            <a:r>
              <a:rPr lang="en-US" dirty="0"/>
              <a:t>	There was discussion around whether to use the colors Green or red for showing a window up or down? Potentially also using the color in conjunction with percentage to reflect the information both ways. However, it was determined that the color and percentage could be interpreted as up or down depending on the user. Instead, it was changed to show an “outside the car” view with an actual representation of each window being up to down which appears to remove the potential for confusion and alleviates concern from with color blindness. </a:t>
            </a:r>
          </a:p>
          <a:p>
            <a:pPr marL="0" indent="0">
              <a:buNone/>
            </a:pPr>
            <a:r>
              <a:rPr lang="en-US" dirty="0"/>
              <a:t>	After discussion it was decided to hold off on adding a trunk lock/unlock feature as that is outside of the scope of the initial report.</a:t>
            </a:r>
          </a:p>
          <a:p>
            <a:pPr marL="0" indent="0">
              <a:buNone/>
            </a:pPr>
            <a:r>
              <a:rPr lang="en-US" dirty="0"/>
              <a:t>	We will evaluate potentially putting the video log in the log screen at a later date.</a:t>
            </a:r>
          </a:p>
          <a:p>
            <a:pPr marL="0" indent="0">
              <a:buNone/>
            </a:pPr>
            <a:r>
              <a:rPr lang="en-US" dirty="0"/>
              <a:t>	Using a red dotted line to show geofencing on the GPS screen makes it visually attention grabbing. The same screen can be quickly switched to different drivers and has the other related GPS functionality selectable from that screen. It was determined that for user privacy and security, only the Owner can see and modify this screen. </a:t>
            </a:r>
          </a:p>
          <a:p>
            <a:pPr marL="0" indent="0">
              <a:buNone/>
            </a:pPr>
            <a:r>
              <a:rPr lang="en-US" dirty="0"/>
              <a:t>	The video feeds are not fixed at this time as the number of cameras in the final application is unknown.</a:t>
            </a:r>
          </a:p>
          <a:p>
            <a:endParaRPr lang="en-US" dirty="0"/>
          </a:p>
        </p:txBody>
      </p:sp>
    </p:spTree>
    <p:extLst>
      <p:ext uri="{BB962C8B-B14F-4D97-AF65-F5344CB8AC3E}">
        <p14:creationId xmlns:p14="http://schemas.microsoft.com/office/powerpoint/2010/main" val="26927493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D6ABA-0D32-020A-0357-0EA4F9FAC295}"/>
              </a:ext>
            </a:extLst>
          </p:cNvPr>
          <p:cNvSpPr>
            <a:spLocks noGrp="1"/>
          </p:cNvSpPr>
          <p:nvPr>
            <p:ph type="title"/>
          </p:nvPr>
        </p:nvSpPr>
        <p:spPr/>
        <p:txBody>
          <a:bodyPr/>
          <a:lstStyle/>
          <a:p>
            <a:r>
              <a:rPr lang="en-US" dirty="0"/>
              <a:t>Collaboration 10/21</a:t>
            </a:r>
          </a:p>
        </p:txBody>
      </p:sp>
      <p:sp>
        <p:nvSpPr>
          <p:cNvPr id="3" name="Content Placeholder 2">
            <a:extLst>
              <a:ext uri="{FF2B5EF4-FFF2-40B4-BE49-F238E27FC236}">
                <a16:creationId xmlns:a16="http://schemas.microsoft.com/office/drawing/2014/main" id="{5817A222-5FE0-68C1-ADFE-B8AAA5FA3350}"/>
              </a:ext>
            </a:extLst>
          </p:cNvPr>
          <p:cNvSpPr>
            <a:spLocks noGrp="1"/>
          </p:cNvSpPr>
          <p:nvPr>
            <p:ph idx="1"/>
          </p:nvPr>
        </p:nvSpPr>
        <p:spPr/>
        <p:txBody>
          <a:bodyPr/>
          <a:lstStyle/>
          <a:p>
            <a:r>
              <a:rPr lang="en-US" dirty="0"/>
              <a:t>Scheduled next call for 10/23 to conclude Phase 1 report out</a:t>
            </a:r>
          </a:p>
          <a:p>
            <a:pPr lvl="1"/>
            <a:r>
              <a:rPr lang="en-US" dirty="0"/>
              <a:t>Home Screen</a:t>
            </a:r>
          </a:p>
          <a:p>
            <a:pPr lvl="1"/>
            <a:r>
              <a:rPr lang="en-US" dirty="0"/>
              <a:t>Manage Drivers</a:t>
            </a:r>
          </a:p>
          <a:p>
            <a:pPr lvl="1"/>
            <a:r>
              <a:rPr lang="en-US" dirty="0"/>
              <a:t>Technician Screen</a:t>
            </a:r>
          </a:p>
        </p:txBody>
      </p:sp>
    </p:spTree>
    <p:extLst>
      <p:ext uri="{BB962C8B-B14F-4D97-AF65-F5344CB8AC3E}">
        <p14:creationId xmlns:p14="http://schemas.microsoft.com/office/powerpoint/2010/main" val="32831193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7703E52B-B195-5171-FF4A-9A4701E5CD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7563" y="0"/>
            <a:ext cx="5475287"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49D6EB2-4725-898E-C061-9BA0D11E3854}"/>
              </a:ext>
            </a:extLst>
          </p:cNvPr>
          <p:cNvSpPr txBox="1"/>
          <p:nvPr/>
        </p:nvSpPr>
        <p:spPr>
          <a:xfrm>
            <a:off x="178024" y="203751"/>
            <a:ext cx="2856489" cy="1477328"/>
          </a:xfrm>
          <a:prstGeom prst="rect">
            <a:avLst/>
          </a:prstGeom>
          <a:noFill/>
        </p:spPr>
        <p:txBody>
          <a:bodyPr wrap="square">
            <a:spAutoFit/>
          </a:bodyPr>
          <a:lstStyle/>
          <a:p>
            <a:r>
              <a:rPr lang="en-US" dirty="0"/>
              <a:t>Home Screen</a:t>
            </a:r>
            <a:endParaRPr lang="en-US" sz="1200" dirty="0"/>
          </a:p>
          <a:p>
            <a:endParaRPr lang="en-US" sz="1200" dirty="0"/>
          </a:p>
          <a:p>
            <a:r>
              <a:rPr lang="en-US" sz="1200" dirty="0"/>
              <a:t>A screen to choose the vehicle to be selected and includes a snapshot of the vehicle information from several other screens to make it easy for the user to perform quick operations. </a:t>
            </a:r>
          </a:p>
        </p:txBody>
      </p:sp>
    </p:spTree>
    <p:extLst>
      <p:ext uri="{BB962C8B-B14F-4D97-AF65-F5344CB8AC3E}">
        <p14:creationId xmlns:p14="http://schemas.microsoft.com/office/powerpoint/2010/main" val="33646355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2413862B-B86A-EC96-4473-812DD48B82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1058" y="0"/>
            <a:ext cx="6740525"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5F4BEA8-C99D-8ADF-55BC-2C1C4B566815}"/>
              </a:ext>
            </a:extLst>
          </p:cNvPr>
          <p:cNvSpPr txBox="1"/>
          <p:nvPr/>
        </p:nvSpPr>
        <p:spPr>
          <a:xfrm>
            <a:off x="178024" y="203751"/>
            <a:ext cx="2856489" cy="2308324"/>
          </a:xfrm>
          <a:prstGeom prst="rect">
            <a:avLst/>
          </a:prstGeom>
          <a:noFill/>
        </p:spPr>
        <p:txBody>
          <a:bodyPr wrap="square">
            <a:spAutoFit/>
          </a:bodyPr>
          <a:lstStyle/>
          <a:p>
            <a:r>
              <a:rPr lang="en-US" dirty="0"/>
              <a:t>Manage Drivers Owner Only Screen</a:t>
            </a:r>
            <a:endParaRPr lang="en-US" sz="1200" dirty="0"/>
          </a:p>
          <a:p>
            <a:endParaRPr lang="en-US" sz="1200" dirty="0"/>
          </a:p>
          <a:p>
            <a:r>
              <a:rPr lang="en-US" sz="1200" dirty="0"/>
              <a:t>A screen to choose the vehicle, add, edit, or remove drivers and edit the geofences. This can only be accessed by the owner. </a:t>
            </a:r>
          </a:p>
          <a:p>
            <a:endParaRPr lang="en-US" sz="1200" dirty="0"/>
          </a:p>
          <a:p>
            <a:r>
              <a:rPr lang="en-US" sz="1200" dirty="0"/>
              <a:t>The specific details to be captured can be determined at a later date with user feedback.</a:t>
            </a:r>
          </a:p>
        </p:txBody>
      </p:sp>
    </p:spTree>
    <p:extLst>
      <p:ext uri="{BB962C8B-B14F-4D97-AF65-F5344CB8AC3E}">
        <p14:creationId xmlns:p14="http://schemas.microsoft.com/office/powerpoint/2010/main" val="33913300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83394A8C-AAA2-757A-F434-61C51236FE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7788" y="0"/>
            <a:ext cx="663575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A00B018-B04D-C8CA-0DE2-0334E1254D64}"/>
              </a:ext>
            </a:extLst>
          </p:cNvPr>
          <p:cNvSpPr txBox="1"/>
          <p:nvPr/>
        </p:nvSpPr>
        <p:spPr>
          <a:xfrm>
            <a:off x="178024" y="203751"/>
            <a:ext cx="2856489" cy="2215991"/>
          </a:xfrm>
          <a:prstGeom prst="rect">
            <a:avLst/>
          </a:prstGeom>
          <a:noFill/>
        </p:spPr>
        <p:txBody>
          <a:bodyPr wrap="square">
            <a:spAutoFit/>
          </a:bodyPr>
          <a:lstStyle/>
          <a:p>
            <a:r>
              <a:rPr lang="en-US" dirty="0"/>
              <a:t>Manage Drivers Owner Only Screen – With Edit Vehicles Button</a:t>
            </a:r>
            <a:endParaRPr lang="en-US" sz="1200" dirty="0"/>
          </a:p>
          <a:p>
            <a:endParaRPr lang="en-US" sz="1200" dirty="0"/>
          </a:p>
          <a:p>
            <a:endParaRPr lang="en-US" sz="1200" dirty="0"/>
          </a:p>
          <a:p>
            <a:r>
              <a:rPr lang="en-US" sz="1200" dirty="0"/>
              <a:t>It was considered to potentially add the “Edit Vehicles” quick selection button here for easy access pending user feedback.</a:t>
            </a:r>
          </a:p>
          <a:p>
            <a:endParaRPr lang="en-US" sz="1200" dirty="0"/>
          </a:p>
        </p:txBody>
      </p:sp>
    </p:spTree>
    <p:extLst>
      <p:ext uri="{BB962C8B-B14F-4D97-AF65-F5344CB8AC3E}">
        <p14:creationId xmlns:p14="http://schemas.microsoft.com/office/powerpoint/2010/main" val="18202049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DAF0768E-3245-745C-86EA-EDC89362F4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7174" y="0"/>
            <a:ext cx="57658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6EFC3B3-C63B-B47E-BA51-BF3CF1654B00}"/>
              </a:ext>
            </a:extLst>
          </p:cNvPr>
          <p:cNvSpPr txBox="1"/>
          <p:nvPr/>
        </p:nvSpPr>
        <p:spPr>
          <a:xfrm>
            <a:off x="178024" y="203751"/>
            <a:ext cx="2856489" cy="3046988"/>
          </a:xfrm>
          <a:prstGeom prst="rect">
            <a:avLst/>
          </a:prstGeom>
          <a:noFill/>
        </p:spPr>
        <p:txBody>
          <a:bodyPr wrap="square">
            <a:spAutoFit/>
          </a:bodyPr>
          <a:lstStyle/>
          <a:p>
            <a:r>
              <a:rPr lang="en-US" dirty="0"/>
              <a:t>Manage Vehicles Owner Only Screen</a:t>
            </a:r>
            <a:endParaRPr lang="en-US" sz="1200" dirty="0"/>
          </a:p>
          <a:p>
            <a:endParaRPr lang="en-US" sz="1200" dirty="0"/>
          </a:p>
          <a:p>
            <a:r>
              <a:rPr lang="en-US" sz="1200" dirty="0"/>
              <a:t>A screen to choose the vehicle, add, edit, or remove vehicles. This can only be accessed by the owner. </a:t>
            </a:r>
          </a:p>
          <a:p>
            <a:endParaRPr lang="en-US" sz="1200" dirty="0"/>
          </a:p>
          <a:p>
            <a:r>
              <a:rPr lang="en-US" sz="1200" dirty="0"/>
              <a:t>General details are listed for example. </a:t>
            </a:r>
          </a:p>
          <a:p>
            <a:endParaRPr lang="en-US" sz="1200" dirty="0"/>
          </a:p>
          <a:p>
            <a:r>
              <a:rPr lang="en-US" sz="1200" dirty="0"/>
              <a:t>The specific details to be captured can be determined at a later date with user feedback.</a:t>
            </a:r>
          </a:p>
          <a:p>
            <a:endParaRPr lang="en-US" sz="1200" dirty="0"/>
          </a:p>
          <a:p>
            <a:r>
              <a:rPr lang="en-US" sz="1200" dirty="0"/>
              <a:t>The software can also be updated from this screen.</a:t>
            </a:r>
          </a:p>
        </p:txBody>
      </p:sp>
    </p:spTree>
    <p:extLst>
      <p:ext uri="{BB962C8B-B14F-4D97-AF65-F5344CB8AC3E}">
        <p14:creationId xmlns:p14="http://schemas.microsoft.com/office/powerpoint/2010/main" val="42076018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5EA5DF65-0B6B-825C-651C-0A392DF02E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8844" y="0"/>
            <a:ext cx="82931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5863F28-5424-B3B9-718B-8F6A46C1E030}"/>
              </a:ext>
            </a:extLst>
          </p:cNvPr>
          <p:cNvSpPr txBox="1"/>
          <p:nvPr/>
        </p:nvSpPr>
        <p:spPr>
          <a:xfrm>
            <a:off x="159817" y="276580"/>
            <a:ext cx="2898972" cy="2031325"/>
          </a:xfrm>
          <a:prstGeom prst="rect">
            <a:avLst/>
          </a:prstGeom>
          <a:noFill/>
        </p:spPr>
        <p:txBody>
          <a:bodyPr wrap="square">
            <a:spAutoFit/>
          </a:bodyPr>
          <a:lstStyle/>
          <a:p>
            <a:r>
              <a:rPr lang="en-US" dirty="0"/>
              <a:t>Vehicle Status Screen</a:t>
            </a:r>
          </a:p>
          <a:p>
            <a:r>
              <a:rPr lang="en-US" sz="1200" dirty="0"/>
              <a:t>The intention is to quickly show the current usability status of the vehicle. Are there any issues, fuel or battery charge status (if a hybrid, both bars will be reflected), etc. </a:t>
            </a:r>
          </a:p>
          <a:p>
            <a:endParaRPr lang="en-US" sz="1200" dirty="0"/>
          </a:p>
          <a:p>
            <a:r>
              <a:rPr lang="en-US" sz="1200" dirty="0"/>
              <a:t>UPDATE – Added engine temperature to screen as this was noted as a critical requirement.</a:t>
            </a:r>
          </a:p>
        </p:txBody>
      </p:sp>
    </p:spTree>
    <p:extLst>
      <p:ext uri="{BB962C8B-B14F-4D97-AF65-F5344CB8AC3E}">
        <p14:creationId xmlns:p14="http://schemas.microsoft.com/office/powerpoint/2010/main" val="30859068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0F0AFA4A-1ED7-961B-6A5C-1ECE242389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74800"/>
            <a:ext cx="12192000" cy="52832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58B5644-D84B-3E16-662E-F89BBD8877D3}"/>
              </a:ext>
            </a:extLst>
          </p:cNvPr>
          <p:cNvSpPr txBox="1"/>
          <p:nvPr/>
        </p:nvSpPr>
        <p:spPr>
          <a:xfrm>
            <a:off x="2830189" y="406053"/>
            <a:ext cx="6097348" cy="369332"/>
          </a:xfrm>
          <a:prstGeom prst="rect">
            <a:avLst/>
          </a:prstGeom>
          <a:noFill/>
        </p:spPr>
        <p:txBody>
          <a:bodyPr wrap="square">
            <a:spAutoFit/>
          </a:bodyPr>
          <a:lstStyle/>
          <a:p>
            <a:r>
              <a:rPr lang="en-US" dirty="0"/>
              <a:t>Group shot of all current mockup screens with notes - 4</a:t>
            </a:r>
          </a:p>
        </p:txBody>
      </p:sp>
    </p:spTree>
    <p:extLst>
      <p:ext uri="{BB962C8B-B14F-4D97-AF65-F5344CB8AC3E}">
        <p14:creationId xmlns:p14="http://schemas.microsoft.com/office/powerpoint/2010/main" val="5514652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D6ABA-0D32-020A-0357-0EA4F9FAC295}"/>
              </a:ext>
            </a:extLst>
          </p:cNvPr>
          <p:cNvSpPr>
            <a:spLocks noGrp="1"/>
          </p:cNvSpPr>
          <p:nvPr>
            <p:ph type="title"/>
          </p:nvPr>
        </p:nvSpPr>
        <p:spPr/>
        <p:txBody>
          <a:bodyPr/>
          <a:lstStyle/>
          <a:p>
            <a:r>
              <a:rPr lang="en-US" dirty="0"/>
              <a:t>Collaboration 10/23</a:t>
            </a:r>
          </a:p>
        </p:txBody>
      </p:sp>
      <p:sp>
        <p:nvSpPr>
          <p:cNvPr id="3" name="Content Placeholder 2">
            <a:extLst>
              <a:ext uri="{FF2B5EF4-FFF2-40B4-BE49-F238E27FC236}">
                <a16:creationId xmlns:a16="http://schemas.microsoft.com/office/drawing/2014/main" id="{5817A222-5FE0-68C1-ADFE-B8AAA5FA3350}"/>
              </a:ext>
            </a:extLst>
          </p:cNvPr>
          <p:cNvSpPr>
            <a:spLocks noGrp="1"/>
          </p:cNvSpPr>
          <p:nvPr>
            <p:ph idx="1"/>
          </p:nvPr>
        </p:nvSpPr>
        <p:spPr/>
        <p:txBody>
          <a:bodyPr>
            <a:normAutofit fontScale="85000" lnSpcReduction="10000"/>
          </a:bodyPr>
          <a:lstStyle/>
          <a:p>
            <a:pPr marL="0" indent="0">
              <a:buNone/>
            </a:pPr>
            <a:r>
              <a:rPr lang="en-US" dirty="0"/>
              <a:t>	After consideration, it was determined that placing the Remove Driver in the Driver Name List as an option that appears when a name is selected. </a:t>
            </a:r>
          </a:p>
          <a:p>
            <a:pPr marL="0" indent="0">
              <a:buNone/>
            </a:pPr>
            <a:r>
              <a:rPr lang="en-US" dirty="0"/>
              <a:t>	The screen menus will contain the standard home/back/forward navigation buttons to aid users who may not be comfortable with going through the screens. This allows another option to re-orient themselves as the application is being used.</a:t>
            </a:r>
          </a:p>
          <a:p>
            <a:pPr marL="0" indent="0">
              <a:buNone/>
            </a:pPr>
            <a:r>
              <a:rPr lang="en-US" dirty="0"/>
              <a:t>	Log formatting is kept general and will be updated later based on user feedback</a:t>
            </a:r>
          </a:p>
          <a:p>
            <a:pPr marL="0" indent="0">
              <a:buNone/>
            </a:pPr>
            <a:r>
              <a:rPr lang="en-US" dirty="0"/>
              <a:t>It was opted to not include:</a:t>
            </a:r>
          </a:p>
          <a:p>
            <a:pPr lvl="1"/>
            <a:r>
              <a:rPr lang="en-US" dirty="0"/>
              <a:t>Technician specific screen is not reflected at this time as that will be not visible to the user</a:t>
            </a:r>
          </a:p>
          <a:p>
            <a:pPr lvl="1"/>
            <a:r>
              <a:rPr lang="en-US" dirty="0"/>
              <a:t>Initial syncing protocols and options as that will be handled by the installing technician</a:t>
            </a:r>
          </a:p>
          <a:p>
            <a:pPr lvl="1"/>
            <a:r>
              <a:rPr lang="en-US" dirty="0"/>
              <a:t>Full menu list in detail as that will change at a later date after user feedback</a:t>
            </a:r>
          </a:p>
        </p:txBody>
      </p:sp>
    </p:spTree>
    <p:extLst>
      <p:ext uri="{BB962C8B-B14F-4D97-AF65-F5344CB8AC3E}">
        <p14:creationId xmlns:p14="http://schemas.microsoft.com/office/powerpoint/2010/main" val="2948265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654E70E-EAE4-0762-F0EC-745EB60380D9}"/>
              </a:ext>
            </a:extLst>
          </p:cNvPr>
          <p:cNvPicPr>
            <a:picLocks noChangeAspect="1"/>
          </p:cNvPicPr>
          <p:nvPr/>
        </p:nvPicPr>
        <p:blipFill>
          <a:blip r:embed="rId2"/>
          <a:stretch>
            <a:fillRect/>
          </a:stretch>
        </p:blipFill>
        <p:spPr>
          <a:xfrm>
            <a:off x="2387783" y="0"/>
            <a:ext cx="7204085" cy="6861892"/>
          </a:xfrm>
          <a:prstGeom prst="rect">
            <a:avLst/>
          </a:prstGeom>
        </p:spPr>
      </p:pic>
    </p:spTree>
    <p:extLst>
      <p:ext uri="{BB962C8B-B14F-4D97-AF65-F5344CB8AC3E}">
        <p14:creationId xmlns:p14="http://schemas.microsoft.com/office/powerpoint/2010/main" val="1015720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D6ABA-0D32-020A-0357-0EA4F9FAC295}"/>
              </a:ext>
            </a:extLst>
          </p:cNvPr>
          <p:cNvSpPr>
            <a:spLocks noGrp="1"/>
          </p:cNvSpPr>
          <p:nvPr>
            <p:ph type="title"/>
          </p:nvPr>
        </p:nvSpPr>
        <p:spPr/>
        <p:txBody>
          <a:bodyPr/>
          <a:lstStyle/>
          <a:p>
            <a:r>
              <a:rPr lang="en-US" dirty="0"/>
              <a:t>Collaboration 10/06</a:t>
            </a:r>
          </a:p>
        </p:txBody>
      </p:sp>
      <p:sp>
        <p:nvSpPr>
          <p:cNvPr id="3" name="Content Placeholder 2">
            <a:extLst>
              <a:ext uri="{FF2B5EF4-FFF2-40B4-BE49-F238E27FC236}">
                <a16:creationId xmlns:a16="http://schemas.microsoft.com/office/drawing/2014/main" id="{5817A222-5FE0-68C1-ADFE-B8AAA5FA3350}"/>
              </a:ext>
            </a:extLst>
          </p:cNvPr>
          <p:cNvSpPr>
            <a:spLocks noGrp="1"/>
          </p:cNvSpPr>
          <p:nvPr>
            <p:ph idx="1"/>
          </p:nvPr>
        </p:nvSpPr>
        <p:spPr/>
        <p:txBody>
          <a:bodyPr/>
          <a:lstStyle/>
          <a:p>
            <a:r>
              <a:rPr lang="en-US" dirty="0"/>
              <a:t>Implemented Use Case model in Draw.io and Robert Colvin hosted on Google Drive to allow for rapid communication</a:t>
            </a:r>
          </a:p>
          <a:p>
            <a:r>
              <a:rPr lang="en-US" dirty="0"/>
              <a:t>Scheduled next meeting for 10/06</a:t>
            </a:r>
          </a:p>
          <a:p>
            <a:endParaRPr lang="en-US" dirty="0"/>
          </a:p>
          <a:p>
            <a:endParaRPr lang="en-US" dirty="0"/>
          </a:p>
        </p:txBody>
      </p:sp>
    </p:spTree>
    <p:extLst>
      <p:ext uri="{BB962C8B-B14F-4D97-AF65-F5344CB8AC3E}">
        <p14:creationId xmlns:p14="http://schemas.microsoft.com/office/powerpoint/2010/main" val="3173010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1B66D5F-0386-8EF4-C160-8A62D728311C}"/>
              </a:ext>
            </a:extLst>
          </p:cNvPr>
          <p:cNvPicPr>
            <a:picLocks noChangeAspect="1"/>
          </p:cNvPicPr>
          <p:nvPr/>
        </p:nvPicPr>
        <p:blipFill>
          <a:blip r:embed="rId2"/>
          <a:stretch>
            <a:fillRect/>
          </a:stretch>
        </p:blipFill>
        <p:spPr>
          <a:xfrm>
            <a:off x="3262312" y="133350"/>
            <a:ext cx="5667375" cy="6591300"/>
          </a:xfrm>
          <a:prstGeom prst="rect">
            <a:avLst/>
          </a:prstGeom>
        </p:spPr>
      </p:pic>
    </p:spTree>
    <p:extLst>
      <p:ext uri="{BB962C8B-B14F-4D97-AF65-F5344CB8AC3E}">
        <p14:creationId xmlns:p14="http://schemas.microsoft.com/office/powerpoint/2010/main" val="3505765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C2EAD7E-97E2-1221-D77B-2693F4DEC768}"/>
              </a:ext>
            </a:extLst>
          </p:cNvPr>
          <p:cNvPicPr>
            <a:picLocks noChangeAspect="1"/>
          </p:cNvPicPr>
          <p:nvPr/>
        </p:nvPicPr>
        <p:blipFill>
          <a:blip r:embed="rId2"/>
          <a:stretch>
            <a:fillRect/>
          </a:stretch>
        </p:blipFill>
        <p:spPr>
          <a:xfrm>
            <a:off x="3190875" y="338137"/>
            <a:ext cx="5810250" cy="6181725"/>
          </a:xfrm>
          <a:prstGeom prst="rect">
            <a:avLst/>
          </a:prstGeom>
        </p:spPr>
      </p:pic>
    </p:spTree>
    <p:extLst>
      <p:ext uri="{BB962C8B-B14F-4D97-AF65-F5344CB8AC3E}">
        <p14:creationId xmlns:p14="http://schemas.microsoft.com/office/powerpoint/2010/main" val="433853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FBAEBAB-E758-3633-F658-41155543B500}"/>
              </a:ext>
            </a:extLst>
          </p:cNvPr>
          <p:cNvPicPr>
            <a:picLocks noChangeAspect="1"/>
          </p:cNvPicPr>
          <p:nvPr/>
        </p:nvPicPr>
        <p:blipFill>
          <a:blip r:embed="rId2"/>
          <a:stretch>
            <a:fillRect/>
          </a:stretch>
        </p:blipFill>
        <p:spPr>
          <a:xfrm>
            <a:off x="2603240" y="-7605"/>
            <a:ext cx="6913983" cy="6802825"/>
          </a:xfrm>
          <a:prstGeom prst="rect">
            <a:avLst/>
          </a:prstGeom>
        </p:spPr>
      </p:pic>
    </p:spTree>
    <p:extLst>
      <p:ext uri="{BB962C8B-B14F-4D97-AF65-F5344CB8AC3E}">
        <p14:creationId xmlns:p14="http://schemas.microsoft.com/office/powerpoint/2010/main" val="2632668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D6ABA-0D32-020A-0357-0EA4F9FAC295}"/>
              </a:ext>
            </a:extLst>
          </p:cNvPr>
          <p:cNvSpPr>
            <a:spLocks noGrp="1"/>
          </p:cNvSpPr>
          <p:nvPr>
            <p:ph type="title"/>
          </p:nvPr>
        </p:nvSpPr>
        <p:spPr/>
        <p:txBody>
          <a:bodyPr/>
          <a:lstStyle/>
          <a:p>
            <a:r>
              <a:rPr lang="en-US" dirty="0"/>
              <a:t>Collaboration 10/13</a:t>
            </a:r>
          </a:p>
        </p:txBody>
      </p:sp>
      <p:sp>
        <p:nvSpPr>
          <p:cNvPr id="3" name="Content Placeholder 2">
            <a:extLst>
              <a:ext uri="{FF2B5EF4-FFF2-40B4-BE49-F238E27FC236}">
                <a16:creationId xmlns:a16="http://schemas.microsoft.com/office/drawing/2014/main" id="{5817A222-5FE0-68C1-ADFE-B8AAA5FA3350}"/>
              </a:ext>
            </a:extLst>
          </p:cNvPr>
          <p:cNvSpPr>
            <a:spLocks noGrp="1"/>
          </p:cNvSpPr>
          <p:nvPr>
            <p:ph idx="1"/>
          </p:nvPr>
        </p:nvSpPr>
        <p:spPr/>
        <p:txBody>
          <a:bodyPr>
            <a:normAutofit lnSpcReduction="10000"/>
          </a:bodyPr>
          <a:lstStyle/>
          <a:p>
            <a:r>
              <a:rPr lang="en-US" dirty="0"/>
              <a:t>Implemented Class model in Draw.io and Robert Colvin hosted again on Google Drive to allow for rapid live communication</a:t>
            </a:r>
          </a:p>
          <a:p>
            <a:r>
              <a:rPr lang="en-US" dirty="0"/>
              <a:t>Notes were added on the lines between the classes to clarify the  relationships as well as provide extra context that may not be readily apparent</a:t>
            </a:r>
          </a:p>
          <a:p>
            <a:r>
              <a:rPr lang="en-US" dirty="0"/>
              <a:t>While generating the Class model we made sure to reflect the Use Diagrams intention within it.</a:t>
            </a:r>
          </a:p>
          <a:p>
            <a:r>
              <a:rPr lang="en-US" dirty="0"/>
              <a:t>Sent email to customer (Prof Grant) for clarification on Interface Drawing requirements</a:t>
            </a:r>
          </a:p>
          <a:p>
            <a:r>
              <a:rPr lang="en-US" dirty="0"/>
              <a:t>Scheduled next meeting for 10/20</a:t>
            </a:r>
          </a:p>
        </p:txBody>
      </p:sp>
    </p:spTree>
    <p:extLst>
      <p:ext uri="{BB962C8B-B14F-4D97-AF65-F5344CB8AC3E}">
        <p14:creationId xmlns:p14="http://schemas.microsoft.com/office/powerpoint/2010/main" val="2617973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FBBDDD09-3B7B-5E6B-2E4F-AA3EA3A263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3587" y="0"/>
            <a:ext cx="8888413"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A932B8D-8307-7390-7493-3671FC03D3C3}"/>
              </a:ext>
            </a:extLst>
          </p:cNvPr>
          <p:cNvSpPr txBox="1"/>
          <p:nvPr/>
        </p:nvSpPr>
        <p:spPr>
          <a:xfrm>
            <a:off x="159817" y="276580"/>
            <a:ext cx="2898972" cy="1292662"/>
          </a:xfrm>
          <a:prstGeom prst="rect">
            <a:avLst/>
          </a:prstGeom>
          <a:noFill/>
        </p:spPr>
        <p:txBody>
          <a:bodyPr wrap="square">
            <a:spAutoFit/>
          </a:bodyPr>
          <a:lstStyle/>
          <a:p>
            <a:r>
              <a:rPr lang="en-US" dirty="0"/>
              <a:t>Vehicle Status Screen</a:t>
            </a:r>
          </a:p>
          <a:p>
            <a:r>
              <a:rPr lang="en-US" sz="1200" dirty="0"/>
              <a:t>The intention is to quickly show the current usability status of the vehicle. Are there any issues, fuel or battery charge status (if a hybrid, both bars will be reflected), etc. </a:t>
            </a:r>
          </a:p>
        </p:txBody>
      </p:sp>
    </p:spTree>
    <p:extLst>
      <p:ext uri="{BB962C8B-B14F-4D97-AF65-F5344CB8AC3E}">
        <p14:creationId xmlns:p14="http://schemas.microsoft.com/office/powerpoint/2010/main" val="19282940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ec37a091-b9a6-47e5-98d0-903d4a419203}" enabled="0" method="" siteId="{ec37a091-b9a6-47e5-98d0-903d4a419203}" removed="1"/>
</clbl:labelList>
</file>

<file path=docProps/app.xml><?xml version="1.0" encoding="utf-8"?>
<Properties xmlns="http://schemas.openxmlformats.org/officeDocument/2006/extended-properties" xmlns:vt="http://schemas.openxmlformats.org/officeDocument/2006/docPropsVTypes">
  <TotalTime>350</TotalTime>
  <Words>1581</Words>
  <Application>Microsoft Office PowerPoint</Application>
  <PresentationFormat>Widescreen</PresentationFormat>
  <Paragraphs>112</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Aptos</vt:lpstr>
      <vt:lpstr>Aptos Display</vt:lpstr>
      <vt:lpstr>Arial</vt:lpstr>
      <vt:lpstr>Calibri</vt:lpstr>
      <vt:lpstr>Office Theme</vt:lpstr>
      <vt:lpstr>General DisArrays Project Report 1  Team Leader: Jon Mauriala Team Member: Ty Gregory Team Member: Robert Colvin</vt:lpstr>
      <vt:lpstr>Collaboration 9/29</vt:lpstr>
      <vt:lpstr>PowerPoint Presentation</vt:lpstr>
      <vt:lpstr>Collaboration 10/06</vt:lpstr>
      <vt:lpstr>PowerPoint Presentation</vt:lpstr>
      <vt:lpstr>PowerPoint Presentation</vt:lpstr>
      <vt:lpstr>PowerPoint Presentation</vt:lpstr>
      <vt:lpstr>Collaboration 10/13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Collaboration 10/21</vt:lpstr>
      <vt:lpstr>Collaboration 10/21</vt:lpstr>
      <vt:lpstr>PowerPoint Presentation</vt:lpstr>
      <vt:lpstr>PowerPoint Presentation</vt:lpstr>
      <vt:lpstr>PowerPoint Presentation</vt:lpstr>
      <vt:lpstr>PowerPoint Presentation</vt:lpstr>
      <vt:lpstr>PowerPoint Presentation</vt:lpstr>
      <vt:lpstr>PowerPoint Presentation</vt:lpstr>
      <vt:lpstr>Collaboration 10/23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Mauriala, Jon</dc:creator>
  <cp:lastModifiedBy>Mauriala, Jon</cp:lastModifiedBy>
  <cp:revision>11</cp:revision>
  <dcterms:created xsi:type="dcterms:W3CDTF">2024-10-05T17:07:14Z</dcterms:created>
  <dcterms:modified xsi:type="dcterms:W3CDTF">2024-10-24T01:56:06Z</dcterms:modified>
</cp:coreProperties>
</file>