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DABAB9-AC26-4F83-92BB-EB6392D8FD99}">
  <a:tblStyle styleId="{88DABAB9-AC26-4F83-92BB-EB6392D8FD99}" styleName="Table_0">
    <a:wholeTbl>
      <a:tcTxStyle>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991ab0a1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991ab0a1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991ab0a1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991ab0a1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058f7d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058f7d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6058f7de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058f7de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07433dd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07433d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991ab0a1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991ab0a1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c991ab0a1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c991ab0a1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991ab0a1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991ab0a1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607433d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07433d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c991ab0a1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c991ab0a1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c991ab0a1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c991ab0a1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607433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07433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c991ab0a1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c991ab0a1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60749fe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60749fe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6058f7de0_1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6058f7de0_1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60749fe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60749fe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c991ab0a1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c991ab0a1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c991ab0a1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c991ab0a1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991ab0a1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991ab0a1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991ab0a1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991ab0a1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991ab0a1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991ab0a1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058f7de0_1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058f7de0_1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058f7de0_1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058f7de0_1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058f7de0_1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058f7de0_1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991ab0a1_0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991ab0a1_0_1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Automated Essay Grading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Using Neural Networks</a:t>
            </a:r>
            <a:endParaRPr b="1" sz="3000"/>
          </a:p>
        </p:txBody>
      </p:sp>
      <p:sp>
        <p:nvSpPr>
          <p:cNvPr id="68" name="Google Shape;68;p13"/>
          <p:cNvSpPr txBox="1"/>
          <p:nvPr>
            <p:ph idx="1" type="subTitle"/>
          </p:nvPr>
        </p:nvSpPr>
        <p:spPr>
          <a:xfrm>
            <a:off x="0" y="4181400"/>
            <a:ext cx="57099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             </a:t>
            </a:r>
            <a:r>
              <a:rPr b="1" lang="en">
                <a:solidFill>
                  <a:schemeClr val="lt2"/>
                </a:solidFill>
              </a:rPr>
              <a:t>Revathi Bhuvaneswari</a:t>
            </a:r>
            <a:endParaRPr b="1">
              <a:solidFill>
                <a:schemeClr val="lt2"/>
              </a:solidFill>
            </a:endParaRPr>
          </a:p>
        </p:txBody>
      </p:sp>
      <p:sp>
        <p:nvSpPr>
          <p:cNvPr id="69" name="Google Shape;69;p13"/>
          <p:cNvSpPr txBox="1"/>
          <p:nvPr>
            <p:ph idx="1" type="subTitle"/>
          </p:nvPr>
        </p:nvSpPr>
        <p:spPr>
          <a:xfrm>
            <a:off x="5041525" y="4181400"/>
            <a:ext cx="41025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             </a:t>
            </a:r>
            <a:r>
              <a:rPr b="1" lang="en">
                <a:solidFill>
                  <a:schemeClr val="lt2"/>
                </a:solidFill>
              </a:rPr>
              <a:t>Tianying Luo</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Word Embeddings</a:t>
            </a:r>
            <a:endParaRPr sz="4800"/>
          </a:p>
        </p:txBody>
      </p:sp>
      <p:pic>
        <p:nvPicPr>
          <p:cNvPr id="144" name="Google Shape;144;p22"/>
          <p:cNvPicPr preferRelativeResize="0"/>
          <p:nvPr/>
        </p:nvPicPr>
        <p:blipFill>
          <a:blip r:embed="rId3">
            <a:alphaModFix/>
          </a:blip>
          <a:stretch>
            <a:fillRect/>
          </a:stretch>
        </p:blipFill>
        <p:spPr>
          <a:xfrm>
            <a:off x="1290412" y="821050"/>
            <a:ext cx="6563176" cy="432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Word Embeddings</a:t>
            </a:r>
            <a:endParaRPr sz="4800"/>
          </a:p>
        </p:txBody>
      </p:sp>
      <p:pic>
        <p:nvPicPr>
          <p:cNvPr id="150" name="Google Shape;150;p23"/>
          <p:cNvPicPr preferRelativeResize="0"/>
          <p:nvPr/>
        </p:nvPicPr>
        <p:blipFill rotWithShape="1">
          <a:blip r:embed="rId3">
            <a:alphaModFix/>
          </a:blip>
          <a:srcRect b="0" l="44684" r="0" t="7825"/>
          <a:stretch/>
        </p:blipFill>
        <p:spPr>
          <a:xfrm>
            <a:off x="232225" y="1937725"/>
            <a:ext cx="2265675" cy="2949975"/>
          </a:xfrm>
          <a:prstGeom prst="rect">
            <a:avLst/>
          </a:prstGeom>
          <a:noFill/>
          <a:ln>
            <a:noFill/>
          </a:ln>
        </p:spPr>
      </p:pic>
      <p:pic>
        <p:nvPicPr>
          <p:cNvPr id="151" name="Google Shape;151;p23"/>
          <p:cNvPicPr preferRelativeResize="0"/>
          <p:nvPr/>
        </p:nvPicPr>
        <p:blipFill rotWithShape="1">
          <a:blip r:embed="rId4">
            <a:alphaModFix/>
          </a:blip>
          <a:srcRect b="0" l="39220" r="0" t="7825"/>
          <a:stretch/>
        </p:blipFill>
        <p:spPr>
          <a:xfrm>
            <a:off x="3327325" y="1937725"/>
            <a:ext cx="2489350" cy="2949975"/>
          </a:xfrm>
          <a:prstGeom prst="rect">
            <a:avLst/>
          </a:prstGeom>
          <a:noFill/>
          <a:ln>
            <a:noFill/>
          </a:ln>
        </p:spPr>
      </p:pic>
      <p:pic>
        <p:nvPicPr>
          <p:cNvPr id="152" name="Google Shape;152;p23"/>
          <p:cNvPicPr preferRelativeResize="0"/>
          <p:nvPr/>
        </p:nvPicPr>
        <p:blipFill rotWithShape="1">
          <a:blip r:embed="rId5">
            <a:alphaModFix/>
          </a:blip>
          <a:srcRect b="0" l="43246" r="0" t="7825"/>
          <a:stretch/>
        </p:blipFill>
        <p:spPr>
          <a:xfrm>
            <a:off x="6694250" y="1937725"/>
            <a:ext cx="2324525" cy="2949975"/>
          </a:xfrm>
          <a:prstGeom prst="rect">
            <a:avLst/>
          </a:prstGeom>
          <a:noFill/>
          <a:ln>
            <a:noFill/>
          </a:ln>
        </p:spPr>
      </p:pic>
      <p:sp>
        <p:nvSpPr>
          <p:cNvPr id="153" name="Google Shape;153;p23"/>
          <p:cNvSpPr txBox="1"/>
          <p:nvPr>
            <p:ph idx="1" type="body"/>
          </p:nvPr>
        </p:nvSpPr>
        <p:spPr>
          <a:xfrm>
            <a:off x="228600" y="1441450"/>
            <a:ext cx="2196000" cy="52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‘computer’</a:t>
            </a:r>
            <a:endParaRPr b="1" sz="2400"/>
          </a:p>
        </p:txBody>
      </p:sp>
      <p:sp>
        <p:nvSpPr>
          <p:cNvPr id="154" name="Google Shape;154;p23"/>
          <p:cNvSpPr txBox="1"/>
          <p:nvPr>
            <p:ph idx="1" type="body"/>
          </p:nvPr>
        </p:nvSpPr>
        <p:spPr>
          <a:xfrm>
            <a:off x="3395825" y="1441450"/>
            <a:ext cx="2196000" cy="52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‘laugh’</a:t>
            </a:r>
            <a:endParaRPr b="1" sz="2400"/>
          </a:p>
        </p:txBody>
      </p:sp>
      <p:sp>
        <p:nvSpPr>
          <p:cNvPr id="155" name="Google Shape;155;p23"/>
          <p:cNvSpPr txBox="1"/>
          <p:nvPr>
            <p:ph idx="1" type="body"/>
          </p:nvPr>
        </p:nvSpPr>
        <p:spPr>
          <a:xfrm>
            <a:off x="6822775" y="1441450"/>
            <a:ext cx="2196000" cy="52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‘cycle’</a:t>
            </a:r>
            <a:endParaRPr b="1" sz="2400"/>
          </a:p>
        </p:txBody>
      </p:sp>
      <p:sp>
        <p:nvSpPr>
          <p:cNvPr id="156" name="Google Shape;156;p23"/>
          <p:cNvSpPr txBox="1"/>
          <p:nvPr>
            <p:ph idx="4294967295" type="body"/>
          </p:nvPr>
        </p:nvSpPr>
        <p:spPr>
          <a:xfrm>
            <a:off x="311700" y="785950"/>
            <a:ext cx="8520600" cy="655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400">
                <a:solidFill>
                  <a:schemeClr val="accent2"/>
                </a:solidFill>
              </a:rPr>
              <a:t>Top 10 Similar Words &amp; Cosine Similarities</a:t>
            </a:r>
            <a:endParaRPr b="1" sz="24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Model Approach</a:t>
            </a:r>
            <a:endParaRPr sz="4800"/>
          </a:p>
        </p:txBody>
      </p:sp>
      <p:sp>
        <p:nvSpPr>
          <p:cNvPr id="162" name="Google Shape;162;p24"/>
          <p:cNvSpPr/>
          <p:nvPr/>
        </p:nvSpPr>
        <p:spPr>
          <a:xfrm>
            <a:off x="134850" y="1677075"/>
            <a:ext cx="4029600" cy="525300"/>
          </a:xfrm>
          <a:prstGeom prst="roundRect">
            <a:avLst>
              <a:gd fmla="val 16667" name="adj"/>
            </a:avLst>
          </a:prstGeom>
          <a:solidFill>
            <a:srgbClr val="0B539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Embedding Layer (Trained Weights)</a:t>
            </a:r>
            <a:endParaRPr sz="1800">
              <a:solidFill>
                <a:srgbClr val="FFFFFF"/>
              </a:solidFill>
              <a:latin typeface="Open Sans"/>
              <a:ea typeface="Open Sans"/>
              <a:cs typeface="Open Sans"/>
              <a:sym typeface="Open Sans"/>
            </a:endParaRPr>
          </a:p>
        </p:txBody>
      </p:sp>
      <p:sp>
        <p:nvSpPr>
          <p:cNvPr id="163" name="Google Shape;163;p24"/>
          <p:cNvSpPr/>
          <p:nvPr/>
        </p:nvSpPr>
        <p:spPr>
          <a:xfrm>
            <a:off x="134675" y="3496675"/>
            <a:ext cx="4029600" cy="525300"/>
          </a:xfrm>
          <a:prstGeom prst="roundRect">
            <a:avLst>
              <a:gd fmla="val 16667" name="adj"/>
            </a:avLst>
          </a:prstGeom>
          <a:solidFill>
            <a:srgbClr val="0B539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FFFFFF"/>
                </a:solidFill>
                <a:latin typeface="Open Sans"/>
                <a:ea typeface="Open Sans"/>
                <a:cs typeface="Open Sans"/>
                <a:sym typeface="Open Sans"/>
              </a:rPr>
              <a:t>Average Custom Vectors Per Word</a:t>
            </a:r>
            <a:endParaRPr sz="1800">
              <a:solidFill>
                <a:srgbClr val="FFFFFF"/>
              </a:solidFill>
              <a:latin typeface="Open Sans"/>
              <a:ea typeface="Open Sans"/>
              <a:cs typeface="Open Sans"/>
              <a:sym typeface="Open Sans"/>
            </a:endParaRPr>
          </a:p>
        </p:txBody>
      </p:sp>
      <p:sp>
        <p:nvSpPr>
          <p:cNvPr id="164" name="Google Shape;164;p24"/>
          <p:cNvSpPr/>
          <p:nvPr/>
        </p:nvSpPr>
        <p:spPr>
          <a:xfrm>
            <a:off x="7011075" y="1254988"/>
            <a:ext cx="2020500" cy="525300"/>
          </a:xfrm>
          <a:prstGeom prst="roundRect">
            <a:avLst>
              <a:gd fmla="val 16667" name="adj"/>
            </a:avLst>
          </a:prstGeom>
          <a:solidFill>
            <a:srgbClr val="38761D"/>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MLP</a:t>
            </a:r>
            <a:endParaRPr b="1" sz="3600">
              <a:solidFill>
                <a:srgbClr val="FFFFFF"/>
              </a:solidFill>
              <a:latin typeface="Open Sans"/>
              <a:ea typeface="Open Sans"/>
              <a:cs typeface="Open Sans"/>
              <a:sym typeface="Open Sans"/>
            </a:endParaRPr>
          </a:p>
        </p:txBody>
      </p:sp>
      <p:sp>
        <p:nvSpPr>
          <p:cNvPr id="165" name="Google Shape;165;p24"/>
          <p:cNvSpPr/>
          <p:nvPr/>
        </p:nvSpPr>
        <p:spPr>
          <a:xfrm>
            <a:off x="7011075" y="2161288"/>
            <a:ext cx="2020500" cy="525300"/>
          </a:xfrm>
          <a:prstGeom prst="roundRect">
            <a:avLst>
              <a:gd fmla="val 16667" name="adj"/>
            </a:avLst>
          </a:prstGeom>
          <a:solidFill>
            <a:srgbClr val="38761D"/>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600">
                <a:solidFill>
                  <a:srgbClr val="FFFFFF"/>
                </a:solidFill>
                <a:latin typeface="Open Sans"/>
                <a:ea typeface="Open Sans"/>
                <a:cs typeface="Open Sans"/>
                <a:sym typeface="Open Sans"/>
              </a:rPr>
              <a:t>CNN</a:t>
            </a:r>
            <a:endParaRPr b="1" sz="3600">
              <a:solidFill>
                <a:srgbClr val="FFFFFF"/>
              </a:solidFill>
              <a:latin typeface="Open Sans"/>
              <a:ea typeface="Open Sans"/>
              <a:cs typeface="Open Sans"/>
              <a:sym typeface="Open Sans"/>
            </a:endParaRPr>
          </a:p>
        </p:txBody>
      </p:sp>
      <p:sp>
        <p:nvSpPr>
          <p:cNvPr id="166" name="Google Shape;166;p24"/>
          <p:cNvSpPr/>
          <p:nvPr/>
        </p:nvSpPr>
        <p:spPr>
          <a:xfrm>
            <a:off x="7011075" y="3066488"/>
            <a:ext cx="2020500" cy="525300"/>
          </a:xfrm>
          <a:prstGeom prst="roundRect">
            <a:avLst>
              <a:gd fmla="val 16667" name="adj"/>
            </a:avLst>
          </a:prstGeom>
          <a:solidFill>
            <a:srgbClr val="38761D"/>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600">
                <a:solidFill>
                  <a:srgbClr val="FFFFFF"/>
                </a:solidFill>
                <a:latin typeface="Open Sans"/>
                <a:ea typeface="Open Sans"/>
                <a:cs typeface="Open Sans"/>
                <a:sym typeface="Open Sans"/>
              </a:rPr>
              <a:t>LSTM</a:t>
            </a:r>
            <a:endParaRPr b="1" sz="3600">
              <a:solidFill>
                <a:srgbClr val="FFFFFF"/>
              </a:solidFill>
              <a:latin typeface="Open Sans"/>
              <a:ea typeface="Open Sans"/>
              <a:cs typeface="Open Sans"/>
              <a:sym typeface="Open Sans"/>
            </a:endParaRPr>
          </a:p>
        </p:txBody>
      </p:sp>
      <p:sp>
        <p:nvSpPr>
          <p:cNvPr id="167" name="Google Shape;167;p24"/>
          <p:cNvSpPr/>
          <p:nvPr/>
        </p:nvSpPr>
        <p:spPr>
          <a:xfrm>
            <a:off x="7011075" y="3972788"/>
            <a:ext cx="2020500" cy="525300"/>
          </a:xfrm>
          <a:prstGeom prst="roundRect">
            <a:avLst>
              <a:gd fmla="val 16667" name="adj"/>
            </a:avLst>
          </a:prstGeom>
          <a:solidFill>
            <a:srgbClr val="38761D"/>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400">
                <a:solidFill>
                  <a:srgbClr val="FFFFFF"/>
                </a:solidFill>
                <a:latin typeface="Open Sans"/>
                <a:ea typeface="Open Sans"/>
                <a:cs typeface="Open Sans"/>
                <a:sym typeface="Open Sans"/>
              </a:rPr>
              <a:t>Bi-LSTM</a:t>
            </a:r>
            <a:endParaRPr b="1" sz="3400">
              <a:solidFill>
                <a:srgbClr val="FFFFFF"/>
              </a:solidFill>
              <a:latin typeface="Open Sans"/>
              <a:ea typeface="Open Sans"/>
              <a:cs typeface="Open Sans"/>
              <a:sym typeface="Open Sans"/>
            </a:endParaRPr>
          </a:p>
        </p:txBody>
      </p:sp>
      <p:cxnSp>
        <p:nvCxnSpPr>
          <p:cNvPr id="168" name="Google Shape;168;p24"/>
          <p:cNvCxnSpPr>
            <a:stCxn id="162" idx="3"/>
            <a:endCxn id="164" idx="1"/>
          </p:cNvCxnSpPr>
          <p:nvPr/>
        </p:nvCxnSpPr>
        <p:spPr>
          <a:xfrm flipH="1" rot="10800000">
            <a:off x="4164450" y="1517625"/>
            <a:ext cx="2846700" cy="422100"/>
          </a:xfrm>
          <a:prstGeom prst="bentConnector3">
            <a:avLst>
              <a:gd fmla="val 49999" name="adj1"/>
            </a:avLst>
          </a:prstGeom>
          <a:noFill/>
          <a:ln cap="flat" cmpd="sng" w="38100">
            <a:solidFill>
              <a:schemeClr val="accent1"/>
            </a:solidFill>
            <a:prstDash val="solid"/>
            <a:round/>
            <a:headEnd len="sm" w="sm" type="none"/>
            <a:tailEnd len="sm" w="sm" type="none"/>
          </a:ln>
        </p:spPr>
      </p:cxnSp>
      <p:cxnSp>
        <p:nvCxnSpPr>
          <p:cNvPr id="169" name="Google Shape;169;p24"/>
          <p:cNvCxnSpPr>
            <a:stCxn id="162" idx="3"/>
            <a:endCxn id="165" idx="1"/>
          </p:cNvCxnSpPr>
          <p:nvPr/>
        </p:nvCxnSpPr>
        <p:spPr>
          <a:xfrm>
            <a:off x="4164450" y="1939725"/>
            <a:ext cx="2846700" cy="484200"/>
          </a:xfrm>
          <a:prstGeom prst="bentConnector3">
            <a:avLst>
              <a:gd fmla="val 49999" name="adj1"/>
            </a:avLst>
          </a:prstGeom>
          <a:noFill/>
          <a:ln cap="flat" cmpd="sng" w="38100">
            <a:solidFill>
              <a:schemeClr val="accent1"/>
            </a:solidFill>
            <a:prstDash val="solid"/>
            <a:round/>
            <a:headEnd len="sm" w="sm" type="none"/>
            <a:tailEnd len="sm" w="sm" type="none"/>
          </a:ln>
        </p:spPr>
      </p:cxnSp>
      <p:cxnSp>
        <p:nvCxnSpPr>
          <p:cNvPr id="170" name="Google Shape;170;p24"/>
          <p:cNvCxnSpPr>
            <a:stCxn id="166" idx="1"/>
            <a:endCxn id="163" idx="3"/>
          </p:cNvCxnSpPr>
          <p:nvPr/>
        </p:nvCxnSpPr>
        <p:spPr>
          <a:xfrm flipH="1">
            <a:off x="4164375" y="3329138"/>
            <a:ext cx="2846700" cy="430200"/>
          </a:xfrm>
          <a:prstGeom prst="bentConnector3">
            <a:avLst>
              <a:gd fmla="val 50002" name="adj1"/>
            </a:avLst>
          </a:prstGeom>
          <a:noFill/>
          <a:ln cap="flat" cmpd="sng" w="38100">
            <a:solidFill>
              <a:schemeClr val="accent1"/>
            </a:solidFill>
            <a:prstDash val="solid"/>
            <a:round/>
            <a:headEnd len="sm" w="sm" type="none"/>
            <a:tailEnd len="sm" w="sm" type="none"/>
          </a:ln>
        </p:spPr>
      </p:cxnSp>
      <p:cxnSp>
        <p:nvCxnSpPr>
          <p:cNvPr id="171" name="Google Shape;171;p24"/>
          <p:cNvCxnSpPr>
            <a:stCxn id="167" idx="1"/>
            <a:endCxn id="163" idx="3"/>
          </p:cNvCxnSpPr>
          <p:nvPr/>
        </p:nvCxnSpPr>
        <p:spPr>
          <a:xfrm rot="10800000">
            <a:off x="4164375" y="3759338"/>
            <a:ext cx="2846700" cy="476100"/>
          </a:xfrm>
          <a:prstGeom prst="bentConnector3">
            <a:avLst>
              <a:gd fmla="val 50002" name="adj1"/>
            </a:avLst>
          </a:prstGeom>
          <a:noFill/>
          <a:ln cap="flat" cmpd="sng" w="38100">
            <a:solidFill>
              <a:schemeClr val="accent1"/>
            </a:solidFill>
            <a:prstDash val="solid"/>
            <a:round/>
            <a:headEnd len="sm" w="sm" type="none"/>
            <a:tailEnd len="sm" w="sm" type="none"/>
          </a:ln>
        </p:spPr>
      </p:cxnSp>
      <p:cxnSp>
        <p:nvCxnSpPr>
          <p:cNvPr id="172" name="Google Shape;172;p24"/>
          <p:cNvCxnSpPr/>
          <p:nvPr/>
        </p:nvCxnSpPr>
        <p:spPr>
          <a:xfrm>
            <a:off x="5591075" y="2387238"/>
            <a:ext cx="0" cy="924600"/>
          </a:xfrm>
          <a:prstGeom prst="straightConnector1">
            <a:avLst/>
          </a:prstGeom>
          <a:noFill/>
          <a:ln cap="flat" cmpd="sng" w="38100">
            <a:solidFill>
              <a:schemeClr val="accent1"/>
            </a:solidFill>
            <a:prstDash val="solid"/>
            <a:round/>
            <a:headEnd len="sm" w="sm" type="none"/>
            <a:tailEnd len="sm" w="sm" type="none"/>
          </a:ln>
        </p:spPr>
      </p:cxnSp>
      <p:sp>
        <p:nvSpPr>
          <p:cNvPr id="173" name="Google Shape;173;p24"/>
          <p:cNvSpPr/>
          <p:nvPr/>
        </p:nvSpPr>
        <p:spPr>
          <a:xfrm>
            <a:off x="134700" y="2591475"/>
            <a:ext cx="4029600" cy="525300"/>
          </a:xfrm>
          <a:prstGeom prst="roundRect">
            <a:avLst>
              <a:gd fmla="val 16667" name="adj"/>
            </a:avLst>
          </a:prstGeom>
          <a:solidFill>
            <a:srgbClr val="0B539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FFFFFF"/>
                </a:solidFill>
                <a:latin typeface="Open Sans"/>
                <a:ea typeface="Open Sans"/>
                <a:cs typeface="Open Sans"/>
                <a:sym typeface="Open Sans"/>
              </a:rPr>
              <a:t>Embedding Layer (Custom Weights)</a:t>
            </a:r>
            <a:endParaRPr sz="1800">
              <a:solidFill>
                <a:srgbClr val="FFFFFF"/>
              </a:solidFill>
              <a:latin typeface="Open Sans"/>
              <a:ea typeface="Open Sans"/>
              <a:cs typeface="Open Sans"/>
              <a:sym typeface="Open Sans"/>
            </a:endParaRPr>
          </a:p>
        </p:txBody>
      </p:sp>
      <p:cxnSp>
        <p:nvCxnSpPr>
          <p:cNvPr id="174" name="Google Shape;174;p24"/>
          <p:cNvCxnSpPr>
            <a:stCxn id="173" idx="3"/>
          </p:cNvCxnSpPr>
          <p:nvPr/>
        </p:nvCxnSpPr>
        <p:spPr>
          <a:xfrm flipH="1" rot="10800000">
            <a:off x="4164300" y="2432025"/>
            <a:ext cx="2846700" cy="422100"/>
          </a:xfrm>
          <a:prstGeom prst="bentConnector3">
            <a:avLst>
              <a:gd fmla="val 50000" name="adj1"/>
            </a:avLst>
          </a:prstGeom>
          <a:noFill/>
          <a:ln cap="flat" cmpd="sng" w="38100">
            <a:solidFill>
              <a:schemeClr val="accent1"/>
            </a:solidFill>
            <a:prstDash val="solid"/>
            <a:round/>
            <a:headEnd len="sm" w="sm" type="none"/>
            <a:tailEnd len="sm" w="sm" type="none"/>
          </a:ln>
        </p:spPr>
      </p:cxnSp>
      <p:cxnSp>
        <p:nvCxnSpPr>
          <p:cNvPr id="175" name="Google Shape;175;p24"/>
          <p:cNvCxnSpPr>
            <a:stCxn id="173" idx="3"/>
          </p:cNvCxnSpPr>
          <p:nvPr/>
        </p:nvCxnSpPr>
        <p:spPr>
          <a:xfrm>
            <a:off x="4164300" y="2854125"/>
            <a:ext cx="2846700" cy="484200"/>
          </a:xfrm>
          <a:prstGeom prst="bentConnector3">
            <a:avLst>
              <a:gd fmla="val 50000" name="adj1"/>
            </a:avLst>
          </a:prstGeom>
          <a:noFill/>
          <a:ln cap="flat" cmpd="sng" w="38100">
            <a:solidFill>
              <a:schemeClr val="accent1"/>
            </a:solidFill>
            <a:prstDash val="solid"/>
            <a:round/>
            <a:headEnd len="sm" w="sm" type="none"/>
            <a:tailEnd len="sm" w="sm" type="none"/>
          </a:ln>
        </p:spPr>
      </p:cxnSp>
      <p:sp>
        <p:nvSpPr>
          <p:cNvPr id="176" name="Google Shape;176;p24"/>
          <p:cNvSpPr/>
          <p:nvPr/>
        </p:nvSpPr>
        <p:spPr>
          <a:xfrm>
            <a:off x="67425" y="953575"/>
            <a:ext cx="4199700" cy="2264400"/>
          </a:xfrm>
          <a:prstGeom prst="rect">
            <a:avLst/>
          </a:prstGeom>
          <a:noFill/>
          <a:ln cap="flat" cmpd="sng" w="9525">
            <a:solidFill>
              <a:srgbClr val="741B4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txBox="1"/>
          <p:nvPr>
            <p:ph idx="4294967295" type="body"/>
          </p:nvPr>
        </p:nvSpPr>
        <p:spPr>
          <a:xfrm>
            <a:off x="67425" y="989725"/>
            <a:ext cx="4199700" cy="655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A64D79"/>
                </a:solidFill>
              </a:rPr>
              <a:t>Keras Tokenizer API</a:t>
            </a:r>
            <a:endParaRPr b="1">
              <a:solidFill>
                <a:srgbClr val="A64D7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idx="1" type="body"/>
          </p:nvPr>
        </p:nvSpPr>
        <p:spPr>
          <a:xfrm>
            <a:off x="6900" y="1266175"/>
            <a:ext cx="39999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2"/>
                </a:solidFill>
              </a:rPr>
              <a:t>MSE Loss Function</a:t>
            </a:r>
            <a:endParaRPr b="1" sz="2400">
              <a:solidFill>
                <a:schemeClr val="accent2"/>
              </a:solidFill>
            </a:endParaRPr>
          </a:p>
        </p:txBody>
      </p:sp>
      <p:sp>
        <p:nvSpPr>
          <p:cNvPr id="183" name="Google Shape;183;p25"/>
          <p:cNvSpPr txBox="1"/>
          <p:nvPr>
            <p:ph idx="2" type="body"/>
          </p:nvPr>
        </p:nvSpPr>
        <p:spPr>
          <a:xfrm>
            <a:off x="4305525" y="1266175"/>
            <a:ext cx="48384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rPr>
              <a:t>Quadratic Cohen Kappa Score</a:t>
            </a:r>
            <a:endParaRPr sz="2400"/>
          </a:p>
        </p:txBody>
      </p:sp>
      <p:sp>
        <p:nvSpPr>
          <p:cNvPr id="184" name="Google Shape;184;p25"/>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Evaluation Metrics</a:t>
            </a:r>
            <a:endParaRPr sz="4800"/>
          </a:p>
        </p:txBody>
      </p:sp>
      <p:pic>
        <p:nvPicPr>
          <p:cNvPr id="185" name="Google Shape;185;p25"/>
          <p:cNvPicPr preferRelativeResize="0"/>
          <p:nvPr/>
        </p:nvPicPr>
        <p:blipFill>
          <a:blip r:embed="rId3">
            <a:alphaModFix/>
          </a:blip>
          <a:stretch>
            <a:fillRect/>
          </a:stretch>
        </p:blipFill>
        <p:spPr>
          <a:xfrm>
            <a:off x="4657887" y="1960288"/>
            <a:ext cx="3956850" cy="1222925"/>
          </a:xfrm>
          <a:prstGeom prst="rect">
            <a:avLst/>
          </a:prstGeom>
          <a:noFill/>
          <a:ln>
            <a:noFill/>
          </a:ln>
        </p:spPr>
      </p:pic>
      <p:pic>
        <p:nvPicPr>
          <p:cNvPr id="186" name="Google Shape;186;p25"/>
          <p:cNvPicPr preferRelativeResize="0"/>
          <p:nvPr/>
        </p:nvPicPr>
        <p:blipFill>
          <a:blip r:embed="rId4">
            <a:alphaModFix/>
          </a:blip>
          <a:stretch>
            <a:fillRect/>
          </a:stretch>
        </p:blipFill>
        <p:spPr>
          <a:xfrm>
            <a:off x="4783700" y="3223950"/>
            <a:ext cx="3705225" cy="914400"/>
          </a:xfrm>
          <a:prstGeom prst="rect">
            <a:avLst/>
          </a:prstGeom>
          <a:noFill/>
          <a:ln>
            <a:noFill/>
          </a:ln>
        </p:spPr>
      </p:pic>
      <p:pic>
        <p:nvPicPr>
          <p:cNvPr id="187" name="Google Shape;187;p25"/>
          <p:cNvPicPr preferRelativeResize="0"/>
          <p:nvPr/>
        </p:nvPicPr>
        <p:blipFill>
          <a:blip r:embed="rId5">
            <a:alphaModFix/>
          </a:blip>
          <a:stretch>
            <a:fillRect/>
          </a:stretch>
        </p:blipFill>
        <p:spPr>
          <a:xfrm>
            <a:off x="508213" y="2332075"/>
            <a:ext cx="3209175" cy="1635450"/>
          </a:xfrm>
          <a:prstGeom prst="rect">
            <a:avLst/>
          </a:prstGeom>
          <a:noFill/>
          <a:ln>
            <a:noFill/>
          </a:ln>
        </p:spPr>
      </p:pic>
      <p:sp>
        <p:nvSpPr>
          <p:cNvPr id="188" name="Google Shape;188;p25"/>
          <p:cNvSpPr txBox="1"/>
          <p:nvPr/>
        </p:nvSpPr>
        <p:spPr>
          <a:xfrm>
            <a:off x="4919625" y="4026700"/>
            <a:ext cx="3610200" cy="9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accent2"/>
                </a:solidFill>
                <a:latin typeface="Open Sans"/>
                <a:ea typeface="Open Sans"/>
                <a:cs typeface="Open Sans"/>
                <a:sym typeface="Open Sans"/>
              </a:rPr>
              <a:t>Human Raters’ </a:t>
            </a:r>
            <a:r>
              <a:rPr b="1" lang="en" sz="2800">
                <a:solidFill>
                  <a:schemeClr val="accent2"/>
                </a:solidFill>
                <a:latin typeface="Open Sans"/>
                <a:ea typeface="Open Sans"/>
                <a:cs typeface="Open Sans"/>
                <a:sym typeface="Open Sans"/>
              </a:rPr>
              <a:t>𝜅</a:t>
            </a:r>
            <a:r>
              <a:rPr b="1" lang="en" sz="2000">
                <a:solidFill>
                  <a:schemeClr val="accent2"/>
                </a:solidFill>
                <a:latin typeface="Open Sans"/>
                <a:ea typeface="Open Sans"/>
                <a:cs typeface="Open Sans"/>
                <a:sym typeface="Open Sans"/>
              </a:rPr>
              <a:t> = 0.7544</a:t>
            </a:r>
            <a:endParaRPr b="1" sz="2000">
              <a:solidFill>
                <a:schemeClr val="accent2"/>
              </a:solidFill>
              <a:latin typeface="Open Sans"/>
              <a:ea typeface="Open Sans"/>
              <a:cs typeface="Open Sans"/>
              <a:sym typeface="Open Sans"/>
            </a:endParaRPr>
          </a:p>
          <a:p>
            <a:pPr indent="0" lvl="0" marL="0" rtl="0" algn="l">
              <a:lnSpc>
                <a:spcPct val="100000"/>
              </a:lnSpc>
              <a:spcBef>
                <a:spcPts val="0"/>
              </a:spcBef>
              <a:spcAft>
                <a:spcPts val="0"/>
              </a:spcAft>
              <a:buNone/>
            </a:pPr>
            <a:r>
              <a:rPr b="1" lang="en" sz="2000">
                <a:solidFill>
                  <a:schemeClr val="accent2"/>
                </a:solidFill>
                <a:latin typeface="Open Sans"/>
                <a:ea typeface="Open Sans"/>
                <a:cs typeface="Open Sans"/>
                <a:sym typeface="Open Sans"/>
              </a:rPr>
              <a:t>Leaderboard</a:t>
            </a:r>
            <a:r>
              <a:rPr b="1" lang="en" sz="2000">
                <a:solidFill>
                  <a:schemeClr val="accent2"/>
                </a:solidFill>
                <a:latin typeface="Open Sans"/>
                <a:ea typeface="Open Sans"/>
                <a:cs typeface="Open Sans"/>
                <a:sym typeface="Open Sans"/>
              </a:rPr>
              <a:t> </a:t>
            </a:r>
            <a:r>
              <a:rPr b="1" lang="en" sz="2800">
                <a:solidFill>
                  <a:schemeClr val="accent2"/>
                </a:solidFill>
                <a:latin typeface="Open Sans"/>
                <a:ea typeface="Open Sans"/>
                <a:cs typeface="Open Sans"/>
                <a:sym typeface="Open Sans"/>
              </a:rPr>
              <a:t>𝜅</a:t>
            </a:r>
            <a:r>
              <a:rPr b="1" lang="en" sz="2000">
                <a:solidFill>
                  <a:schemeClr val="accent2"/>
                </a:solidFill>
                <a:latin typeface="Open Sans"/>
                <a:ea typeface="Open Sans"/>
                <a:cs typeface="Open Sans"/>
                <a:sym typeface="Open Sans"/>
              </a:rPr>
              <a:t> = 0.81407</a:t>
            </a:r>
            <a:endParaRPr b="1" sz="2000">
              <a:solidFill>
                <a:schemeClr val="accent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Multi-Layer Perceptron</a:t>
            </a:r>
            <a:endParaRPr sz="4800"/>
          </a:p>
        </p:txBody>
      </p:sp>
      <p:sp>
        <p:nvSpPr>
          <p:cNvPr id="194" name="Google Shape;19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1600"/>
              </a:spcAft>
              <a:buNone/>
            </a:pPr>
            <a:r>
              <a:t/>
            </a:r>
            <a:endParaRPr/>
          </a:p>
        </p:txBody>
      </p:sp>
      <p:pic>
        <p:nvPicPr>
          <p:cNvPr id="195" name="Google Shape;195;p26"/>
          <p:cNvPicPr preferRelativeResize="0"/>
          <p:nvPr/>
        </p:nvPicPr>
        <p:blipFill rotWithShape="1">
          <a:blip r:embed="rId3">
            <a:alphaModFix/>
          </a:blip>
          <a:srcRect b="0" l="0" r="0" t="27441"/>
          <a:stretch/>
        </p:blipFill>
        <p:spPr>
          <a:xfrm>
            <a:off x="690600" y="1266325"/>
            <a:ext cx="7762800" cy="146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Multi-Layer Perceptron</a:t>
            </a:r>
            <a:endParaRPr sz="4800"/>
          </a:p>
        </p:txBody>
      </p:sp>
      <p:graphicFrame>
        <p:nvGraphicFramePr>
          <p:cNvPr id="201" name="Google Shape;201;p27"/>
          <p:cNvGraphicFramePr/>
          <p:nvPr/>
        </p:nvGraphicFramePr>
        <p:xfrm>
          <a:off x="1317325" y="949275"/>
          <a:ext cx="3000000" cy="3000000"/>
        </p:xfrm>
        <a:graphic>
          <a:graphicData uri="http://schemas.openxmlformats.org/drawingml/2006/table">
            <a:tbl>
              <a:tblPr>
                <a:noFill/>
                <a:tableStyleId>{88DABAB9-AC26-4F83-92BB-EB6392D8FD99}</a:tableStyleId>
              </a:tblPr>
              <a:tblGrid>
                <a:gridCol w="3962225"/>
                <a:gridCol w="2547125"/>
              </a:tblGrid>
              <a:tr h="1059050">
                <a:tc gridSpan="2">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Parameters: </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 sz="1800">
                          <a:latin typeface="Times New Roman"/>
                          <a:ea typeface="Times New Roman"/>
                          <a:cs typeface="Times New Roman"/>
                          <a:sym typeface="Times New Roman"/>
                        </a:rPr>
                        <a:t>Batch Size = 128, Epochs = 100, Dropout = 0.2, Dimension = 300</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603675">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Optimization Algorithm</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Test Kappa Score</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47725">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Stochastic Gradient Descent</a:t>
                      </a:r>
                      <a:endParaRPr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0.4338</a:t>
                      </a:r>
                      <a:endParaRPr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tcPr>
                </a:tc>
              </a:tr>
              <a:tr h="747725">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RMSprop</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0.6268</a:t>
                      </a:r>
                      <a:endParaRPr sz="1800">
                        <a:latin typeface="Times New Roman"/>
                        <a:ea typeface="Times New Roman"/>
                        <a:cs typeface="Times New Roman"/>
                        <a:sym typeface="Times New Roman"/>
                      </a:endParaRPr>
                    </a:p>
                  </a:txBody>
                  <a:tcPr marT="63500" marB="63500" marR="63500" marL="63500" anchor="ctr"/>
                </a:tc>
              </a:tr>
              <a:tr h="747725">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Adam</a:t>
                      </a:r>
                      <a:endParaRPr sz="1800">
                        <a:latin typeface="Times New Roman"/>
                        <a:ea typeface="Times New Roman"/>
                        <a:cs typeface="Times New Roman"/>
                        <a:sym typeface="Times New Roman"/>
                      </a:endParaRPr>
                    </a:p>
                  </a:txBody>
                  <a:tcPr marT="63500" marB="63500" marR="63500" marL="63500" anchor="ct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0.6388</a:t>
                      </a:r>
                      <a:endParaRPr sz="1800">
                        <a:latin typeface="Times New Roman"/>
                        <a:ea typeface="Times New Roman"/>
                        <a:cs typeface="Times New Roman"/>
                        <a:sym typeface="Times New Roman"/>
                      </a:endParaRPr>
                    </a:p>
                  </a:txBody>
                  <a:tcPr marT="63500" marB="63500" marR="63500" marL="63500" anchor="ctr">
                    <a:lnB cap="flat" cmpd="sng" w="28575">
                      <a:solidFill>
                        <a:srgbClr val="000000"/>
                      </a:solidFill>
                      <a:prstDash val="solid"/>
                      <a:round/>
                      <a:headEnd len="sm" w="sm" type="none"/>
                      <a:tailEnd len="sm" w="sm" type="none"/>
                    </a:lnB>
                  </a:tcPr>
                </a:tc>
              </a:tr>
            </a:tbl>
          </a:graphicData>
        </a:graphic>
      </p:graphicFrame>
      <p:sp>
        <p:nvSpPr>
          <p:cNvPr id="202" name="Google Shape;202;p27"/>
          <p:cNvSpPr txBox="1"/>
          <p:nvPr/>
        </p:nvSpPr>
        <p:spPr>
          <a:xfrm>
            <a:off x="311700" y="3048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94166"/>
              </a:lnSpc>
              <a:spcBef>
                <a:spcPts val="0"/>
              </a:spcBef>
              <a:spcAft>
                <a:spcPts val="1000"/>
              </a:spcAft>
              <a:buNone/>
            </a:pPr>
            <a:r>
              <a:t/>
            </a:r>
            <a:endParaRPr sz="1000">
              <a:latin typeface="Times New Roman"/>
              <a:ea typeface="Times New Roman"/>
              <a:cs typeface="Times New Roman"/>
              <a:sym typeface="Times New Roman"/>
            </a:endParaRPr>
          </a:p>
        </p:txBody>
      </p:sp>
      <p:sp>
        <p:nvSpPr>
          <p:cNvPr id="203" name="Google Shape;203;p27"/>
          <p:cNvSpPr/>
          <p:nvPr/>
        </p:nvSpPr>
        <p:spPr>
          <a:xfrm>
            <a:off x="6134125" y="4302850"/>
            <a:ext cx="915600" cy="3645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Convolutional Neural Network</a:t>
            </a:r>
            <a:endParaRPr sz="4800"/>
          </a:p>
        </p:txBody>
      </p:sp>
      <p:pic>
        <p:nvPicPr>
          <p:cNvPr id="209" name="Google Shape;209;p28"/>
          <p:cNvPicPr preferRelativeResize="0"/>
          <p:nvPr/>
        </p:nvPicPr>
        <p:blipFill>
          <a:blip r:embed="rId3">
            <a:alphaModFix/>
          </a:blip>
          <a:stretch>
            <a:fillRect/>
          </a:stretch>
        </p:blipFill>
        <p:spPr>
          <a:xfrm>
            <a:off x="155850" y="1204150"/>
            <a:ext cx="8832299" cy="1515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Convolutional Neural Network</a:t>
            </a:r>
            <a:endParaRPr sz="4800"/>
          </a:p>
        </p:txBody>
      </p:sp>
      <p:pic>
        <p:nvPicPr>
          <p:cNvPr id="215" name="Google Shape;215;p29"/>
          <p:cNvPicPr preferRelativeResize="0"/>
          <p:nvPr/>
        </p:nvPicPr>
        <p:blipFill>
          <a:blip r:embed="rId3">
            <a:alphaModFix/>
          </a:blip>
          <a:stretch>
            <a:fillRect/>
          </a:stretch>
        </p:blipFill>
        <p:spPr>
          <a:xfrm>
            <a:off x="155850" y="1204150"/>
            <a:ext cx="8832299" cy="1515999"/>
          </a:xfrm>
          <a:prstGeom prst="rect">
            <a:avLst/>
          </a:prstGeom>
          <a:noFill/>
          <a:ln>
            <a:noFill/>
          </a:ln>
        </p:spPr>
      </p:pic>
      <p:pic>
        <p:nvPicPr>
          <p:cNvPr id="216" name="Google Shape;216;p29"/>
          <p:cNvPicPr preferRelativeResize="0"/>
          <p:nvPr/>
        </p:nvPicPr>
        <p:blipFill>
          <a:blip r:embed="rId4">
            <a:alphaModFix/>
          </a:blip>
          <a:stretch>
            <a:fillRect/>
          </a:stretch>
        </p:blipFill>
        <p:spPr>
          <a:xfrm>
            <a:off x="1359838" y="2571750"/>
            <a:ext cx="6424321" cy="2438625"/>
          </a:xfrm>
          <a:prstGeom prst="rect">
            <a:avLst/>
          </a:prstGeom>
          <a:noFill/>
          <a:ln>
            <a:noFill/>
          </a:ln>
        </p:spPr>
      </p:pic>
      <p:sp>
        <p:nvSpPr>
          <p:cNvPr id="217" name="Google Shape;217;p29"/>
          <p:cNvSpPr/>
          <p:nvPr/>
        </p:nvSpPr>
        <p:spPr>
          <a:xfrm>
            <a:off x="6511225" y="4594475"/>
            <a:ext cx="799500" cy="288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Long-Short Term Memory (LSTM)</a:t>
            </a:r>
            <a:endParaRPr sz="4800"/>
          </a:p>
        </p:txBody>
      </p:sp>
      <p:pic>
        <p:nvPicPr>
          <p:cNvPr id="223" name="Google Shape;223;p30"/>
          <p:cNvPicPr preferRelativeResize="0"/>
          <p:nvPr/>
        </p:nvPicPr>
        <p:blipFill rotWithShape="1">
          <a:blip r:embed="rId3">
            <a:alphaModFix/>
          </a:blip>
          <a:srcRect b="0" l="0" r="0" t="23147"/>
          <a:stretch/>
        </p:blipFill>
        <p:spPr>
          <a:xfrm>
            <a:off x="612100" y="1010625"/>
            <a:ext cx="7919800" cy="379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Long-Short Term Memory (LSTM)</a:t>
            </a:r>
            <a:endParaRPr sz="4800"/>
          </a:p>
        </p:txBody>
      </p:sp>
      <p:graphicFrame>
        <p:nvGraphicFramePr>
          <p:cNvPr id="229" name="Google Shape;229;p31"/>
          <p:cNvGraphicFramePr/>
          <p:nvPr/>
        </p:nvGraphicFramePr>
        <p:xfrm>
          <a:off x="1389700" y="1051438"/>
          <a:ext cx="3000000" cy="3000000"/>
        </p:xfrm>
        <a:graphic>
          <a:graphicData uri="http://schemas.openxmlformats.org/drawingml/2006/table">
            <a:tbl>
              <a:tblPr>
                <a:noFill/>
                <a:tableStyleId>{88DABAB9-AC26-4F83-92BB-EB6392D8FD99}</a:tableStyleId>
              </a:tblPr>
              <a:tblGrid>
                <a:gridCol w="3779325"/>
                <a:gridCol w="2485475"/>
              </a:tblGrid>
              <a:tr h="454925">
                <a:tc gridSpan="2">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Parameters: Batch Size = 128, Epochs = 100, Dimension = 100</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454925">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Dropout Rate</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Test Kappa Score</a:t>
                      </a:r>
                      <a:endParaRPr b="1"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63500">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0.1</a:t>
                      </a:r>
                      <a:endParaRPr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0.5992</a:t>
                      </a:r>
                      <a:endParaRPr sz="1800">
                        <a:latin typeface="Times New Roman"/>
                        <a:ea typeface="Times New Roman"/>
                        <a:cs typeface="Times New Roman"/>
                        <a:sym typeface="Times New Roman"/>
                      </a:endParaRPr>
                    </a:p>
                  </a:txBody>
                  <a:tcPr marT="63500" marB="63500" marR="63500" marL="63500" anchor="ctr">
                    <a:lnT cap="flat" cmpd="sng" w="28575">
                      <a:solidFill>
                        <a:srgbClr val="000000"/>
                      </a:solidFill>
                      <a:prstDash val="solid"/>
                      <a:round/>
                      <a:headEnd len="sm" w="sm" type="none"/>
                      <a:tailEnd len="sm" w="sm" type="none"/>
                    </a:lnT>
                  </a:tcPr>
                </a:tc>
              </a:tr>
              <a:tr h="563500">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0.2</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0.6053</a:t>
                      </a:r>
                      <a:endParaRPr sz="1800">
                        <a:latin typeface="Times New Roman"/>
                        <a:ea typeface="Times New Roman"/>
                        <a:cs typeface="Times New Roman"/>
                        <a:sym typeface="Times New Roman"/>
                      </a:endParaRPr>
                    </a:p>
                  </a:txBody>
                  <a:tcPr marT="63500" marB="63500" marR="63500" marL="63500" anchor="ctr"/>
                </a:tc>
              </a:tr>
              <a:tr h="563500">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0.3</a:t>
                      </a:r>
                      <a:endParaRPr sz="1800">
                        <a:latin typeface="Times New Roman"/>
                        <a:ea typeface="Times New Roman"/>
                        <a:cs typeface="Times New Roman"/>
                        <a:sym typeface="Times New Roman"/>
                      </a:endParaRPr>
                    </a:p>
                  </a:txBody>
                  <a:tcPr marT="63500" marB="63500" marR="63500" marL="63500" anchor="ctr">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0.5881</a:t>
                      </a:r>
                      <a:endParaRPr sz="1800">
                        <a:latin typeface="Times New Roman"/>
                        <a:ea typeface="Times New Roman"/>
                        <a:cs typeface="Times New Roman"/>
                        <a:sym typeface="Times New Roman"/>
                      </a:endParaRPr>
                    </a:p>
                  </a:txBody>
                  <a:tcPr marT="63500" marB="63500" marR="63500" marL="63500" anchor="ctr">
                    <a:lnB cap="flat" cmpd="sng" w="28575">
                      <a:solidFill>
                        <a:srgbClr val="FFFFFF"/>
                      </a:solidFill>
                      <a:prstDash val="solid"/>
                      <a:round/>
                      <a:headEnd len="sm" w="sm" type="none"/>
                      <a:tailEnd len="sm" w="sm" type="none"/>
                    </a:lnB>
                  </a:tcPr>
                </a:tc>
              </a:tr>
              <a:tr h="563500">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0.4</a:t>
                      </a:r>
                      <a:endParaRPr sz="1800">
                        <a:latin typeface="Times New Roman"/>
                        <a:ea typeface="Times New Roman"/>
                        <a:cs typeface="Times New Roman"/>
                        <a:sym typeface="Times New Roman"/>
                      </a:endParaRPr>
                    </a:p>
                  </a:txBody>
                  <a:tcPr marT="63500" marB="63500" marR="63500" marL="63500" anchor="ct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0.5976</a:t>
                      </a:r>
                      <a:endParaRPr sz="1800">
                        <a:latin typeface="Times New Roman"/>
                        <a:ea typeface="Times New Roman"/>
                        <a:cs typeface="Times New Roman"/>
                        <a:sym typeface="Times New Roman"/>
                      </a:endParaRPr>
                    </a:p>
                  </a:txBody>
                  <a:tcPr marT="63500" marB="63500" marR="63500" marL="63500" anchor="ct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63500">
                <a:tc>
                  <a:txBody>
                    <a:bodyPr/>
                    <a:lstStyle/>
                    <a:p>
                      <a:pPr indent="0" lvl="0" marL="0" rtl="0" algn="ctr">
                        <a:lnSpc>
                          <a:spcPct val="94166"/>
                        </a:lnSpc>
                        <a:spcBef>
                          <a:spcPts val="600"/>
                        </a:spcBef>
                        <a:spcAft>
                          <a:spcPts val="0"/>
                        </a:spcAft>
                        <a:buNone/>
                      </a:pPr>
                      <a:r>
                        <a:rPr lang="en" sz="1800">
                          <a:latin typeface="Times New Roman"/>
                          <a:ea typeface="Times New Roman"/>
                          <a:cs typeface="Times New Roman"/>
                          <a:sym typeface="Times New Roman"/>
                        </a:rPr>
                        <a:t>0.5</a:t>
                      </a:r>
                      <a:endParaRPr sz="1800">
                        <a:latin typeface="Times New Roman"/>
                        <a:ea typeface="Times New Roman"/>
                        <a:cs typeface="Times New Roman"/>
                        <a:sym typeface="Times New Roman"/>
                      </a:endParaRPr>
                    </a:p>
                  </a:txBody>
                  <a:tcPr marT="63500" marB="63500" marR="63500" marL="63500" anchor="ctr">
                    <a:lnT cap="flat" cmpd="sng" w="28575">
                      <a:solidFill>
                        <a:srgbClr val="FFFFFF"/>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0.5871</a:t>
                      </a:r>
                      <a:endParaRPr sz="1800">
                        <a:latin typeface="Times New Roman"/>
                        <a:ea typeface="Times New Roman"/>
                        <a:cs typeface="Times New Roman"/>
                        <a:sym typeface="Times New Roman"/>
                      </a:endParaRPr>
                    </a:p>
                  </a:txBody>
                  <a:tcPr marT="63500" marB="63500" marR="63500" marL="63500" anchor="ctr">
                    <a:lnT cap="flat" cmpd="sng" w="28575">
                      <a:solidFill>
                        <a:srgbClr val="FFFFFF"/>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230" name="Google Shape;230;p31"/>
          <p:cNvSpPr/>
          <p:nvPr/>
        </p:nvSpPr>
        <p:spPr>
          <a:xfrm>
            <a:off x="5992250" y="2657025"/>
            <a:ext cx="799500" cy="288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idx="4294967295" type="body"/>
          </p:nvPr>
        </p:nvSpPr>
        <p:spPr>
          <a:xfrm>
            <a:off x="5012450" y="799900"/>
            <a:ext cx="4131600" cy="3912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2"/>
              </a:buClr>
              <a:buSzPts val="1800"/>
              <a:buChar char="●"/>
            </a:pPr>
            <a:r>
              <a:rPr lang="en">
                <a:solidFill>
                  <a:schemeClr val="accent2"/>
                </a:solidFill>
              </a:rPr>
              <a:t>Kaggle (The Hewlett Foundation)</a:t>
            </a:r>
            <a:endParaRPr>
              <a:solidFill>
                <a:schemeClr val="accent2"/>
              </a:solidFill>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13K Train Essays</a:t>
            </a:r>
            <a:endParaRPr>
              <a:solidFill>
                <a:schemeClr val="accent2"/>
              </a:solidFill>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4K  Validation Essays</a:t>
            </a:r>
            <a:endParaRPr>
              <a:solidFill>
                <a:schemeClr val="accent2"/>
              </a:solidFill>
            </a:endParaRPr>
          </a:p>
          <a:p>
            <a:pPr indent="-342900" lvl="0" marL="457200" rtl="0" algn="l">
              <a:lnSpc>
                <a:spcPct val="150000"/>
              </a:lnSpc>
              <a:spcBef>
                <a:spcPts val="0"/>
              </a:spcBef>
              <a:spcAft>
                <a:spcPts val="0"/>
              </a:spcAft>
              <a:buClr>
                <a:schemeClr val="accent2"/>
              </a:buClr>
              <a:buSzPts val="1800"/>
              <a:buChar char="●"/>
            </a:pPr>
            <a:r>
              <a:rPr lang="en">
                <a:solidFill>
                  <a:schemeClr val="accent2"/>
                </a:solidFill>
              </a:rPr>
              <a:t>4K  Test Essays</a:t>
            </a:r>
            <a:endParaRPr>
              <a:solidFill>
                <a:schemeClr val="accent2"/>
              </a:solidFill>
            </a:endParaRPr>
          </a:p>
        </p:txBody>
      </p:sp>
      <p:pic>
        <p:nvPicPr>
          <p:cNvPr id="75" name="Google Shape;75;p14"/>
          <p:cNvPicPr preferRelativeResize="0"/>
          <p:nvPr/>
        </p:nvPicPr>
        <p:blipFill>
          <a:blip r:embed="rId3">
            <a:alphaModFix/>
          </a:blip>
          <a:stretch>
            <a:fillRect/>
          </a:stretch>
        </p:blipFill>
        <p:spPr>
          <a:xfrm>
            <a:off x="5239475" y="2454463"/>
            <a:ext cx="3676650" cy="2562225"/>
          </a:xfrm>
          <a:prstGeom prst="rect">
            <a:avLst/>
          </a:prstGeom>
          <a:noFill/>
          <a:ln>
            <a:noFill/>
          </a:ln>
        </p:spPr>
      </p:pic>
      <p:sp>
        <p:nvSpPr>
          <p:cNvPr id="76" name="Google Shape;76;p14"/>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Dataset</a:t>
            </a:r>
            <a:endParaRPr sz="4800"/>
          </a:p>
        </p:txBody>
      </p:sp>
      <p:pic>
        <p:nvPicPr>
          <p:cNvPr id="77" name="Google Shape;77;p14"/>
          <p:cNvPicPr preferRelativeResize="0"/>
          <p:nvPr/>
        </p:nvPicPr>
        <p:blipFill>
          <a:blip r:embed="rId4">
            <a:alphaModFix/>
          </a:blip>
          <a:stretch>
            <a:fillRect/>
          </a:stretch>
        </p:blipFill>
        <p:spPr>
          <a:xfrm>
            <a:off x="152400" y="895775"/>
            <a:ext cx="4707650" cy="3985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Bidirectional LSTM</a:t>
            </a:r>
            <a:endParaRPr sz="4800"/>
          </a:p>
        </p:txBody>
      </p:sp>
      <p:pic>
        <p:nvPicPr>
          <p:cNvPr id="236" name="Google Shape;236;p32"/>
          <p:cNvPicPr preferRelativeResize="0"/>
          <p:nvPr/>
        </p:nvPicPr>
        <p:blipFill>
          <a:blip r:embed="rId3">
            <a:alphaModFix/>
          </a:blip>
          <a:stretch>
            <a:fillRect/>
          </a:stretch>
        </p:blipFill>
        <p:spPr>
          <a:xfrm>
            <a:off x="110525" y="695229"/>
            <a:ext cx="8832300" cy="43128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Bidirectional LSTM</a:t>
            </a:r>
            <a:endParaRPr sz="4800"/>
          </a:p>
        </p:txBody>
      </p:sp>
      <p:grpSp>
        <p:nvGrpSpPr>
          <p:cNvPr id="242" name="Google Shape;242;p33"/>
          <p:cNvGrpSpPr/>
          <p:nvPr/>
        </p:nvGrpSpPr>
        <p:grpSpPr>
          <a:xfrm>
            <a:off x="64225" y="2725850"/>
            <a:ext cx="9015575" cy="2294225"/>
            <a:chOff x="64225" y="2725850"/>
            <a:chExt cx="9015575" cy="2294225"/>
          </a:xfrm>
        </p:grpSpPr>
        <p:pic>
          <p:nvPicPr>
            <p:cNvPr id="243" name="Google Shape;243;p33"/>
            <p:cNvPicPr preferRelativeResize="0"/>
            <p:nvPr/>
          </p:nvPicPr>
          <p:blipFill rotWithShape="1">
            <a:blip r:embed="rId3">
              <a:alphaModFix/>
            </a:blip>
            <a:srcRect b="0" l="0" r="0" t="3956"/>
            <a:stretch/>
          </p:blipFill>
          <p:spPr>
            <a:xfrm>
              <a:off x="64225" y="2725850"/>
              <a:ext cx="4538150" cy="2293725"/>
            </a:xfrm>
            <a:prstGeom prst="rect">
              <a:avLst/>
            </a:prstGeom>
            <a:noFill/>
            <a:ln>
              <a:noFill/>
            </a:ln>
          </p:spPr>
        </p:pic>
        <p:pic>
          <p:nvPicPr>
            <p:cNvPr id="244" name="Google Shape;244;p33"/>
            <p:cNvPicPr preferRelativeResize="0"/>
            <p:nvPr/>
          </p:nvPicPr>
          <p:blipFill rotWithShape="1">
            <a:blip r:embed="rId4">
              <a:alphaModFix/>
            </a:blip>
            <a:srcRect b="0" l="0" r="0" t="5320"/>
            <a:stretch/>
          </p:blipFill>
          <p:spPr>
            <a:xfrm>
              <a:off x="4610525" y="2793275"/>
              <a:ext cx="4469275" cy="2226800"/>
            </a:xfrm>
            <a:prstGeom prst="rect">
              <a:avLst/>
            </a:prstGeom>
            <a:noFill/>
            <a:ln>
              <a:noFill/>
            </a:ln>
          </p:spPr>
        </p:pic>
      </p:grpSp>
      <p:sp>
        <p:nvSpPr>
          <p:cNvPr id="245" name="Google Shape;245;p33"/>
          <p:cNvSpPr txBox="1"/>
          <p:nvPr>
            <p:ph idx="1" type="body"/>
          </p:nvPr>
        </p:nvSpPr>
        <p:spPr>
          <a:xfrm>
            <a:off x="311700" y="2351250"/>
            <a:ext cx="4147800" cy="4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Loss: Embedding Layer Model</a:t>
            </a:r>
            <a:endParaRPr b="1"/>
          </a:p>
        </p:txBody>
      </p:sp>
      <p:sp>
        <p:nvSpPr>
          <p:cNvPr id="246" name="Google Shape;246;p33"/>
          <p:cNvSpPr txBox="1"/>
          <p:nvPr>
            <p:ph idx="1" type="body"/>
          </p:nvPr>
        </p:nvSpPr>
        <p:spPr>
          <a:xfrm>
            <a:off x="4921975" y="2351250"/>
            <a:ext cx="4083900" cy="4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Loss: Average Vector Model</a:t>
            </a:r>
            <a:endParaRPr b="1"/>
          </a:p>
        </p:txBody>
      </p:sp>
      <p:pic>
        <p:nvPicPr>
          <p:cNvPr id="247" name="Google Shape;247;p33"/>
          <p:cNvPicPr preferRelativeResize="0"/>
          <p:nvPr/>
        </p:nvPicPr>
        <p:blipFill>
          <a:blip r:embed="rId5">
            <a:alphaModFix/>
          </a:blip>
          <a:stretch>
            <a:fillRect/>
          </a:stretch>
        </p:blipFill>
        <p:spPr>
          <a:xfrm>
            <a:off x="1556325" y="695225"/>
            <a:ext cx="6031351" cy="1769250"/>
          </a:xfrm>
          <a:prstGeom prst="rect">
            <a:avLst/>
          </a:prstGeom>
          <a:noFill/>
          <a:ln>
            <a:noFill/>
          </a:ln>
        </p:spPr>
      </p:pic>
      <p:sp>
        <p:nvSpPr>
          <p:cNvPr id="248" name="Google Shape;248;p33"/>
          <p:cNvSpPr/>
          <p:nvPr/>
        </p:nvSpPr>
        <p:spPr>
          <a:xfrm>
            <a:off x="6508350" y="2062350"/>
            <a:ext cx="799500" cy="288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Bidirectional LSTM</a:t>
            </a:r>
            <a:endParaRPr sz="4800"/>
          </a:p>
        </p:txBody>
      </p:sp>
      <p:grpSp>
        <p:nvGrpSpPr>
          <p:cNvPr id="254" name="Google Shape;254;p34"/>
          <p:cNvGrpSpPr/>
          <p:nvPr/>
        </p:nvGrpSpPr>
        <p:grpSpPr>
          <a:xfrm>
            <a:off x="134056" y="814378"/>
            <a:ext cx="1564488" cy="4143282"/>
            <a:chOff x="0" y="972825"/>
            <a:chExt cx="1504750" cy="3985075"/>
          </a:xfrm>
        </p:grpSpPr>
        <p:pic>
          <p:nvPicPr>
            <p:cNvPr id="255" name="Google Shape;255;p34"/>
            <p:cNvPicPr preferRelativeResize="0"/>
            <p:nvPr/>
          </p:nvPicPr>
          <p:blipFill rotWithShape="1">
            <a:blip r:embed="rId3">
              <a:alphaModFix/>
            </a:blip>
            <a:srcRect b="0" l="0" r="83426" t="0"/>
            <a:stretch/>
          </p:blipFill>
          <p:spPr>
            <a:xfrm>
              <a:off x="0" y="972825"/>
              <a:ext cx="780200" cy="3985075"/>
            </a:xfrm>
            <a:prstGeom prst="rect">
              <a:avLst/>
            </a:prstGeom>
            <a:noFill/>
            <a:ln>
              <a:noFill/>
            </a:ln>
          </p:spPr>
        </p:pic>
        <p:pic>
          <p:nvPicPr>
            <p:cNvPr id="256" name="Google Shape;256;p34"/>
            <p:cNvPicPr preferRelativeResize="0"/>
            <p:nvPr/>
          </p:nvPicPr>
          <p:blipFill rotWithShape="1">
            <a:blip r:embed="rId3">
              <a:alphaModFix/>
            </a:blip>
            <a:srcRect b="0" l="39283" r="44143" t="0"/>
            <a:stretch/>
          </p:blipFill>
          <p:spPr>
            <a:xfrm>
              <a:off x="724550" y="972825"/>
              <a:ext cx="780200" cy="3985075"/>
            </a:xfrm>
            <a:prstGeom prst="rect">
              <a:avLst/>
            </a:prstGeom>
            <a:noFill/>
            <a:ln>
              <a:noFill/>
            </a:ln>
          </p:spPr>
        </p:pic>
      </p:grpSp>
      <p:pic>
        <p:nvPicPr>
          <p:cNvPr id="257" name="Google Shape;257;p34"/>
          <p:cNvPicPr preferRelativeResize="0"/>
          <p:nvPr/>
        </p:nvPicPr>
        <p:blipFill>
          <a:blip r:embed="rId4">
            <a:alphaModFix/>
          </a:blip>
          <a:stretch>
            <a:fillRect/>
          </a:stretch>
        </p:blipFill>
        <p:spPr>
          <a:xfrm>
            <a:off x="2177300" y="814275"/>
            <a:ext cx="6526176" cy="4143475"/>
          </a:xfrm>
          <a:prstGeom prst="rect">
            <a:avLst/>
          </a:prstGeom>
          <a:noFill/>
          <a:ln>
            <a:noFill/>
          </a:ln>
        </p:spPr>
      </p:pic>
      <p:sp>
        <p:nvSpPr>
          <p:cNvPr id="258" name="Google Shape;258;p34"/>
          <p:cNvSpPr/>
          <p:nvPr/>
        </p:nvSpPr>
        <p:spPr>
          <a:xfrm>
            <a:off x="6259925" y="4170675"/>
            <a:ext cx="799500" cy="288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Final Results</a:t>
            </a:r>
            <a:endParaRPr sz="4800"/>
          </a:p>
        </p:txBody>
      </p:sp>
      <p:pic>
        <p:nvPicPr>
          <p:cNvPr id="264" name="Google Shape;264;p35"/>
          <p:cNvPicPr preferRelativeResize="0"/>
          <p:nvPr/>
        </p:nvPicPr>
        <p:blipFill>
          <a:blip r:embed="rId3">
            <a:alphaModFix/>
          </a:blip>
          <a:stretch>
            <a:fillRect/>
          </a:stretch>
        </p:blipFill>
        <p:spPr>
          <a:xfrm>
            <a:off x="152400" y="1379663"/>
            <a:ext cx="8839199" cy="2993779"/>
          </a:xfrm>
          <a:prstGeom prst="rect">
            <a:avLst/>
          </a:prstGeom>
          <a:noFill/>
          <a:ln>
            <a:noFill/>
          </a:ln>
        </p:spPr>
      </p:pic>
      <p:sp>
        <p:nvSpPr>
          <p:cNvPr id="265" name="Google Shape;265;p35"/>
          <p:cNvSpPr/>
          <p:nvPr/>
        </p:nvSpPr>
        <p:spPr>
          <a:xfrm>
            <a:off x="7254100" y="2711564"/>
            <a:ext cx="912900" cy="330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283900" y="1450050"/>
            <a:ext cx="4045200" cy="22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Conclusion </a:t>
            </a:r>
            <a:endParaRPr sz="4800"/>
          </a:p>
          <a:p>
            <a:pPr indent="0" lvl="0" marL="0" rtl="0" algn="ctr">
              <a:spcBef>
                <a:spcPts val="0"/>
              </a:spcBef>
              <a:spcAft>
                <a:spcPts val="0"/>
              </a:spcAft>
              <a:buNone/>
            </a:pPr>
            <a:r>
              <a:rPr lang="en" sz="4800"/>
              <a:t>&amp; </a:t>
            </a:r>
            <a:endParaRPr sz="4800"/>
          </a:p>
          <a:p>
            <a:pPr indent="0" lvl="0" marL="0" rtl="0" algn="ctr">
              <a:spcBef>
                <a:spcPts val="0"/>
              </a:spcBef>
              <a:spcAft>
                <a:spcPts val="0"/>
              </a:spcAft>
              <a:buNone/>
            </a:pPr>
            <a:r>
              <a:rPr lang="en" sz="4800"/>
              <a:t>Future Work</a:t>
            </a:r>
            <a:endParaRPr sz="4800"/>
          </a:p>
        </p:txBody>
      </p:sp>
      <p:sp>
        <p:nvSpPr>
          <p:cNvPr id="271" name="Google Shape;271;p36"/>
          <p:cNvSpPr txBox="1"/>
          <p:nvPr>
            <p:ph idx="2" type="body"/>
          </p:nvPr>
        </p:nvSpPr>
        <p:spPr>
          <a:xfrm>
            <a:off x="4939500" y="724200"/>
            <a:ext cx="4204500" cy="3695100"/>
          </a:xfrm>
          <a:prstGeom prst="rect">
            <a:avLst/>
          </a:prstGeom>
        </p:spPr>
        <p:txBody>
          <a:bodyPr anchorCtr="0" anchor="ctr" bIns="91425" lIns="91425" spcFirstLastPara="1" rIns="91425" wrap="square" tIns="91425">
            <a:noAutofit/>
          </a:bodyPr>
          <a:lstStyle/>
          <a:p>
            <a:pPr indent="-361950" lvl="0" marL="457200" rtl="0" algn="l">
              <a:lnSpc>
                <a:spcPct val="150000"/>
              </a:lnSpc>
              <a:spcBef>
                <a:spcPts val="0"/>
              </a:spcBef>
              <a:spcAft>
                <a:spcPts val="0"/>
              </a:spcAft>
              <a:buSzPts val="2100"/>
              <a:buChar char="●"/>
            </a:pPr>
            <a:r>
              <a:rPr lang="en" sz="2100"/>
              <a:t>Correct Grammar &amp; Spelling</a:t>
            </a:r>
            <a:endParaRPr sz="2100"/>
          </a:p>
          <a:p>
            <a:pPr indent="-361950" lvl="0" marL="457200" rtl="0" algn="l">
              <a:lnSpc>
                <a:spcPct val="150000"/>
              </a:lnSpc>
              <a:spcBef>
                <a:spcPts val="1000"/>
              </a:spcBef>
              <a:spcAft>
                <a:spcPts val="0"/>
              </a:spcAft>
              <a:buSzPts val="2100"/>
              <a:buChar char="●"/>
            </a:pPr>
            <a:r>
              <a:rPr lang="en" sz="2100"/>
              <a:t>Stemming &amp; Lemmatization</a:t>
            </a:r>
            <a:endParaRPr sz="2100"/>
          </a:p>
          <a:p>
            <a:pPr indent="-361950" lvl="0" marL="457200" rtl="0" algn="l">
              <a:lnSpc>
                <a:spcPct val="150000"/>
              </a:lnSpc>
              <a:spcBef>
                <a:spcPts val="1000"/>
              </a:spcBef>
              <a:spcAft>
                <a:spcPts val="0"/>
              </a:spcAft>
              <a:buSzPts val="2100"/>
              <a:buChar char="●"/>
            </a:pPr>
            <a:r>
              <a:rPr lang="en" sz="2100"/>
              <a:t>Feature Engineering</a:t>
            </a:r>
            <a:endParaRPr sz="2100"/>
          </a:p>
          <a:p>
            <a:pPr indent="-361950" lvl="0" marL="457200" rtl="0" algn="l">
              <a:lnSpc>
                <a:spcPct val="150000"/>
              </a:lnSpc>
              <a:spcBef>
                <a:spcPts val="1000"/>
              </a:spcBef>
              <a:spcAft>
                <a:spcPts val="1000"/>
              </a:spcAft>
              <a:buSzPts val="2100"/>
              <a:buChar char="●"/>
            </a:pPr>
            <a:r>
              <a:rPr lang="en" sz="2100"/>
              <a:t>Essay Generation</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18025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 </a:t>
            </a:r>
            <a:endParaRPr sz="7200"/>
          </a:p>
          <a:p>
            <a:pPr indent="0" lvl="0" marL="0" rtl="0" algn="ctr">
              <a:spcBef>
                <a:spcPts val="0"/>
              </a:spcBef>
              <a:spcAft>
                <a:spcPts val="0"/>
              </a:spcAft>
              <a:buNone/>
            </a:pPr>
            <a:r>
              <a:rPr lang="en" sz="7200"/>
              <a:t>Questions?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5"/>
          <p:cNvPicPr preferRelativeResize="0"/>
          <p:nvPr/>
        </p:nvPicPr>
        <p:blipFill rotWithShape="1">
          <a:blip r:embed="rId3">
            <a:alphaModFix/>
          </a:blip>
          <a:srcRect b="51796" l="0" r="0" t="3187"/>
          <a:stretch/>
        </p:blipFill>
        <p:spPr>
          <a:xfrm>
            <a:off x="102500" y="-19675"/>
            <a:ext cx="2515225" cy="1678350"/>
          </a:xfrm>
          <a:prstGeom prst="rect">
            <a:avLst/>
          </a:prstGeom>
          <a:noFill/>
          <a:ln>
            <a:noFill/>
          </a:ln>
        </p:spPr>
      </p:pic>
      <p:pic>
        <p:nvPicPr>
          <p:cNvPr id="83" name="Google Shape;83;p15"/>
          <p:cNvPicPr preferRelativeResize="0"/>
          <p:nvPr/>
        </p:nvPicPr>
        <p:blipFill rotWithShape="1">
          <a:blip r:embed="rId3">
            <a:alphaModFix/>
          </a:blip>
          <a:srcRect b="0" l="0" r="0" t="53165"/>
          <a:stretch/>
        </p:blipFill>
        <p:spPr>
          <a:xfrm>
            <a:off x="102500" y="1709207"/>
            <a:ext cx="2515225" cy="1711606"/>
          </a:xfrm>
          <a:prstGeom prst="rect">
            <a:avLst/>
          </a:prstGeom>
          <a:noFill/>
          <a:ln>
            <a:noFill/>
          </a:ln>
        </p:spPr>
      </p:pic>
      <p:pic>
        <p:nvPicPr>
          <p:cNvPr id="84" name="Google Shape;84;p15"/>
          <p:cNvPicPr preferRelativeResize="0"/>
          <p:nvPr/>
        </p:nvPicPr>
        <p:blipFill rotWithShape="1">
          <a:blip r:embed="rId4">
            <a:alphaModFix/>
          </a:blip>
          <a:srcRect b="50887" l="0" r="0" t="2276"/>
          <a:stretch/>
        </p:blipFill>
        <p:spPr>
          <a:xfrm>
            <a:off x="68513" y="3476638"/>
            <a:ext cx="2515225" cy="1696118"/>
          </a:xfrm>
          <a:prstGeom prst="rect">
            <a:avLst/>
          </a:prstGeom>
          <a:noFill/>
          <a:ln>
            <a:noFill/>
          </a:ln>
        </p:spPr>
      </p:pic>
      <p:pic>
        <p:nvPicPr>
          <p:cNvPr id="85" name="Google Shape;85;p15"/>
          <p:cNvPicPr preferRelativeResize="0"/>
          <p:nvPr/>
        </p:nvPicPr>
        <p:blipFill rotWithShape="1">
          <a:blip r:embed="rId4">
            <a:alphaModFix/>
          </a:blip>
          <a:srcRect b="0" l="0" r="0" t="53165"/>
          <a:stretch/>
        </p:blipFill>
        <p:spPr>
          <a:xfrm>
            <a:off x="3333675" y="3454125"/>
            <a:ext cx="2538125" cy="1678351"/>
          </a:xfrm>
          <a:prstGeom prst="rect">
            <a:avLst/>
          </a:prstGeom>
          <a:noFill/>
          <a:ln>
            <a:noFill/>
          </a:ln>
        </p:spPr>
      </p:pic>
      <p:pic>
        <p:nvPicPr>
          <p:cNvPr id="86" name="Google Shape;86;p15"/>
          <p:cNvPicPr preferRelativeResize="0"/>
          <p:nvPr/>
        </p:nvPicPr>
        <p:blipFill rotWithShape="1">
          <a:blip r:embed="rId5">
            <a:alphaModFix/>
          </a:blip>
          <a:srcRect b="50887" l="0" r="0" t="2276"/>
          <a:stretch/>
        </p:blipFill>
        <p:spPr>
          <a:xfrm>
            <a:off x="6587750" y="3485525"/>
            <a:ext cx="2475958" cy="1678350"/>
          </a:xfrm>
          <a:prstGeom prst="rect">
            <a:avLst/>
          </a:prstGeom>
          <a:noFill/>
          <a:ln>
            <a:noFill/>
          </a:ln>
        </p:spPr>
      </p:pic>
      <p:pic>
        <p:nvPicPr>
          <p:cNvPr id="87" name="Google Shape;87;p15"/>
          <p:cNvPicPr preferRelativeResize="0"/>
          <p:nvPr/>
        </p:nvPicPr>
        <p:blipFill rotWithShape="1">
          <a:blip r:embed="rId5">
            <a:alphaModFix/>
          </a:blip>
          <a:srcRect b="0" l="0" r="0" t="53165"/>
          <a:stretch/>
        </p:blipFill>
        <p:spPr>
          <a:xfrm>
            <a:off x="6587750" y="1742140"/>
            <a:ext cx="2475950" cy="1645773"/>
          </a:xfrm>
          <a:prstGeom prst="rect">
            <a:avLst/>
          </a:prstGeom>
          <a:noFill/>
          <a:ln>
            <a:noFill/>
          </a:ln>
        </p:spPr>
      </p:pic>
      <p:pic>
        <p:nvPicPr>
          <p:cNvPr id="88" name="Google Shape;88;p15"/>
          <p:cNvPicPr preferRelativeResize="0"/>
          <p:nvPr/>
        </p:nvPicPr>
        <p:blipFill rotWithShape="1">
          <a:blip r:embed="rId6">
            <a:alphaModFix/>
          </a:blip>
          <a:srcRect b="51280" l="0" r="0" t="3297"/>
          <a:stretch/>
        </p:blipFill>
        <p:spPr>
          <a:xfrm>
            <a:off x="6579500" y="-12950"/>
            <a:ext cx="2515225" cy="1641176"/>
          </a:xfrm>
          <a:prstGeom prst="rect">
            <a:avLst/>
          </a:prstGeom>
          <a:noFill/>
          <a:ln>
            <a:noFill/>
          </a:ln>
        </p:spPr>
      </p:pic>
      <p:pic>
        <p:nvPicPr>
          <p:cNvPr id="89" name="Google Shape;89;p15"/>
          <p:cNvPicPr preferRelativeResize="0"/>
          <p:nvPr/>
        </p:nvPicPr>
        <p:blipFill rotWithShape="1">
          <a:blip r:embed="rId6">
            <a:alphaModFix/>
          </a:blip>
          <a:srcRect b="0" l="0" r="0" t="53662"/>
          <a:stretch/>
        </p:blipFill>
        <p:spPr>
          <a:xfrm>
            <a:off x="3311150" y="-13022"/>
            <a:ext cx="2475950" cy="1674273"/>
          </a:xfrm>
          <a:prstGeom prst="rect">
            <a:avLst/>
          </a:prstGeom>
          <a:noFill/>
          <a:ln>
            <a:noFill/>
          </a:ln>
        </p:spPr>
      </p:pic>
      <p:sp>
        <p:nvSpPr>
          <p:cNvPr id="90" name="Google Shape;90;p15"/>
          <p:cNvSpPr txBox="1"/>
          <p:nvPr>
            <p:ph idx="4294967295" type="title"/>
          </p:nvPr>
        </p:nvSpPr>
        <p:spPr>
          <a:xfrm>
            <a:off x="342438" y="20503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Dataset</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6"/>
          <p:cNvPicPr preferRelativeResize="0"/>
          <p:nvPr/>
        </p:nvPicPr>
        <p:blipFill rotWithShape="1">
          <a:blip r:embed="rId3">
            <a:alphaModFix/>
          </a:blip>
          <a:srcRect b="0" l="0" r="0" t="3910"/>
          <a:stretch/>
        </p:blipFill>
        <p:spPr>
          <a:xfrm>
            <a:off x="0" y="429225"/>
            <a:ext cx="9144001" cy="4625600"/>
          </a:xfrm>
          <a:prstGeom prst="rect">
            <a:avLst/>
          </a:prstGeom>
          <a:noFill/>
          <a:ln>
            <a:noFill/>
          </a:ln>
        </p:spPr>
      </p:pic>
      <p:sp>
        <p:nvSpPr>
          <p:cNvPr id="97" name="Google Shape;97;p16"/>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Target Score Distribution - Per Essay Set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3" name="Google Shape;103;p17"/>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Target Score Distribution - Word Count </a:t>
            </a:r>
            <a:endParaRPr sz="2400"/>
          </a:p>
        </p:txBody>
      </p:sp>
      <p:pic>
        <p:nvPicPr>
          <p:cNvPr id="104" name="Google Shape;104;p17"/>
          <p:cNvPicPr preferRelativeResize="0"/>
          <p:nvPr/>
        </p:nvPicPr>
        <p:blipFill rotWithShape="1">
          <a:blip r:embed="rId3">
            <a:alphaModFix/>
          </a:blip>
          <a:srcRect b="0" l="0" r="0" t="5329"/>
          <a:stretch/>
        </p:blipFill>
        <p:spPr>
          <a:xfrm>
            <a:off x="0" y="489850"/>
            <a:ext cx="9144000" cy="457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134850" y="853025"/>
            <a:ext cx="8861700" cy="1526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Courier"/>
                <a:ea typeface="Courier"/>
                <a:cs typeface="Courier"/>
                <a:sym typeface="Courier"/>
              </a:rPr>
              <a:t>Computers </a:t>
            </a:r>
            <a:r>
              <a:rPr lang="en" sz="1200">
                <a:solidFill>
                  <a:srgbClr val="000000"/>
                </a:solidFill>
                <a:latin typeface="Courier"/>
                <a:ea typeface="Courier"/>
                <a:cs typeface="Courier"/>
                <a:sym typeface="Courier"/>
              </a:rPr>
              <a:t>a</a:t>
            </a:r>
            <a:r>
              <a:rPr lang="en" sz="1200">
                <a:solidFill>
                  <a:srgbClr val="000000"/>
                </a:solidFill>
                <a:highlight>
                  <a:srgbClr val="FFFFFF"/>
                </a:highlight>
                <a:latin typeface="Courier"/>
                <a:ea typeface="Courier"/>
                <a:cs typeface="Courier"/>
                <a:sym typeface="Courier"/>
              </a:rPr>
              <a:t> good because you can get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you can play games, you can get pictures, But when you on the computer you might find something or someone that is bad or is </a:t>
            </a:r>
            <a:r>
              <a:rPr lang="en" sz="1200">
                <a:solidFill>
                  <a:srgbClr val="000000"/>
                </a:solidFill>
                <a:highlight>
                  <a:srgbClr val="F4CCCC"/>
                </a:highlight>
                <a:latin typeface="Courier"/>
                <a:ea typeface="Courier"/>
                <a:cs typeface="Courier"/>
                <a:sym typeface="Courier"/>
              </a:rPr>
              <a:t>viris</a:t>
            </a:r>
            <a:r>
              <a:rPr lang="en" sz="1200">
                <a:solidFill>
                  <a:srgbClr val="000000"/>
                </a:solidFill>
                <a:highlight>
                  <a:srgbClr val="FFFFFF"/>
                </a:highlight>
                <a:latin typeface="Courier"/>
                <a:ea typeface="Courier"/>
                <a:cs typeface="Courier"/>
                <a:sym typeface="Courier"/>
              </a:rPr>
              <a:t>. If </a:t>
            </a:r>
            <a:r>
              <a:rPr lang="en" sz="1200">
                <a:solidFill>
                  <a:srgbClr val="000000"/>
                </a:solidFill>
                <a:highlight>
                  <a:srgbClr val="F4CCCC"/>
                </a:highlight>
                <a:latin typeface="Courier"/>
                <a:ea typeface="Courier"/>
                <a:cs typeface="Courier"/>
                <a:sym typeface="Courier"/>
              </a:rPr>
              <a:t>ther</a:t>
            </a:r>
            <a:r>
              <a:rPr lang="en" sz="1200">
                <a:solidFill>
                  <a:srgbClr val="000000"/>
                </a:solidFill>
                <a:highlight>
                  <a:srgbClr val="FFFFFF"/>
                </a:highlight>
                <a:latin typeface="Courier"/>
                <a:ea typeface="Courier"/>
                <a:cs typeface="Courier"/>
                <a:sym typeface="Courier"/>
              </a:rPr>
              <a:t> is a </a:t>
            </a:r>
            <a:r>
              <a:rPr lang="en" sz="1200">
                <a:solidFill>
                  <a:srgbClr val="000000"/>
                </a:solidFill>
                <a:highlight>
                  <a:srgbClr val="F4CCCC"/>
                </a:highlight>
                <a:latin typeface="Courier"/>
                <a:ea typeface="Courier"/>
                <a:cs typeface="Courier"/>
                <a:sym typeface="Courier"/>
              </a:rPr>
              <a:t>vris</a:t>
            </a:r>
            <a:r>
              <a:rPr lang="en" sz="1200">
                <a:solidFill>
                  <a:srgbClr val="000000"/>
                </a:solidFill>
                <a:highlight>
                  <a:srgbClr val="FFFFFF"/>
                </a:highlight>
                <a:latin typeface="Courier"/>
                <a:ea typeface="Courier"/>
                <a:cs typeface="Courier"/>
                <a:sym typeface="Courier"/>
              </a:rPr>
              <a:t> you might want shut off the computers so it does not get worse. </a:t>
            </a:r>
            <a:r>
              <a:rPr lang="en" sz="1200">
                <a:solidFill>
                  <a:srgbClr val="000000"/>
                </a:solidFill>
                <a:latin typeface="Courier"/>
                <a:ea typeface="Courier"/>
                <a:cs typeface="Courier"/>
                <a:sym typeface="Courier"/>
              </a:rPr>
              <a:t>The</a:t>
            </a:r>
            <a:r>
              <a:rPr lang="en" sz="1200">
                <a:solidFill>
                  <a:srgbClr val="000000"/>
                </a:solidFill>
                <a:highlight>
                  <a:srgbClr val="FFFFFF"/>
                </a:highlight>
                <a:latin typeface="Courier"/>
                <a:ea typeface="Courier"/>
                <a:cs typeface="Courier"/>
                <a:sym typeface="Courier"/>
              </a:rPr>
              <a:t> are websites for kids, like games, there are teen games, there are adult games. Also pictures are bad for kids because most of the time they lead to </a:t>
            </a:r>
            <a:r>
              <a:rPr lang="en" sz="1200">
                <a:solidFill>
                  <a:srgbClr val="000000"/>
                </a:solidFill>
                <a:highlight>
                  <a:srgbClr val="F4CCCC"/>
                </a:highlight>
                <a:latin typeface="Courier"/>
                <a:ea typeface="Courier"/>
                <a:cs typeface="Courier"/>
                <a:sym typeface="Courier"/>
              </a:rPr>
              <a:t>inapropreit</a:t>
            </a:r>
            <a:r>
              <a:rPr lang="en" sz="1200">
                <a:solidFill>
                  <a:srgbClr val="000000"/>
                </a:solidFill>
                <a:highlight>
                  <a:srgbClr val="FFFFFF"/>
                </a:highlight>
                <a:latin typeface="Courier"/>
                <a:ea typeface="Courier"/>
                <a:cs typeface="Courier"/>
                <a:sym typeface="Courier"/>
              </a:rPr>
              <a:t> pictures. You should only look up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that you need not things like </a:t>
            </a:r>
            <a:r>
              <a:rPr lang="en" sz="1200">
                <a:solidFill>
                  <a:srgbClr val="000000"/>
                </a:solidFill>
                <a:highlight>
                  <a:srgbClr val="F4CCCC"/>
                </a:highlight>
                <a:latin typeface="Courier"/>
                <a:ea typeface="Courier"/>
                <a:cs typeface="Courier"/>
                <a:sym typeface="Courier"/>
              </a:rPr>
              <a:t>wepons</a:t>
            </a:r>
            <a:r>
              <a:rPr lang="en" sz="1200">
                <a:solidFill>
                  <a:srgbClr val="000000"/>
                </a:solidFill>
                <a:highlight>
                  <a:srgbClr val="FFFFFF"/>
                </a:highlight>
                <a:latin typeface="Courier"/>
                <a:ea typeface="Courier"/>
                <a:cs typeface="Courier"/>
                <a:sym typeface="Courier"/>
              </a:rPr>
              <a:t> or knifes. Also there are </a:t>
            </a:r>
            <a:r>
              <a:rPr lang="en" sz="1200">
                <a:solidFill>
                  <a:srgbClr val="000000"/>
                </a:solidFill>
                <a:highlight>
                  <a:srgbClr val="F4CCCC"/>
                </a:highlight>
                <a:latin typeface="Courier"/>
                <a:ea typeface="Courier"/>
                <a:cs typeface="Courier"/>
                <a:sym typeface="Courier"/>
              </a:rPr>
              <a:t>differnt</a:t>
            </a:r>
            <a:r>
              <a:rPr lang="en" sz="1200">
                <a:solidFill>
                  <a:srgbClr val="000000"/>
                </a:solidFill>
                <a:highlight>
                  <a:srgbClr val="FFFFFF"/>
                </a:highlight>
                <a:latin typeface="Courier"/>
                <a:ea typeface="Courier"/>
                <a:cs typeface="Courier"/>
                <a:sym typeface="Courier"/>
              </a:rPr>
              <a:t> kinds of companies like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is a good place to get computers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so is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a:t>
            </a:r>
            <a:endParaRPr sz="1200">
              <a:solidFill>
                <a:srgbClr val="000000"/>
              </a:solidFill>
              <a:latin typeface="Courier"/>
              <a:ea typeface="Courier"/>
              <a:cs typeface="Courier"/>
              <a:sym typeface="Courier"/>
            </a:endParaRPr>
          </a:p>
        </p:txBody>
      </p:sp>
      <p:sp>
        <p:nvSpPr>
          <p:cNvPr id="110" name="Google Shape;110;p18"/>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Pre-Processing: Essay Corpus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134850" y="853025"/>
            <a:ext cx="8861700" cy="1526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Courier"/>
                <a:ea typeface="Courier"/>
                <a:cs typeface="Courier"/>
                <a:sym typeface="Courier"/>
              </a:rPr>
              <a:t>Computers </a:t>
            </a:r>
            <a:r>
              <a:rPr lang="en" sz="1200">
                <a:solidFill>
                  <a:srgbClr val="000000"/>
                </a:solidFill>
                <a:latin typeface="Courier"/>
                <a:ea typeface="Courier"/>
                <a:cs typeface="Courier"/>
                <a:sym typeface="Courier"/>
              </a:rPr>
              <a:t>a</a:t>
            </a:r>
            <a:r>
              <a:rPr lang="en" sz="1200">
                <a:solidFill>
                  <a:srgbClr val="000000"/>
                </a:solidFill>
                <a:highlight>
                  <a:srgbClr val="FFFFFF"/>
                </a:highlight>
                <a:latin typeface="Courier"/>
                <a:ea typeface="Courier"/>
                <a:cs typeface="Courier"/>
                <a:sym typeface="Courier"/>
              </a:rPr>
              <a:t> good because you can get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you can play games, you can get pictures, But when you on the computer you might find something or someone that is bad or is </a:t>
            </a:r>
            <a:r>
              <a:rPr lang="en" sz="1200">
                <a:solidFill>
                  <a:srgbClr val="000000"/>
                </a:solidFill>
                <a:highlight>
                  <a:srgbClr val="F4CCCC"/>
                </a:highlight>
                <a:latin typeface="Courier"/>
                <a:ea typeface="Courier"/>
                <a:cs typeface="Courier"/>
                <a:sym typeface="Courier"/>
              </a:rPr>
              <a:t>viris</a:t>
            </a:r>
            <a:r>
              <a:rPr lang="en" sz="1200">
                <a:solidFill>
                  <a:srgbClr val="000000"/>
                </a:solidFill>
                <a:highlight>
                  <a:srgbClr val="FFFFFF"/>
                </a:highlight>
                <a:latin typeface="Courier"/>
                <a:ea typeface="Courier"/>
                <a:cs typeface="Courier"/>
                <a:sym typeface="Courier"/>
              </a:rPr>
              <a:t>. If </a:t>
            </a:r>
            <a:r>
              <a:rPr lang="en" sz="1200">
                <a:solidFill>
                  <a:srgbClr val="000000"/>
                </a:solidFill>
                <a:highlight>
                  <a:srgbClr val="F4CCCC"/>
                </a:highlight>
                <a:latin typeface="Courier"/>
                <a:ea typeface="Courier"/>
                <a:cs typeface="Courier"/>
                <a:sym typeface="Courier"/>
              </a:rPr>
              <a:t>ther</a:t>
            </a:r>
            <a:r>
              <a:rPr lang="en" sz="1200">
                <a:solidFill>
                  <a:srgbClr val="000000"/>
                </a:solidFill>
                <a:highlight>
                  <a:srgbClr val="FFFFFF"/>
                </a:highlight>
                <a:latin typeface="Courier"/>
                <a:ea typeface="Courier"/>
                <a:cs typeface="Courier"/>
                <a:sym typeface="Courier"/>
              </a:rPr>
              <a:t> is a </a:t>
            </a:r>
            <a:r>
              <a:rPr lang="en" sz="1200">
                <a:solidFill>
                  <a:srgbClr val="000000"/>
                </a:solidFill>
                <a:highlight>
                  <a:srgbClr val="F4CCCC"/>
                </a:highlight>
                <a:latin typeface="Courier"/>
                <a:ea typeface="Courier"/>
                <a:cs typeface="Courier"/>
                <a:sym typeface="Courier"/>
              </a:rPr>
              <a:t>vris</a:t>
            </a:r>
            <a:r>
              <a:rPr lang="en" sz="1200">
                <a:solidFill>
                  <a:srgbClr val="000000"/>
                </a:solidFill>
                <a:highlight>
                  <a:srgbClr val="FFFFFF"/>
                </a:highlight>
                <a:latin typeface="Courier"/>
                <a:ea typeface="Courier"/>
                <a:cs typeface="Courier"/>
                <a:sym typeface="Courier"/>
              </a:rPr>
              <a:t> you might want shut off the computers so it does not get worse. </a:t>
            </a:r>
            <a:r>
              <a:rPr lang="en" sz="1200">
                <a:solidFill>
                  <a:srgbClr val="000000"/>
                </a:solidFill>
                <a:latin typeface="Courier"/>
                <a:ea typeface="Courier"/>
                <a:cs typeface="Courier"/>
                <a:sym typeface="Courier"/>
              </a:rPr>
              <a:t>The</a:t>
            </a:r>
            <a:r>
              <a:rPr lang="en" sz="1200">
                <a:solidFill>
                  <a:srgbClr val="000000"/>
                </a:solidFill>
                <a:highlight>
                  <a:srgbClr val="FFFFFF"/>
                </a:highlight>
                <a:latin typeface="Courier"/>
                <a:ea typeface="Courier"/>
                <a:cs typeface="Courier"/>
                <a:sym typeface="Courier"/>
              </a:rPr>
              <a:t> are websites for kids, like games, there are teen games, there are adult games. Also pictures are bad for kids because most of the time they lead to </a:t>
            </a:r>
            <a:r>
              <a:rPr lang="en" sz="1200">
                <a:solidFill>
                  <a:srgbClr val="000000"/>
                </a:solidFill>
                <a:highlight>
                  <a:srgbClr val="F4CCCC"/>
                </a:highlight>
                <a:latin typeface="Courier"/>
                <a:ea typeface="Courier"/>
                <a:cs typeface="Courier"/>
                <a:sym typeface="Courier"/>
              </a:rPr>
              <a:t>inapropreit</a:t>
            </a:r>
            <a:r>
              <a:rPr lang="en" sz="1200">
                <a:solidFill>
                  <a:srgbClr val="000000"/>
                </a:solidFill>
                <a:highlight>
                  <a:srgbClr val="FFFFFF"/>
                </a:highlight>
                <a:latin typeface="Courier"/>
                <a:ea typeface="Courier"/>
                <a:cs typeface="Courier"/>
                <a:sym typeface="Courier"/>
              </a:rPr>
              <a:t> pictures. You should only look up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that you need not things like </a:t>
            </a:r>
            <a:r>
              <a:rPr lang="en" sz="1200">
                <a:solidFill>
                  <a:srgbClr val="000000"/>
                </a:solidFill>
                <a:highlight>
                  <a:srgbClr val="F4CCCC"/>
                </a:highlight>
                <a:latin typeface="Courier"/>
                <a:ea typeface="Courier"/>
                <a:cs typeface="Courier"/>
                <a:sym typeface="Courier"/>
              </a:rPr>
              <a:t>wepons</a:t>
            </a:r>
            <a:r>
              <a:rPr lang="en" sz="1200">
                <a:solidFill>
                  <a:srgbClr val="000000"/>
                </a:solidFill>
                <a:highlight>
                  <a:srgbClr val="FFFFFF"/>
                </a:highlight>
                <a:latin typeface="Courier"/>
                <a:ea typeface="Courier"/>
                <a:cs typeface="Courier"/>
                <a:sym typeface="Courier"/>
              </a:rPr>
              <a:t> or knifes. Also there are </a:t>
            </a:r>
            <a:r>
              <a:rPr lang="en" sz="1200">
                <a:solidFill>
                  <a:srgbClr val="000000"/>
                </a:solidFill>
                <a:highlight>
                  <a:srgbClr val="F4CCCC"/>
                </a:highlight>
                <a:latin typeface="Courier"/>
                <a:ea typeface="Courier"/>
                <a:cs typeface="Courier"/>
                <a:sym typeface="Courier"/>
              </a:rPr>
              <a:t>differnt</a:t>
            </a:r>
            <a:r>
              <a:rPr lang="en" sz="1200">
                <a:solidFill>
                  <a:srgbClr val="000000"/>
                </a:solidFill>
                <a:highlight>
                  <a:srgbClr val="FFFFFF"/>
                </a:highlight>
                <a:latin typeface="Courier"/>
                <a:ea typeface="Courier"/>
                <a:cs typeface="Courier"/>
                <a:sym typeface="Courier"/>
              </a:rPr>
              <a:t> kinds of companies like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is a good place to get computers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so is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a:t>
            </a:r>
            <a:endParaRPr sz="1200">
              <a:solidFill>
                <a:srgbClr val="000000"/>
              </a:solidFill>
              <a:latin typeface="Courier"/>
              <a:ea typeface="Courier"/>
              <a:cs typeface="Courier"/>
              <a:sym typeface="Courier"/>
            </a:endParaRPr>
          </a:p>
        </p:txBody>
      </p:sp>
      <p:sp>
        <p:nvSpPr>
          <p:cNvPr id="116" name="Google Shape;116;p19"/>
          <p:cNvSpPr txBox="1"/>
          <p:nvPr>
            <p:ph idx="2" type="body"/>
          </p:nvPr>
        </p:nvSpPr>
        <p:spPr>
          <a:xfrm>
            <a:off x="134850" y="2607725"/>
            <a:ext cx="8861700" cy="934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Courier"/>
                <a:ea typeface="Courier"/>
                <a:cs typeface="Courier"/>
                <a:sym typeface="Courier"/>
              </a:rPr>
              <a:t>computers good get infermation, play games, get pictures, computer might find something someone bad viris. ther vris might want shut computers get worse. websites kids, like games, teen games, adult games. also pictures bad kids time lead inapropreit pictures. look infermation need things like wepons knifes. also differnt kinds companies like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good place get computers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a:t>
            </a:r>
            <a:endParaRPr sz="1200">
              <a:solidFill>
                <a:srgbClr val="000000"/>
              </a:solidFill>
              <a:latin typeface="Courier"/>
              <a:ea typeface="Courier"/>
              <a:cs typeface="Courier"/>
              <a:sym typeface="Courier"/>
            </a:endParaRPr>
          </a:p>
        </p:txBody>
      </p:sp>
      <p:sp>
        <p:nvSpPr>
          <p:cNvPr id="117" name="Google Shape;117;p19"/>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Pre-Processing: Essay Corpus</a:t>
            </a:r>
            <a:endParaRPr sz="4800"/>
          </a:p>
        </p:txBody>
      </p:sp>
      <p:cxnSp>
        <p:nvCxnSpPr>
          <p:cNvPr id="118" name="Google Shape;118;p19"/>
          <p:cNvCxnSpPr>
            <a:stCxn id="115" idx="2"/>
            <a:endCxn id="116" idx="0"/>
          </p:cNvCxnSpPr>
          <p:nvPr/>
        </p:nvCxnSpPr>
        <p:spPr>
          <a:xfrm>
            <a:off x="4565700" y="2379125"/>
            <a:ext cx="0" cy="228600"/>
          </a:xfrm>
          <a:prstGeom prst="straightConnector1">
            <a:avLst/>
          </a:prstGeom>
          <a:noFill/>
          <a:ln cap="flat" cmpd="sng" w="19050">
            <a:solidFill>
              <a:schemeClr val="accent1"/>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134850" y="853025"/>
            <a:ext cx="8861700" cy="1526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Courier"/>
                <a:ea typeface="Courier"/>
                <a:cs typeface="Courier"/>
                <a:sym typeface="Courier"/>
              </a:rPr>
              <a:t>Computers </a:t>
            </a:r>
            <a:r>
              <a:rPr lang="en" sz="1200">
                <a:solidFill>
                  <a:srgbClr val="000000"/>
                </a:solidFill>
                <a:latin typeface="Courier"/>
                <a:ea typeface="Courier"/>
                <a:cs typeface="Courier"/>
                <a:sym typeface="Courier"/>
              </a:rPr>
              <a:t>a</a:t>
            </a:r>
            <a:r>
              <a:rPr lang="en" sz="1200">
                <a:solidFill>
                  <a:srgbClr val="000000"/>
                </a:solidFill>
                <a:highlight>
                  <a:srgbClr val="FFFFFF"/>
                </a:highlight>
                <a:latin typeface="Courier"/>
                <a:ea typeface="Courier"/>
                <a:cs typeface="Courier"/>
                <a:sym typeface="Courier"/>
              </a:rPr>
              <a:t> good because you can get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you can play games, you can get pictures, But when you on the computer you might find something or someone that is bad or is </a:t>
            </a:r>
            <a:r>
              <a:rPr lang="en" sz="1200">
                <a:solidFill>
                  <a:srgbClr val="000000"/>
                </a:solidFill>
                <a:highlight>
                  <a:srgbClr val="F4CCCC"/>
                </a:highlight>
                <a:latin typeface="Courier"/>
                <a:ea typeface="Courier"/>
                <a:cs typeface="Courier"/>
                <a:sym typeface="Courier"/>
              </a:rPr>
              <a:t>viris</a:t>
            </a:r>
            <a:r>
              <a:rPr lang="en" sz="1200">
                <a:solidFill>
                  <a:srgbClr val="000000"/>
                </a:solidFill>
                <a:highlight>
                  <a:srgbClr val="FFFFFF"/>
                </a:highlight>
                <a:latin typeface="Courier"/>
                <a:ea typeface="Courier"/>
                <a:cs typeface="Courier"/>
                <a:sym typeface="Courier"/>
              </a:rPr>
              <a:t>. If </a:t>
            </a:r>
            <a:r>
              <a:rPr lang="en" sz="1200">
                <a:solidFill>
                  <a:srgbClr val="000000"/>
                </a:solidFill>
                <a:highlight>
                  <a:srgbClr val="F4CCCC"/>
                </a:highlight>
                <a:latin typeface="Courier"/>
                <a:ea typeface="Courier"/>
                <a:cs typeface="Courier"/>
                <a:sym typeface="Courier"/>
              </a:rPr>
              <a:t>ther</a:t>
            </a:r>
            <a:r>
              <a:rPr lang="en" sz="1200">
                <a:solidFill>
                  <a:srgbClr val="000000"/>
                </a:solidFill>
                <a:highlight>
                  <a:srgbClr val="FFFFFF"/>
                </a:highlight>
                <a:latin typeface="Courier"/>
                <a:ea typeface="Courier"/>
                <a:cs typeface="Courier"/>
                <a:sym typeface="Courier"/>
              </a:rPr>
              <a:t> is a </a:t>
            </a:r>
            <a:r>
              <a:rPr lang="en" sz="1200">
                <a:solidFill>
                  <a:srgbClr val="000000"/>
                </a:solidFill>
                <a:highlight>
                  <a:srgbClr val="F4CCCC"/>
                </a:highlight>
                <a:latin typeface="Courier"/>
                <a:ea typeface="Courier"/>
                <a:cs typeface="Courier"/>
                <a:sym typeface="Courier"/>
              </a:rPr>
              <a:t>vris</a:t>
            </a:r>
            <a:r>
              <a:rPr lang="en" sz="1200">
                <a:solidFill>
                  <a:srgbClr val="000000"/>
                </a:solidFill>
                <a:highlight>
                  <a:srgbClr val="FFFFFF"/>
                </a:highlight>
                <a:latin typeface="Courier"/>
                <a:ea typeface="Courier"/>
                <a:cs typeface="Courier"/>
                <a:sym typeface="Courier"/>
              </a:rPr>
              <a:t> you might want shut off the computers so it does not get worse. </a:t>
            </a:r>
            <a:r>
              <a:rPr lang="en" sz="1200">
                <a:solidFill>
                  <a:srgbClr val="000000"/>
                </a:solidFill>
                <a:latin typeface="Courier"/>
                <a:ea typeface="Courier"/>
                <a:cs typeface="Courier"/>
                <a:sym typeface="Courier"/>
              </a:rPr>
              <a:t>The</a:t>
            </a:r>
            <a:r>
              <a:rPr lang="en" sz="1200">
                <a:solidFill>
                  <a:srgbClr val="000000"/>
                </a:solidFill>
                <a:highlight>
                  <a:srgbClr val="FFFFFF"/>
                </a:highlight>
                <a:latin typeface="Courier"/>
                <a:ea typeface="Courier"/>
                <a:cs typeface="Courier"/>
                <a:sym typeface="Courier"/>
              </a:rPr>
              <a:t> are websites for kids, like games, there are teen games, there are adult games. Also pictures are bad for kids because most of the time they lead to </a:t>
            </a:r>
            <a:r>
              <a:rPr lang="en" sz="1200">
                <a:solidFill>
                  <a:srgbClr val="000000"/>
                </a:solidFill>
                <a:highlight>
                  <a:srgbClr val="F4CCCC"/>
                </a:highlight>
                <a:latin typeface="Courier"/>
                <a:ea typeface="Courier"/>
                <a:cs typeface="Courier"/>
                <a:sym typeface="Courier"/>
              </a:rPr>
              <a:t>inapropreit</a:t>
            </a:r>
            <a:r>
              <a:rPr lang="en" sz="1200">
                <a:solidFill>
                  <a:srgbClr val="000000"/>
                </a:solidFill>
                <a:highlight>
                  <a:srgbClr val="FFFFFF"/>
                </a:highlight>
                <a:latin typeface="Courier"/>
                <a:ea typeface="Courier"/>
                <a:cs typeface="Courier"/>
                <a:sym typeface="Courier"/>
              </a:rPr>
              <a:t> pictures. You should only look up </a:t>
            </a:r>
            <a:r>
              <a:rPr lang="en" sz="1200">
                <a:solidFill>
                  <a:srgbClr val="000000"/>
                </a:solidFill>
                <a:highlight>
                  <a:srgbClr val="F4CCCC"/>
                </a:highlight>
                <a:latin typeface="Courier"/>
                <a:ea typeface="Courier"/>
                <a:cs typeface="Courier"/>
                <a:sym typeface="Courier"/>
              </a:rPr>
              <a:t>infermation</a:t>
            </a:r>
            <a:r>
              <a:rPr lang="en" sz="1200">
                <a:solidFill>
                  <a:srgbClr val="000000"/>
                </a:solidFill>
                <a:highlight>
                  <a:srgbClr val="FFFFFF"/>
                </a:highlight>
                <a:latin typeface="Courier"/>
                <a:ea typeface="Courier"/>
                <a:cs typeface="Courier"/>
                <a:sym typeface="Courier"/>
              </a:rPr>
              <a:t> that you need not things like </a:t>
            </a:r>
            <a:r>
              <a:rPr lang="en" sz="1200">
                <a:solidFill>
                  <a:srgbClr val="000000"/>
                </a:solidFill>
                <a:highlight>
                  <a:srgbClr val="F4CCCC"/>
                </a:highlight>
                <a:latin typeface="Courier"/>
                <a:ea typeface="Courier"/>
                <a:cs typeface="Courier"/>
                <a:sym typeface="Courier"/>
              </a:rPr>
              <a:t>wepons</a:t>
            </a:r>
            <a:r>
              <a:rPr lang="en" sz="1200">
                <a:solidFill>
                  <a:srgbClr val="000000"/>
                </a:solidFill>
                <a:highlight>
                  <a:srgbClr val="FFFFFF"/>
                </a:highlight>
                <a:latin typeface="Courier"/>
                <a:ea typeface="Courier"/>
                <a:cs typeface="Courier"/>
                <a:sym typeface="Courier"/>
              </a:rPr>
              <a:t> or knifes. Also there are </a:t>
            </a:r>
            <a:r>
              <a:rPr lang="en" sz="1200">
                <a:solidFill>
                  <a:srgbClr val="000000"/>
                </a:solidFill>
                <a:highlight>
                  <a:srgbClr val="F4CCCC"/>
                </a:highlight>
                <a:latin typeface="Courier"/>
                <a:ea typeface="Courier"/>
                <a:cs typeface="Courier"/>
                <a:sym typeface="Courier"/>
              </a:rPr>
              <a:t>differnt</a:t>
            </a:r>
            <a:r>
              <a:rPr lang="en" sz="1200">
                <a:solidFill>
                  <a:srgbClr val="000000"/>
                </a:solidFill>
                <a:highlight>
                  <a:srgbClr val="FFFFFF"/>
                </a:highlight>
                <a:latin typeface="Courier"/>
                <a:ea typeface="Courier"/>
                <a:cs typeface="Courier"/>
                <a:sym typeface="Courier"/>
              </a:rPr>
              <a:t> kinds of companies like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@CAPS2</a:t>
            </a:r>
            <a:r>
              <a:rPr lang="en" sz="1200">
                <a:solidFill>
                  <a:srgbClr val="000000"/>
                </a:solidFill>
                <a:highlight>
                  <a:srgbClr val="FFFFFF"/>
                </a:highlight>
                <a:latin typeface="Courier"/>
                <a:ea typeface="Courier"/>
                <a:cs typeface="Courier"/>
                <a:sym typeface="Courier"/>
              </a:rPr>
              <a:t> is a good place to get computers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 so is </a:t>
            </a:r>
            <a:r>
              <a:rPr lang="en" sz="1200">
                <a:solidFill>
                  <a:srgbClr val="000000"/>
                </a:solidFill>
                <a:highlight>
                  <a:schemeClr val="accent6"/>
                </a:highlight>
                <a:latin typeface="Courier"/>
                <a:ea typeface="Courier"/>
                <a:cs typeface="Courier"/>
                <a:sym typeface="Courier"/>
              </a:rPr>
              <a:t>@CAPS1</a:t>
            </a:r>
            <a:r>
              <a:rPr lang="en" sz="1200">
                <a:solidFill>
                  <a:srgbClr val="000000"/>
                </a:solidFill>
                <a:highlight>
                  <a:srgbClr val="FFFFFF"/>
                </a:highlight>
                <a:latin typeface="Courier"/>
                <a:ea typeface="Courier"/>
                <a:cs typeface="Courier"/>
                <a:sym typeface="Courier"/>
              </a:rPr>
              <a:t>.</a:t>
            </a:r>
            <a:endParaRPr sz="1200">
              <a:solidFill>
                <a:srgbClr val="000000"/>
              </a:solidFill>
              <a:latin typeface="Courier"/>
              <a:ea typeface="Courier"/>
              <a:cs typeface="Courier"/>
              <a:sym typeface="Courier"/>
            </a:endParaRPr>
          </a:p>
        </p:txBody>
      </p:sp>
      <p:sp>
        <p:nvSpPr>
          <p:cNvPr id="124" name="Google Shape;124;p20"/>
          <p:cNvSpPr txBox="1"/>
          <p:nvPr>
            <p:ph idx="2" type="body"/>
          </p:nvPr>
        </p:nvSpPr>
        <p:spPr>
          <a:xfrm>
            <a:off x="134850" y="2607725"/>
            <a:ext cx="8861700" cy="934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00000"/>
                </a:solidFill>
                <a:highlight>
                  <a:srgbClr val="FFFFFF"/>
                </a:highlight>
                <a:latin typeface="Courier"/>
                <a:ea typeface="Courier"/>
                <a:cs typeface="Courier"/>
                <a:sym typeface="Courier"/>
              </a:rPr>
              <a:t>computers good get infermation, play games, get pictures, computer might find something someone bad viris. ther vris might want shut computers get worse. websites kids, like games, teen games, adult games. also pictures bad kids time lead inapropreit pictures. look infermation need things like wepons knifes. also differnt kinds companies like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good place get computers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label_caps</a:t>
            </a:r>
            <a:r>
              <a:rPr lang="en" sz="1200">
                <a:solidFill>
                  <a:srgbClr val="000000"/>
                </a:solidFill>
                <a:highlight>
                  <a:srgbClr val="FFFFFF"/>
                </a:highlight>
                <a:latin typeface="Courier"/>
                <a:ea typeface="Courier"/>
                <a:cs typeface="Courier"/>
                <a:sym typeface="Courier"/>
              </a:rPr>
              <a:t>.</a:t>
            </a:r>
            <a:endParaRPr sz="1200">
              <a:solidFill>
                <a:srgbClr val="000000"/>
              </a:solidFill>
              <a:latin typeface="Courier"/>
              <a:ea typeface="Courier"/>
              <a:cs typeface="Courier"/>
              <a:sym typeface="Courier"/>
            </a:endParaRPr>
          </a:p>
        </p:txBody>
      </p:sp>
      <p:sp>
        <p:nvSpPr>
          <p:cNvPr id="125" name="Google Shape;125;p20"/>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Pre-Processing: Essay Corpus</a:t>
            </a:r>
            <a:endParaRPr sz="4800"/>
          </a:p>
        </p:txBody>
      </p:sp>
      <p:sp>
        <p:nvSpPr>
          <p:cNvPr id="126" name="Google Shape;126;p20"/>
          <p:cNvSpPr txBox="1"/>
          <p:nvPr>
            <p:ph idx="2" type="body"/>
          </p:nvPr>
        </p:nvSpPr>
        <p:spPr>
          <a:xfrm>
            <a:off x="134850" y="3848600"/>
            <a:ext cx="8861700" cy="12174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highlight>
                  <a:srgbClr val="FFFFFF"/>
                </a:highlight>
                <a:latin typeface="Courier"/>
                <a:ea typeface="Courier"/>
                <a:cs typeface="Courier"/>
                <a:sym typeface="Courier"/>
              </a:rPr>
              <a:t>['computers', 'good', 'get', 'infermation', 'play', 'games', 'get', 'pictures', 'computer', 'might', 'find', 'something', 'someone', 'bad', 'viris', 'ther', 'vris', 'might', 'want', 'shut', 'computers', 'get', 'worse', 'websites', 'kids', 'like', 'games', 'teen', 'games', 'adult', 'games', 'also', 'pictures', 'bad', 'kids', 'time', 'lead', 'inapropreit', 'pictures', 'look', 'infermation', 'need', 'things', 'like', 'wepons', 'knifes', 'also', 'differnt', 'kinds', 'companies', 'like', </a:t>
            </a:r>
            <a:r>
              <a:rPr lang="en" sz="1200">
                <a:solidFill>
                  <a:srgbClr val="000000"/>
                </a:solidFill>
                <a:highlight>
                  <a:schemeClr val="accent6"/>
                </a:highlight>
                <a:latin typeface="Courier"/>
                <a:ea typeface="Courier"/>
                <a:cs typeface="Courier"/>
                <a:sym typeface="Courier"/>
              </a:rPr>
              <a:t>'labelcaps'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'labelcaps'</a:t>
            </a:r>
            <a:r>
              <a:rPr lang="en" sz="1200">
                <a:solidFill>
                  <a:srgbClr val="000000"/>
                </a:solidFill>
                <a:highlight>
                  <a:srgbClr val="FFFFFF"/>
                </a:highlight>
                <a:latin typeface="Courier"/>
                <a:ea typeface="Courier"/>
                <a:cs typeface="Courier"/>
                <a:sym typeface="Courier"/>
              </a:rPr>
              <a:t>, 'good', 'place', 'get', 'computers', </a:t>
            </a:r>
            <a:r>
              <a:rPr lang="en" sz="1200">
                <a:solidFill>
                  <a:srgbClr val="000000"/>
                </a:solidFill>
                <a:highlight>
                  <a:schemeClr val="accent6"/>
                </a:highlight>
                <a:latin typeface="Courier"/>
                <a:ea typeface="Courier"/>
                <a:cs typeface="Courier"/>
                <a:sym typeface="Courier"/>
              </a:rPr>
              <a:t>'labelcaps'</a:t>
            </a:r>
            <a:r>
              <a:rPr lang="en" sz="1200">
                <a:solidFill>
                  <a:srgbClr val="000000"/>
                </a:solidFill>
                <a:highlight>
                  <a:srgbClr val="FFFFFF"/>
                </a:highlight>
                <a:latin typeface="Courier"/>
                <a:ea typeface="Courier"/>
                <a:cs typeface="Courier"/>
                <a:sym typeface="Courier"/>
              </a:rPr>
              <a:t>, </a:t>
            </a:r>
            <a:r>
              <a:rPr lang="en" sz="1200">
                <a:solidFill>
                  <a:srgbClr val="000000"/>
                </a:solidFill>
                <a:highlight>
                  <a:schemeClr val="accent6"/>
                </a:highlight>
                <a:latin typeface="Courier"/>
                <a:ea typeface="Courier"/>
                <a:cs typeface="Courier"/>
                <a:sym typeface="Courier"/>
              </a:rPr>
              <a:t>'labelcaps'</a:t>
            </a:r>
            <a:r>
              <a:rPr lang="en" sz="1200">
                <a:solidFill>
                  <a:srgbClr val="000000"/>
                </a:solidFill>
                <a:highlight>
                  <a:srgbClr val="FFFFFF"/>
                </a:highlight>
                <a:latin typeface="Courier"/>
                <a:ea typeface="Courier"/>
                <a:cs typeface="Courier"/>
                <a:sym typeface="Courier"/>
              </a:rPr>
              <a:t>]</a:t>
            </a:r>
            <a:endParaRPr sz="1200">
              <a:solidFill>
                <a:srgbClr val="000000"/>
              </a:solidFill>
              <a:highlight>
                <a:srgbClr val="FFFFFF"/>
              </a:highlight>
              <a:latin typeface="Courier"/>
              <a:ea typeface="Courier"/>
              <a:cs typeface="Courier"/>
              <a:sym typeface="Courier"/>
            </a:endParaRPr>
          </a:p>
        </p:txBody>
      </p:sp>
      <p:cxnSp>
        <p:nvCxnSpPr>
          <p:cNvPr id="127" name="Google Shape;127;p20"/>
          <p:cNvCxnSpPr>
            <a:stCxn id="123" idx="2"/>
            <a:endCxn id="124" idx="0"/>
          </p:cNvCxnSpPr>
          <p:nvPr/>
        </p:nvCxnSpPr>
        <p:spPr>
          <a:xfrm>
            <a:off x="4565700" y="2379125"/>
            <a:ext cx="0" cy="228600"/>
          </a:xfrm>
          <a:prstGeom prst="straightConnector1">
            <a:avLst/>
          </a:prstGeom>
          <a:noFill/>
          <a:ln cap="flat" cmpd="sng" w="19050">
            <a:solidFill>
              <a:schemeClr val="accent1"/>
            </a:solidFill>
            <a:prstDash val="solid"/>
            <a:round/>
            <a:headEnd len="med" w="med" type="none"/>
            <a:tailEnd len="med" w="med" type="stealth"/>
          </a:ln>
        </p:spPr>
      </p:cxnSp>
      <p:cxnSp>
        <p:nvCxnSpPr>
          <p:cNvPr id="128" name="Google Shape;128;p20"/>
          <p:cNvCxnSpPr/>
          <p:nvPr/>
        </p:nvCxnSpPr>
        <p:spPr>
          <a:xfrm>
            <a:off x="4565700" y="3598325"/>
            <a:ext cx="0" cy="228600"/>
          </a:xfrm>
          <a:prstGeom prst="straightConnector1">
            <a:avLst/>
          </a:prstGeom>
          <a:noFill/>
          <a:ln cap="flat" cmpd="sng" w="19050">
            <a:solidFill>
              <a:schemeClr val="accent1"/>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Pre-Processing: Essay Scores</a:t>
            </a:r>
            <a:endParaRPr sz="4800"/>
          </a:p>
        </p:txBody>
      </p:sp>
      <p:sp>
        <p:nvSpPr>
          <p:cNvPr id="134" name="Google Shape;134;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Scale Scores to range [0, 1] - per essay set (MinMaxScaler)</a:t>
            </a:r>
            <a:endParaRPr sz="2400">
              <a:solidFill>
                <a:schemeClr val="accent2"/>
              </a:solidFill>
            </a:endParaRPr>
          </a:p>
        </p:txBody>
      </p:sp>
      <p:pic>
        <p:nvPicPr>
          <p:cNvPr id="135" name="Google Shape;135;p21"/>
          <p:cNvPicPr preferRelativeResize="0"/>
          <p:nvPr/>
        </p:nvPicPr>
        <p:blipFill>
          <a:blip r:embed="rId3">
            <a:alphaModFix/>
          </a:blip>
          <a:stretch>
            <a:fillRect/>
          </a:stretch>
        </p:blipFill>
        <p:spPr>
          <a:xfrm>
            <a:off x="5136600" y="2635438"/>
            <a:ext cx="3619500" cy="1704975"/>
          </a:xfrm>
          <a:prstGeom prst="rect">
            <a:avLst/>
          </a:prstGeom>
          <a:noFill/>
          <a:ln>
            <a:noFill/>
          </a:ln>
        </p:spPr>
      </p:pic>
      <p:pic>
        <p:nvPicPr>
          <p:cNvPr id="136" name="Google Shape;136;p21"/>
          <p:cNvPicPr preferRelativeResize="0"/>
          <p:nvPr/>
        </p:nvPicPr>
        <p:blipFill>
          <a:blip r:embed="rId4">
            <a:alphaModFix/>
          </a:blip>
          <a:stretch>
            <a:fillRect/>
          </a:stretch>
        </p:blipFill>
        <p:spPr>
          <a:xfrm>
            <a:off x="387900" y="2635450"/>
            <a:ext cx="3619500" cy="1704975"/>
          </a:xfrm>
          <a:prstGeom prst="rect">
            <a:avLst/>
          </a:prstGeom>
          <a:noFill/>
          <a:ln>
            <a:noFill/>
          </a:ln>
        </p:spPr>
      </p:pic>
      <p:sp>
        <p:nvSpPr>
          <p:cNvPr id="137" name="Google Shape;137;p21"/>
          <p:cNvSpPr txBox="1"/>
          <p:nvPr>
            <p:ph idx="1" type="body"/>
          </p:nvPr>
        </p:nvSpPr>
        <p:spPr>
          <a:xfrm>
            <a:off x="989500" y="2078400"/>
            <a:ext cx="2196000" cy="52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Set 1: [2, 12]</a:t>
            </a:r>
            <a:endParaRPr b="1" sz="2400"/>
          </a:p>
        </p:txBody>
      </p:sp>
      <p:sp>
        <p:nvSpPr>
          <p:cNvPr id="138" name="Google Shape;138;p21"/>
          <p:cNvSpPr txBox="1"/>
          <p:nvPr>
            <p:ph idx="1" type="body"/>
          </p:nvPr>
        </p:nvSpPr>
        <p:spPr>
          <a:xfrm>
            <a:off x="5848350" y="2105950"/>
            <a:ext cx="2196000" cy="52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Set 7: [2, 24]</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