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1006" r:id="rId4"/>
    <p:sldId id="1007" r:id="rId5"/>
    <p:sldId id="1008" r:id="rId6"/>
    <p:sldId id="447" r:id="rId7"/>
    <p:sldId id="1115" r:id="rId8"/>
    <p:sldId id="448" r:id="rId9"/>
    <p:sldId id="493" r:id="rId10"/>
    <p:sldId id="449" r:id="rId11"/>
    <p:sldId id="490" r:id="rId12"/>
    <p:sldId id="494" r:id="rId13"/>
    <p:sldId id="450" r:id="rId14"/>
    <p:sldId id="1116" r:id="rId15"/>
    <p:sldId id="1003" r:id="rId16"/>
    <p:sldId id="1005" r:id="rId17"/>
    <p:sldId id="4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6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5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riptutorial.com/cmake" TargetMode="External"/><Relationship Id="rId4" Type="http://schemas.openxmlformats.org/officeDocument/2006/relationships/hyperlink" Target="https://cmake.org/cmake/help/latest/guide/tutorial/index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mak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5, </a:t>
            </a:r>
            <a:r>
              <a:rPr lang="en-US" altLang="zh-CN" sz="3600" dirty="0" err="1">
                <a:latin typeface="Franklin Gothic Medium" panose="020B0603020102020204" pitchFamily="34" charset="0"/>
                <a:sym typeface="+mn-ea"/>
              </a:rPr>
              <a:t>CMake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8075" y="481963"/>
            <a:ext cx="5714263" cy="611488"/>
          </a:xfrm>
          <a:prstGeom prst="rect">
            <a:avLst/>
          </a:prstGeom>
          <a:noFill/>
        </p:spPr>
        <p:txBody>
          <a:bodyPr wrap="none" lIns="107667" tIns="53835" rIns="107667" bIns="53835" rtlCol="0">
            <a:spAutoFit/>
          </a:bodyPr>
          <a:lstStyle/>
          <a:p>
            <a:r>
              <a:rPr lang="en-US" altLang="zh-CN" sz="3267" b="1" dirty="0">
                <a:solidFill>
                  <a:prstClr val="black"/>
                </a:solidFill>
              </a:rPr>
              <a:t>2. Multi-source files in a project</a:t>
            </a:r>
            <a:endParaRPr lang="zh-CN" altLang="en-US" sz="3267" b="1" dirty="0">
              <a:solidFill>
                <a:prstClr val="black"/>
              </a:solidFill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D92292F7-4964-418F-91AA-B4D320DE6B24}"/>
              </a:ext>
            </a:extLst>
          </p:cNvPr>
          <p:cNvSpPr txBox="1"/>
          <p:nvPr/>
        </p:nvSpPr>
        <p:spPr>
          <a:xfrm>
            <a:off x="2036620" y="2711057"/>
            <a:ext cx="5749890" cy="488813"/>
          </a:xfrm>
          <a:prstGeom prst="rect">
            <a:avLst/>
          </a:prstGeom>
          <a:noFill/>
        </p:spPr>
        <p:txBody>
          <a:bodyPr wrap="none" lIns="82954" tIns="41478" rIns="82954" bIns="41478" rtlCol="0">
            <a:spAutoFit/>
          </a:bodyPr>
          <a:lstStyle/>
          <a:p>
            <a:r>
              <a:rPr lang="en-US" altLang="zh-CN" sz="2632" b="1" dirty="0" err="1">
                <a:solidFill>
                  <a:srgbClr val="00B0F0"/>
                </a:solidFill>
              </a:rPr>
              <a:t>aux_source_directory</a:t>
            </a:r>
            <a:r>
              <a:rPr lang="en-US" altLang="zh-CN" sz="2632" b="1" dirty="0"/>
              <a:t> (&lt;</a:t>
            </a:r>
            <a:r>
              <a:rPr lang="en-US" altLang="zh-CN" sz="2632" b="1" dirty="0" err="1"/>
              <a:t>dir</a:t>
            </a:r>
            <a:r>
              <a:rPr lang="en-US" altLang="zh-CN" sz="2632" b="1" dirty="0"/>
              <a:t>&gt; &lt;variable&gt;)</a:t>
            </a:r>
            <a:endParaRPr lang="zh-CN" altLang="en-US" sz="2632" b="1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498BFA-1BF4-4D99-B7FA-AFD259254EBC}"/>
              </a:ext>
            </a:extLst>
          </p:cNvPr>
          <p:cNvGrpSpPr/>
          <p:nvPr/>
        </p:nvGrpSpPr>
        <p:grpSpPr>
          <a:xfrm>
            <a:off x="2080417" y="3176143"/>
            <a:ext cx="6364938" cy="1065938"/>
            <a:chOff x="889312" y="5840497"/>
            <a:chExt cx="7013219" cy="1174506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4A4A7D3-A070-471A-B472-75222417900D}"/>
                </a:ext>
              </a:extLst>
            </p:cNvPr>
            <p:cNvCxnSpPr/>
            <p:nvPr/>
          </p:nvCxnSpPr>
          <p:spPr>
            <a:xfrm flipV="1">
              <a:off x="4419652" y="5840497"/>
              <a:ext cx="432048" cy="2509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8F06AEF-D6E1-4F35-80B3-4FC35B0D4A66}"/>
                </a:ext>
              </a:extLst>
            </p:cNvPr>
            <p:cNvSpPr/>
            <p:nvPr/>
          </p:nvSpPr>
          <p:spPr>
            <a:xfrm>
              <a:off x="889312" y="6091427"/>
              <a:ext cx="7013219" cy="923576"/>
            </a:xfrm>
            <a:prstGeom prst="rect">
              <a:avLst/>
            </a:prstGeom>
          </p:spPr>
          <p:txBody>
            <a:bodyPr wrap="square" lIns="82954" tIns="41478" rIns="82954" bIns="41478">
              <a:spAutoFit/>
            </a:bodyPr>
            <a:lstStyle/>
            <a:p>
              <a:r>
                <a:rPr lang="en-US" altLang="zh-CN" sz="1634" dirty="0"/>
                <a:t>The  command finds all the source files in the specified directory indicated by &lt;</a:t>
              </a:r>
              <a:r>
                <a:rPr lang="en-US" altLang="zh-CN" sz="1634" dirty="0" err="1"/>
                <a:t>dir</a:t>
              </a:r>
              <a:r>
                <a:rPr lang="en-US" altLang="zh-CN" sz="1634" dirty="0"/>
                <a:t>&gt; and stores the results in the specified variable indicated by &lt;variable&gt;.</a:t>
              </a:r>
              <a:endParaRPr lang="zh-CN" altLang="en-US" sz="1634" dirty="0"/>
            </a:p>
          </p:txBody>
        </p:sp>
      </p:grpSp>
      <p:sp>
        <p:nvSpPr>
          <p:cNvPr id="17" name="TextBox 4">
            <a:extLst>
              <a:ext uri="{FF2B5EF4-FFF2-40B4-BE49-F238E27FC236}">
                <a16:creationId xmlns:a16="http://schemas.microsoft.com/office/drawing/2014/main" id="{6B4EFE4C-2052-4FBE-B3E5-92F2792BC6C6}"/>
              </a:ext>
            </a:extLst>
          </p:cNvPr>
          <p:cNvSpPr txBox="1"/>
          <p:nvPr/>
        </p:nvSpPr>
        <p:spPr>
          <a:xfrm>
            <a:off x="1012503" y="1306671"/>
            <a:ext cx="11179497" cy="1281735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r>
              <a:rPr lang="en-US" altLang="zh-CN" sz="2541" dirty="0">
                <a:solidFill>
                  <a:prstClr val="black"/>
                </a:solidFill>
              </a:rPr>
              <a:t>If there are several files in directory, put each file into the </a:t>
            </a:r>
            <a:r>
              <a:rPr lang="en-US" altLang="zh-CN" sz="2541" b="1" dirty="0" err="1">
                <a:solidFill>
                  <a:prstClr val="black"/>
                </a:solidFill>
              </a:rPr>
              <a:t>add_executable</a:t>
            </a:r>
            <a:r>
              <a:rPr lang="en-US" altLang="zh-CN" sz="2541" b="1" dirty="0">
                <a:solidFill>
                  <a:prstClr val="black"/>
                </a:solidFill>
              </a:rPr>
              <a:t> </a:t>
            </a:r>
            <a:r>
              <a:rPr lang="en-US" altLang="zh-CN" sz="2541" dirty="0">
                <a:solidFill>
                  <a:prstClr val="black"/>
                </a:solidFill>
              </a:rPr>
              <a:t>command is not recommended. The better way is using </a:t>
            </a:r>
            <a:r>
              <a:rPr lang="en-US" altLang="zh-CN" sz="2541" b="1" dirty="0" err="1">
                <a:solidFill>
                  <a:prstClr val="black"/>
                </a:solidFill>
              </a:rPr>
              <a:t>aux_source_directory</a:t>
            </a:r>
            <a:r>
              <a:rPr lang="en-US" altLang="zh-CN" sz="2541" b="1" dirty="0">
                <a:solidFill>
                  <a:prstClr val="black"/>
                </a:solidFill>
              </a:rPr>
              <a:t> </a:t>
            </a:r>
            <a:r>
              <a:rPr lang="en-US" altLang="zh-CN" sz="2541" dirty="0">
                <a:solidFill>
                  <a:prstClr val="black"/>
                </a:solidFill>
              </a:rPr>
              <a:t>command.</a:t>
            </a:r>
          </a:p>
        </p:txBody>
      </p:sp>
    </p:spTree>
    <p:extLst>
      <p:ext uri="{BB962C8B-B14F-4D97-AF65-F5344CB8AC3E}">
        <p14:creationId xmlns:p14="http://schemas.microsoft.com/office/powerpoint/2010/main" val="31471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DDC7F1-76FD-E8FF-45C5-729080208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6" y="1771627"/>
            <a:ext cx="7515457" cy="23558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8341" y="490989"/>
            <a:ext cx="5714263" cy="611488"/>
          </a:xfrm>
          <a:prstGeom prst="rect">
            <a:avLst/>
          </a:prstGeom>
          <a:noFill/>
        </p:spPr>
        <p:txBody>
          <a:bodyPr wrap="none" lIns="107667" tIns="53835" rIns="107667" bIns="53835" rtlCol="0">
            <a:spAutoFit/>
          </a:bodyPr>
          <a:lstStyle/>
          <a:p>
            <a:pPr defTabSz="1076718">
              <a:defRPr/>
            </a:pPr>
            <a:r>
              <a:rPr lang="en-US" altLang="zh-CN" sz="3267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2. Multi-source files in a project</a:t>
            </a:r>
            <a:endParaRPr lang="zh-CN" altLang="en-US" sz="3267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619221" y="2268903"/>
            <a:ext cx="7651023" cy="1171605"/>
            <a:chOff x="5281882" y="576584"/>
            <a:chExt cx="8430292" cy="1290935"/>
          </a:xfrm>
        </p:grpSpPr>
        <p:sp>
          <p:nvSpPr>
            <p:cNvPr id="28" name="TextBox 27"/>
            <p:cNvSpPr txBox="1"/>
            <p:nvPr/>
          </p:nvSpPr>
          <p:spPr>
            <a:xfrm>
              <a:off x="9705672" y="576584"/>
              <a:ext cx="4006502" cy="704546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Stores all files in the current directory</a:t>
              </a:r>
            </a:p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into DIR_SRCS variable.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81882" y="1468036"/>
              <a:ext cx="3705362" cy="3994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18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>
              <a:cxnSpLocks/>
            </p:cNvCxnSpPr>
            <p:nvPr/>
          </p:nvCxnSpPr>
          <p:spPr>
            <a:xfrm flipH="1">
              <a:off x="7822725" y="928891"/>
              <a:ext cx="1995661" cy="5989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841182" y="3552943"/>
            <a:ext cx="4570297" cy="1312732"/>
            <a:chOff x="5820629" y="242107"/>
            <a:chExt cx="5035791" cy="1446438"/>
          </a:xfrm>
        </p:grpSpPr>
        <p:sp>
          <p:nvSpPr>
            <p:cNvPr id="20" name="TextBox 19"/>
            <p:cNvSpPr txBox="1"/>
            <p:nvPr/>
          </p:nvSpPr>
          <p:spPr>
            <a:xfrm>
              <a:off x="5820629" y="983998"/>
              <a:ext cx="5035791" cy="704547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Compiles the  source files in the variable by </a:t>
              </a:r>
              <a:r>
                <a:rPr lang="en-US" altLang="zh-CN" sz="1724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${ }</a:t>
              </a: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into an executable file named CmakeDemo2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9048" y="242107"/>
              <a:ext cx="1219773" cy="3994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18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>
              <a:cxnSpLocks/>
            </p:cNvCxnSpPr>
            <p:nvPr/>
          </p:nvCxnSpPr>
          <p:spPr>
            <a:xfrm flipV="1">
              <a:off x="6684719" y="586666"/>
              <a:ext cx="216030" cy="3661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2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6F6111-CA46-860F-6BBD-1D98F4B6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288" y="716985"/>
            <a:ext cx="6469828" cy="56533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8B303B2-1511-4811-A43B-34558231536C}"/>
              </a:ext>
            </a:extLst>
          </p:cNvPr>
          <p:cNvSpPr/>
          <p:nvPr/>
        </p:nvSpPr>
        <p:spPr>
          <a:xfrm>
            <a:off x="3243695" y="4849873"/>
            <a:ext cx="6208421" cy="261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74B6C4-42B8-483F-866D-23BF1442E358}"/>
              </a:ext>
            </a:extLst>
          </p:cNvPr>
          <p:cNvSpPr/>
          <p:nvPr/>
        </p:nvSpPr>
        <p:spPr>
          <a:xfrm>
            <a:off x="3635806" y="6095359"/>
            <a:ext cx="2352665" cy="3267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5A5E9B-2400-E875-ED4F-FC594FDB5CDE}"/>
              </a:ext>
            </a:extLst>
          </p:cNvPr>
          <p:cNvSpPr/>
          <p:nvPr/>
        </p:nvSpPr>
        <p:spPr>
          <a:xfrm>
            <a:off x="7491562" y="932567"/>
            <a:ext cx="1372388" cy="261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5C5CE7-0ED9-8DEA-04F4-2CA4828789D8}"/>
              </a:ext>
            </a:extLst>
          </p:cNvPr>
          <p:cNvSpPr/>
          <p:nvPr/>
        </p:nvSpPr>
        <p:spPr>
          <a:xfrm>
            <a:off x="8079729" y="1370503"/>
            <a:ext cx="914925" cy="3267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41381B-A5A6-5C79-5DC7-6E473C14C3BB}"/>
              </a:ext>
            </a:extLst>
          </p:cNvPr>
          <p:cNvSpPr/>
          <p:nvPr/>
        </p:nvSpPr>
        <p:spPr>
          <a:xfrm>
            <a:off x="8079729" y="5107767"/>
            <a:ext cx="588166" cy="261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>
            <a:defPPr>
              <a:defRPr lang="zh-CN"/>
            </a:defPPr>
            <a:lvl1pPr marL="0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3168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6335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79504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2670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65839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59005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52174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45340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87"/>
          </a:p>
        </p:txBody>
      </p:sp>
    </p:spTree>
    <p:extLst>
      <p:ext uri="{BB962C8B-B14F-4D97-AF65-F5344CB8AC3E}">
        <p14:creationId xmlns:p14="http://schemas.microsoft.com/office/powerpoint/2010/main" val="80276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778CFDD-5125-E9E1-2FEF-4EA069A9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634" y="1403094"/>
            <a:ext cx="7987553" cy="39073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2511" y="345549"/>
            <a:ext cx="9700226" cy="611488"/>
          </a:xfrm>
          <a:prstGeom prst="rect">
            <a:avLst/>
          </a:prstGeom>
          <a:noFill/>
        </p:spPr>
        <p:txBody>
          <a:bodyPr wrap="none" lIns="107667" tIns="53835" rIns="107667" bIns="53835" rtlCol="0">
            <a:spAutoFit/>
          </a:bodyPr>
          <a:lstStyle/>
          <a:p>
            <a:r>
              <a:rPr lang="en-US" altLang="zh-CN" sz="3267" b="1" dirty="0">
                <a:solidFill>
                  <a:prstClr val="black"/>
                </a:solidFill>
              </a:rPr>
              <a:t>3. Multi-source files in a project in different directories</a:t>
            </a:r>
            <a:endParaRPr lang="zh-CN" altLang="en-US" sz="3267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6068" y="933075"/>
            <a:ext cx="6912115" cy="447276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r>
              <a:rPr lang="en-US" altLang="zh-CN" sz="2200" dirty="0">
                <a:solidFill>
                  <a:prstClr val="black"/>
                </a:solidFill>
              </a:rPr>
              <a:t>We write CMakeLists.txt in CmakeDemo3 folder.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2793" y="4278574"/>
            <a:ext cx="4243540" cy="1795036"/>
            <a:chOff x="5146210" y="958338"/>
            <a:chExt cx="4675752" cy="1977868"/>
          </a:xfrm>
        </p:grpSpPr>
        <p:sp>
          <p:nvSpPr>
            <p:cNvPr id="9" name="TextBox 8"/>
            <p:cNvSpPr txBox="1"/>
            <p:nvPr/>
          </p:nvSpPr>
          <p:spPr>
            <a:xfrm>
              <a:off x="5146210" y="2231658"/>
              <a:ext cx="4675752" cy="704548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r>
                <a:rPr lang="en-US" altLang="zh-CN" sz="1724" dirty="0">
                  <a:solidFill>
                    <a:prstClr val="black"/>
                  </a:solidFill>
                </a:rPr>
                <a:t>Include the header file which is stored in</a:t>
              </a:r>
            </a:p>
            <a:p>
              <a:r>
                <a:rPr lang="en-US" altLang="zh-CN" sz="1724" b="1" dirty="0">
                  <a:solidFill>
                    <a:prstClr val="black"/>
                  </a:solidFill>
                </a:rPr>
                <a:t>include</a:t>
              </a:r>
              <a:r>
                <a:rPr lang="en-US" altLang="zh-CN" sz="1724" dirty="0">
                  <a:solidFill>
                    <a:prstClr val="black"/>
                  </a:solidFill>
                </a:rPr>
                <a:t> directory.</a:t>
              </a:r>
              <a:endParaRPr lang="zh-CN" altLang="en-US" sz="1724" dirty="0">
                <a:solidFill>
                  <a:prstClr val="black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6692" y="958338"/>
              <a:ext cx="3240359" cy="3372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prstClr val="white"/>
                </a:solidFill>
              </a:endParaRPr>
            </a:p>
          </p:txBody>
        </p:sp>
        <p:cxnSp>
          <p:nvCxnSpPr>
            <p:cNvPr id="11" name="直接箭头连接符 10"/>
            <p:cNvCxnSpPr>
              <a:cxnSpLocks/>
            </p:cNvCxnSpPr>
            <p:nvPr/>
          </p:nvCxnSpPr>
          <p:spPr>
            <a:xfrm flipV="1">
              <a:off x="5856634" y="1295552"/>
              <a:ext cx="1116122" cy="9361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259967" y="3597426"/>
            <a:ext cx="9802770" cy="2087455"/>
            <a:chOff x="-274252" y="171545"/>
            <a:chExt cx="10801201" cy="2300066"/>
          </a:xfrm>
        </p:grpSpPr>
        <p:sp>
          <p:nvSpPr>
            <p:cNvPr id="16" name="TextBox 15"/>
            <p:cNvSpPr txBox="1"/>
            <p:nvPr/>
          </p:nvSpPr>
          <p:spPr>
            <a:xfrm>
              <a:off x="-274252" y="2059418"/>
              <a:ext cx="3770613" cy="412193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r>
                <a:rPr lang="en-US" altLang="zh-CN" sz="1724" dirty="0">
                  <a:solidFill>
                    <a:prstClr val="black"/>
                  </a:solidFill>
                </a:rPr>
                <a:t>All .</a:t>
              </a:r>
              <a:r>
                <a:rPr lang="en-US" altLang="zh-CN" sz="1724" dirty="0" err="1">
                  <a:solidFill>
                    <a:prstClr val="black"/>
                  </a:solidFill>
                </a:rPr>
                <a:t>cpp</a:t>
              </a:r>
              <a:r>
                <a:rPr lang="en-US" altLang="zh-CN" sz="1724" dirty="0">
                  <a:solidFill>
                    <a:prstClr val="black"/>
                  </a:solidFill>
                </a:rPr>
                <a:t> files are in the </a:t>
              </a:r>
              <a:r>
                <a:rPr lang="en-US" altLang="zh-CN" sz="1724" b="1" dirty="0" err="1">
                  <a:solidFill>
                    <a:prstClr val="black"/>
                  </a:solidFill>
                </a:rPr>
                <a:t>src</a:t>
              </a:r>
              <a:r>
                <a:rPr lang="en-US" altLang="zh-CN" sz="1724" dirty="0">
                  <a:solidFill>
                    <a:prstClr val="black"/>
                  </a:solidFill>
                </a:rPr>
                <a:t> directory</a:t>
              </a:r>
              <a:endParaRPr lang="zh-CN" altLang="en-US" sz="1724" dirty="0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22493" y="171545"/>
              <a:ext cx="4104456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prstClr val="white"/>
                </a:solidFill>
              </a:endParaRPr>
            </a:p>
          </p:txBody>
        </p:sp>
        <p:cxnSp>
          <p:nvCxnSpPr>
            <p:cNvPr id="18" name="直接箭头连接符 17"/>
            <p:cNvCxnSpPr>
              <a:cxnSpLocks/>
              <a:endCxn id="17" idx="1"/>
            </p:cNvCxnSpPr>
            <p:nvPr/>
          </p:nvCxnSpPr>
          <p:spPr>
            <a:xfrm flipV="1">
              <a:off x="2934016" y="315561"/>
              <a:ext cx="3488476" cy="18202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492926-4A82-4AC3-A6E4-BBFCA909DD20}"/>
              </a:ext>
            </a:extLst>
          </p:cNvPr>
          <p:cNvGrpSpPr/>
          <p:nvPr/>
        </p:nvGrpSpPr>
        <p:grpSpPr>
          <a:xfrm>
            <a:off x="483961" y="1538003"/>
            <a:ext cx="3350433" cy="3138388"/>
            <a:chOff x="178397" y="1217900"/>
            <a:chExt cx="3691681" cy="3458039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77" y="1348539"/>
              <a:ext cx="3454401" cy="332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C027DF0-2D86-4AAA-81C1-5255263733E5}"/>
                </a:ext>
              </a:extLst>
            </p:cNvPr>
            <p:cNvSpPr txBox="1"/>
            <p:nvPr/>
          </p:nvSpPr>
          <p:spPr>
            <a:xfrm>
              <a:off x="178397" y="1217900"/>
              <a:ext cx="1837842" cy="4094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815" dirty="0"/>
                <a:t>./CMakeDemo3</a:t>
              </a:r>
              <a:endParaRPr lang="zh-CN" altLang="en-US" sz="1815" dirty="0"/>
            </a:p>
          </p:txBody>
        </p:sp>
      </p:grpSp>
    </p:spTree>
    <p:extLst>
      <p:ext uri="{BB962C8B-B14F-4D97-AF65-F5344CB8AC3E}">
        <p14:creationId xmlns:p14="http://schemas.microsoft.com/office/powerpoint/2010/main" val="121348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31EC72-D287-396C-91FB-C5DD9915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239" y="139584"/>
            <a:ext cx="6986413" cy="57933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27" name="矩形 1026"/>
          <p:cNvSpPr/>
          <p:nvPr/>
        </p:nvSpPr>
        <p:spPr>
          <a:xfrm>
            <a:off x="7622266" y="324890"/>
            <a:ext cx="1241684" cy="249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4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2C593-0C06-48D1-9A7A-C0AC302A76B8}"/>
              </a:ext>
            </a:extLst>
          </p:cNvPr>
          <p:cNvSpPr/>
          <p:nvPr/>
        </p:nvSpPr>
        <p:spPr>
          <a:xfrm>
            <a:off x="8145081" y="4658317"/>
            <a:ext cx="661654" cy="228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4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83C704-08D5-46AD-A752-5A1E0B802B1B}"/>
              </a:ext>
            </a:extLst>
          </p:cNvPr>
          <p:cNvSpPr/>
          <p:nvPr/>
        </p:nvSpPr>
        <p:spPr>
          <a:xfrm>
            <a:off x="3112993" y="4362806"/>
            <a:ext cx="6404476" cy="2955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4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BC4017-7E69-4FF9-A56B-DC791BE69D73}"/>
              </a:ext>
            </a:extLst>
          </p:cNvPr>
          <p:cNvSpPr/>
          <p:nvPr/>
        </p:nvSpPr>
        <p:spPr>
          <a:xfrm>
            <a:off x="3505103" y="5680034"/>
            <a:ext cx="2614072" cy="2528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4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BAAF77-E69D-6FAC-885F-442FA1582E99}"/>
              </a:ext>
            </a:extLst>
          </p:cNvPr>
          <p:cNvSpPr/>
          <p:nvPr/>
        </p:nvSpPr>
        <p:spPr>
          <a:xfrm>
            <a:off x="8210432" y="782352"/>
            <a:ext cx="980277" cy="249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4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8DCF30BD-B4C2-7BCF-762A-7B3D0ABF5AC8}"/>
              </a:ext>
            </a:extLst>
          </p:cNvPr>
          <p:cNvSpPr txBox="1"/>
          <p:nvPr/>
        </p:nvSpPr>
        <p:spPr>
          <a:xfrm>
            <a:off x="1980019" y="6000269"/>
            <a:ext cx="688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 more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cmake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tutorial: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4"/>
              </a:rPr>
              <a:t>https://cmake.org/cmake/help/latest/guide/tutorial/index.html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hlinkClick r:id="rId5"/>
              </a:rPr>
              <a:t>https://riptutorial.com/cmake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46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5" grpId="0" animBg="1"/>
      <p:bldP spid="6" grpId="0" animBg="1"/>
      <p:bldP spid="7" grpId="0" animBg="1"/>
      <p:bldP spid="8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63" y="1240009"/>
            <a:ext cx="5483469" cy="1520555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dirty="0"/>
              <a:t>Run the program and explain the result to SA. 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1288482" y="1130281"/>
            <a:ext cx="4031873" cy="5047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effectLst/>
              </a:rPr>
              <a:t>#include&lt;stdio.h&gt;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int main() </a:t>
            </a:r>
          </a:p>
          <a:p>
            <a:r>
              <a:rPr lang="en-US" altLang="zh-CN" sz="1400" b="0" dirty="0">
                <a:effectLst/>
              </a:rPr>
              <a:t>{ </a:t>
            </a:r>
          </a:p>
          <a:p>
            <a:r>
              <a:rPr lang="en-US" altLang="zh-CN" sz="1400" b="0" dirty="0">
                <a:effectLst/>
              </a:rPr>
              <a:t>    int a[]={2,4,6,8,10},y=1,*p;</a:t>
            </a:r>
          </a:p>
          <a:p>
            <a:r>
              <a:rPr lang="en-US" altLang="zh-CN" sz="1400" b="0" dirty="0">
                <a:effectLst/>
              </a:rPr>
              <a:t>    p=&amp;a[1];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printf</a:t>
            </a:r>
            <a:r>
              <a:rPr lang="en-US" altLang="zh-CN" sz="1400" b="0" dirty="0">
                <a:effectLst/>
              </a:rPr>
              <a:t>("a = %p\np = %p\</a:t>
            </a:r>
            <a:r>
              <a:rPr lang="en-US" altLang="zh-CN" sz="1400" b="0" dirty="0" err="1">
                <a:effectLst/>
              </a:rPr>
              <a:t>n",a</a:t>
            </a:r>
            <a:r>
              <a:rPr lang="en-US" altLang="zh-CN" sz="1400" b="0" dirty="0">
                <a:effectLst/>
              </a:rPr>
              <a:t>, p);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for(int </a:t>
            </a:r>
            <a:r>
              <a:rPr lang="en-US" altLang="zh-CN" sz="1400" b="0" dirty="0" err="1">
                <a:effectLst/>
              </a:rPr>
              <a:t>i</a:t>
            </a:r>
            <a:r>
              <a:rPr lang="en-US" altLang="zh-CN" sz="1400" b="0" dirty="0">
                <a:effectLst/>
              </a:rPr>
              <a:t> = 0; </a:t>
            </a:r>
            <a:r>
              <a:rPr lang="en-US" altLang="zh-CN" sz="1400" b="0" dirty="0" err="1">
                <a:effectLst/>
              </a:rPr>
              <a:t>i</a:t>
            </a:r>
            <a:r>
              <a:rPr lang="en-US" altLang="zh-CN" sz="1400" b="0" dirty="0">
                <a:effectLst/>
              </a:rPr>
              <a:t> &lt; 3; </a:t>
            </a:r>
            <a:r>
              <a:rPr lang="en-US" altLang="zh-CN" sz="1400" b="0" dirty="0" err="1">
                <a:effectLst/>
              </a:rPr>
              <a:t>i</a:t>
            </a:r>
            <a:r>
              <a:rPr lang="en-US" altLang="zh-CN" sz="1400" b="0" dirty="0">
                <a:effectLst/>
              </a:rPr>
              <a:t>++) </a:t>
            </a:r>
          </a:p>
          <a:p>
            <a:r>
              <a:rPr lang="en-US" altLang="zh-CN" sz="1400" b="0" dirty="0">
                <a:effectLst/>
              </a:rPr>
              <a:t>        y += *(</a:t>
            </a:r>
            <a:r>
              <a:rPr lang="en-US" altLang="zh-CN" sz="1400" b="0" dirty="0" err="1">
                <a:effectLst/>
              </a:rPr>
              <a:t>p+i</a:t>
            </a:r>
            <a:r>
              <a:rPr lang="en-US" altLang="zh-CN" sz="1400" b="0" dirty="0">
                <a:effectLst/>
              </a:rPr>
              <a:t>);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printf</a:t>
            </a:r>
            <a:r>
              <a:rPr lang="en-US" altLang="zh-CN" sz="1400" b="0" dirty="0">
                <a:effectLst/>
              </a:rPr>
              <a:t>("y = %d\n\</a:t>
            </a:r>
            <a:r>
              <a:rPr lang="en-US" altLang="zh-CN" sz="1400" b="0" dirty="0" err="1">
                <a:effectLst/>
              </a:rPr>
              <a:t>n",y</a:t>
            </a:r>
            <a:r>
              <a:rPr lang="en-US" altLang="zh-CN" sz="1400" b="0" dirty="0">
                <a:effectLst/>
              </a:rPr>
              <a:t>);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int b[5]={1,2,3,4,5};</a:t>
            </a:r>
          </a:p>
          <a:p>
            <a:r>
              <a:rPr lang="en-US" altLang="zh-CN" sz="1400" b="0" dirty="0">
                <a:effectLst/>
              </a:rPr>
              <a:t>    int *</a:t>
            </a:r>
            <a:r>
              <a:rPr lang="en-US" altLang="zh-CN" sz="1400" b="0" dirty="0" err="1">
                <a:effectLst/>
              </a:rPr>
              <a:t>ptr</a:t>
            </a:r>
            <a:r>
              <a:rPr lang="en-US" altLang="zh-CN" sz="1400" b="0" dirty="0">
                <a:effectLst/>
              </a:rPr>
              <a:t>=(int*)(&amp;b+1);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printf</a:t>
            </a:r>
            <a:r>
              <a:rPr lang="en-US" altLang="zh-CN" sz="1400" b="0" dirty="0">
                <a:effectLst/>
              </a:rPr>
              <a:t>("b = %p\nb+4 = %p\</a:t>
            </a:r>
            <a:r>
              <a:rPr lang="en-US" altLang="zh-CN" sz="1400" b="0" dirty="0" err="1">
                <a:effectLst/>
              </a:rPr>
              <a:t>nptr</a:t>
            </a:r>
            <a:r>
              <a:rPr lang="en-US" altLang="zh-CN" sz="1400" b="0" dirty="0">
                <a:effectLst/>
              </a:rPr>
              <a:t> = %p\n",b,b+4,ptr);</a:t>
            </a:r>
          </a:p>
          <a:p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printf</a:t>
            </a:r>
            <a:r>
              <a:rPr lang="en-US" altLang="zh-CN" sz="1400" b="0" dirty="0">
                <a:effectLst/>
              </a:rPr>
              <a:t>("%</a:t>
            </a:r>
            <a:r>
              <a:rPr lang="en-US" altLang="zh-CN" sz="1400" b="0" dirty="0" err="1">
                <a:effectLst/>
              </a:rPr>
              <a:t>d,%d</a:t>
            </a:r>
            <a:r>
              <a:rPr lang="en-US" altLang="zh-CN" sz="1400" b="0" dirty="0">
                <a:effectLst/>
              </a:rPr>
              <a:t>\n",*(b+1),*(ptr-1));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return 0;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05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63" y="1240009"/>
            <a:ext cx="4609709" cy="1520555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dirty="0"/>
              <a:t>Run the program and explain the result to SA. 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1288482" y="1130281"/>
            <a:ext cx="4148508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effectLst/>
              </a:rPr>
              <a:t>#include &lt;iostream&gt;</a:t>
            </a:r>
          </a:p>
          <a:p>
            <a:r>
              <a:rPr lang="en-US" altLang="zh-CN" sz="1400" b="0" dirty="0">
                <a:effectLst/>
              </a:rPr>
              <a:t>using namespace std;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int main()</a:t>
            </a:r>
          </a:p>
          <a:p>
            <a:r>
              <a:rPr lang="en-US" altLang="zh-CN" sz="1400" b="0" dirty="0">
                <a:effectLst/>
              </a:rPr>
              <a:t>{</a:t>
            </a:r>
          </a:p>
          <a:p>
            <a:r>
              <a:rPr lang="en-US" altLang="zh-CN" sz="1400" b="0" dirty="0">
                <a:effectLst/>
              </a:rPr>
              <a:t>    int a[][4]={1,3,5,7,9,11,13,15,17,19}; </a:t>
            </a:r>
          </a:p>
          <a:p>
            <a:r>
              <a:rPr lang="en-US" altLang="zh-CN" sz="1400" b="0" dirty="0">
                <a:effectLst/>
              </a:rPr>
              <a:t>    int *p=*(a+1);</a:t>
            </a:r>
          </a:p>
          <a:p>
            <a:r>
              <a:rPr lang="en-US" altLang="zh-CN" sz="1400" b="0" dirty="0">
                <a:effectLst/>
              </a:rPr>
              <a:t>    p += 3;</a:t>
            </a:r>
          </a:p>
          <a:p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"*p++ = " &lt;&lt; *p++ &lt;&lt; ",*p = " &lt;&lt; *p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 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const char *pc = "Welcome to programming.", *r;</a:t>
            </a:r>
          </a:p>
          <a:p>
            <a:r>
              <a:rPr lang="en-US" altLang="zh-CN" sz="1400" b="0" dirty="0">
                <a:effectLst/>
              </a:rPr>
              <a:t>    long *q = (long *)pc;</a:t>
            </a:r>
          </a:p>
          <a:p>
            <a:r>
              <a:rPr lang="en-US" altLang="zh-CN" sz="1400" b="0" dirty="0">
                <a:effectLst/>
              </a:rPr>
              <a:t>    q++;</a:t>
            </a:r>
          </a:p>
          <a:p>
            <a:r>
              <a:rPr lang="en-US" altLang="zh-CN" sz="1400" b="0" dirty="0">
                <a:effectLst/>
              </a:rPr>
              <a:t>    r = (char *)q;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r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unsigned int m = 0x3E56AF67;</a:t>
            </a:r>
          </a:p>
          <a:p>
            <a:r>
              <a:rPr lang="en-US" altLang="zh-CN" sz="1400" b="0" dirty="0">
                <a:effectLst/>
              </a:rPr>
              <a:t>    unsigned short *pm = (unsigned short *) &amp;m;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"*pm = " &lt;&lt;  hex &lt;&lt; *pm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    return 0;</a:t>
            </a:r>
          </a:p>
          <a:p>
            <a:r>
              <a:rPr lang="en-US" altLang="zh-CN" sz="14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65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11" y="1219112"/>
            <a:ext cx="11520977" cy="1677950"/>
          </a:xfrm>
        </p:spPr>
        <p:txBody>
          <a:bodyPr>
            <a:normAutofit lnSpcReduction="10000"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sz="2215" dirty="0"/>
              <a:t>Declare a structure named </a:t>
            </a:r>
            <a:r>
              <a:rPr lang="en-US" sz="2215" b="1" dirty="0" err="1"/>
              <a:t>stuinfo</a:t>
            </a:r>
            <a:r>
              <a:rPr lang="en-US" sz="2215" dirty="0"/>
              <a:t> and two function prototypes below in a </a:t>
            </a:r>
            <a:r>
              <a:rPr lang="en-US" sz="2215" b="1" dirty="0"/>
              <a:t>stuinfo.hpp</a:t>
            </a:r>
            <a:r>
              <a:rPr lang="en-US" sz="2215" dirty="0"/>
              <a:t>. Implement the two functions in a </a:t>
            </a:r>
            <a:r>
              <a:rPr lang="en-US" sz="2215" b="1" dirty="0"/>
              <a:t>stufun.cpp</a:t>
            </a:r>
            <a:r>
              <a:rPr lang="en-US" sz="2215" dirty="0"/>
              <a:t>.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Write a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main.cpp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which contains main() and  demonstrate all the features of the prototyped functions. </a:t>
            </a:r>
            <a:endParaRPr lang="en-US" sz="2215" dirty="0"/>
          </a:p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Write a 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MakeLists.txt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for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cmake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to create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automatically. Run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cmake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and make, and then run the program at last.</a:t>
            </a:r>
            <a:endParaRPr lang="en-US" sz="2215" dirty="0"/>
          </a:p>
          <a:p>
            <a:pPr marL="128905" lvl="1" indent="0">
              <a:spcBef>
                <a:spcPts val="1410"/>
              </a:spcBef>
              <a:buSzPct val="68000"/>
              <a:buNone/>
            </a:pPr>
            <a:endParaRPr lang="en-US" sz="2215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Exercises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296" y="4235962"/>
            <a:ext cx="11520977" cy="1812933"/>
          </a:xfrm>
          <a:prstGeom prst="rect">
            <a:avLst/>
          </a:prstGeom>
          <a:noFill/>
        </p:spPr>
        <p:txBody>
          <a:bodyPr wrap="square" lIns="107572" tIns="53785" rIns="107572" bIns="53785" rtlCol="0">
            <a:spAutoFit/>
          </a:bodyPr>
          <a:lstStyle/>
          <a:p>
            <a:pPr marL="0" marR="0" lvl="0" indent="0" algn="l" defTabSz="107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Function prototypes:</a:t>
            </a:r>
          </a:p>
          <a:p>
            <a:pPr marL="403225" marR="0" lvl="0" indent="-403225" algn="l" defTabSz="107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void </a:t>
            </a:r>
            <a:r>
              <a:rPr kumimoji="0" lang="en-US" altLang="zh-CN" sz="221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inputstu</a:t>
            </a: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1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stuinfo</a:t>
            </a: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1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stu</a:t>
            </a: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[] , int n), </a:t>
            </a:r>
            <a:r>
              <a:rPr kumimoji="0" lang="en-US" altLang="zh-CN" sz="22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asks the user to enter each of the preceding items of information to set the corresponding members of the structure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and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compute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the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average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score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for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each</a:t>
            </a:r>
            <a:r>
              <a:rPr lang="zh-CN" altLang="en-US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student</a:t>
            </a:r>
            <a:r>
              <a:rPr kumimoji="0" lang="en-US" altLang="zh-CN" sz="22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.</a:t>
            </a:r>
          </a:p>
          <a:p>
            <a:pPr marL="403225" marR="0" lvl="0" indent="-403225" algn="l" defTabSz="107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void </a:t>
            </a:r>
            <a:r>
              <a:rPr kumimoji="0" lang="en-US" altLang="zh-CN" sz="221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showstu</a:t>
            </a: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1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stuinfo</a:t>
            </a: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1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stu</a:t>
            </a: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[] , int n) </a:t>
            </a:r>
            <a:r>
              <a:rPr kumimoji="0" lang="en-US" altLang="zh-CN" sz="221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,displays the contents of the structure, one student one line.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59830" y="2690336"/>
            <a:ext cx="2003562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struct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stuinfo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char name[20];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double score[3];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double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ave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};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2288" y="984164"/>
            <a:ext cx="3388923" cy="678385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What is </a:t>
            </a:r>
            <a:r>
              <a:rPr kumimoji="0" lang="en-US" altLang="zh-CN" sz="369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CMake</a:t>
            </a:r>
            <a:r>
              <a:rPr kumimoji="0" lang="en-US" altLang="zh-CN" sz="369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369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2758" y="2004276"/>
            <a:ext cx="11026484" cy="2575905"/>
          </a:xfrm>
        </p:spPr>
        <p:txBody>
          <a:bodyPr>
            <a:normAutofit/>
          </a:bodyPr>
          <a:lstStyle/>
          <a:p>
            <a:pPr marL="131445" lvl="1" indent="0">
              <a:spcBef>
                <a:spcPts val="1435"/>
              </a:spcBef>
              <a:buSzPct val="68000"/>
              <a:buNone/>
            </a:pPr>
            <a:r>
              <a:rPr lang="en-US" altLang="zh-CN" sz="2800" b="1" dirty="0">
                <a:solidFill>
                  <a:srgbClr val="00B0F0"/>
                </a:solidFill>
              </a:rPr>
              <a:t>    </a:t>
            </a:r>
            <a:r>
              <a:rPr lang="en-US" altLang="zh-CN" sz="2800" b="1" dirty="0" err="1">
                <a:solidFill>
                  <a:srgbClr val="00B0F0"/>
                </a:solidFill>
              </a:rPr>
              <a:t>CMake</a:t>
            </a:r>
            <a:r>
              <a:rPr lang="en-US" altLang="zh-CN" sz="2800" dirty="0"/>
              <a:t> is an open-source, cross-platform family of tools designed to build, test and package software. </a:t>
            </a:r>
            <a:r>
              <a:rPr lang="en-US" altLang="zh-CN" sz="2800" b="1" dirty="0" err="1">
                <a:solidFill>
                  <a:srgbClr val="00B0F0"/>
                </a:solidFill>
              </a:rPr>
              <a:t>CMake</a:t>
            </a:r>
            <a:r>
              <a:rPr lang="en-US" altLang="zh-CN" sz="2800" dirty="0"/>
              <a:t> is used to control the software compilation process using simple platform and compiler independent configuration files,  and generate native </a:t>
            </a:r>
            <a:r>
              <a:rPr lang="en-US" altLang="zh-CN" sz="2800" dirty="0" err="1"/>
              <a:t>makefiles</a:t>
            </a:r>
            <a:r>
              <a:rPr lang="en-US" altLang="zh-CN" sz="2800" dirty="0"/>
              <a:t> and workspaces that can be used in the compiler environment of your choice.</a:t>
            </a:r>
            <a:endParaRPr lang="en-US" sz="28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0A10A31-52E2-1A40-BE26-53F9F3EF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997" y="13625"/>
            <a:ext cx="3216003" cy="181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348A3A-4D5C-3F49-8137-5A153A34E003}"/>
              </a:ext>
            </a:extLst>
          </p:cNvPr>
          <p:cNvSpPr/>
          <p:nvPr/>
        </p:nvSpPr>
        <p:spPr>
          <a:xfrm>
            <a:off x="1290289" y="5504504"/>
            <a:ext cx="409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more information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4"/>
              </a:rPr>
              <a:t>https://cmake.org/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4729" y="270333"/>
            <a:ext cx="8749516" cy="1221205"/>
          </a:xfrm>
          <a:prstGeom prst="rect">
            <a:avLst/>
          </a:prstGeom>
          <a:noFill/>
        </p:spPr>
        <p:txBody>
          <a:bodyPr wrap="none" lIns="107667" tIns="53835" rIns="107667" bIns="5383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41" b="1" dirty="0" err="1">
                <a:solidFill>
                  <a:prstClr val="black"/>
                </a:solidFill>
              </a:rPr>
              <a:t>CMake</a:t>
            </a:r>
            <a:r>
              <a:rPr lang="en-US" altLang="zh-CN" sz="2541" dirty="0">
                <a:solidFill>
                  <a:prstClr val="black"/>
                </a:solidFill>
              </a:rPr>
              <a:t> needs </a:t>
            </a:r>
            <a:r>
              <a:rPr lang="en-US" altLang="zh-CN" sz="2541" b="1" dirty="0">
                <a:solidFill>
                  <a:prstClr val="black"/>
                </a:solidFill>
              </a:rPr>
              <a:t>CMakeLists.txt</a:t>
            </a:r>
            <a:r>
              <a:rPr lang="en-US" altLang="zh-CN" sz="2541" dirty="0">
                <a:solidFill>
                  <a:prstClr val="black"/>
                </a:solidFill>
              </a:rPr>
              <a:t> to run properly.</a:t>
            </a:r>
          </a:p>
          <a:p>
            <a:pPr>
              <a:lnSpc>
                <a:spcPct val="150000"/>
              </a:lnSpc>
            </a:pPr>
            <a:r>
              <a:rPr lang="en-US" altLang="zh-CN" sz="2541" dirty="0">
                <a:solidFill>
                  <a:prstClr val="black"/>
                </a:solidFill>
              </a:rPr>
              <a:t>A CMakeLists.txt consists of </a:t>
            </a:r>
            <a:r>
              <a:rPr lang="en-US" altLang="zh-CN" sz="2541" b="1" dirty="0">
                <a:solidFill>
                  <a:prstClr val="black"/>
                </a:solidFill>
              </a:rPr>
              <a:t>commands</a:t>
            </a:r>
            <a:r>
              <a:rPr lang="en-US" altLang="zh-CN" sz="2541" dirty="0">
                <a:solidFill>
                  <a:prstClr val="black"/>
                </a:solidFill>
              </a:rPr>
              <a:t> , </a:t>
            </a:r>
            <a:r>
              <a:rPr lang="en-US" altLang="zh-CN" sz="2541" b="1" dirty="0">
                <a:solidFill>
                  <a:prstClr val="black"/>
                </a:solidFill>
              </a:rPr>
              <a:t>comments</a:t>
            </a:r>
            <a:r>
              <a:rPr lang="en-US" altLang="zh-CN" sz="2541" dirty="0">
                <a:solidFill>
                  <a:prstClr val="black"/>
                </a:solidFill>
              </a:rPr>
              <a:t> and </a:t>
            </a:r>
            <a:r>
              <a:rPr lang="en-US" altLang="zh-CN" sz="2541" b="1" dirty="0">
                <a:solidFill>
                  <a:prstClr val="black"/>
                </a:solidFill>
              </a:rPr>
              <a:t>spaces</a:t>
            </a:r>
            <a:r>
              <a:rPr lang="en-US" altLang="zh-CN" sz="2541" dirty="0">
                <a:solidFill>
                  <a:prstClr val="black"/>
                </a:solidFill>
              </a:rPr>
              <a:t>. </a:t>
            </a:r>
            <a:endParaRPr lang="zh-CN" altLang="en-US" sz="254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8199" y="1491538"/>
            <a:ext cx="10123675" cy="1485189"/>
          </a:xfrm>
          <a:prstGeom prst="rect">
            <a:avLst/>
          </a:prstGeom>
          <a:noFill/>
        </p:spPr>
        <p:txBody>
          <a:bodyPr wrap="none" lIns="107667" tIns="53835" rIns="107667" bIns="53835" rtlCol="0">
            <a:spAutoFit/>
          </a:bodyPr>
          <a:lstStyle/>
          <a:p>
            <a:pPr marL="414793" indent="-41479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541" dirty="0">
                <a:solidFill>
                  <a:prstClr val="black"/>
                </a:solidFill>
              </a:rPr>
              <a:t>The </a:t>
            </a:r>
            <a:r>
              <a:rPr lang="en-US" altLang="zh-CN" sz="2541" b="1" dirty="0">
                <a:solidFill>
                  <a:srgbClr val="00B0F0"/>
                </a:solidFill>
              </a:rPr>
              <a:t>commands</a:t>
            </a:r>
            <a:r>
              <a:rPr lang="en-US" altLang="zh-CN" sz="2541" dirty="0">
                <a:solidFill>
                  <a:prstClr val="black"/>
                </a:solidFill>
              </a:rPr>
              <a:t> include  command name, brackets and parameters , </a:t>
            </a:r>
          </a:p>
          <a:p>
            <a:pPr>
              <a:lnSpc>
                <a:spcPct val="120000"/>
              </a:lnSpc>
            </a:pPr>
            <a:r>
              <a:rPr lang="en-US" altLang="zh-CN" sz="2541" dirty="0">
                <a:solidFill>
                  <a:prstClr val="black"/>
                </a:solidFill>
              </a:rPr>
              <a:t>the parameters are separated by spaces. Commands are not case sensitive.</a:t>
            </a:r>
          </a:p>
          <a:p>
            <a:pPr marL="414793" indent="-41479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541" b="1" dirty="0">
                <a:solidFill>
                  <a:srgbClr val="00B0F0"/>
                </a:solidFill>
              </a:rPr>
              <a:t>Comments</a:t>
            </a:r>
            <a:r>
              <a:rPr lang="en-US" altLang="zh-CN" sz="2541" dirty="0">
                <a:solidFill>
                  <a:prstClr val="black"/>
                </a:solidFill>
              </a:rPr>
              <a:t>  begins  with ‘#’.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F3B6BF-306D-6C60-B6B4-C56CBBC17874}"/>
              </a:ext>
            </a:extLst>
          </p:cNvPr>
          <p:cNvSpPr txBox="1"/>
          <p:nvPr/>
        </p:nvSpPr>
        <p:spPr>
          <a:xfrm>
            <a:off x="1254307" y="3275147"/>
            <a:ext cx="9283632" cy="483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41" dirty="0"/>
              <a:t>Steps for generating a </a:t>
            </a:r>
            <a:r>
              <a:rPr lang="en-US" altLang="zh-CN" sz="2541" dirty="0" err="1"/>
              <a:t>makefile</a:t>
            </a:r>
            <a:r>
              <a:rPr lang="en-US" altLang="zh-CN" sz="2541" dirty="0"/>
              <a:t> and compiling on Linux using </a:t>
            </a:r>
            <a:r>
              <a:rPr lang="en-US" altLang="zh-CN" sz="2541" dirty="0" err="1"/>
              <a:t>CMake</a:t>
            </a:r>
            <a:r>
              <a:rPr lang="en-US" altLang="zh-CN" sz="2541" dirty="0"/>
              <a:t>: </a:t>
            </a:r>
            <a:endParaRPr lang="zh-CN" altLang="en-US" sz="254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FAB4A0-84CB-3CCA-1B76-CFE19C881F2E}"/>
              </a:ext>
            </a:extLst>
          </p:cNvPr>
          <p:cNvSpPr txBox="1"/>
          <p:nvPr/>
        </p:nvSpPr>
        <p:spPr>
          <a:xfrm>
            <a:off x="1254307" y="4047586"/>
            <a:ext cx="7919284" cy="483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41" b="1" dirty="0">
                <a:solidFill>
                  <a:srgbClr val="00B0F0"/>
                </a:solidFill>
              </a:rPr>
              <a:t>Step1</a:t>
            </a:r>
            <a:r>
              <a:rPr lang="en-US" altLang="zh-CN" sz="2541" dirty="0"/>
              <a:t>: Writes the </a:t>
            </a:r>
            <a:r>
              <a:rPr lang="en-US" altLang="zh-CN" sz="2541" dirty="0" err="1"/>
              <a:t>CMake</a:t>
            </a:r>
            <a:r>
              <a:rPr lang="en-US" altLang="zh-CN" sz="2541" dirty="0"/>
              <a:t> configuration file </a:t>
            </a:r>
            <a:r>
              <a:rPr lang="en-US" altLang="zh-CN" sz="2541" b="1" dirty="0"/>
              <a:t>CMakeLists.txt</a:t>
            </a:r>
            <a:r>
              <a:rPr lang="en-US" altLang="zh-CN" sz="2541" dirty="0"/>
              <a:t>.</a:t>
            </a:r>
            <a:endParaRPr lang="zh-CN" altLang="en-US" sz="254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36919B-F716-B171-73CE-15FBC3C5BEDF}"/>
              </a:ext>
            </a:extLst>
          </p:cNvPr>
          <p:cNvSpPr txBox="1"/>
          <p:nvPr/>
        </p:nvSpPr>
        <p:spPr>
          <a:xfrm>
            <a:off x="1254307" y="4718855"/>
            <a:ext cx="10126026" cy="87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41" b="1" dirty="0">
                <a:solidFill>
                  <a:srgbClr val="00B0F0"/>
                </a:solidFill>
              </a:rPr>
              <a:t>Step2</a:t>
            </a:r>
            <a:r>
              <a:rPr lang="en-US" altLang="zh-CN" sz="2541" dirty="0"/>
              <a:t>: Executes the command </a:t>
            </a:r>
            <a:r>
              <a:rPr lang="en-US" altLang="zh-CN" sz="2541" b="1" dirty="0" err="1"/>
              <a:t>cmake</a:t>
            </a:r>
            <a:r>
              <a:rPr lang="en-US" altLang="zh-CN" sz="2541" b="1" dirty="0"/>
              <a:t> PATH </a:t>
            </a:r>
            <a:r>
              <a:rPr lang="en-US" altLang="zh-CN" sz="2541" dirty="0"/>
              <a:t>to generate the </a:t>
            </a:r>
            <a:r>
              <a:rPr lang="en-US" altLang="zh-CN" sz="2541" b="1" dirty="0" err="1"/>
              <a:t>Makefile</a:t>
            </a:r>
            <a:r>
              <a:rPr lang="en-US" altLang="zh-CN" sz="2541" dirty="0"/>
              <a:t>.</a:t>
            </a:r>
          </a:p>
          <a:p>
            <a:r>
              <a:rPr lang="en-US" altLang="zh-CN" sz="2541" dirty="0"/>
              <a:t>(PATH is the directory where the CMakeLists.txt resides.)</a:t>
            </a:r>
            <a:endParaRPr lang="zh-CN" altLang="en-US" sz="254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BD2ABE-1BDC-C72F-BE4E-D8A87479C95E}"/>
              </a:ext>
            </a:extLst>
          </p:cNvPr>
          <p:cNvSpPr txBox="1"/>
          <p:nvPr/>
        </p:nvSpPr>
        <p:spPr>
          <a:xfrm>
            <a:off x="1328199" y="5771058"/>
            <a:ext cx="5907836" cy="483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41" b="1" dirty="0">
                <a:solidFill>
                  <a:srgbClr val="00B0F0"/>
                </a:solidFill>
              </a:rPr>
              <a:t>Step3</a:t>
            </a:r>
            <a:r>
              <a:rPr lang="en-US" altLang="zh-CN" sz="2541" dirty="0"/>
              <a:t>: Compiles using the </a:t>
            </a:r>
            <a:r>
              <a:rPr lang="en-US" altLang="zh-CN" sz="2541" b="1" dirty="0"/>
              <a:t>make</a:t>
            </a:r>
            <a:r>
              <a:rPr lang="en-US" altLang="zh-CN" sz="2541" dirty="0"/>
              <a:t> command.</a:t>
            </a:r>
            <a:endParaRPr lang="zh-CN" altLang="en-US" sz="2541" dirty="0"/>
          </a:p>
        </p:txBody>
      </p:sp>
    </p:spTree>
    <p:extLst>
      <p:ext uri="{BB962C8B-B14F-4D97-AF65-F5344CB8AC3E}">
        <p14:creationId xmlns:p14="http://schemas.microsoft.com/office/powerpoint/2010/main" val="40305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B6C82D1E-4FCB-D275-C3FF-370633BE7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3" y="1896618"/>
            <a:ext cx="8480755" cy="21889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0222" y="263786"/>
            <a:ext cx="5927462" cy="611488"/>
          </a:xfrm>
          <a:prstGeom prst="rect">
            <a:avLst/>
          </a:prstGeom>
          <a:noFill/>
        </p:spPr>
        <p:txBody>
          <a:bodyPr wrap="none" lIns="107667" tIns="53835" rIns="107667" bIns="53835" rtlCol="0">
            <a:spAutoFit/>
          </a:bodyPr>
          <a:lstStyle/>
          <a:p>
            <a:r>
              <a:rPr lang="en-US" altLang="zh-CN" sz="3267" b="1" dirty="0">
                <a:solidFill>
                  <a:prstClr val="black"/>
                </a:solidFill>
              </a:rPr>
              <a:t>1. A single source file in a project</a:t>
            </a:r>
            <a:endParaRPr lang="zh-CN" altLang="en-US" sz="3267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131" y="830303"/>
            <a:ext cx="10782179" cy="847385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The most basic project is an executable built from source code files. For simple projects, a three-line </a:t>
            </a:r>
            <a:r>
              <a:rPr lang="en-US" altLang="zh-CN" sz="2400" b="1" dirty="0">
                <a:solidFill>
                  <a:prstClr val="black"/>
                </a:solidFill>
              </a:rPr>
              <a:t>CMakeLists.txt </a:t>
            </a:r>
            <a:r>
              <a:rPr lang="en-US" altLang="zh-CN" sz="2400" dirty="0">
                <a:solidFill>
                  <a:prstClr val="black"/>
                </a:solidFill>
              </a:rPr>
              <a:t>file is all that is required.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050373" y="1337742"/>
            <a:ext cx="7078338" cy="1756649"/>
            <a:chOff x="1411026" y="-158266"/>
            <a:chExt cx="7799281" cy="1935567"/>
          </a:xfrm>
        </p:grpSpPr>
        <p:sp>
          <p:nvSpPr>
            <p:cNvPr id="8" name="TextBox 7"/>
            <p:cNvSpPr txBox="1"/>
            <p:nvPr/>
          </p:nvSpPr>
          <p:spPr>
            <a:xfrm>
              <a:off x="6357291" y="-158266"/>
              <a:ext cx="2853016" cy="1935567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r>
                <a:rPr lang="en-US" altLang="zh-CN" sz="1724" dirty="0">
                  <a:solidFill>
                    <a:prstClr val="black"/>
                  </a:solidFill>
                </a:rPr>
                <a:t>Specifies the minimum </a:t>
              </a:r>
            </a:p>
            <a:p>
              <a:r>
                <a:rPr lang="en-US" altLang="zh-CN" sz="1724" dirty="0">
                  <a:solidFill>
                    <a:prstClr val="black"/>
                  </a:solidFill>
                </a:rPr>
                <a:t>required version of </a:t>
              </a:r>
              <a:r>
                <a:rPr lang="en-US" altLang="zh-CN" sz="1724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724" dirty="0">
                  <a:solidFill>
                    <a:prstClr val="black"/>
                  </a:solidFill>
                </a:rPr>
                <a:t>.</a:t>
              </a:r>
            </a:p>
            <a:p>
              <a:r>
                <a:rPr lang="en-US" altLang="zh-CN" sz="1815" dirty="0">
                  <a:solidFill>
                    <a:prstClr val="black"/>
                  </a:solidFill>
                </a:rPr>
                <a:t>Use </a:t>
              </a:r>
              <a:r>
                <a:rPr lang="en-US" altLang="zh-CN" sz="1815" b="1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815" b="1" dirty="0">
                  <a:solidFill>
                    <a:prstClr val="black"/>
                  </a:solidFill>
                </a:rPr>
                <a:t> --version </a:t>
              </a:r>
              <a:r>
                <a:rPr lang="en-US" altLang="zh-CN" sz="1815" dirty="0">
                  <a:solidFill>
                    <a:prstClr val="black"/>
                  </a:solidFill>
                </a:rPr>
                <a:t>in </a:t>
              </a:r>
              <a:r>
                <a:rPr lang="en-US" altLang="zh-CN" sz="1815" dirty="0" err="1">
                  <a:solidFill>
                    <a:prstClr val="black"/>
                  </a:solidFill>
                </a:rPr>
                <a:t>Vscode</a:t>
              </a:r>
              <a:r>
                <a:rPr lang="en-US" altLang="zh-CN" sz="1815" dirty="0">
                  <a:solidFill>
                    <a:prstClr val="black"/>
                  </a:solidFill>
                </a:rPr>
                <a:t> terminal window to check the </a:t>
              </a:r>
              <a:r>
                <a:rPr lang="en-US" altLang="zh-CN" sz="1815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815" dirty="0">
                  <a:solidFill>
                    <a:prstClr val="black"/>
                  </a:solidFill>
                </a:rPr>
                <a:t> version in your computer. </a:t>
              </a:r>
              <a:endParaRPr lang="zh-CN" altLang="en-US" sz="1815" dirty="0">
                <a:solidFill>
                  <a:prstClr val="black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11026" y="1180444"/>
              <a:ext cx="4759221" cy="3775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10" name="直接箭头连接符 9"/>
            <p:cNvCxnSpPr>
              <a:cxnSpLocks/>
            </p:cNvCxnSpPr>
            <p:nvPr/>
          </p:nvCxnSpPr>
          <p:spPr>
            <a:xfrm flipH="1">
              <a:off x="5731504" y="504802"/>
              <a:ext cx="720081" cy="5911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055375" y="2906186"/>
            <a:ext cx="5152789" cy="639420"/>
            <a:chOff x="1411025" y="868769"/>
            <a:chExt cx="5677610" cy="704546"/>
          </a:xfrm>
        </p:grpSpPr>
        <p:sp>
          <p:nvSpPr>
            <p:cNvPr id="12" name="TextBox 11"/>
            <p:cNvSpPr txBox="1"/>
            <p:nvPr/>
          </p:nvSpPr>
          <p:spPr>
            <a:xfrm>
              <a:off x="3925791" y="868769"/>
              <a:ext cx="3162844" cy="704546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r>
                <a:rPr lang="en-US" altLang="zh-CN" sz="1724" dirty="0">
                  <a:solidFill>
                    <a:srgbClr val="FFFF00"/>
                  </a:solidFill>
                </a:rPr>
                <a:t>Defines the project </a:t>
              </a:r>
            </a:p>
            <a:p>
              <a:r>
                <a:rPr lang="en-US" altLang="zh-CN" sz="1724" dirty="0">
                  <a:solidFill>
                    <a:srgbClr val="FFFF00"/>
                  </a:solidFill>
                </a:rPr>
                <a:t>name.</a:t>
              </a:r>
              <a:endParaRPr lang="zh-CN" altLang="en-US" sz="1724" dirty="0">
                <a:solidFill>
                  <a:srgbClr val="FFFF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11025" y="1139296"/>
              <a:ext cx="2154726" cy="3775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14" name="直接箭头连接符 13"/>
            <p:cNvCxnSpPr>
              <a:cxnSpLocks/>
              <a:endCxn id="13" idx="3"/>
            </p:cNvCxnSpPr>
            <p:nvPr/>
          </p:nvCxnSpPr>
          <p:spPr>
            <a:xfrm flipH="1">
              <a:off x="3565751" y="1139296"/>
              <a:ext cx="464861" cy="1887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050371" y="3139626"/>
            <a:ext cx="6992642" cy="913338"/>
            <a:chOff x="1411024" y="532416"/>
            <a:chExt cx="7704856" cy="1006363"/>
          </a:xfrm>
        </p:grpSpPr>
        <p:sp>
          <p:nvSpPr>
            <p:cNvPr id="17" name="TextBox 16"/>
            <p:cNvSpPr txBox="1"/>
            <p:nvPr/>
          </p:nvSpPr>
          <p:spPr>
            <a:xfrm>
              <a:off x="6324188" y="532416"/>
              <a:ext cx="2791692" cy="996899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r>
                <a:rPr lang="en-US" altLang="zh-CN" sz="1724" dirty="0">
                  <a:solidFill>
                    <a:prstClr val="black"/>
                  </a:solidFill>
                </a:rPr>
                <a:t>Adds the Hello executable </a:t>
              </a:r>
            </a:p>
            <a:p>
              <a:r>
                <a:rPr lang="en-US" altLang="zh-CN" sz="1724" dirty="0">
                  <a:solidFill>
                    <a:prstClr val="black"/>
                  </a:solidFill>
                </a:rPr>
                <a:t>target which will be built </a:t>
              </a:r>
            </a:p>
            <a:p>
              <a:r>
                <a:rPr lang="en-US" altLang="zh-CN" sz="1724" dirty="0">
                  <a:solidFill>
                    <a:prstClr val="black"/>
                  </a:solidFill>
                </a:rPr>
                <a:t>from hello.cpp.</a:t>
              </a:r>
              <a:endParaRPr lang="zh-CN" altLang="en-US" sz="1724" dirty="0">
                <a:solidFill>
                  <a:prstClr val="black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11024" y="1139296"/>
              <a:ext cx="4320479" cy="3994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19" name="直接箭头连接符 18"/>
            <p:cNvCxnSpPr>
              <a:cxnSpLocks/>
            </p:cNvCxnSpPr>
            <p:nvPr/>
          </p:nvCxnSpPr>
          <p:spPr>
            <a:xfrm flipH="1">
              <a:off x="5200358" y="923272"/>
              <a:ext cx="1251226" cy="255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672666" y="4011587"/>
            <a:ext cx="5549204" cy="644689"/>
            <a:chOff x="-3301753" y="3966275"/>
            <a:chExt cx="6114401" cy="710352"/>
          </a:xfrm>
        </p:grpSpPr>
        <p:sp>
          <p:nvSpPr>
            <p:cNvPr id="20" name="TextBox 19"/>
            <p:cNvSpPr txBox="1"/>
            <p:nvPr/>
          </p:nvSpPr>
          <p:spPr>
            <a:xfrm>
              <a:off x="-3301753" y="4264478"/>
              <a:ext cx="6114401" cy="412149"/>
            </a:xfrm>
            <a:prstGeom prst="rect">
              <a:avLst/>
            </a:prstGeom>
            <a:noFill/>
          </p:spPr>
          <p:txBody>
            <a:bodyPr wrap="square" lIns="107667" tIns="53835" rIns="107667" bIns="53835" rtlCol="0">
              <a:spAutoFit/>
            </a:bodyPr>
            <a:lstStyle/>
            <a:p>
              <a:r>
                <a:rPr lang="en-US" altLang="zh-CN" sz="1724" dirty="0">
                  <a:solidFill>
                    <a:prstClr val="black"/>
                  </a:solidFill>
                </a:rPr>
                <a:t>The first parameter indicates the filename of executable file.</a:t>
              </a:r>
              <a:endParaRPr lang="zh-CN" altLang="en-US" sz="1724" dirty="0">
                <a:solidFill>
                  <a:prstClr val="black"/>
                </a:solidFill>
              </a:endParaRPr>
            </a:p>
          </p:txBody>
        </p:sp>
        <p:cxnSp>
          <p:nvCxnSpPr>
            <p:cNvPr id="21" name="直接箭头连接符 20"/>
            <p:cNvCxnSpPr>
              <a:cxnSpLocks/>
            </p:cNvCxnSpPr>
            <p:nvPr/>
          </p:nvCxnSpPr>
          <p:spPr>
            <a:xfrm flipV="1">
              <a:off x="2228185" y="3966275"/>
              <a:ext cx="489765" cy="2941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7468388" y="3951816"/>
            <a:ext cx="4443922" cy="635458"/>
            <a:chOff x="3474037" y="3922266"/>
            <a:chExt cx="4896544" cy="700181"/>
          </a:xfrm>
        </p:grpSpPr>
        <p:sp>
          <p:nvSpPr>
            <p:cNvPr id="22" name="TextBox 21"/>
            <p:cNvSpPr txBox="1"/>
            <p:nvPr/>
          </p:nvSpPr>
          <p:spPr>
            <a:xfrm>
              <a:off x="3474037" y="4210298"/>
              <a:ext cx="4896544" cy="412149"/>
            </a:xfrm>
            <a:prstGeom prst="rect">
              <a:avLst/>
            </a:prstGeom>
            <a:noFill/>
          </p:spPr>
          <p:txBody>
            <a:bodyPr wrap="square" lIns="107667" tIns="53835" rIns="107667" bIns="53835" rtlCol="0">
              <a:spAutoFit/>
            </a:bodyPr>
            <a:lstStyle/>
            <a:p>
              <a:r>
                <a:rPr lang="en-US" altLang="zh-CN" sz="1724" dirty="0">
                  <a:solidFill>
                    <a:prstClr val="black"/>
                  </a:solidFill>
                </a:rPr>
                <a:t>The second parameter indicates the source file.</a:t>
              </a:r>
              <a:endParaRPr lang="zh-CN" altLang="en-US" sz="1724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直接箭头连接符 22"/>
            <p:cNvCxnSpPr>
              <a:cxnSpLocks/>
            </p:cNvCxnSpPr>
            <p:nvPr/>
          </p:nvCxnSpPr>
          <p:spPr>
            <a:xfrm flipH="1" flipV="1">
              <a:off x="4403076" y="3922266"/>
              <a:ext cx="295097" cy="2941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118BE1C-BAD2-4AEF-B216-86562A8114EF}"/>
              </a:ext>
            </a:extLst>
          </p:cNvPr>
          <p:cNvGrpSpPr/>
          <p:nvPr/>
        </p:nvGrpSpPr>
        <p:grpSpPr>
          <a:xfrm>
            <a:off x="497077" y="2514075"/>
            <a:ext cx="6239005" cy="2612396"/>
            <a:chOff x="1062072" y="3108921"/>
            <a:chExt cx="6874459" cy="2878474"/>
          </a:xfrm>
        </p:grpSpPr>
        <p:sp>
          <p:nvSpPr>
            <p:cNvPr id="24" name="TextBox 23"/>
            <p:cNvSpPr txBox="1"/>
            <p:nvPr/>
          </p:nvSpPr>
          <p:spPr>
            <a:xfrm>
              <a:off x="1062072" y="5590507"/>
              <a:ext cx="6874459" cy="396888"/>
            </a:xfrm>
            <a:prstGeom prst="rect">
              <a:avLst/>
            </a:prstGeom>
            <a:noFill/>
          </p:spPr>
          <p:txBody>
            <a:bodyPr wrap="square" lIns="107667" tIns="53835" rIns="107667" bIns="53835" rtlCol="0">
              <a:spAutoFit/>
            </a:bodyPr>
            <a:lstStyle/>
            <a:p>
              <a:r>
                <a:rPr lang="en-US" altLang="zh-CN" sz="1634" dirty="0">
                  <a:solidFill>
                    <a:prstClr val="black"/>
                  </a:solidFill>
                </a:rPr>
                <a:t>Stores the CMakeLists.txt file in the same directory as  the hello.cpp.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285DD17-EA82-4D3F-BAD3-62B783BC9773}"/>
                </a:ext>
              </a:extLst>
            </p:cNvPr>
            <p:cNvSpPr/>
            <p:nvPr/>
          </p:nvSpPr>
          <p:spPr>
            <a:xfrm>
              <a:off x="1493813" y="3108921"/>
              <a:ext cx="1800200" cy="669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D55AF72-784E-4B81-A1EA-47B619DF1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3797" y="3733494"/>
              <a:ext cx="368048" cy="19169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5DAC4BA-FBC6-4CDF-B010-D9184CE9100D}"/>
              </a:ext>
            </a:extLst>
          </p:cNvPr>
          <p:cNvGrpSpPr/>
          <p:nvPr/>
        </p:nvGrpSpPr>
        <p:grpSpPr>
          <a:xfrm>
            <a:off x="6799966" y="4587769"/>
            <a:ext cx="4996543" cy="1999601"/>
            <a:chOff x="7382047" y="5055042"/>
            <a:chExt cx="5505450" cy="2203264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D2B84A1-2925-4715-B873-AB58E7E1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47" y="5439031"/>
              <a:ext cx="5505450" cy="1819275"/>
            </a:xfrm>
            <a:prstGeom prst="rect">
              <a:avLst/>
            </a:prstGeom>
          </p:spPr>
        </p:pic>
        <p:sp>
          <p:nvSpPr>
            <p:cNvPr id="45" name="TextBox 24">
              <a:extLst>
                <a:ext uri="{FF2B5EF4-FFF2-40B4-BE49-F238E27FC236}">
                  <a16:creationId xmlns:a16="http://schemas.microsoft.com/office/drawing/2014/main" id="{828FF210-45FC-405A-A53D-48C087E3501E}"/>
                </a:ext>
              </a:extLst>
            </p:cNvPr>
            <p:cNvSpPr txBox="1"/>
            <p:nvPr/>
          </p:nvSpPr>
          <p:spPr>
            <a:xfrm>
              <a:off x="7601619" y="5055042"/>
              <a:ext cx="3447833" cy="451358"/>
            </a:xfrm>
            <a:prstGeom prst="rect">
              <a:avLst/>
            </a:prstGeom>
            <a:noFill/>
          </p:spPr>
          <p:txBody>
            <a:bodyPr wrap="none" lIns="99346" tIns="49675" rIns="99346" bIns="49675" rtlCol="0">
              <a:spAutoFit/>
            </a:bodyPr>
            <a:lstStyle/>
            <a:p>
              <a:r>
                <a:rPr lang="en-US" altLang="zh-CN" sz="2010" dirty="0">
                  <a:solidFill>
                    <a:prstClr val="black"/>
                  </a:solidFill>
                </a:rPr>
                <a:t>Suppose there is a hello.cpp</a:t>
              </a:r>
              <a:endParaRPr lang="zh-CN" altLang="en-US" sz="201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7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9B65FD-0BE1-4A02-BFC0-64439507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89" y="724266"/>
            <a:ext cx="4922500" cy="805766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452DC9A1-C2B7-4E64-9437-97A2561C7DBC}"/>
              </a:ext>
            </a:extLst>
          </p:cNvPr>
          <p:cNvGrpSpPr/>
          <p:nvPr/>
        </p:nvGrpSpPr>
        <p:grpSpPr>
          <a:xfrm>
            <a:off x="6548470" y="1244427"/>
            <a:ext cx="5219570" cy="581273"/>
            <a:chOff x="-1368238" y="-357296"/>
            <a:chExt cx="5751192" cy="64047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F4D506E-AA71-4C09-8508-314CF41F314C}"/>
                </a:ext>
              </a:extLst>
            </p:cNvPr>
            <p:cNvSpPr/>
            <p:nvPr/>
          </p:nvSpPr>
          <p:spPr>
            <a:xfrm>
              <a:off x="-1368238" y="-357296"/>
              <a:ext cx="2366618" cy="3446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17" name="圆角矩形标注 2">
              <a:extLst>
                <a:ext uri="{FF2B5EF4-FFF2-40B4-BE49-F238E27FC236}">
                  <a16:creationId xmlns:a16="http://schemas.microsoft.com/office/drawing/2014/main" id="{3A94D2C3-D9A5-4F0A-A543-464A247DF443}"/>
                </a:ext>
              </a:extLst>
            </p:cNvPr>
            <p:cNvSpPr/>
            <p:nvPr/>
          </p:nvSpPr>
          <p:spPr>
            <a:xfrm>
              <a:off x="612456" y="-129419"/>
              <a:ext cx="3770498" cy="412599"/>
            </a:xfrm>
            <a:prstGeom prst="wedgeRoundRectCallout">
              <a:avLst>
                <a:gd name="adj1" fmla="val -38838"/>
                <a:gd name="adj2" fmla="val -7399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r>
                <a:rPr lang="en-US" altLang="zh-CN" dirty="0"/>
                <a:t>Install </a:t>
              </a:r>
              <a:r>
                <a:rPr lang="en-US" altLang="zh-CN" dirty="0" err="1"/>
                <a:t>cmake</a:t>
              </a:r>
              <a:r>
                <a:rPr lang="en-US" altLang="zh-CN" dirty="0"/>
                <a:t> first by instruction</a:t>
              </a:r>
              <a:endParaRPr lang="zh-CN" altLang="en-US" dirty="0"/>
            </a:p>
          </p:txBody>
        </p:sp>
      </p:grpSp>
      <p:sp>
        <p:nvSpPr>
          <p:cNvPr id="11" name="TextBox 4">
            <a:extLst>
              <a:ext uri="{FF2B5EF4-FFF2-40B4-BE49-F238E27FC236}">
                <a16:creationId xmlns:a16="http://schemas.microsoft.com/office/drawing/2014/main" id="{B679A9D9-BFBF-465F-8F01-C8C1A33CE65F}"/>
              </a:ext>
            </a:extLst>
          </p:cNvPr>
          <p:cNvSpPr txBox="1"/>
          <p:nvPr/>
        </p:nvSpPr>
        <p:spPr>
          <a:xfrm>
            <a:off x="399266" y="93331"/>
            <a:ext cx="11630809" cy="890730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r>
              <a:rPr lang="en-US" altLang="zh-CN" sz="2541" dirty="0">
                <a:solidFill>
                  <a:prstClr val="black"/>
                </a:solidFill>
              </a:rPr>
              <a:t>In current directory, type </a:t>
            </a:r>
            <a:r>
              <a:rPr lang="en-US" altLang="zh-CN" sz="2541" b="1" dirty="0" err="1">
                <a:solidFill>
                  <a:srgbClr val="00B0F0"/>
                </a:solidFill>
              </a:rPr>
              <a:t>cmake</a:t>
            </a:r>
            <a:r>
              <a:rPr lang="en-US" altLang="zh-CN" sz="2541" b="1" dirty="0">
                <a:solidFill>
                  <a:srgbClr val="00B0F0"/>
                </a:solidFill>
              </a:rPr>
              <a:t> .</a:t>
            </a:r>
            <a:r>
              <a:rPr lang="en-US" altLang="zh-CN" sz="2541" dirty="0">
                <a:solidFill>
                  <a:prstClr val="black"/>
                </a:solidFill>
              </a:rPr>
              <a:t> to generate </a:t>
            </a:r>
            <a:r>
              <a:rPr lang="en-US" altLang="zh-CN" sz="2541" dirty="0" err="1">
                <a:solidFill>
                  <a:prstClr val="black"/>
                </a:solidFill>
              </a:rPr>
              <a:t>makefile</a:t>
            </a:r>
            <a:r>
              <a:rPr lang="en-US" altLang="zh-CN" sz="2541" dirty="0">
                <a:solidFill>
                  <a:prstClr val="black"/>
                </a:solidFill>
              </a:rPr>
              <a:t>. If </a:t>
            </a:r>
            <a:r>
              <a:rPr lang="en-US" altLang="zh-CN" sz="2541" dirty="0" err="1">
                <a:solidFill>
                  <a:prstClr val="black"/>
                </a:solidFill>
              </a:rPr>
              <a:t>cmake</a:t>
            </a:r>
            <a:r>
              <a:rPr lang="en-US" altLang="zh-CN" sz="2541" dirty="0">
                <a:solidFill>
                  <a:prstClr val="black"/>
                </a:solidFill>
              </a:rPr>
              <a:t> does not be installed, follow the instruction to install </a:t>
            </a:r>
            <a:r>
              <a:rPr lang="en-US" altLang="zh-CN" sz="2541" dirty="0" err="1">
                <a:solidFill>
                  <a:prstClr val="black"/>
                </a:solidFill>
              </a:rPr>
              <a:t>cmake</a:t>
            </a:r>
            <a:r>
              <a:rPr lang="en-US" altLang="zh-CN" sz="2541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5D8021-A370-8C96-CBBF-8B26DBF3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29" y="1041157"/>
            <a:ext cx="5489552" cy="39947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5AF1800F-3EF1-1C62-0363-208F16D3913F}"/>
              </a:ext>
            </a:extLst>
          </p:cNvPr>
          <p:cNvSpPr/>
          <p:nvPr/>
        </p:nvSpPr>
        <p:spPr>
          <a:xfrm>
            <a:off x="4962000" y="1119991"/>
            <a:ext cx="1110981" cy="3312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5994FF-364D-EC98-355C-2B8FB3A2C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68" y="5916098"/>
            <a:ext cx="10115321" cy="5517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43469-E367-A9A2-BDB4-5BF7C5D16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60" y="1648937"/>
            <a:ext cx="6049399" cy="412407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8DD3435-C9E0-7EE7-D81D-A4AD0E15CCEA}"/>
              </a:ext>
            </a:extLst>
          </p:cNvPr>
          <p:cNvGrpSpPr/>
          <p:nvPr/>
        </p:nvGrpSpPr>
        <p:grpSpPr>
          <a:xfrm>
            <a:off x="4336029" y="1646345"/>
            <a:ext cx="7694046" cy="1047093"/>
            <a:chOff x="1263319" y="792980"/>
            <a:chExt cx="8477698" cy="115374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4EC3F61-0A15-3776-C4AB-CE2B885E79D6}"/>
                </a:ext>
              </a:extLst>
            </p:cNvPr>
            <p:cNvSpPr/>
            <p:nvPr/>
          </p:nvSpPr>
          <p:spPr>
            <a:xfrm>
              <a:off x="1263319" y="792980"/>
              <a:ext cx="936104" cy="3198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12" name="圆角矩形标注 2">
              <a:extLst>
                <a:ext uri="{FF2B5EF4-FFF2-40B4-BE49-F238E27FC236}">
                  <a16:creationId xmlns:a16="http://schemas.microsoft.com/office/drawing/2014/main" id="{73BC84CE-F3C0-F9C4-5ED3-A42C8D1DF84E}"/>
                </a:ext>
              </a:extLst>
            </p:cNvPr>
            <p:cNvSpPr/>
            <p:nvPr/>
          </p:nvSpPr>
          <p:spPr>
            <a:xfrm>
              <a:off x="2773703" y="1218356"/>
              <a:ext cx="6967314" cy="728364"/>
            </a:xfrm>
            <a:prstGeom prst="wedgeRoundRectCallout">
              <a:avLst>
                <a:gd name="adj1" fmla="val -62455"/>
                <a:gd name="adj2" fmla="val -7993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r>
                <a:rPr lang="en-US" altLang="zh-CN" dirty="0"/>
                <a:t>Run </a:t>
              </a:r>
              <a:r>
                <a:rPr lang="en-US" altLang="zh-CN" dirty="0" err="1"/>
                <a:t>cmake</a:t>
              </a:r>
              <a:r>
                <a:rPr lang="en-US" altLang="zh-CN" dirty="0"/>
                <a:t> to generate </a:t>
              </a:r>
              <a:r>
                <a:rPr lang="en-US" altLang="zh-CN" dirty="0" err="1"/>
                <a:t>makefle</a:t>
              </a:r>
              <a:r>
                <a:rPr lang="en-US" altLang="zh-CN" dirty="0"/>
                <a:t>, </a:t>
              </a:r>
              <a:r>
                <a:rPr lang="en-US" altLang="zh-CN" b="1" dirty="0">
                  <a:solidFill>
                    <a:srgbClr val="FF0000"/>
                  </a:solidFill>
                </a:rPr>
                <a:t>.</a:t>
              </a:r>
              <a:r>
                <a:rPr lang="en-US" altLang="zh-CN" dirty="0"/>
                <a:t> indicates the CMakeList.txt is in the current directory.</a:t>
              </a:r>
              <a:endParaRPr lang="zh-CN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A60BE8E-D510-AAE5-05A3-22B5EB8D43DB}"/>
              </a:ext>
            </a:extLst>
          </p:cNvPr>
          <p:cNvSpPr/>
          <p:nvPr/>
        </p:nvSpPr>
        <p:spPr>
          <a:xfrm>
            <a:off x="671801" y="5482693"/>
            <a:ext cx="5414725" cy="290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9F3EB70-8671-0DF9-5FDD-606300197750}"/>
              </a:ext>
            </a:extLst>
          </p:cNvPr>
          <p:cNvGrpSpPr/>
          <p:nvPr/>
        </p:nvGrpSpPr>
        <p:grpSpPr>
          <a:xfrm>
            <a:off x="6511664" y="4808113"/>
            <a:ext cx="5256376" cy="1634602"/>
            <a:chOff x="2832519" y="5361538"/>
            <a:chExt cx="5791746" cy="180108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66EDEE7-EF06-F245-A657-5EC9C77792AE}"/>
                </a:ext>
              </a:extLst>
            </p:cNvPr>
            <p:cNvSpPr/>
            <p:nvPr/>
          </p:nvSpPr>
          <p:spPr>
            <a:xfrm>
              <a:off x="2832519" y="6802586"/>
              <a:ext cx="1173006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20" name="圆角矩形标注 5">
              <a:extLst>
                <a:ext uri="{FF2B5EF4-FFF2-40B4-BE49-F238E27FC236}">
                  <a16:creationId xmlns:a16="http://schemas.microsoft.com/office/drawing/2014/main" id="{38C944B4-9ED2-2C08-4711-6A557090AA69}"/>
                </a:ext>
              </a:extLst>
            </p:cNvPr>
            <p:cNvSpPr/>
            <p:nvPr/>
          </p:nvSpPr>
          <p:spPr>
            <a:xfrm>
              <a:off x="3419021" y="5361538"/>
              <a:ext cx="5205244" cy="964296"/>
            </a:xfrm>
            <a:prstGeom prst="wedgeRoundRectCallout">
              <a:avLst>
                <a:gd name="adj1" fmla="val -44892"/>
                <a:gd name="adj2" fmla="val 9853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pPr algn="ctr"/>
              <a:r>
                <a:rPr lang="en-US" altLang="zh-CN" b="1" dirty="0" err="1">
                  <a:solidFill>
                    <a:srgbClr val="FFFF00"/>
                  </a:solidFill>
                </a:rPr>
                <a:t>Makefile</a:t>
              </a:r>
              <a:r>
                <a:rPr lang="en-US" altLang="zh-CN" dirty="0"/>
                <a:t> file is created automatically after running </a:t>
              </a:r>
              <a:r>
                <a:rPr lang="en-US" altLang="zh-CN" dirty="0" err="1"/>
                <a:t>cmake</a:t>
              </a:r>
              <a:r>
                <a:rPr lang="en-US" altLang="zh-CN" dirty="0"/>
                <a:t> in the current directory. Except </a:t>
              </a:r>
              <a:r>
                <a:rPr lang="en-US" altLang="zh-CN" dirty="0" err="1"/>
                <a:t>Makefile</a:t>
              </a:r>
              <a:r>
                <a:rPr lang="en-US" altLang="zh-CN" dirty="0"/>
                <a:t>, there are other new files and folders.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7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33A4849-8F10-C6A0-35E7-41477096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44" y="2230710"/>
            <a:ext cx="5670525" cy="5228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1323A2-8E5D-9390-1903-A736D587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48" y="799092"/>
            <a:ext cx="6504631" cy="121211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258308" y="725149"/>
            <a:ext cx="4963871" cy="429818"/>
            <a:chOff x="1205783" y="1239219"/>
            <a:chExt cx="4303315" cy="473596"/>
          </a:xfrm>
        </p:grpSpPr>
        <p:sp>
          <p:nvSpPr>
            <p:cNvPr id="4" name="矩形 3"/>
            <p:cNvSpPr/>
            <p:nvPr/>
          </p:nvSpPr>
          <p:spPr>
            <a:xfrm>
              <a:off x="1205783" y="1320692"/>
              <a:ext cx="485491" cy="3533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5" name="圆角矩形标注 4"/>
            <p:cNvSpPr/>
            <p:nvPr/>
          </p:nvSpPr>
          <p:spPr>
            <a:xfrm>
              <a:off x="2107067" y="1239219"/>
              <a:ext cx="3402031" cy="473596"/>
            </a:xfrm>
            <a:prstGeom prst="wedgeRoundRectCallout">
              <a:avLst>
                <a:gd name="adj1" fmla="val -63075"/>
                <a:gd name="adj2" fmla="val -1136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r>
                <a:rPr lang="en-US" altLang="zh-CN" dirty="0"/>
                <a:t>Execute  make to compile the program.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811546" y="2125744"/>
            <a:ext cx="3134011" cy="406126"/>
            <a:chOff x="1348004" y="4598684"/>
            <a:chExt cx="3453216" cy="447489"/>
          </a:xfrm>
        </p:grpSpPr>
        <p:sp>
          <p:nvSpPr>
            <p:cNvPr id="6" name="矩形 5"/>
            <p:cNvSpPr/>
            <p:nvPr/>
          </p:nvSpPr>
          <p:spPr>
            <a:xfrm>
              <a:off x="1348004" y="4686132"/>
              <a:ext cx="966047" cy="3600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2496964" y="4598684"/>
              <a:ext cx="2304256" cy="359254"/>
            </a:xfrm>
            <a:prstGeom prst="wedgeRoundRectCallout">
              <a:avLst>
                <a:gd name="adj1" fmla="val -61392"/>
                <a:gd name="adj2" fmla="val 2454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pPr algn="ctr"/>
              <a:r>
                <a:rPr lang="en-US" altLang="zh-CN" dirty="0"/>
                <a:t>Run the program</a:t>
              </a:r>
              <a:endParaRPr lang="zh-CN" altLang="en-US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8162BE5-B6FC-40EA-815A-1C015622FA00}"/>
              </a:ext>
            </a:extLst>
          </p:cNvPr>
          <p:cNvSpPr/>
          <p:nvPr/>
        </p:nvSpPr>
        <p:spPr>
          <a:xfrm>
            <a:off x="2890449" y="1739355"/>
            <a:ext cx="2091258" cy="323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33A5F1-40C7-43BD-B880-9458D31B218F}"/>
              </a:ext>
            </a:extLst>
          </p:cNvPr>
          <p:cNvSpPr/>
          <p:nvPr/>
        </p:nvSpPr>
        <p:spPr>
          <a:xfrm>
            <a:off x="2152395" y="2494345"/>
            <a:ext cx="1568443" cy="323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</p:spTree>
    <p:extLst>
      <p:ext uri="{BB962C8B-B14F-4D97-AF65-F5344CB8AC3E}">
        <p14:creationId xmlns:p14="http://schemas.microsoft.com/office/powerpoint/2010/main" val="28812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D9E881-23F2-2D9D-4A05-500F1FC5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523" y="4798933"/>
            <a:ext cx="6509468" cy="2025906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D211B040-BC94-43BC-5991-451114F07389}"/>
              </a:ext>
            </a:extLst>
          </p:cNvPr>
          <p:cNvSpPr/>
          <p:nvPr/>
        </p:nvSpPr>
        <p:spPr>
          <a:xfrm>
            <a:off x="9816505" y="4818461"/>
            <a:ext cx="849573" cy="2262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3168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6335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79504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2670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65839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59005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52174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45340" algn="l" defTabSz="1186335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87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554C44F-5C94-3993-E082-631A4967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22" y="1191274"/>
            <a:ext cx="2143845" cy="19104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CFAB744-C686-2281-2A07-004548477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574" y="3345935"/>
            <a:ext cx="2161134" cy="125345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2F42FB4-5DC4-842F-9EF3-FB00D508B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161" y="591134"/>
            <a:ext cx="5033379" cy="366414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0DF6EDC-0145-6CA3-C43B-CAD63B67B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343" y="4284571"/>
            <a:ext cx="5407239" cy="429308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6642353F-6C5F-1692-08C5-14CB77A4B23E}"/>
              </a:ext>
            </a:extLst>
          </p:cNvPr>
          <p:cNvGrpSpPr/>
          <p:nvPr/>
        </p:nvGrpSpPr>
        <p:grpSpPr>
          <a:xfrm>
            <a:off x="1405649" y="1370507"/>
            <a:ext cx="5190997" cy="1740441"/>
            <a:chOff x="1061765" y="3688002"/>
            <a:chExt cx="5719710" cy="191770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D334C67-8A51-678D-3C3E-A07613B678D3}"/>
                </a:ext>
              </a:extLst>
            </p:cNvPr>
            <p:cNvGrpSpPr/>
            <p:nvPr/>
          </p:nvGrpSpPr>
          <p:grpSpPr>
            <a:xfrm>
              <a:off x="1061765" y="3688002"/>
              <a:ext cx="5719710" cy="882336"/>
              <a:chOff x="1205782" y="1259451"/>
              <a:chExt cx="5719710" cy="882336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6D44B71-FACD-CE30-D033-6980DA2543CA}"/>
                  </a:ext>
                </a:extLst>
              </p:cNvPr>
              <p:cNvSpPr/>
              <p:nvPr/>
            </p:nvSpPr>
            <p:spPr>
              <a:xfrm>
                <a:off x="1205782" y="1259451"/>
                <a:ext cx="1656184" cy="88233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54" tIns="41478" rIns="82954" bIns="41478" rtlCol="0" anchor="ctr"/>
              <a:lstStyle/>
              <a:p>
                <a:pPr algn="ctr"/>
                <a:endParaRPr lang="zh-CN" altLang="en-US" sz="1634"/>
              </a:p>
            </p:txBody>
          </p:sp>
          <p:sp>
            <p:nvSpPr>
              <p:cNvPr id="26" name="圆角矩形标注 4">
                <a:extLst>
                  <a:ext uri="{FF2B5EF4-FFF2-40B4-BE49-F238E27FC236}">
                    <a16:creationId xmlns:a16="http://schemas.microsoft.com/office/drawing/2014/main" id="{2F1A3235-F53F-D8CD-D5E4-D7CD61102F6B}"/>
                  </a:ext>
                </a:extLst>
              </p:cNvPr>
              <p:cNvSpPr/>
              <p:nvPr/>
            </p:nvSpPr>
            <p:spPr>
              <a:xfrm>
                <a:off x="3393009" y="1259451"/>
                <a:ext cx="3532483" cy="639811"/>
              </a:xfrm>
              <a:prstGeom prst="wedgeRoundRectCallout">
                <a:avLst>
                  <a:gd name="adj1" fmla="val -74132"/>
                  <a:gd name="adj2" fmla="val -22046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54" tIns="41478" rIns="82954" bIns="41478" rtlCol="0" anchor="ctr"/>
              <a:lstStyle/>
              <a:p>
                <a:r>
                  <a:rPr lang="en-US" altLang="zh-CN" dirty="0"/>
                  <a:t>Deletes all the building files and directory by </a:t>
                </a:r>
                <a:r>
                  <a:rPr lang="en-US" altLang="zh-CN" dirty="0" err="1"/>
                  <a:t>CMake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D505554-0541-14EA-DFFA-A5D4CB15C7C7}"/>
                </a:ext>
              </a:extLst>
            </p:cNvPr>
            <p:cNvSpPr/>
            <p:nvPr/>
          </p:nvSpPr>
          <p:spPr>
            <a:xfrm>
              <a:off x="1104797" y="4789928"/>
              <a:ext cx="567680" cy="2450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C59DBBF-8FB8-37E4-999A-0FDABF039E27}"/>
                </a:ext>
              </a:extLst>
            </p:cNvPr>
            <p:cNvSpPr/>
            <p:nvPr/>
          </p:nvSpPr>
          <p:spPr>
            <a:xfrm>
              <a:off x="1070149" y="5333366"/>
              <a:ext cx="999728" cy="2723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pPr algn="ctr"/>
              <a:endParaRPr lang="zh-CN" altLang="en-US" sz="1634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A635DA5-9A59-5D4A-7E3F-44444BC50AEB}"/>
              </a:ext>
            </a:extLst>
          </p:cNvPr>
          <p:cNvGrpSpPr/>
          <p:nvPr/>
        </p:nvGrpSpPr>
        <p:grpSpPr>
          <a:xfrm>
            <a:off x="1387185" y="3562842"/>
            <a:ext cx="4527946" cy="1073504"/>
            <a:chOff x="1358181" y="4608854"/>
            <a:chExt cx="4989126" cy="118284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899A47B-25C7-AD06-3A36-6EDFC90B74A2}"/>
                </a:ext>
              </a:extLst>
            </p:cNvPr>
            <p:cNvSpPr/>
            <p:nvPr/>
          </p:nvSpPr>
          <p:spPr>
            <a:xfrm>
              <a:off x="1358181" y="4940558"/>
              <a:ext cx="966048" cy="3019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3" name="圆角矩形标注 6">
              <a:extLst>
                <a:ext uri="{FF2B5EF4-FFF2-40B4-BE49-F238E27FC236}">
                  <a16:creationId xmlns:a16="http://schemas.microsoft.com/office/drawing/2014/main" id="{15275F3B-7739-62A4-3DB3-468C6080B4CB}"/>
                </a:ext>
              </a:extLst>
            </p:cNvPr>
            <p:cNvSpPr/>
            <p:nvPr/>
          </p:nvSpPr>
          <p:spPr>
            <a:xfrm>
              <a:off x="2940030" y="4608854"/>
              <a:ext cx="3407277" cy="1182842"/>
            </a:xfrm>
            <a:prstGeom prst="wedgeRoundRectCallout">
              <a:avLst>
                <a:gd name="adj1" fmla="val -74432"/>
                <a:gd name="adj2" fmla="val -1125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pPr algn="ctr"/>
              <a:r>
                <a:rPr lang="en-US" altLang="zh-CN" dirty="0"/>
                <a:t>Creates an empty folder to store the building files and directory by </a:t>
              </a:r>
              <a:r>
                <a:rPr lang="en-US" altLang="zh-CN" dirty="0" err="1"/>
                <a:t>CMake</a:t>
              </a:r>
              <a:r>
                <a:rPr lang="en-US" altLang="zh-CN" dirty="0"/>
                <a:t>.</a:t>
              </a:r>
              <a:endParaRPr lang="zh-CN" altLang="en-US" dirty="0"/>
            </a:p>
          </p:txBody>
        </p: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AF34DE44-2C04-FD3E-3D69-ECF2E57B282D}"/>
              </a:ext>
            </a:extLst>
          </p:cNvPr>
          <p:cNvSpPr/>
          <p:nvPr/>
        </p:nvSpPr>
        <p:spPr>
          <a:xfrm>
            <a:off x="9980164" y="561844"/>
            <a:ext cx="849573" cy="2262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211B040-BC94-43BC-5991-451114F07389}"/>
              </a:ext>
            </a:extLst>
          </p:cNvPr>
          <p:cNvSpPr/>
          <p:nvPr/>
        </p:nvSpPr>
        <p:spPr>
          <a:xfrm>
            <a:off x="10568330" y="787190"/>
            <a:ext cx="849573" cy="2262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3F60BF-F3D4-751F-6A7B-CD77669433F2}"/>
              </a:ext>
            </a:extLst>
          </p:cNvPr>
          <p:cNvSpPr/>
          <p:nvPr/>
        </p:nvSpPr>
        <p:spPr>
          <a:xfrm>
            <a:off x="9064360" y="4411707"/>
            <a:ext cx="876749" cy="3267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4"/>
          </a:p>
        </p:txBody>
      </p:sp>
    </p:spTree>
    <p:extLst>
      <p:ext uri="{BB962C8B-B14F-4D97-AF65-F5344CB8AC3E}">
        <p14:creationId xmlns:p14="http://schemas.microsoft.com/office/powerpoint/2010/main" val="22496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F90A3E9-EDCE-71FD-A402-8C5BD558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059" y="1761907"/>
            <a:ext cx="8039420" cy="1806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7908" y="175628"/>
            <a:ext cx="5714263" cy="611488"/>
          </a:xfrm>
          <a:prstGeom prst="rect">
            <a:avLst/>
          </a:prstGeom>
          <a:noFill/>
        </p:spPr>
        <p:txBody>
          <a:bodyPr wrap="none" lIns="107667" tIns="53835" rIns="107667" bIns="53835" rtlCol="0">
            <a:spAutoFit/>
          </a:bodyPr>
          <a:lstStyle/>
          <a:p>
            <a:r>
              <a:rPr lang="en-US" altLang="zh-CN" sz="3267" b="1" dirty="0">
                <a:solidFill>
                  <a:prstClr val="black"/>
                </a:solidFill>
              </a:rPr>
              <a:t>2. Multi-source files in a project</a:t>
            </a:r>
            <a:endParaRPr lang="zh-CN" altLang="en-US" sz="3267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8548" y="901445"/>
            <a:ext cx="6926423" cy="541789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r>
              <a:rPr lang="en-US" altLang="zh-CN" sz="2814" dirty="0">
                <a:solidFill>
                  <a:prstClr val="black"/>
                </a:solidFill>
              </a:rPr>
              <a:t>There are three files in the same directory.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849485" y="3278001"/>
            <a:ext cx="5128177" cy="883815"/>
            <a:chOff x="2203113" y="677235"/>
            <a:chExt cx="5650491" cy="973833"/>
          </a:xfrm>
        </p:grpSpPr>
        <p:sp>
          <p:nvSpPr>
            <p:cNvPr id="17" name="TextBox 16"/>
            <p:cNvSpPr txBox="1"/>
            <p:nvPr/>
          </p:nvSpPr>
          <p:spPr>
            <a:xfrm>
              <a:off x="2203113" y="1223474"/>
              <a:ext cx="5650491" cy="427594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r>
                <a:rPr lang="en-US" altLang="zh-CN" sz="1815" dirty="0">
                  <a:solidFill>
                    <a:prstClr val="black"/>
                  </a:solidFill>
                </a:rPr>
                <a:t>List all the source files using space as the separator.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189308" y="677235"/>
              <a:ext cx="2304256" cy="2879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prstClr val="white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5803512" y="1034459"/>
              <a:ext cx="432048" cy="2509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2998539-D498-4BDC-9160-0E8836E3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7" y="1634226"/>
            <a:ext cx="2619295" cy="21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8D7653C-857E-AE06-FB57-C0F5DC11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54" y="262223"/>
            <a:ext cx="6836771" cy="60278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C0C6563-70A1-4C95-BB81-409C49181CEA}"/>
              </a:ext>
            </a:extLst>
          </p:cNvPr>
          <p:cNvSpPr/>
          <p:nvPr/>
        </p:nvSpPr>
        <p:spPr>
          <a:xfrm>
            <a:off x="7723689" y="926988"/>
            <a:ext cx="849573" cy="261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0F5F8D-5846-4500-818E-732634DE63DC}"/>
              </a:ext>
            </a:extLst>
          </p:cNvPr>
          <p:cNvSpPr/>
          <p:nvPr/>
        </p:nvSpPr>
        <p:spPr>
          <a:xfrm>
            <a:off x="7723689" y="4949071"/>
            <a:ext cx="522814" cy="261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819CAE-02CD-471D-873A-CA435D50BB03}"/>
              </a:ext>
            </a:extLst>
          </p:cNvPr>
          <p:cNvSpPr/>
          <p:nvPr/>
        </p:nvSpPr>
        <p:spPr>
          <a:xfrm>
            <a:off x="2887655" y="5968839"/>
            <a:ext cx="2418017" cy="3267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18AFDE-612F-49E1-AA28-1EE5A5D721CD}"/>
              </a:ext>
            </a:extLst>
          </p:cNvPr>
          <p:cNvSpPr/>
          <p:nvPr/>
        </p:nvSpPr>
        <p:spPr>
          <a:xfrm>
            <a:off x="2495545" y="4687664"/>
            <a:ext cx="6535180" cy="261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AF3F69-ED62-2E61-0CED-3BAC674267F0}"/>
              </a:ext>
            </a:extLst>
          </p:cNvPr>
          <p:cNvGrpSpPr/>
          <p:nvPr/>
        </p:nvGrpSpPr>
        <p:grpSpPr>
          <a:xfrm>
            <a:off x="7070170" y="305263"/>
            <a:ext cx="3140719" cy="395104"/>
            <a:chOff x="1358181" y="4781659"/>
            <a:chExt cx="3460607" cy="43534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AF01F15-FC58-7ECC-9033-9BABEF8795A0}"/>
                </a:ext>
              </a:extLst>
            </p:cNvPr>
            <p:cNvSpPr/>
            <p:nvPr/>
          </p:nvSpPr>
          <p:spPr>
            <a:xfrm>
              <a:off x="1358181" y="4928973"/>
              <a:ext cx="1440160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12" name="圆角矩形标注 6">
              <a:extLst>
                <a:ext uri="{FF2B5EF4-FFF2-40B4-BE49-F238E27FC236}">
                  <a16:creationId xmlns:a16="http://schemas.microsoft.com/office/drawing/2014/main" id="{9FD560C2-56C4-B426-0557-CA891E4322B6}"/>
                </a:ext>
              </a:extLst>
            </p:cNvPr>
            <p:cNvSpPr/>
            <p:nvPr/>
          </p:nvSpPr>
          <p:spPr>
            <a:xfrm>
              <a:off x="2938137" y="4781659"/>
              <a:ext cx="1880651" cy="435346"/>
            </a:xfrm>
            <a:prstGeom prst="wedgeRoundRectCallout">
              <a:avLst>
                <a:gd name="adj1" fmla="val -61392"/>
                <a:gd name="adj2" fmla="val 2454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54" tIns="41478" rIns="82954" bIns="41478" rtlCol="0" anchor="ctr"/>
            <a:lstStyle/>
            <a:p>
              <a:pPr algn="ctr"/>
              <a:r>
                <a:rPr lang="en-US" altLang="zh-CN" dirty="0"/>
                <a:t>Creates a folder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721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1128</Words>
  <Application>Microsoft Macintosh PowerPoint</Application>
  <PresentationFormat>宽屏</PresentationFormat>
  <Paragraphs>115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C/C++ Program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</vt:lpstr>
      <vt:lpstr>Exercise 2</vt:lpstr>
      <vt:lpstr>Exercises 3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443</cp:revision>
  <dcterms:created xsi:type="dcterms:W3CDTF">2020-09-05T08:11:00Z</dcterms:created>
  <dcterms:modified xsi:type="dcterms:W3CDTF">2024-03-15T09:39:31Z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2052-11.1.0.10938</vt:lpwstr>
  </property>
</Properties>
</file>