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481" r:id="rId3"/>
    <p:sldId id="1032" r:id="rId4"/>
    <p:sldId id="1033" r:id="rId5"/>
    <p:sldId id="1019" r:id="rId6"/>
    <p:sldId id="1034" r:id="rId7"/>
    <p:sldId id="1021" r:id="rId8"/>
    <p:sldId id="1022" r:id="rId9"/>
    <p:sldId id="494" r:id="rId10"/>
    <p:sldId id="495" r:id="rId11"/>
    <p:sldId id="496" r:id="rId12"/>
    <p:sldId id="497" r:id="rId13"/>
    <p:sldId id="1035" r:id="rId14"/>
    <p:sldId id="1036" r:id="rId15"/>
    <p:sldId id="1116" r:id="rId16"/>
    <p:sldId id="1118" r:id="rId17"/>
    <p:sldId id="1117" r:id="rId18"/>
    <p:sldId id="1030" r:id="rId19"/>
    <p:sldId id="102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26" autoAdjust="0"/>
    <p:restoredTop sz="94660"/>
  </p:normalViewPr>
  <p:slideViewPr>
    <p:cSldViewPr snapToGrid="0">
      <p:cViewPr varScale="1">
        <p:scale>
          <a:sx n="214" d="100"/>
          <a:sy n="214" d="100"/>
        </p:scale>
        <p:origin x="1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2024/3/26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2024/3/26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2024/3/26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static library</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  王大兴  于仕琪</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DC3956B-2366-88B4-C099-738E00DF85AE}"/>
              </a:ext>
            </a:extLst>
          </p:cNvPr>
          <p:cNvPicPr>
            <a:picLocks noChangeAspect="1"/>
          </p:cNvPicPr>
          <p:nvPr/>
        </p:nvPicPr>
        <p:blipFill>
          <a:blip r:embed="rId2"/>
          <a:stretch>
            <a:fillRect/>
          </a:stretch>
        </p:blipFill>
        <p:spPr>
          <a:xfrm>
            <a:off x="3612632" y="1010984"/>
            <a:ext cx="5765907" cy="3397303"/>
          </a:xfrm>
          <a:prstGeom prst="rect">
            <a:avLst/>
          </a:prstGeom>
        </p:spPr>
      </p:pic>
      <p:pic>
        <p:nvPicPr>
          <p:cNvPr id="7" name="图片 6">
            <a:extLst>
              <a:ext uri="{FF2B5EF4-FFF2-40B4-BE49-F238E27FC236}">
                <a16:creationId xmlns:a16="http://schemas.microsoft.com/office/drawing/2014/main" id="{269359C0-C92B-8876-E614-86E4F743253E}"/>
              </a:ext>
            </a:extLst>
          </p:cNvPr>
          <p:cNvPicPr>
            <a:picLocks noChangeAspect="1"/>
          </p:cNvPicPr>
          <p:nvPr/>
        </p:nvPicPr>
        <p:blipFill>
          <a:blip r:embed="rId3"/>
          <a:stretch>
            <a:fillRect/>
          </a:stretch>
        </p:blipFill>
        <p:spPr>
          <a:xfrm>
            <a:off x="1456023" y="2372638"/>
            <a:ext cx="1584855" cy="2091258"/>
          </a:xfrm>
          <a:prstGeom prst="rect">
            <a:avLst/>
          </a:prstGeom>
        </p:spPr>
      </p:pic>
      <p:grpSp>
        <p:nvGrpSpPr>
          <p:cNvPr id="8" name="组合 7">
            <a:extLst>
              <a:ext uri="{FF2B5EF4-FFF2-40B4-BE49-F238E27FC236}">
                <a16:creationId xmlns:a16="http://schemas.microsoft.com/office/drawing/2014/main" id="{784E611A-EE0F-D32F-195C-6481242F15AB}"/>
              </a:ext>
            </a:extLst>
          </p:cNvPr>
          <p:cNvGrpSpPr/>
          <p:nvPr/>
        </p:nvGrpSpPr>
        <p:grpSpPr>
          <a:xfrm>
            <a:off x="942915" y="1100240"/>
            <a:ext cx="2522918" cy="2608111"/>
            <a:chOff x="2290744" y="6084183"/>
            <a:chExt cx="2779882" cy="2874789"/>
          </a:xfrm>
        </p:grpSpPr>
        <p:sp>
          <p:nvSpPr>
            <p:cNvPr id="9" name="矩形 8">
              <a:extLst>
                <a:ext uri="{FF2B5EF4-FFF2-40B4-BE49-F238E27FC236}">
                  <a16:creationId xmlns:a16="http://schemas.microsoft.com/office/drawing/2014/main" id="{E02161EC-0A6A-B61B-15E1-7B59088D6393}"/>
                </a:ext>
              </a:extLst>
            </p:cNvPr>
            <p:cNvSpPr/>
            <p:nvPr/>
          </p:nvSpPr>
          <p:spPr>
            <a:xfrm>
              <a:off x="3072135" y="8094564"/>
              <a:ext cx="1224137" cy="86440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10" name="Content Placeholder 2">
              <a:extLst>
                <a:ext uri="{FF2B5EF4-FFF2-40B4-BE49-F238E27FC236}">
                  <a16:creationId xmlns:a16="http://schemas.microsoft.com/office/drawing/2014/main" id="{29672E19-B586-9431-6D5E-467067B71621}"/>
                </a:ext>
              </a:extLst>
            </p:cNvPr>
            <p:cNvSpPr txBox="1">
              <a:spLocks/>
            </p:cNvSpPr>
            <p:nvPr/>
          </p:nvSpPr>
          <p:spPr bwMode="auto">
            <a:xfrm>
              <a:off x="2290744" y="6084183"/>
              <a:ext cx="2779882" cy="614107"/>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dirty="0">
                  <a:latin typeface="Calibri"/>
                </a:rPr>
                <a:t>This time we put the functions in the “</a:t>
              </a:r>
              <a:r>
                <a:rPr lang="en-US" sz="1634" dirty="0" err="1">
                  <a:latin typeface="Calibri"/>
                </a:rPr>
                <a:t>lib_a</a:t>
              </a:r>
              <a:r>
                <a:rPr lang="en-US" sz="1634" dirty="0">
                  <a:latin typeface="Calibri"/>
                </a:rPr>
                <a:t>” folder, and create a </a:t>
              </a:r>
              <a:r>
                <a:rPr lang="en-US" sz="1634" dirty="0" err="1">
                  <a:latin typeface="Calibri"/>
                </a:rPr>
                <a:t>makefile</a:t>
              </a:r>
              <a:r>
                <a:rPr lang="en-US" sz="1634" dirty="0">
                  <a:latin typeface="Calibri"/>
                </a:rPr>
                <a:t> in this folder.</a:t>
              </a:r>
            </a:p>
          </p:txBody>
        </p:sp>
        <p:cxnSp>
          <p:nvCxnSpPr>
            <p:cNvPr id="11" name="直接箭头连接符 10">
              <a:extLst>
                <a:ext uri="{FF2B5EF4-FFF2-40B4-BE49-F238E27FC236}">
                  <a16:creationId xmlns:a16="http://schemas.microsoft.com/office/drawing/2014/main" id="{27C12456-733B-9267-F01A-693B3BED2BE6}"/>
                </a:ext>
              </a:extLst>
            </p:cNvPr>
            <p:cNvCxnSpPr>
              <a:cxnSpLocks/>
            </p:cNvCxnSpPr>
            <p:nvPr/>
          </p:nvCxnSpPr>
          <p:spPr>
            <a:xfrm>
              <a:off x="2856112" y="7261767"/>
              <a:ext cx="216024" cy="8327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DE26482-2AAE-9D9B-21C6-086034D50C21}"/>
              </a:ext>
            </a:extLst>
          </p:cNvPr>
          <p:cNvGrpSpPr/>
          <p:nvPr/>
        </p:nvGrpSpPr>
        <p:grpSpPr>
          <a:xfrm>
            <a:off x="4004743" y="382275"/>
            <a:ext cx="6376928" cy="3242782"/>
            <a:chOff x="1809466" y="6236289"/>
            <a:chExt cx="3553312" cy="2295181"/>
          </a:xfrm>
        </p:grpSpPr>
        <p:sp>
          <p:nvSpPr>
            <p:cNvPr id="15" name="矩形 14">
              <a:extLst>
                <a:ext uri="{FF2B5EF4-FFF2-40B4-BE49-F238E27FC236}">
                  <a16:creationId xmlns:a16="http://schemas.microsoft.com/office/drawing/2014/main" id="{2B75792F-3018-1F44-4B74-EEAD3555021D}"/>
                </a:ext>
              </a:extLst>
            </p:cNvPr>
            <p:cNvSpPr/>
            <p:nvPr/>
          </p:nvSpPr>
          <p:spPr>
            <a:xfrm>
              <a:off x="1809466" y="6937913"/>
              <a:ext cx="2510510" cy="159355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335" rtl="0" eaLnBrk="1" latinLnBrk="0" hangingPunct="1">
                <a:defRPr sz="2300" kern="1200">
                  <a:solidFill>
                    <a:schemeClr val="lt1"/>
                  </a:solidFill>
                  <a:latin typeface="+mn-lt"/>
                  <a:ea typeface="+mn-ea"/>
                  <a:cs typeface="+mn-cs"/>
                </a:defRPr>
              </a:lvl1pPr>
              <a:lvl2pPr marL="593168" algn="l" defTabSz="1186335" rtl="0" eaLnBrk="1" latinLnBrk="0" hangingPunct="1">
                <a:defRPr sz="2300" kern="1200">
                  <a:solidFill>
                    <a:schemeClr val="lt1"/>
                  </a:solidFill>
                  <a:latin typeface="+mn-lt"/>
                  <a:ea typeface="+mn-ea"/>
                  <a:cs typeface="+mn-cs"/>
                </a:defRPr>
              </a:lvl2pPr>
              <a:lvl3pPr marL="1186335" algn="l" defTabSz="1186335" rtl="0" eaLnBrk="1" latinLnBrk="0" hangingPunct="1">
                <a:defRPr sz="2300" kern="1200">
                  <a:solidFill>
                    <a:schemeClr val="lt1"/>
                  </a:solidFill>
                  <a:latin typeface="+mn-lt"/>
                  <a:ea typeface="+mn-ea"/>
                  <a:cs typeface="+mn-cs"/>
                </a:defRPr>
              </a:lvl3pPr>
              <a:lvl4pPr marL="1779504" algn="l" defTabSz="1186335" rtl="0" eaLnBrk="1" latinLnBrk="0" hangingPunct="1">
                <a:defRPr sz="2300" kern="1200">
                  <a:solidFill>
                    <a:schemeClr val="lt1"/>
                  </a:solidFill>
                  <a:latin typeface="+mn-lt"/>
                  <a:ea typeface="+mn-ea"/>
                  <a:cs typeface="+mn-cs"/>
                </a:defRPr>
              </a:lvl4pPr>
              <a:lvl5pPr marL="2372670" algn="l" defTabSz="1186335" rtl="0" eaLnBrk="1" latinLnBrk="0" hangingPunct="1">
                <a:defRPr sz="2300" kern="1200">
                  <a:solidFill>
                    <a:schemeClr val="lt1"/>
                  </a:solidFill>
                  <a:latin typeface="+mn-lt"/>
                  <a:ea typeface="+mn-ea"/>
                  <a:cs typeface="+mn-cs"/>
                </a:defRPr>
              </a:lvl5pPr>
              <a:lvl6pPr marL="2965839" algn="l" defTabSz="1186335" rtl="0" eaLnBrk="1" latinLnBrk="0" hangingPunct="1">
                <a:defRPr sz="2300" kern="1200">
                  <a:solidFill>
                    <a:schemeClr val="lt1"/>
                  </a:solidFill>
                  <a:latin typeface="+mn-lt"/>
                  <a:ea typeface="+mn-ea"/>
                  <a:cs typeface="+mn-cs"/>
                </a:defRPr>
              </a:lvl6pPr>
              <a:lvl7pPr marL="3559005" algn="l" defTabSz="1186335" rtl="0" eaLnBrk="1" latinLnBrk="0" hangingPunct="1">
                <a:defRPr sz="2300" kern="1200">
                  <a:solidFill>
                    <a:schemeClr val="lt1"/>
                  </a:solidFill>
                  <a:latin typeface="+mn-lt"/>
                  <a:ea typeface="+mn-ea"/>
                  <a:cs typeface="+mn-cs"/>
                </a:defRPr>
              </a:lvl7pPr>
              <a:lvl8pPr marL="4152174" algn="l" defTabSz="1186335" rtl="0" eaLnBrk="1" latinLnBrk="0" hangingPunct="1">
                <a:defRPr sz="2300" kern="1200">
                  <a:solidFill>
                    <a:schemeClr val="lt1"/>
                  </a:solidFill>
                  <a:latin typeface="+mn-lt"/>
                  <a:ea typeface="+mn-ea"/>
                  <a:cs typeface="+mn-cs"/>
                </a:defRPr>
              </a:lvl8pPr>
              <a:lvl9pPr marL="4745340" algn="l" defTabSz="1186335" rtl="0" eaLnBrk="1" latinLnBrk="0" hangingPunct="1">
                <a:defRPr sz="2300" kern="1200">
                  <a:solidFill>
                    <a:schemeClr val="lt1"/>
                  </a:solidFill>
                  <a:latin typeface="+mn-lt"/>
                  <a:ea typeface="+mn-ea"/>
                  <a:cs typeface="+mn-cs"/>
                </a:defRPr>
              </a:lvl9pPr>
            </a:lstStyle>
            <a:p>
              <a:pPr algn="ctr" defTabSz="1076709"/>
              <a:endParaRPr lang="zh-CN" altLang="en-US" sz="1634" dirty="0">
                <a:solidFill>
                  <a:prstClr val="white"/>
                </a:solidFill>
                <a:latin typeface="Calibri"/>
                <a:ea typeface="宋体" panose="02010600030101010101" pitchFamily="2" charset="-122"/>
              </a:endParaRPr>
            </a:p>
          </p:txBody>
        </p:sp>
        <p:sp>
          <p:nvSpPr>
            <p:cNvPr id="16" name="Content Placeholder 2">
              <a:extLst>
                <a:ext uri="{FF2B5EF4-FFF2-40B4-BE49-F238E27FC236}">
                  <a16:creationId xmlns:a16="http://schemas.microsoft.com/office/drawing/2014/main" id="{9F704044-510E-3735-11B0-E2A16959CD7B}"/>
                </a:ext>
              </a:extLst>
            </p:cNvPr>
            <p:cNvSpPr txBox="1">
              <a:spLocks/>
            </p:cNvSpPr>
            <p:nvPr/>
          </p:nvSpPr>
          <p:spPr bwMode="auto">
            <a:xfrm>
              <a:off x="2223837" y="6236289"/>
              <a:ext cx="3138941" cy="372622"/>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defPPr>
                <a:defRPr lang="zh-CN"/>
              </a:defPPr>
              <a:lvl1pPr marL="0" algn="l" defTabSz="1186335" rtl="0" eaLnBrk="1" latinLnBrk="0" hangingPunct="1">
                <a:defRPr sz="2300" kern="1200">
                  <a:solidFill>
                    <a:schemeClr val="tx1"/>
                  </a:solidFill>
                  <a:latin typeface="+mn-lt"/>
                  <a:ea typeface="+mn-ea"/>
                  <a:cs typeface="+mn-cs"/>
                </a:defRPr>
              </a:lvl1pPr>
              <a:lvl2pPr marL="593168" algn="l" defTabSz="1186335" rtl="0" eaLnBrk="1" latinLnBrk="0" hangingPunct="1">
                <a:defRPr sz="2300" kern="1200">
                  <a:solidFill>
                    <a:schemeClr val="tx1"/>
                  </a:solidFill>
                  <a:latin typeface="+mn-lt"/>
                  <a:ea typeface="+mn-ea"/>
                  <a:cs typeface="+mn-cs"/>
                </a:defRPr>
              </a:lvl2pPr>
              <a:lvl3pPr marL="1186335" algn="l" defTabSz="1186335" rtl="0" eaLnBrk="1" latinLnBrk="0" hangingPunct="1">
                <a:defRPr sz="2300" kern="1200">
                  <a:solidFill>
                    <a:schemeClr val="tx1"/>
                  </a:solidFill>
                  <a:latin typeface="+mn-lt"/>
                  <a:ea typeface="+mn-ea"/>
                  <a:cs typeface="+mn-cs"/>
                </a:defRPr>
              </a:lvl3pPr>
              <a:lvl4pPr marL="1779504" algn="l" defTabSz="1186335" rtl="0" eaLnBrk="1" latinLnBrk="0" hangingPunct="1">
                <a:defRPr sz="2300" kern="1200">
                  <a:solidFill>
                    <a:schemeClr val="tx1"/>
                  </a:solidFill>
                  <a:latin typeface="+mn-lt"/>
                  <a:ea typeface="+mn-ea"/>
                  <a:cs typeface="+mn-cs"/>
                </a:defRPr>
              </a:lvl4pPr>
              <a:lvl5pPr marL="2372670" algn="l" defTabSz="1186335" rtl="0" eaLnBrk="1" latinLnBrk="0" hangingPunct="1">
                <a:defRPr sz="2300" kern="1200">
                  <a:solidFill>
                    <a:schemeClr val="tx1"/>
                  </a:solidFill>
                  <a:latin typeface="+mn-lt"/>
                  <a:ea typeface="+mn-ea"/>
                  <a:cs typeface="+mn-cs"/>
                </a:defRPr>
              </a:lvl5pPr>
              <a:lvl6pPr marL="2965839" algn="l" defTabSz="1186335" rtl="0" eaLnBrk="1" latinLnBrk="0" hangingPunct="1">
                <a:defRPr sz="2300" kern="1200">
                  <a:solidFill>
                    <a:schemeClr val="tx1"/>
                  </a:solidFill>
                  <a:latin typeface="+mn-lt"/>
                  <a:ea typeface="+mn-ea"/>
                  <a:cs typeface="+mn-cs"/>
                </a:defRPr>
              </a:lvl6pPr>
              <a:lvl7pPr marL="3559005" algn="l" defTabSz="1186335" rtl="0" eaLnBrk="1" latinLnBrk="0" hangingPunct="1">
                <a:defRPr sz="2300" kern="1200">
                  <a:solidFill>
                    <a:schemeClr val="tx1"/>
                  </a:solidFill>
                  <a:latin typeface="+mn-lt"/>
                  <a:ea typeface="+mn-ea"/>
                  <a:cs typeface="+mn-cs"/>
                </a:defRPr>
              </a:lvl7pPr>
              <a:lvl8pPr marL="4152174" algn="l" defTabSz="1186335" rtl="0" eaLnBrk="1" latinLnBrk="0" hangingPunct="1">
                <a:defRPr sz="2300" kern="1200">
                  <a:solidFill>
                    <a:schemeClr val="tx1"/>
                  </a:solidFill>
                  <a:latin typeface="+mn-lt"/>
                  <a:ea typeface="+mn-ea"/>
                  <a:cs typeface="+mn-cs"/>
                </a:defRPr>
              </a:lvl8pPr>
              <a:lvl9pPr marL="4745340" algn="l" defTabSz="1186335" rtl="0" eaLnBrk="1" latinLnBrk="0" hangingPunct="1">
                <a:defRPr sz="2300" kern="1200">
                  <a:solidFill>
                    <a:schemeClr val="tx1"/>
                  </a:solidFill>
                  <a:latin typeface="+mn-lt"/>
                  <a:ea typeface="+mn-ea"/>
                  <a:cs typeface="+mn-cs"/>
                </a:defRPr>
              </a:lvl9pPr>
            </a:lstStyle>
            <a:p>
              <a:pPr marL="0" lvl="1" defTabSz="1076709">
                <a:buClr>
                  <a:srgbClr val="2DA2BF"/>
                </a:buClr>
                <a:buSzPct val="68000"/>
              </a:pPr>
              <a:r>
                <a:rPr lang="en-US" sz="1634" b="1" dirty="0">
                  <a:latin typeface="Calibri"/>
                </a:rPr>
                <a:t>The first step</a:t>
              </a:r>
              <a:r>
                <a:rPr lang="en-US" sz="1634" dirty="0">
                  <a:latin typeface="Calibri"/>
                </a:rPr>
                <a:t>, creates a static library file with these two .o files in the </a:t>
              </a:r>
              <a:r>
                <a:rPr lang="en-US" altLang="zh-CN" sz="1634" dirty="0">
                  <a:latin typeface="Calibri"/>
                </a:rPr>
                <a:t>current </a:t>
              </a:r>
              <a:r>
                <a:rPr lang="en-US" sz="1634" dirty="0" err="1">
                  <a:latin typeface="Calibri"/>
                </a:rPr>
                <a:t>makefile</a:t>
              </a:r>
              <a:r>
                <a:rPr lang="en-US" sz="1634" dirty="0">
                  <a:latin typeface="Calibri"/>
                </a:rPr>
                <a:t>.</a:t>
              </a:r>
            </a:p>
          </p:txBody>
        </p:sp>
        <p:cxnSp>
          <p:nvCxnSpPr>
            <p:cNvPr id="17" name="直接箭头连接符 16">
              <a:extLst>
                <a:ext uri="{FF2B5EF4-FFF2-40B4-BE49-F238E27FC236}">
                  <a16:creationId xmlns:a16="http://schemas.microsoft.com/office/drawing/2014/main" id="{8008D0C2-AD69-80D7-BF9F-744EEA1AB5AB}"/>
                </a:ext>
              </a:extLst>
            </p:cNvPr>
            <p:cNvCxnSpPr>
              <a:cxnSpLocks/>
            </p:cNvCxnSpPr>
            <p:nvPr/>
          </p:nvCxnSpPr>
          <p:spPr>
            <a:xfrm flipH="1">
              <a:off x="2115243" y="6602231"/>
              <a:ext cx="365424" cy="368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49904E95-6AC1-9395-775B-2434C134182E}"/>
              </a:ext>
            </a:extLst>
          </p:cNvPr>
          <p:cNvPicPr>
            <a:picLocks noChangeAspect="1"/>
          </p:cNvPicPr>
          <p:nvPr/>
        </p:nvPicPr>
        <p:blipFill>
          <a:blip r:embed="rId4"/>
          <a:stretch>
            <a:fillRect/>
          </a:stretch>
        </p:blipFill>
        <p:spPr>
          <a:xfrm>
            <a:off x="3317730" y="4631937"/>
            <a:ext cx="7496175" cy="1704975"/>
          </a:xfrm>
          <a:prstGeom prst="rect">
            <a:avLst/>
          </a:prstGeom>
        </p:spPr>
      </p:pic>
      <p:sp>
        <p:nvSpPr>
          <p:cNvPr id="12" name="矩形 11">
            <a:extLst>
              <a:ext uri="{FF2B5EF4-FFF2-40B4-BE49-F238E27FC236}">
                <a16:creationId xmlns:a16="http://schemas.microsoft.com/office/drawing/2014/main" id="{02857E27-35BF-1E98-F0AF-0F037063B7F9}"/>
              </a:ext>
            </a:extLst>
          </p:cNvPr>
          <p:cNvSpPr/>
          <p:nvPr/>
        </p:nvSpPr>
        <p:spPr>
          <a:xfrm>
            <a:off x="9855200" y="4631937"/>
            <a:ext cx="849745" cy="22639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35F66FA-42DC-5F20-A124-8328FA035EBC}"/>
              </a:ext>
            </a:extLst>
          </p:cNvPr>
          <p:cNvSpPr/>
          <p:nvPr/>
        </p:nvSpPr>
        <p:spPr>
          <a:xfrm>
            <a:off x="10321630" y="4858225"/>
            <a:ext cx="510748" cy="22375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0B2E6316-711E-0481-4253-70232D6EBFB3}"/>
              </a:ext>
            </a:extLst>
          </p:cNvPr>
          <p:cNvSpPr/>
          <p:nvPr/>
        </p:nvSpPr>
        <p:spPr>
          <a:xfrm>
            <a:off x="3329692" y="6105139"/>
            <a:ext cx="965217" cy="31413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371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4E9A6CB-95E8-0EB0-4DBD-EDA01A0DBDF9}"/>
              </a:ext>
            </a:extLst>
          </p:cNvPr>
          <p:cNvPicPr>
            <a:picLocks noChangeAspect="1"/>
          </p:cNvPicPr>
          <p:nvPr/>
        </p:nvPicPr>
        <p:blipFill>
          <a:blip r:embed="rId2"/>
          <a:stretch>
            <a:fillRect/>
          </a:stretch>
        </p:blipFill>
        <p:spPr>
          <a:xfrm>
            <a:off x="2679044" y="4893456"/>
            <a:ext cx="7562850" cy="1476375"/>
          </a:xfrm>
          <a:prstGeom prst="rect">
            <a:avLst/>
          </a:prstGeom>
        </p:spPr>
      </p:pic>
      <p:pic>
        <p:nvPicPr>
          <p:cNvPr id="3" name="图片 2">
            <a:extLst>
              <a:ext uri="{FF2B5EF4-FFF2-40B4-BE49-F238E27FC236}">
                <a16:creationId xmlns:a16="http://schemas.microsoft.com/office/drawing/2014/main" id="{B266CEC8-A4BA-4DA1-F6E7-92AFC7D153F0}"/>
              </a:ext>
            </a:extLst>
          </p:cNvPr>
          <p:cNvPicPr>
            <a:picLocks noChangeAspect="1"/>
          </p:cNvPicPr>
          <p:nvPr/>
        </p:nvPicPr>
        <p:blipFill>
          <a:blip r:embed="rId3"/>
          <a:stretch>
            <a:fillRect/>
          </a:stretch>
        </p:blipFill>
        <p:spPr>
          <a:xfrm>
            <a:off x="3509955" y="488169"/>
            <a:ext cx="4961965" cy="4062933"/>
          </a:xfrm>
          <a:prstGeom prst="rect">
            <a:avLst/>
          </a:prstGeom>
        </p:spPr>
      </p:pic>
      <p:pic>
        <p:nvPicPr>
          <p:cNvPr id="5" name="图片 4">
            <a:extLst>
              <a:ext uri="{FF2B5EF4-FFF2-40B4-BE49-F238E27FC236}">
                <a16:creationId xmlns:a16="http://schemas.microsoft.com/office/drawing/2014/main" id="{6393739A-2D54-10EB-4847-7B546DCC974C}"/>
              </a:ext>
            </a:extLst>
          </p:cNvPr>
          <p:cNvPicPr>
            <a:picLocks noChangeAspect="1"/>
          </p:cNvPicPr>
          <p:nvPr/>
        </p:nvPicPr>
        <p:blipFill>
          <a:blip r:embed="rId4"/>
          <a:stretch>
            <a:fillRect/>
          </a:stretch>
        </p:blipFill>
        <p:spPr>
          <a:xfrm>
            <a:off x="1978837" y="1010984"/>
            <a:ext cx="1400415" cy="1901798"/>
          </a:xfrm>
          <a:prstGeom prst="rect">
            <a:avLst/>
          </a:prstGeom>
        </p:spPr>
      </p:pic>
      <p:grpSp>
        <p:nvGrpSpPr>
          <p:cNvPr id="10" name="组合 9">
            <a:extLst>
              <a:ext uri="{FF2B5EF4-FFF2-40B4-BE49-F238E27FC236}">
                <a16:creationId xmlns:a16="http://schemas.microsoft.com/office/drawing/2014/main" id="{238544F3-ABEF-806A-BAA3-26082212C1A3}"/>
              </a:ext>
            </a:extLst>
          </p:cNvPr>
          <p:cNvGrpSpPr/>
          <p:nvPr/>
        </p:nvGrpSpPr>
        <p:grpSpPr>
          <a:xfrm>
            <a:off x="375167" y="2637460"/>
            <a:ext cx="2618784" cy="1058210"/>
            <a:chOff x="2290744" y="5780712"/>
            <a:chExt cx="2885512" cy="1166412"/>
          </a:xfrm>
        </p:grpSpPr>
        <p:sp>
          <p:nvSpPr>
            <p:cNvPr id="11" name="矩形 10">
              <a:extLst>
                <a:ext uri="{FF2B5EF4-FFF2-40B4-BE49-F238E27FC236}">
                  <a16:creationId xmlns:a16="http://schemas.microsoft.com/office/drawing/2014/main" id="{DB03A61C-34AD-523D-EBF8-FB91727CF707}"/>
                </a:ext>
              </a:extLst>
            </p:cNvPr>
            <p:cNvSpPr/>
            <p:nvPr/>
          </p:nvSpPr>
          <p:spPr>
            <a:xfrm>
              <a:off x="4096136" y="5780712"/>
              <a:ext cx="1080120" cy="29540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12" name="Content Placeholder 2">
              <a:extLst>
                <a:ext uri="{FF2B5EF4-FFF2-40B4-BE49-F238E27FC236}">
                  <a16:creationId xmlns:a16="http://schemas.microsoft.com/office/drawing/2014/main" id="{F7F3BF51-3CB3-5D7D-ABCE-40871F9FBB44}"/>
                </a:ext>
              </a:extLst>
            </p:cNvPr>
            <p:cNvSpPr txBox="1">
              <a:spLocks/>
            </p:cNvSpPr>
            <p:nvPr/>
          </p:nvSpPr>
          <p:spPr bwMode="auto">
            <a:xfrm>
              <a:off x="2290744" y="6333017"/>
              <a:ext cx="2779882" cy="614107"/>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b="1" dirty="0">
                  <a:latin typeface="Calibri"/>
                </a:rPr>
                <a:t>The second step</a:t>
              </a:r>
              <a:r>
                <a:rPr lang="en-US" sz="1634" dirty="0">
                  <a:latin typeface="Calibri"/>
                </a:rPr>
                <a:t>, creates another </a:t>
              </a:r>
              <a:r>
                <a:rPr lang="en-US" sz="1634" dirty="0" err="1">
                  <a:latin typeface="Calibri"/>
                </a:rPr>
                <a:t>makefile</a:t>
              </a:r>
              <a:r>
                <a:rPr lang="en-US" sz="1634" dirty="0">
                  <a:latin typeface="Calibri"/>
                </a:rPr>
                <a:t> in the upper-level folder to link the static library into the executable file.</a:t>
              </a:r>
            </a:p>
          </p:txBody>
        </p:sp>
        <p:cxnSp>
          <p:nvCxnSpPr>
            <p:cNvPr id="13" name="直接箭头连接符 12">
              <a:extLst>
                <a:ext uri="{FF2B5EF4-FFF2-40B4-BE49-F238E27FC236}">
                  <a16:creationId xmlns:a16="http://schemas.microsoft.com/office/drawing/2014/main" id="{0BD44D10-117E-6D70-9C56-9616A59889BD}"/>
                </a:ext>
              </a:extLst>
            </p:cNvPr>
            <p:cNvCxnSpPr>
              <a:cxnSpLocks/>
            </p:cNvCxnSpPr>
            <p:nvPr/>
          </p:nvCxnSpPr>
          <p:spPr>
            <a:xfrm flipV="1">
              <a:off x="4201766" y="5987214"/>
              <a:ext cx="117105" cy="3832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0BA2C26B-0577-0A51-DBC6-80616E535B4B}"/>
              </a:ext>
            </a:extLst>
          </p:cNvPr>
          <p:cNvGrpSpPr/>
          <p:nvPr/>
        </p:nvGrpSpPr>
        <p:grpSpPr>
          <a:xfrm>
            <a:off x="4192221" y="2160242"/>
            <a:ext cx="7517166" cy="939243"/>
            <a:chOff x="2023176" y="7853825"/>
            <a:chExt cx="4188669" cy="664779"/>
          </a:xfrm>
        </p:grpSpPr>
        <p:sp>
          <p:nvSpPr>
            <p:cNvPr id="16" name="矩形 15">
              <a:extLst>
                <a:ext uri="{FF2B5EF4-FFF2-40B4-BE49-F238E27FC236}">
                  <a16:creationId xmlns:a16="http://schemas.microsoft.com/office/drawing/2014/main" id="{A69071F0-27C4-8FB6-D66F-835CAE9552E8}"/>
                </a:ext>
              </a:extLst>
            </p:cNvPr>
            <p:cNvSpPr/>
            <p:nvPr/>
          </p:nvSpPr>
          <p:spPr>
            <a:xfrm>
              <a:off x="2023176" y="8353641"/>
              <a:ext cx="2007600" cy="164963"/>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335" rtl="0" eaLnBrk="1" latinLnBrk="0" hangingPunct="1">
                <a:defRPr sz="2300" kern="1200">
                  <a:solidFill>
                    <a:schemeClr val="lt1"/>
                  </a:solidFill>
                  <a:latin typeface="+mn-lt"/>
                  <a:ea typeface="+mn-ea"/>
                  <a:cs typeface="+mn-cs"/>
                </a:defRPr>
              </a:lvl1pPr>
              <a:lvl2pPr marL="593168" algn="l" defTabSz="1186335" rtl="0" eaLnBrk="1" latinLnBrk="0" hangingPunct="1">
                <a:defRPr sz="2300" kern="1200">
                  <a:solidFill>
                    <a:schemeClr val="lt1"/>
                  </a:solidFill>
                  <a:latin typeface="+mn-lt"/>
                  <a:ea typeface="+mn-ea"/>
                  <a:cs typeface="+mn-cs"/>
                </a:defRPr>
              </a:lvl2pPr>
              <a:lvl3pPr marL="1186335" algn="l" defTabSz="1186335" rtl="0" eaLnBrk="1" latinLnBrk="0" hangingPunct="1">
                <a:defRPr sz="2300" kern="1200">
                  <a:solidFill>
                    <a:schemeClr val="lt1"/>
                  </a:solidFill>
                  <a:latin typeface="+mn-lt"/>
                  <a:ea typeface="+mn-ea"/>
                  <a:cs typeface="+mn-cs"/>
                </a:defRPr>
              </a:lvl3pPr>
              <a:lvl4pPr marL="1779504" algn="l" defTabSz="1186335" rtl="0" eaLnBrk="1" latinLnBrk="0" hangingPunct="1">
                <a:defRPr sz="2300" kern="1200">
                  <a:solidFill>
                    <a:schemeClr val="lt1"/>
                  </a:solidFill>
                  <a:latin typeface="+mn-lt"/>
                  <a:ea typeface="+mn-ea"/>
                  <a:cs typeface="+mn-cs"/>
                </a:defRPr>
              </a:lvl4pPr>
              <a:lvl5pPr marL="2372670" algn="l" defTabSz="1186335" rtl="0" eaLnBrk="1" latinLnBrk="0" hangingPunct="1">
                <a:defRPr sz="2300" kern="1200">
                  <a:solidFill>
                    <a:schemeClr val="lt1"/>
                  </a:solidFill>
                  <a:latin typeface="+mn-lt"/>
                  <a:ea typeface="+mn-ea"/>
                  <a:cs typeface="+mn-cs"/>
                </a:defRPr>
              </a:lvl5pPr>
              <a:lvl6pPr marL="2965839" algn="l" defTabSz="1186335" rtl="0" eaLnBrk="1" latinLnBrk="0" hangingPunct="1">
                <a:defRPr sz="2300" kern="1200">
                  <a:solidFill>
                    <a:schemeClr val="lt1"/>
                  </a:solidFill>
                  <a:latin typeface="+mn-lt"/>
                  <a:ea typeface="+mn-ea"/>
                  <a:cs typeface="+mn-cs"/>
                </a:defRPr>
              </a:lvl6pPr>
              <a:lvl7pPr marL="3559005" algn="l" defTabSz="1186335" rtl="0" eaLnBrk="1" latinLnBrk="0" hangingPunct="1">
                <a:defRPr sz="2300" kern="1200">
                  <a:solidFill>
                    <a:schemeClr val="lt1"/>
                  </a:solidFill>
                  <a:latin typeface="+mn-lt"/>
                  <a:ea typeface="+mn-ea"/>
                  <a:cs typeface="+mn-cs"/>
                </a:defRPr>
              </a:lvl7pPr>
              <a:lvl8pPr marL="4152174" algn="l" defTabSz="1186335" rtl="0" eaLnBrk="1" latinLnBrk="0" hangingPunct="1">
                <a:defRPr sz="2300" kern="1200">
                  <a:solidFill>
                    <a:schemeClr val="lt1"/>
                  </a:solidFill>
                  <a:latin typeface="+mn-lt"/>
                  <a:ea typeface="+mn-ea"/>
                  <a:cs typeface="+mn-cs"/>
                </a:defRPr>
              </a:lvl8pPr>
              <a:lvl9pPr marL="4745340" algn="l" defTabSz="1186335" rtl="0" eaLnBrk="1" latinLnBrk="0" hangingPunct="1">
                <a:defRPr sz="2300" kern="1200">
                  <a:solidFill>
                    <a:schemeClr val="lt1"/>
                  </a:solidFill>
                  <a:latin typeface="+mn-lt"/>
                  <a:ea typeface="+mn-ea"/>
                  <a:cs typeface="+mn-cs"/>
                </a:defRPr>
              </a:lvl9pPr>
            </a:lstStyle>
            <a:p>
              <a:pPr algn="ctr" defTabSz="1076709"/>
              <a:endParaRPr lang="zh-CN" altLang="en-US" sz="1634" dirty="0">
                <a:solidFill>
                  <a:prstClr val="white"/>
                </a:solidFill>
                <a:latin typeface="Calibri"/>
                <a:ea typeface="宋体" panose="02010600030101010101" pitchFamily="2" charset="-122"/>
              </a:endParaRPr>
            </a:p>
          </p:txBody>
        </p:sp>
        <p:sp>
          <p:nvSpPr>
            <p:cNvPr id="17" name="Content Placeholder 2">
              <a:extLst>
                <a:ext uri="{FF2B5EF4-FFF2-40B4-BE49-F238E27FC236}">
                  <a16:creationId xmlns:a16="http://schemas.microsoft.com/office/drawing/2014/main" id="{2508C451-F921-8CFE-C40C-47E8FB3C50A9}"/>
                </a:ext>
              </a:extLst>
            </p:cNvPr>
            <p:cNvSpPr txBox="1">
              <a:spLocks/>
            </p:cNvSpPr>
            <p:nvPr/>
          </p:nvSpPr>
          <p:spPr bwMode="auto">
            <a:xfrm>
              <a:off x="4480714" y="7853825"/>
              <a:ext cx="1731131" cy="614107"/>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defPPr>
                <a:defRPr lang="zh-CN"/>
              </a:defPPr>
              <a:lvl1pPr marL="0" algn="l" defTabSz="1186335" rtl="0" eaLnBrk="1" latinLnBrk="0" hangingPunct="1">
                <a:defRPr sz="2300" kern="1200">
                  <a:solidFill>
                    <a:schemeClr val="tx1"/>
                  </a:solidFill>
                  <a:latin typeface="+mn-lt"/>
                  <a:ea typeface="+mn-ea"/>
                  <a:cs typeface="+mn-cs"/>
                </a:defRPr>
              </a:lvl1pPr>
              <a:lvl2pPr marL="593168" algn="l" defTabSz="1186335" rtl="0" eaLnBrk="1" latinLnBrk="0" hangingPunct="1">
                <a:defRPr sz="2300" kern="1200">
                  <a:solidFill>
                    <a:schemeClr val="tx1"/>
                  </a:solidFill>
                  <a:latin typeface="+mn-lt"/>
                  <a:ea typeface="+mn-ea"/>
                  <a:cs typeface="+mn-cs"/>
                </a:defRPr>
              </a:lvl2pPr>
              <a:lvl3pPr marL="1186335" algn="l" defTabSz="1186335" rtl="0" eaLnBrk="1" latinLnBrk="0" hangingPunct="1">
                <a:defRPr sz="2300" kern="1200">
                  <a:solidFill>
                    <a:schemeClr val="tx1"/>
                  </a:solidFill>
                  <a:latin typeface="+mn-lt"/>
                  <a:ea typeface="+mn-ea"/>
                  <a:cs typeface="+mn-cs"/>
                </a:defRPr>
              </a:lvl3pPr>
              <a:lvl4pPr marL="1779504" algn="l" defTabSz="1186335" rtl="0" eaLnBrk="1" latinLnBrk="0" hangingPunct="1">
                <a:defRPr sz="2300" kern="1200">
                  <a:solidFill>
                    <a:schemeClr val="tx1"/>
                  </a:solidFill>
                  <a:latin typeface="+mn-lt"/>
                  <a:ea typeface="+mn-ea"/>
                  <a:cs typeface="+mn-cs"/>
                </a:defRPr>
              </a:lvl4pPr>
              <a:lvl5pPr marL="2372670" algn="l" defTabSz="1186335" rtl="0" eaLnBrk="1" latinLnBrk="0" hangingPunct="1">
                <a:defRPr sz="2300" kern="1200">
                  <a:solidFill>
                    <a:schemeClr val="tx1"/>
                  </a:solidFill>
                  <a:latin typeface="+mn-lt"/>
                  <a:ea typeface="+mn-ea"/>
                  <a:cs typeface="+mn-cs"/>
                </a:defRPr>
              </a:lvl5pPr>
              <a:lvl6pPr marL="2965839" algn="l" defTabSz="1186335" rtl="0" eaLnBrk="1" latinLnBrk="0" hangingPunct="1">
                <a:defRPr sz="2300" kern="1200">
                  <a:solidFill>
                    <a:schemeClr val="tx1"/>
                  </a:solidFill>
                  <a:latin typeface="+mn-lt"/>
                  <a:ea typeface="+mn-ea"/>
                  <a:cs typeface="+mn-cs"/>
                </a:defRPr>
              </a:lvl6pPr>
              <a:lvl7pPr marL="3559005" algn="l" defTabSz="1186335" rtl="0" eaLnBrk="1" latinLnBrk="0" hangingPunct="1">
                <a:defRPr sz="2300" kern="1200">
                  <a:solidFill>
                    <a:schemeClr val="tx1"/>
                  </a:solidFill>
                  <a:latin typeface="+mn-lt"/>
                  <a:ea typeface="+mn-ea"/>
                  <a:cs typeface="+mn-cs"/>
                </a:defRPr>
              </a:lvl7pPr>
              <a:lvl8pPr marL="4152174" algn="l" defTabSz="1186335" rtl="0" eaLnBrk="1" latinLnBrk="0" hangingPunct="1">
                <a:defRPr sz="2300" kern="1200">
                  <a:solidFill>
                    <a:schemeClr val="tx1"/>
                  </a:solidFill>
                  <a:latin typeface="+mn-lt"/>
                  <a:ea typeface="+mn-ea"/>
                  <a:cs typeface="+mn-cs"/>
                </a:defRPr>
              </a:lvl8pPr>
              <a:lvl9pPr marL="4745340" algn="l" defTabSz="1186335" rtl="0" eaLnBrk="1" latinLnBrk="0" hangingPunct="1">
                <a:defRPr sz="2300" kern="1200">
                  <a:solidFill>
                    <a:schemeClr val="tx1"/>
                  </a:solidFill>
                  <a:latin typeface="+mn-lt"/>
                  <a:ea typeface="+mn-ea"/>
                  <a:cs typeface="+mn-cs"/>
                </a:defRPr>
              </a:lvl9pPr>
            </a:lstStyle>
            <a:p>
              <a:pPr marL="0" lvl="1" defTabSz="1076709">
                <a:buClr>
                  <a:srgbClr val="2DA2BF"/>
                </a:buClr>
                <a:buSzPct val="68000"/>
              </a:pPr>
              <a:r>
                <a:rPr lang="en-US" sz="1634" dirty="0">
                  <a:latin typeface="Calibri"/>
                </a:rPr>
                <a:t>Links the executable file with the static library. </a:t>
              </a:r>
            </a:p>
          </p:txBody>
        </p:sp>
        <p:cxnSp>
          <p:nvCxnSpPr>
            <p:cNvPr id="18" name="直接箭头连接符 17">
              <a:extLst>
                <a:ext uri="{FF2B5EF4-FFF2-40B4-BE49-F238E27FC236}">
                  <a16:creationId xmlns:a16="http://schemas.microsoft.com/office/drawing/2014/main" id="{704FB99A-3495-F491-72FE-250545B3DFAB}"/>
                </a:ext>
              </a:extLst>
            </p:cNvPr>
            <p:cNvCxnSpPr>
              <a:cxnSpLocks/>
              <a:stCxn id="17" idx="1"/>
            </p:cNvCxnSpPr>
            <p:nvPr/>
          </p:nvCxnSpPr>
          <p:spPr>
            <a:xfrm flipH="1">
              <a:off x="3928105" y="8160878"/>
              <a:ext cx="552609" cy="2944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8437DC8B-0607-21E8-CCCD-3427FDD5878E}"/>
              </a:ext>
            </a:extLst>
          </p:cNvPr>
          <p:cNvSpPr/>
          <p:nvPr/>
        </p:nvSpPr>
        <p:spPr>
          <a:xfrm>
            <a:off x="3943927" y="1902691"/>
            <a:ext cx="2050473" cy="2575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4222155-1E2F-3354-DF35-19F1E6F3573B}"/>
              </a:ext>
            </a:extLst>
          </p:cNvPr>
          <p:cNvSpPr/>
          <p:nvPr/>
        </p:nvSpPr>
        <p:spPr>
          <a:xfrm>
            <a:off x="9684329" y="4830617"/>
            <a:ext cx="557566" cy="29556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1B3BE58-2E44-1018-9CC7-4B52C93ED571}"/>
              </a:ext>
            </a:extLst>
          </p:cNvPr>
          <p:cNvSpPr/>
          <p:nvPr/>
        </p:nvSpPr>
        <p:spPr>
          <a:xfrm>
            <a:off x="9162482" y="5126181"/>
            <a:ext cx="557566" cy="2355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338A107-6547-0E06-AA26-DC519A61A960}"/>
              </a:ext>
            </a:extLst>
          </p:cNvPr>
          <p:cNvSpPr/>
          <p:nvPr/>
        </p:nvSpPr>
        <p:spPr>
          <a:xfrm>
            <a:off x="9236361" y="5703452"/>
            <a:ext cx="637311" cy="29556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540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F412902-B3F5-820B-050B-67302EF64457}"/>
              </a:ext>
            </a:extLst>
          </p:cNvPr>
          <p:cNvPicPr>
            <a:picLocks noChangeAspect="1"/>
          </p:cNvPicPr>
          <p:nvPr/>
        </p:nvPicPr>
        <p:blipFill>
          <a:blip r:embed="rId2"/>
          <a:stretch>
            <a:fillRect/>
          </a:stretch>
        </p:blipFill>
        <p:spPr>
          <a:xfrm>
            <a:off x="1807110" y="4972482"/>
            <a:ext cx="6953250" cy="1457325"/>
          </a:xfrm>
          <a:prstGeom prst="rect">
            <a:avLst/>
          </a:prstGeom>
        </p:spPr>
      </p:pic>
      <p:pic>
        <p:nvPicPr>
          <p:cNvPr id="5" name="图片 4">
            <a:extLst>
              <a:ext uri="{FF2B5EF4-FFF2-40B4-BE49-F238E27FC236}">
                <a16:creationId xmlns:a16="http://schemas.microsoft.com/office/drawing/2014/main" id="{C4D45CAD-B03B-EA22-CD6F-BBB366446F84}"/>
              </a:ext>
            </a:extLst>
          </p:cNvPr>
          <p:cNvPicPr>
            <a:picLocks noChangeAspect="1"/>
          </p:cNvPicPr>
          <p:nvPr/>
        </p:nvPicPr>
        <p:blipFill>
          <a:blip r:embed="rId3"/>
          <a:stretch>
            <a:fillRect/>
          </a:stretch>
        </p:blipFill>
        <p:spPr>
          <a:xfrm>
            <a:off x="1773017" y="292114"/>
            <a:ext cx="5039766" cy="4062933"/>
          </a:xfrm>
          <a:prstGeom prst="rect">
            <a:avLst/>
          </a:prstGeom>
        </p:spPr>
      </p:pic>
      <p:grpSp>
        <p:nvGrpSpPr>
          <p:cNvPr id="12" name="组合 11">
            <a:extLst>
              <a:ext uri="{FF2B5EF4-FFF2-40B4-BE49-F238E27FC236}">
                <a16:creationId xmlns:a16="http://schemas.microsoft.com/office/drawing/2014/main" id="{0EC22C1F-E89D-7175-8E3E-5AD81F152B57}"/>
              </a:ext>
            </a:extLst>
          </p:cNvPr>
          <p:cNvGrpSpPr/>
          <p:nvPr/>
        </p:nvGrpSpPr>
        <p:grpSpPr>
          <a:xfrm>
            <a:off x="3466417" y="2644778"/>
            <a:ext cx="5806837" cy="2915514"/>
            <a:chOff x="2711617" y="2914154"/>
            <a:chExt cx="6398273" cy="3212464"/>
          </a:xfrm>
        </p:grpSpPr>
        <p:grpSp>
          <p:nvGrpSpPr>
            <p:cNvPr id="6" name="组合 5">
              <a:extLst>
                <a:ext uri="{FF2B5EF4-FFF2-40B4-BE49-F238E27FC236}">
                  <a16:creationId xmlns:a16="http://schemas.microsoft.com/office/drawing/2014/main" id="{784E611A-EE0F-D32F-195C-6481242F15AB}"/>
                </a:ext>
              </a:extLst>
            </p:cNvPr>
            <p:cNvGrpSpPr/>
            <p:nvPr/>
          </p:nvGrpSpPr>
          <p:grpSpPr>
            <a:xfrm>
              <a:off x="2711617" y="2914154"/>
              <a:ext cx="2480149" cy="3212464"/>
              <a:chOff x="-4268316" y="7164693"/>
              <a:chExt cx="2480149" cy="3213624"/>
            </a:xfrm>
          </p:grpSpPr>
          <p:sp>
            <p:nvSpPr>
              <p:cNvPr id="7" name="矩形 6">
                <a:extLst>
                  <a:ext uri="{FF2B5EF4-FFF2-40B4-BE49-F238E27FC236}">
                    <a16:creationId xmlns:a16="http://schemas.microsoft.com/office/drawing/2014/main" id="{E02161EC-0A6A-B61B-15E1-7B59088D6393}"/>
                  </a:ext>
                </a:extLst>
              </p:cNvPr>
              <p:cNvSpPr/>
              <p:nvPr/>
            </p:nvSpPr>
            <p:spPr>
              <a:xfrm>
                <a:off x="-4268316" y="7164693"/>
                <a:ext cx="2238580" cy="36017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335" rtl="0" eaLnBrk="1" latinLnBrk="0" hangingPunct="1">
                  <a:defRPr sz="2300" kern="1200">
                    <a:solidFill>
                      <a:schemeClr val="lt1"/>
                    </a:solidFill>
                    <a:latin typeface="+mn-lt"/>
                    <a:ea typeface="+mn-ea"/>
                    <a:cs typeface="+mn-cs"/>
                  </a:defRPr>
                </a:lvl1pPr>
                <a:lvl2pPr marL="593168" algn="l" defTabSz="1186335" rtl="0" eaLnBrk="1" latinLnBrk="0" hangingPunct="1">
                  <a:defRPr sz="2300" kern="1200">
                    <a:solidFill>
                      <a:schemeClr val="lt1"/>
                    </a:solidFill>
                    <a:latin typeface="+mn-lt"/>
                    <a:ea typeface="+mn-ea"/>
                    <a:cs typeface="+mn-cs"/>
                  </a:defRPr>
                </a:lvl2pPr>
                <a:lvl3pPr marL="1186335" algn="l" defTabSz="1186335" rtl="0" eaLnBrk="1" latinLnBrk="0" hangingPunct="1">
                  <a:defRPr sz="2300" kern="1200">
                    <a:solidFill>
                      <a:schemeClr val="lt1"/>
                    </a:solidFill>
                    <a:latin typeface="+mn-lt"/>
                    <a:ea typeface="+mn-ea"/>
                    <a:cs typeface="+mn-cs"/>
                  </a:defRPr>
                </a:lvl3pPr>
                <a:lvl4pPr marL="1779504" algn="l" defTabSz="1186335" rtl="0" eaLnBrk="1" latinLnBrk="0" hangingPunct="1">
                  <a:defRPr sz="2300" kern="1200">
                    <a:solidFill>
                      <a:schemeClr val="lt1"/>
                    </a:solidFill>
                    <a:latin typeface="+mn-lt"/>
                    <a:ea typeface="+mn-ea"/>
                    <a:cs typeface="+mn-cs"/>
                  </a:defRPr>
                </a:lvl4pPr>
                <a:lvl5pPr marL="2372670" algn="l" defTabSz="1186335" rtl="0" eaLnBrk="1" latinLnBrk="0" hangingPunct="1">
                  <a:defRPr sz="2300" kern="1200">
                    <a:solidFill>
                      <a:schemeClr val="lt1"/>
                    </a:solidFill>
                    <a:latin typeface="+mn-lt"/>
                    <a:ea typeface="+mn-ea"/>
                    <a:cs typeface="+mn-cs"/>
                  </a:defRPr>
                </a:lvl5pPr>
                <a:lvl6pPr marL="2965839" algn="l" defTabSz="1186335" rtl="0" eaLnBrk="1" latinLnBrk="0" hangingPunct="1">
                  <a:defRPr sz="2300" kern="1200">
                    <a:solidFill>
                      <a:schemeClr val="lt1"/>
                    </a:solidFill>
                    <a:latin typeface="+mn-lt"/>
                    <a:ea typeface="+mn-ea"/>
                    <a:cs typeface="+mn-cs"/>
                  </a:defRPr>
                </a:lvl6pPr>
                <a:lvl7pPr marL="3559005" algn="l" defTabSz="1186335" rtl="0" eaLnBrk="1" latinLnBrk="0" hangingPunct="1">
                  <a:defRPr sz="2300" kern="1200">
                    <a:solidFill>
                      <a:schemeClr val="lt1"/>
                    </a:solidFill>
                    <a:latin typeface="+mn-lt"/>
                    <a:ea typeface="+mn-ea"/>
                    <a:cs typeface="+mn-cs"/>
                  </a:defRPr>
                </a:lvl7pPr>
                <a:lvl8pPr marL="4152174" algn="l" defTabSz="1186335" rtl="0" eaLnBrk="1" latinLnBrk="0" hangingPunct="1">
                  <a:defRPr sz="2300" kern="1200">
                    <a:solidFill>
                      <a:schemeClr val="lt1"/>
                    </a:solidFill>
                    <a:latin typeface="+mn-lt"/>
                    <a:ea typeface="+mn-ea"/>
                    <a:cs typeface="+mn-cs"/>
                  </a:defRPr>
                </a:lvl8pPr>
                <a:lvl9pPr marL="4745340" algn="l" defTabSz="1186335" rtl="0" eaLnBrk="1" latinLnBrk="0" hangingPunct="1">
                  <a:defRPr sz="2300" kern="1200">
                    <a:solidFill>
                      <a:schemeClr val="lt1"/>
                    </a:solidFill>
                    <a:latin typeface="+mn-lt"/>
                    <a:ea typeface="+mn-ea"/>
                    <a:cs typeface="+mn-cs"/>
                  </a:defRPr>
                </a:lvl9pPr>
              </a:lstStyle>
              <a:p>
                <a:pPr algn="ctr" defTabSz="1076709"/>
                <a:endParaRPr lang="zh-CN" altLang="en-US" sz="1634" dirty="0">
                  <a:solidFill>
                    <a:prstClr val="white"/>
                  </a:solidFill>
                  <a:latin typeface="Calibri"/>
                  <a:ea typeface="宋体" panose="02010600030101010101" pitchFamily="2" charset="-122"/>
                </a:endParaRPr>
              </a:p>
            </p:txBody>
          </p:sp>
          <p:cxnSp>
            <p:nvCxnSpPr>
              <p:cNvPr id="9" name="直接箭头连接符 8">
                <a:extLst>
                  <a:ext uri="{FF2B5EF4-FFF2-40B4-BE49-F238E27FC236}">
                    <a16:creationId xmlns:a16="http://schemas.microsoft.com/office/drawing/2014/main" id="{27C12456-733B-9267-F01A-693B3BED2BE6}"/>
                  </a:ext>
                </a:extLst>
              </p:cNvPr>
              <p:cNvCxnSpPr>
                <a:cxnSpLocks/>
              </p:cNvCxnSpPr>
              <p:nvPr/>
            </p:nvCxnSpPr>
            <p:spPr>
              <a:xfrm>
                <a:off x="-2965840" y="7553555"/>
                <a:ext cx="1177673" cy="28247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16F06104-127B-3601-BCC4-B150B3ED3BAD}"/>
                </a:ext>
              </a:extLst>
            </p:cNvPr>
            <p:cNvSpPr txBox="1"/>
            <p:nvPr/>
          </p:nvSpPr>
          <p:spPr>
            <a:xfrm>
              <a:off x="4518149" y="4996803"/>
              <a:ext cx="4591741" cy="378830"/>
            </a:xfrm>
            <a:prstGeom prst="rect">
              <a:avLst/>
            </a:prstGeom>
            <a:noFill/>
          </p:spPr>
          <p:txBody>
            <a:bodyPr wrap="none" rtlCol="0">
              <a:spAutoFit/>
            </a:bodyPr>
            <a:lstStyle/>
            <a:p>
              <a:r>
                <a:rPr lang="en-US" altLang="zh-CN" sz="1634" dirty="0"/>
                <a:t>If you put the flag before $^, it will cause error.</a:t>
              </a:r>
              <a:endParaRPr lang="zh-CN" altLang="en-US" sz="1634" dirty="0"/>
            </a:p>
          </p:txBody>
        </p:sp>
      </p:grpSp>
    </p:spTree>
    <p:extLst>
      <p:ext uri="{BB962C8B-B14F-4D97-AF65-F5344CB8AC3E}">
        <p14:creationId xmlns:p14="http://schemas.microsoft.com/office/powerpoint/2010/main" val="53817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0A0E2EB-AA82-30DC-AE40-69DBC41AE748}"/>
              </a:ext>
            </a:extLst>
          </p:cNvPr>
          <p:cNvPicPr>
            <a:picLocks noChangeAspect="1"/>
          </p:cNvPicPr>
          <p:nvPr/>
        </p:nvPicPr>
        <p:blipFill>
          <a:blip r:embed="rId2"/>
          <a:stretch>
            <a:fillRect/>
          </a:stretch>
        </p:blipFill>
        <p:spPr>
          <a:xfrm>
            <a:off x="3813464" y="5578330"/>
            <a:ext cx="7391400" cy="1095375"/>
          </a:xfrm>
          <a:prstGeom prst="rect">
            <a:avLst/>
          </a:prstGeom>
        </p:spPr>
      </p:pic>
      <p:pic>
        <p:nvPicPr>
          <p:cNvPr id="6" name="图片 5">
            <a:extLst>
              <a:ext uri="{FF2B5EF4-FFF2-40B4-BE49-F238E27FC236}">
                <a16:creationId xmlns:a16="http://schemas.microsoft.com/office/drawing/2014/main" id="{B8A2FCFB-0645-B47F-01ED-5D4026CA61FE}"/>
              </a:ext>
            </a:extLst>
          </p:cNvPr>
          <p:cNvPicPr>
            <a:picLocks noChangeAspect="1"/>
          </p:cNvPicPr>
          <p:nvPr/>
        </p:nvPicPr>
        <p:blipFill>
          <a:blip r:embed="rId3"/>
          <a:stretch>
            <a:fillRect/>
          </a:stretch>
        </p:blipFill>
        <p:spPr>
          <a:xfrm>
            <a:off x="1450541" y="1613766"/>
            <a:ext cx="2105025" cy="2152650"/>
          </a:xfrm>
          <a:prstGeom prst="rect">
            <a:avLst/>
          </a:prstGeom>
        </p:spPr>
      </p:pic>
      <p:grpSp>
        <p:nvGrpSpPr>
          <p:cNvPr id="10" name="组合 9">
            <a:extLst>
              <a:ext uri="{FF2B5EF4-FFF2-40B4-BE49-F238E27FC236}">
                <a16:creationId xmlns:a16="http://schemas.microsoft.com/office/drawing/2014/main" id="{AAF39A76-EF96-7709-FD8A-E7805DD59EF0}"/>
              </a:ext>
            </a:extLst>
          </p:cNvPr>
          <p:cNvGrpSpPr/>
          <p:nvPr/>
        </p:nvGrpSpPr>
        <p:grpSpPr>
          <a:xfrm>
            <a:off x="4146551" y="184295"/>
            <a:ext cx="5459268" cy="5272771"/>
            <a:chOff x="4146551" y="184295"/>
            <a:chExt cx="5459268" cy="5272771"/>
          </a:xfrm>
        </p:grpSpPr>
        <p:pic>
          <p:nvPicPr>
            <p:cNvPr id="13" name="图片 12">
              <a:extLst>
                <a:ext uri="{FF2B5EF4-FFF2-40B4-BE49-F238E27FC236}">
                  <a16:creationId xmlns:a16="http://schemas.microsoft.com/office/drawing/2014/main" id="{454B13F8-55DC-498D-2470-1F469D1D03F5}"/>
                </a:ext>
              </a:extLst>
            </p:cNvPr>
            <p:cNvPicPr>
              <a:picLocks noChangeAspect="1"/>
            </p:cNvPicPr>
            <p:nvPr/>
          </p:nvPicPr>
          <p:blipFill>
            <a:blip r:embed="rId4"/>
            <a:stretch>
              <a:fillRect/>
            </a:stretch>
          </p:blipFill>
          <p:spPr>
            <a:xfrm>
              <a:off x="4146551" y="184295"/>
              <a:ext cx="5459268" cy="5272771"/>
            </a:xfrm>
            <a:prstGeom prst="rect">
              <a:avLst/>
            </a:prstGeom>
          </p:spPr>
        </p:pic>
        <p:pic>
          <p:nvPicPr>
            <p:cNvPr id="9" name="图片 8">
              <a:extLst>
                <a:ext uri="{FF2B5EF4-FFF2-40B4-BE49-F238E27FC236}">
                  <a16:creationId xmlns:a16="http://schemas.microsoft.com/office/drawing/2014/main" id="{2880E2E2-0D30-A2BB-3BFD-C14BB5957CDF}"/>
                </a:ext>
              </a:extLst>
            </p:cNvPr>
            <p:cNvPicPr>
              <a:picLocks noChangeAspect="1"/>
            </p:cNvPicPr>
            <p:nvPr/>
          </p:nvPicPr>
          <p:blipFill>
            <a:blip r:embed="rId5"/>
            <a:stretch>
              <a:fillRect/>
            </a:stretch>
          </p:blipFill>
          <p:spPr>
            <a:xfrm>
              <a:off x="4565650" y="4684999"/>
              <a:ext cx="2647950" cy="281879"/>
            </a:xfrm>
            <a:prstGeom prst="rect">
              <a:avLst/>
            </a:prstGeom>
          </p:spPr>
        </p:pic>
      </p:grpSp>
      <p:grpSp>
        <p:nvGrpSpPr>
          <p:cNvPr id="11" name="组合 10">
            <a:extLst>
              <a:ext uri="{FF2B5EF4-FFF2-40B4-BE49-F238E27FC236}">
                <a16:creationId xmlns:a16="http://schemas.microsoft.com/office/drawing/2014/main" id="{B50A1015-8991-8353-CFEE-7AE01C35FD46}"/>
              </a:ext>
            </a:extLst>
          </p:cNvPr>
          <p:cNvGrpSpPr/>
          <p:nvPr/>
        </p:nvGrpSpPr>
        <p:grpSpPr>
          <a:xfrm>
            <a:off x="218702" y="1945071"/>
            <a:ext cx="2727698" cy="3511995"/>
            <a:chOff x="1574182" y="8105669"/>
            <a:chExt cx="3005519" cy="4222629"/>
          </a:xfrm>
        </p:grpSpPr>
        <p:sp>
          <p:nvSpPr>
            <p:cNvPr id="12" name="矩形 11">
              <a:extLst>
                <a:ext uri="{FF2B5EF4-FFF2-40B4-BE49-F238E27FC236}">
                  <a16:creationId xmlns:a16="http://schemas.microsoft.com/office/drawing/2014/main" id="{63A26ABC-37C1-7C7D-AF50-2490D4B01409}"/>
                </a:ext>
              </a:extLst>
            </p:cNvPr>
            <p:cNvSpPr/>
            <p:nvPr/>
          </p:nvSpPr>
          <p:spPr>
            <a:xfrm>
              <a:off x="3072135" y="8105669"/>
              <a:ext cx="1224138" cy="86440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14" name="Content Placeholder 2">
              <a:extLst>
                <a:ext uri="{FF2B5EF4-FFF2-40B4-BE49-F238E27FC236}">
                  <a16:creationId xmlns:a16="http://schemas.microsoft.com/office/drawing/2014/main" id="{A73742D1-9350-E3CA-2ACF-C281CFE603B9}"/>
                </a:ext>
              </a:extLst>
            </p:cNvPr>
            <p:cNvSpPr txBox="1">
              <a:spLocks/>
            </p:cNvSpPr>
            <p:nvPr/>
          </p:nvSpPr>
          <p:spPr bwMode="auto">
            <a:xfrm>
              <a:off x="1574182" y="10485518"/>
              <a:ext cx="3005519" cy="1842780"/>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800" dirty="0">
                  <a:latin typeface="Calibri"/>
                </a:rPr>
                <a:t>This time we put all the source files in the “</a:t>
              </a:r>
              <a:r>
                <a:rPr lang="en-US" sz="1800" dirty="0" err="1">
                  <a:latin typeface="Calibri"/>
                </a:rPr>
                <a:t>src</a:t>
              </a:r>
              <a:r>
                <a:rPr lang="en-US" sz="1800" dirty="0">
                  <a:latin typeface="Calibri"/>
                </a:rPr>
                <a:t>” folder, the function header file in the “include” folder, and create a </a:t>
              </a:r>
              <a:r>
                <a:rPr lang="en-US" sz="1800" dirty="0" err="1">
                  <a:latin typeface="Calibri"/>
                </a:rPr>
                <a:t>makefile</a:t>
              </a:r>
              <a:r>
                <a:rPr lang="en-US" sz="1800" dirty="0">
                  <a:latin typeface="Calibri"/>
                </a:rPr>
                <a:t> in the current folder.(Only one </a:t>
              </a:r>
              <a:r>
                <a:rPr lang="en-US" sz="1800" dirty="0" err="1">
                  <a:latin typeface="Calibri"/>
                </a:rPr>
                <a:t>makefile</a:t>
              </a:r>
              <a:r>
                <a:rPr lang="en-US" sz="1800" dirty="0">
                  <a:latin typeface="Calibri"/>
                </a:rPr>
                <a:t>)</a:t>
              </a:r>
            </a:p>
          </p:txBody>
        </p:sp>
        <p:cxnSp>
          <p:nvCxnSpPr>
            <p:cNvPr id="15" name="直接箭头连接符 14">
              <a:extLst>
                <a:ext uri="{FF2B5EF4-FFF2-40B4-BE49-F238E27FC236}">
                  <a16:creationId xmlns:a16="http://schemas.microsoft.com/office/drawing/2014/main" id="{29B6849C-B3A4-2787-1EB4-41B5A88598CC}"/>
                </a:ext>
              </a:extLst>
            </p:cNvPr>
            <p:cNvCxnSpPr>
              <a:cxnSpLocks/>
            </p:cNvCxnSpPr>
            <p:nvPr/>
          </p:nvCxnSpPr>
          <p:spPr>
            <a:xfrm flipV="1">
              <a:off x="2198259" y="8679057"/>
              <a:ext cx="873877" cy="18427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CADA499B-D26B-D3BD-E41A-0F55CC370148}"/>
              </a:ext>
            </a:extLst>
          </p:cNvPr>
          <p:cNvSpPr/>
          <p:nvPr/>
        </p:nvSpPr>
        <p:spPr>
          <a:xfrm>
            <a:off x="10335491" y="5578330"/>
            <a:ext cx="461818"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69D35CE-A17E-ACEA-D451-8BCAB2DB1E3F}"/>
              </a:ext>
            </a:extLst>
          </p:cNvPr>
          <p:cNvSpPr/>
          <p:nvPr/>
        </p:nvSpPr>
        <p:spPr>
          <a:xfrm>
            <a:off x="3782271" y="6197600"/>
            <a:ext cx="965220" cy="25400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6CB0A8FE-4910-6065-96F4-11880F5E67D8}"/>
              </a:ext>
            </a:extLst>
          </p:cNvPr>
          <p:cNvGrpSpPr/>
          <p:nvPr/>
        </p:nvGrpSpPr>
        <p:grpSpPr>
          <a:xfrm>
            <a:off x="8709891" y="3036163"/>
            <a:ext cx="3197040" cy="1477328"/>
            <a:chOff x="8709891" y="1613766"/>
            <a:chExt cx="3197040" cy="1477328"/>
          </a:xfrm>
        </p:grpSpPr>
        <p:sp>
          <p:nvSpPr>
            <p:cNvPr id="20" name="文本框 19">
              <a:extLst>
                <a:ext uri="{FF2B5EF4-FFF2-40B4-BE49-F238E27FC236}">
                  <a16:creationId xmlns:a16="http://schemas.microsoft.com/office/drawing/2014/main" id="{AB3A8075-E854-0624-3E5E-3BC119D0391D}"/>
                </a:ext>
              </a:extLst>
            </p:cNvPr>
            <p:cNvSpPr txBox="1"/>
            <p:nvPr/>
          </p:nvSpPr>
          <p:spPr>
            <a:xfrm>
              <a:off x="9901382" y="1613766"/>
              <a:ext cx="2005549" cy="1477328"/>
            </a:xfrm>
            <a:prstGeom prst="rect">
              <a:avLst/>
            </a:prstGeom>
            <a:noFill/>
          </p:spPr>
          <p:txBody>
            <a:bodyPr wrap="none" rtlCol="0">
              <a:spAutoFit/>
            </a:bodyPr>
            <a:lstStyle/>
            <a:p>
              <a:r>
                <a:rPr lang="en-US" altLang="zh-CN" dirty="0"/>
                <a:t>The</a:t>
              </a:r>
              <a:r>
                <a:rPr lang="zh-CN" altLang="en-US" dirty="0"/>
                <a:t> </a:t>
              </a:r>
              <a:r>
                <a:rPr lang="en-US" altLang="zh-CN" dirty="0"/>
                <a:t>first</a:t>
              </a:r>
              <a:r>
                <a:rPr lang="zh-CN" altLang="en-US" dirty="0"/>
                <a:t> </a:t>
              </a:r>
              <a:r>
                <a:rPr lang="en-US" altLang="zh-CN" dirty="0"/>
                <a:t>part</a:t>
              </a:r>
              <a:r>
                <a:rPr lang="zh-CN" altLang="en-US" dirty="0"/>
                <a:t> </a:t>
              </a:r>
              <a:r>
                <a:rPr lang="en-US" altLang="zh-CN" dirty="0"/>
                <a:t>of the</a:t>
              </a:r>
            </a:p>
            <a:p>
              <a:r>
                <a:rPr lang="en-US" altLang="zh-CN" dirty="0"/>
                <a:t> </a:t>
              </a:r>
              <a:r>
                <a:rPr lang="en-US" altLang="zh-CN" dirty="0" err="1"/>
                <a:t>makefile</a:t>
              </a:r>
              <a:r>
                <a:rPr lang="en-US" altLang="zh-CN" dirty="0"/>
                <a:t> just </a:t>
              </a:r>
            </a:p>
            <a:p>
              <a:r>
                <a:rPr lang="en-US" altLang="zh-CN" dirty="0"/>
                <a:t>creates a static </a:t>
              </a:r>
            </a:p>
            <a:p>
              <a:r>
                <a:rPr lang="en-US" altLang="zh-CN" dirty="0"/>
                <a:t>library named </a:t>
              </a:r>
            </a:p>
            <a:p>
              <a:r>
                <a:rPr lang="en-US" altLang="zh-CN" b="1" dirty="0" err="1"/>
                <a:t>libmath.a</a:t>
              </a:r>
              <a:endParaRPr lang="zh-CN" altLang="en-US" b="1" dirty="0"/>
            </a:p>
          </p:txBody>
        </p:sp>
        <p:cxnSp>
          <p:nvCxnSpPr>
            <p:cNvPr id="22" name="直接箭头连接符 21">
              <a:extLst>
                <a:ext uri="{FF2B5EF4-FFF2-40B4-BE49-F238E27FC236}">
                  <a16:creationId xmlns:a16="http://schemas.microsoft.com/office/drawing/2014/main" id="{9CF83FCF-CB86-A741-5D23-E1C639383C64}"/>
                </a:ext>
              </a:extLst>
            </p:cNvPr>
            <p:cNvCxnSpPr/>
            <p:nvPr/>
          </p:nvCxnSpPr>
          <p:spPr>
            <a:xfrm flipH="1" flipV="1">
              <a:off x="8709891" y="1613766"/>
              <a:ext cx="1219200" cy="8523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a:extLst>
              <a:ext uri="{FF2B5EF4-FFF2-40B4-BE49-F238E27FC236}">
                <a16:creationId xmlns:a16="http://schemas.microsoft.com/office/drawing/2014/main" id="{344A6D50-21B3-4A21-D177-39CE96755FAA}"/>
              </a:ext>
            </a:extLst>
          </p:cNvPr>
          <p:cNvSpPr/>
          <p:nvPr/>
        </p:nvSpPr>
        <p:spPr>
          <a:xfrm>
            <a:off x="10330871" y="5980107"/>
            <a:ext cx="771237"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0F6F484-40D6-A6D2-09D2-E2D06E5419FD}"/>
              </a:ext>
            </a:extLst>
          </p:cNvPr>
          <p:cNvSpPr/>
          <p:nvPr/>
        </p:nvSpPr>
        <p:spPr>
          <a:xfrm>
            <a:off x="4174834" y="3036163"/>
            <a:ext cx="3288148" cy="73025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478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476C2A5F-207C-DB13-DD0F-445768159A58}"/>
              </a:ext>
            </a:extLst>
          </p:cNvPr>
          <p:cNvPicPr>
            <a:picLocks noChangeAspect="1"/>
          </p:cNvPicPr>
          <p:nvPr/>
        </p:nvPicPr>
        <p:blipFill>
          <a:blip r:embed="rId2"/>
          <a:stretch>
            <a:fillRect/>
          </a:stretch>
        </p:blipFill>
        <p:spPr>
          <a:xfrm>
            <a:off x="1562347" y="23343"/>
            <a:ext cx="3937188" cy="5056659"/>
          </a:xfrm>
          <a:prstGeom prst="rect">
            <a:avLst/>
          </a:prstGeom>
        </p:spPr>
      </p:pic>
      <p:pic>
        <p:nvPicPr>
          <p:cNvPr id="11" name="图片 10">
            <a:extLst>
              <a:ext uri="{FF2B5EF4-FFF2-40B4-BE49-F238E27FC236}">
                <a16:creationId xmlns:a16="http://schemas.microsoft.com/office/drawing/2014/main" id="{57BD14F9-ECCC-0FCD-79F0-245606C5D732}"/>
              </a:ext>
            </a:extLst>
          </p:cNvPr>
          <p:cNvPicPr>
            <a:picLocks noChangeAspect="1"/>
          </p:cNvPicPr>
          <p:nvPr/>
        </p:nvPicPr>
        <p:blipFill>
          <a:blip r:embed="rId3"/>
          <a:stretch>
            <a:fillRect/>
          </a:stretch>
        </p:blipFill>
        <p:spPr>
          <a:xfrm>
            <a:off x="921761" y="5130563"/>
            <a:ext cx="6822930" cy="1146039"/>
          </a:xfrm>
          <a:prstGeom prst="rect">
            <a:avLst/>
          </a:prstGeom>
        </p:spPr>
      </p:pic>
      <p:grpSp>
        <p:nvGrpSpPr>
          <p:cNvPr id="20" name="组合 19">
            <a:extLst>
              <a:ext uri="{FF2B5EF4-FFF2-40B4-BE49-F238E27FC236}">
                <a16:creationId xmlns:a16="http://schemas.microsoft.com/office/drawing/2014/main" id="{C5FDE15B-844B-0E2C-33C6-1684FE94EBA4}"/>
              </a:ext>
            </a:extLst>
          </p:cNvPr>
          <p:cNvGrpSpPr/>
          <p:nvPr/>
        </p:nvGrpSpPr>
        <p:grpSpPr>
          <a:xfrm>
            <a:off x="5301903" y="4950814"/>
            <a:ext cx="6822931" cy="1828427"/>
            <a:chOff x="5301903" y="4950814"/>
            <a:chExt cx="6822931" cy="1828427"/>
          </a:xfrm>
        </p:grpSpPr>
        <p:pic>
          <p:nvPicPr>
            <p:cNvPr id="16" name="图片 15">
              <a:extLst>
                <a:ext uri="{FF2B5EF4-FFF2-40B4-BE49-F238E27FC236}">
                  <a16:creationId xmlns:a16="http://schemas.microsoft.com/office/drawing/2014/main" id="{733F5CAA-F700-24FF-1EFD-1919DA462E0E}"/>
                </a:ext>
              </a:extLst>
            </p:cNvPr>
            <p:cNvPicPr>
              <a:picLocks noChangeAspect="1"/>
            </p:cNvPicPr>
            <p:nvPr/>
          </p:nvPicPr>
          <p:blipFill>
            <a:blip r:embed="rId4"/>
            <a:stretch>
              <a:fillRect/>
            </a:stretch>
          </p:blipFill>
          <p:spPr>
            <a:xfrm>
              <a:off x="5301903" y="5320146"/>
              <a:ext cx="6822931" cy="1459095"/>
            </a:xfrm>
            <a:prstGeom prst="rect">
              <a:avLst/>
            </a:prstGeom>
          </p:spPr>
        </p:pic>
        <p:sp>
          <p:nvSpPr>
            <p:cNvPr id="19" name="文本框 18">
              <a:extLst>
                <a:ext uri="{FF2B5EF4-FFF2-40B4-BE49-F238E27FC236}">
                  <a16:creationId xmlns:a16="http://schemas.microsoft.com/office/drawing/2014/main" id="{8980301A-4809-8B2C-F267-942A67D7AF63}"/>
                </a:ext>
              </a:extLst>
            </p:cNvPr>
            <p:cNvSpPr txBox="1"/>
            <p:nvPr/>
          </p:nvSpPr>
          <p:spPr>
            <a:xfrm>
              <a:off x="8972102" y="4950814"/>
              <a:ext cx="386644" cy="369332"/>
            </a:xfrm>
            <a:prstGeom prst="rect">
              <a:avLst/>
            </a:prstGeom>
            <a:noFill/>
          </p:spPr>
          <p:txBody>
            <a:bodyPr wrap="none" rtlCol="0">
              <a:spAutoFit/>
            </a:bodyPr>
            <a:lstStyle/>
            <a:p>
              <a:r>
                <a:rPr lang="en-US" altLang="zh-CN" dirty="0"/>
                <a:t>or</a:t>
              </a:r>
              <a:endParaRPr lang="zh-CN" altLang="en-US" dirty="0"/>
            </a:p>
          </p:txBody>
        </p:sp>
      </p:grpSp>
      <p:grpSp>
        <p:nvGrpSpPr>
          <p:cNvPr id="7" name="组合 6">
            <a:extLst>
              <a:ext uri="{FF2B5EF4-FFF2-40B4-BE49-F238E27FC236}">
                <a16:creationId xmlns:a16="http://schemas.microsoft.com/office/drawing/2014/main" id="{87A95C9B-9298-7FD2-2338-E780A7072DF7}"/>
              </a:ext>
            </a:extLst>
          </p:cNvPr>
          <p:cNvGrpSpPr/>
          <p:nvPr/>
        </p:nvGrpSpPr>
        <p:grpSpPr>
          <a:xfrm>
            <a:off x="4535055" y="947037"/>
            <a:ext cx="4242968" cy="1477328"/>
            <a:chOff x="8221808" y="1613766"/>
            <a:chExt cx="4242968" cy="1477328"/>
          </a:xfrm>
        </p:grpSpPr>
        <p:sp>
          <p:nvSpPr>
            <p:cNvPr id="8" name="文本框 7">
              <a:extLst>
                <a:ext uri="{FF2B5EF4-FFF2-40B4-BE49-F238E27FC236}">
                  <a16:creationId xmlns:a16="http://schemas.microsoft.com/office/drawing/2014/main" id="{EDC7AA42-4536-9915-C7CD-91F6C7779313}"/>
                </a:ext>
              </a:extLst>
            </p:cNvPr>
            <p:cNvSpPr txBox="1"/>
            <p:nvPr/>
          </p:nvSpPr>
          <p:spPr>
            <a:xfrm>
              <a:off x="9901382" y="1613766"/>
              <a:ext cx="2563394" cy="1477328"/>
            </a:xfrm>
            <a:prstGeom prst="rect">
              <a:avLst/>
            </a:prstGeom>
            <a:noFill/>
          </p:spPr>
          <p:txBody>
            <a:bodyPr wrap="none" rtlCol="0">
              <a:spAutoFit/>
            </a:bodyPr>
            <a:lstStyle/>
            <a:p>
              <a:r>
                <a:rPr lang="en-US" altLang="zh-CN" dirty="0"/>
                <a:t>The</a:t>
              </a:r>
              <a:r>
                <a:rPr lang="zh-CN" altLang="en-US" dirty="0"/>
                <a:t> </a:t>
              </a:r>
              <a:r>
                <a:rPr lang="en-US" altLang="zh-CN" dirty="0"/>
                <a:t>second</a:t>
              </a:r>
              <a:r>
                <a:rPr lang="zh-CN" altLang="en-US" dirty="0"/>
                <a:t> </a:t>
              </a:r>
              <a:r>
                <a:rPr lang="en-US" altLang="zh-CN" dirty="0"/>
                <a:t>part</a:t>
              </a:r>
              <a:r>
                <a:rPr lang="zh-CN" altLang="en-US" dirty="0"/>
                <a:t> </a:t>
              </a:r>
              <a:r>
                <a:rPr lang="en-US" altLang="zh-CN" dirty="0"/>
                <a:t>of the</a:t>
              </a:r>
            </a:p>
            <a:p>
              <a:r>
                <a:rPr lang="en-US" altLang="zh-CN" dirty="0"/>
                <a:t> </a:t>
              </a:r>
              <a:r>
                <a:rPr lang="en-US" altLang="zh-CN" dirty="0" err="1"/>
                <a:t>makefile</a:t>
              </a:r>
              <a:r>
                <a:rPr lang="en-US" altLang="zh-CN" dirty="0"/>
                <a:t> links the static </a:t>
              </a:r>
            </a:p>
            <a:p>
              <a:r>
                <a:rPr lang="en-US" altLang="zh-CN" dirty="0"/>
                <a:t>library </a:t>
              </a:r>
              <a:r>
                <a:rPr lang="en-US" altLang="zh-CN" b="1" dirty="0" err="1"/>
                <a:t>libmath.a</a:t>
              </a:r>
              <a:r>
                <a:rPr lang="en-US" altLang="zh-CN" b="1" dirty="0"/>
                <a:t> </a:t>
              </a:r>
              <a:r>
                <a:rPr lang="en-US" altLang="zh-CN" dirty="0"/>
                <a:t>to the </a:t>
              </a:r>
            </a:p>
            <a:p>
              <a:r>
                <a:rPr lang="en-US" altLang="zh-CN" dirty="0"/>
                <a:t>executable file </a:t>
              </a:r>
              <a:r>
                <a:rPr lang="en-US" altLang="zh-CN" b="1" dirty="0"/>
                <a:t>test </a:t>
              </a:r>
              <a:r>
                <a:rPr lang="en-US" altLang="zh-CN" dirty="0"/>
                <a:t>in the</a:t>
              </a:r>
            </a:p>
            <a:p>
              <a:r>
                <a:rPr lang="en-US" altLang="zh-CN" dirty="0"/>
                <a:t>“</a:t>
              </a:r>
              <a:r>
                <a:rPr lang="en-US" altLang="zh-CN" dirty="0" err="1"/>
                <a:t>objs</a:t>
              </a:r>
              <a:r>
                <a:rPr lang="en-US" altLang="zh-CN" dirty="0"/>
                <a:t>” folder.</a:t>
              </a:r>
              <a:endParaRPr lang="zh-CN" altLang="en-US" dirty="0"/>
            </a:p>
          </p:txBody>
        </p:sp>
        <p:cxnSp>
          <p:nvCxnSpPr>
            <p:cNvPr id="9" name="直接箭头连接符 8">
              <a:extLst>
                <a:ext uri="{FF2B5EF4-FFF2-40B4-BE49-F238E27FC236}">
                  <a16:creationId xmlns:a16="http://schemas.microsoft.com/office/drawing/2014/main" id="{720DCC44-2F22-4125-BCD0-292A4056D491}"/>
                </a:ext>
              </a:extLst>
            </p:cNvPr>
            <p:cNvCxnSpPr>
              <a:cxnSpLocks/>
            </p:cNvCxnSpPr>
            <p:nvPr/>
          </p:nvCxnSpPr>
          <p:spPr>
            <a:xfrm flipH="1">
              <a:off x="8221808" y="2466108"/>
              <a:ext cx="1707283" cy="3442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C388E564-C493-992C-CCC6-9FA90E0A8896}"/>
              </a:ext>
            </a:extLst>
          </p:cNvPr>
          <p:cNvSpPr/>
          <p:nvPr/>
        </p:nvSpPr>
        <p:spPr>
          <a:xfrm>
            <a:off x="6996541" y="5028763"/>
            <a:ext cx="771237"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6790ACC-E3ED-4D98-A7DE-CA11B67F2EB0}"/>
              </a:ext>
            </a:extLst>
          </p:cNvPr>
          <p:cNvSpPr/>
          <p:nvPr/>
        </p:nvSpPr>
        <p:spPr>
          <a:xfrm>
            <a:off x="10972801" y="5292003"/>
            <a:ext cx="1152032"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B3C6CB5-AAA5-9FCC-1184-331E49492003}"/>
              </a:ext>
            </a:extLst>
          </p:cNvPr>
          <p:cNvSpPr/>
          <p:nvPr/>
        </p:nvSpPr>
        <p:spPr>
          <a:xfrm>
            <a:off x="10972801" y="6164838"/>
            <a:ext cx="988290"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846D300-A020-9CEF-CCE1-5E5E6632B1E6}"/>
              </a:ext>
            </a:extLst>
          </p:cNvPr>
          <p:cNvSpPr/>
          <p:nvPr/>
        </p:nvSpPr>
        <p:spPr>
          <a:xfrm>
            <a:off x="3011055" y="3177309"/>
            <a:ext cx="1524000" cy="2516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30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3311FC5B-8194-72BF-3478-82671FA6F501}"/>
              </a:ext>
            </a:extLst>
          </p:cNvPr>
          <p:cNvPicPr>
            <a:picLocks noChangeAspect="1"/>
          </p:cNvPicPr>
          <p:nvPr/>
        </p:nvPicPr>
        <p:blipFill>
          <a:blip r:embed="rId2"/>
          <a:stretch>
            <a:fillRect/>
          </a:stretch>
        </p:blipFill>
        <p:spPr>
          <a:xfrm>
            <a:off x="3520983" y="1991261"/>
            <a:ext cx="8290112" cy="2671162"/>
          </a:xfrm>
          <a:prstGeom prst="rect">
            <a:avLst/>
          </a:prstGeom>
        </p:spPr>
      </p:pic>
      <p:sp>
        <p:nvSpPr>
          <p:cNvPr id="3" name="TextBox 2"/>
          <p:cNvSpPr txBox="1"/>
          <p:nvPr/>
        </p:nvSpPr>
        <p:spPr>
          <a:xfrm>
            <a:off x="1408908" y="73798"/>
            <a:ext cx="10173778" cy="570386"/>
          </a:xfrm>
          <a:prstGeom prst="rect">
            <a:avLst/>
          </a:prstGeom>
          <a:noFill/>
        </p:spPr>
        <p:txBody>
          <a:bodyPr wrap="square" lIns="107667" tIns="53835" rIns="107667" bIns="53835" rtlCol="0">
            <a:spAutoFit/>
          </a:bodyPr>
          <a:lstStyle/>
          <a:p>
            <a:pPr defTabSz="1076718">
              <a:defRPr/>
            </a:pPr>
            <a:r>
              <a:rPr lang="en-US" altLang="zh-CN" sz="3000" b="1" dirty="0">
                <a:solidFill>
                  <a:prstClr val="black"/>
                </a:solidFill>
                <a:latin typeface="Calibri"/>
                <a:ea typeface="宋体" panose="02010600030101010101" pitchFamily="2" charset="-122"/>
              </a:rPr>
              <a:t>Creating and linking a static library by </a:t>
            </a:r>
            <a:r>
              <a:rPr lang="en-US" altLang="zh-CN" sz="3000" b="1" dirty="0" err="1">
                <a:solidFill>
                  <a:prstClr val="black"/>
                </a:solidFill>
                <a:latin typeface="Calibri"/>
                <a:ea typeface="宋体" panose="02010600030101010101" pitchFamily="2" charset="-122"/>
              </a:rPr>
              <a:t>CMake</a:t>
            </a:r>
            <a:endParaRPr lang="zh-CN" altLang="en-US" sz="3000" b="1" dirty="0">
              <a:solidFill>
                <a:prstClr val="black"/>
              </a:solidFill>
              <a:latin typeface="Calibri"/>
              <a:ea typeface="宋体" panose="02010600030101010101" pitchFamily="2" charset="-122"/>
            </a:endParaRPr>
          </a:p>
        </p:txBody>
      </p:sp>
      <p:sp>
        <p:nvSpPr>
          <p:cNvPr id="4" name="TextBox 3"/>
          <p:cNvSpPr txBox="1"/>
          <p:nvPr/>
        </p:nvSpPr>
        <p:spPr>
          <a:xfrm>
            <a:off x="1354480" y="679350"/>
            <a:ext cx="10662027" cy="724275"/>
          </a:xfrm>
          <a:prstGeom prst="rect">
            <a:avLst/>
          </a:prstGeom>
          <a:noFill/>
        </p:spPr>
        <p:txBody>
          <a:bodyPr wrap="square" lIns="107667" tIns="53835" rIns="107667" bIns="53835" rtlCol="0">
            <a:spAutoFit/>
          </a:bodyPr>
          <a:lstStyle/>
          <a:p>
            <a:pPr defTabSz="1076718">
              <a:defRPr/>
            </a:pPr>
            <a:r>
              <a:rPr lang="en-US" altLang="zh-CN" sz="2000" dirty="0">
                <a:solidFill>
                  <a:prstClr val="black"/>
                </a:solidFill>
                <a:latin typeface="Calibri"/>
                <a:ea typeface="宋体" panose="02010600030101010101" pitchFamily="2" charset="-122"/>
              </a:rPr>
              <a:t>We want to create a static(or dynamic) library by function.cpp and call the static library in main.cpp. This time we write two CMakeLists.txt files, one in </a:t>
            </a:r>
            <a:r>
              <a:rPr lang="en-US" altLang="zh-CN" sz="2000" b="1" dirty="0">
                <a:solidFill>
                  <a:prstClr val="black"/>
                </a:solidFill>
                <a:latin typeface="Calibri"/>
                <a:ea typeface="宋体" panose="02010600030101010101" pitchFamily="2" charset="-122"/>
              </a:rPr>
              <a:t>CmakeDemo4</a:t>
            </a:r>
            <a:r>
              <a:rPr lang="en-US" altLang="zh-CN" sz="2000" dirty="0">
                <a:solidFill>
                  <a:prstClr val="black"/>
                </a:solidFill>
                <a:latin typeface="Calibri"/>
                <a:ea typeface="宋体" panose="02010600030101010101" pitchFamily="2" charset="-122"/>
              </a:rPr>
              <a:t> folder and another in </a:t>
            </a:r>
            <a:r>
              <a:rPr lang="en-US" altLang="zh-CN" sz="2000" b="1" dirty="0">
                <a:solidFill>
                  <a:prstClr val="black"/>
                </a:solidFill>
                <a:latin typeface="Calibri"/>
                <a:ea typeface="宋体" panose="02010600030101010101" pitchFamily="2" charset="-122"/>
              </a:rPr>
              <a:t>lib</a:t>
            </a:r>
            <a:r>
              <a:rPr lang="en-US" altLang="zh-CN" sz="2000" dirty="0">
                <a:solidFill>
                  <a:prstClr val="black"/>
                </a:solidFill>
                <a:latin typeface="Calibri"/>
                <a:ea typeface="宋体" panose="02010600030101010101" pitchFamily="2" charset="-122"/>
              </a:rPr>
              <a:t> folder.</a:t>
            </a:r>
            <a:endParaRPr lang="zh-CN" altLang="en-US" sz="2000" dirty="0">
              <a:solidFill>
                <a:prstClr val="black"/>
              </a:solidFill>
              <a:latin typeface="Calibri"/>
              <a:ea typeface="宋体" panose="02010600030101010101" pitchFamily="2" charset="-122"/>
            </a:endParaRPr>
          </a:p>
        </p:txBody>
      </p:sp>
      <p:grpSp>
        <p:nvGrpSpPr>
          <p:cNvPr id="15" name="组合 14"/>
          <p:cNvGrpSpPr/>
          <p:nvPr/>
        </p:nvGrpSpPr>
        <p:grpSpPr>
          <a:xfrm>
            <a:off x="3534109" y="3670909"/>
            <a:ext cx="7593980" cy="1962033"/>
            <a:chOff x="2663563" y="73896"/>
            <a:chExt cx="8367442" cy="2161870"/>
          </a:xfrm>
        </p:grpSpPr>
        <p:sp>
          <p:nvSpPr>
            <p:cNvPr id="16" name="TextBox 15"/>
            <p:cNvSpPr txBox="1"/>
            <p:nvPr/>
          </p:nvSpPr>
          <p:spPr>
            <a:xfrm>
              <a:off x="2663563" y="1823573"/>
              <a:ext cx="8303210" cy="412193"/>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Create a static library named </a:t>
              </a:r>
              <a:r>
                <a:rPr lang="en-US" altLang="zh-CN" sz="1724" b="1" dirty="0" err="1">
                  <a:solidFill>
                    <a:prstClr val="black"/>
                  </a:solidFill>
                  <a:latin typeface="Calibri"/>
                  <a:ea typeface="宋体" panose="02010600030101010101" pitchFamily="2" charset="-122"/>
                </a:rPr>
                <a:t>libMyFunction.a</a:t>
              </a:r>
              <a:r>
                <a:rPr lang="en-US" altLang="zh-CN" sz="1724" dirty="0">
                  <a:solidFill>
                    <a:prstClr val="black"/>
                  </a:solidFill>
                  <a:latin typeface="Calibri"/>
                  <a:ea typeface="宋体" panose="02010600030101010101" pitchFamily="2" charset="-122"/>
                </a:rPr>
                <a:t> by the files in the current directory.</a:t>
              </a:r>
              <a:endParaRPr lang="zh-CN" altLang="en-US" sz="1724" dirty="0">
                <a:solidFill>
                  <a:prstClr val="black"/>
                </a:solidFill>
                <a:latin typeface="Calibri"/>
                <a:ea typeface="宋体" panose="02010600030101010101" pitchFamily="2" charset="-122"/>
              </a:endParaRPr>
            </a:p>
          </p:txBody>
        </p:sp>
        <p:sp>
          <p:nvSpPr>
            <p:cNvPr id="17" name="矩形 16"/>
            <p:cNvSpPr/>
            <p:nvPr/>
          </p:nvSpPr>
          <p:spPr>
            <a:xfrm>
              <a:off x="6494500" y="73896"/>
              <a:ext cx="4536505" cy="390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18">
                <a:defRPr/>
              </a:pPr>
              <a:endParaRPr lang="zh-CN" altLang="en-US" sz="2087" dirty="0">
                <a:solidFill>
                  <a:prstClr val="white"/>
                </a:solidFill>
                <a:latin typeface="Calibri"/>
                <a:ea typeface="宋体" panose="02010600030101010101" pitchFamily="2" charset="-122"/>
              </a:endParaRPr>
            </a:p>
          </p:txBody>
        </p:sp>
        <p:cxnSp>
          <p:nvCxnSpPr>
            <p:cNvPr id="18" name="直接箭头连接符 17"/>
            <p:cNvCxnSpPr>
              <a:cxnSpLocks/>
            </p:cNvCxnSpPr>
            <p:nvPr/>
          </p:nvCxnSpPr>
          <p:spPr>
            <a:xfrm flipV="1">
              <a:off x="5475413" y="413856"/>
              <a:ext cx="1857046" cy="154335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76A0B82D-180A-8142-20A5-DC023720EE50}"/>
              </a:ext>
            </a:extLst>
          </p:cNvPr>
          <p:cNvPicPr>
            <a:picLocks noChangeAspect="1"/>
          </p:cNvPicPr>
          <p:nvPr/>
        </p:nvPicPr>
        <p:blipFill>
          <a:blip r:embed="rId3"/>
          <a:stretch>
            <a:fillRect/>
          </a:stretch>
        </p:blipFill>
        <p:spPr>
          <a:xfrm>
            <a:off x="393396" y="1991261"/>
            <a:ext cx="2830581" cy="2500591"/>
          </a:xfrm>
          <a:prstGeom prst="rect">
            <a:avLst/>
          </a:prstGeom>
        </p:spPr>
      </p:pic>
      <p:sp>
        <p:nvSpPr>
          <p:cNvPr id="13" name="TextBox 3">
            <a:extLst>
              <a:ext uri="{FF2B5EF4-FFF2-40B4-BE49-F238E27FC236}">
                <a16:creationId xmlns:a16="http://schemas.microsoft.com/office/drawing/2014/main" id="{87BC7F62-D1B1-BD73-E65C-5ABA396140E1}"/>
              </a:ext>
            </a:extLst>
          </p:cNvPr>
          <p:cNvSpPr txBox="1"/>
          <p:nvPr/>
        </p:nvSpPr>
        <p:spPr>
          <a:xfrm>
            <a:off x="3788459" y="1477861"/>
            <a:ext cx="6163298" cy="429900"/>
          </a:xfrm>
          <a:prstGeom prst="rect">
            <a:avLst/>
          </a:prstGeom>
          <a:noFill/>
        </p:spPr>
        <p:txBody>
          <a:bodyPr wrap="square" lIns="107667" tIns="53835" rIns="107667" bIns="53835" rtlCol="0">
            <a:spAutoFit/>
          </a:bodyPr>
          <a:lstStyle/>
          <a:p>
            <a:pPr defTabSz="1076718">
              <a:defRPr/>
            </a:pPr>
            <a:r>
              <a:rPr lang="en-US" altLang="zh-CN" sz="2087" dirty="0">
                <a:solidFill>
                  <a:prstClr val="black"/>
                </a:solidFill>
                <a:latin typeface="Calibri"/>
                <a:ea typeface="宋体" panose="02010600030101010101" pitchFamily="2" charset="-122"/>
              </a:rPr>
              <a:t>The CMakeLists.txt in </a:t>
            </a:r>
            <a:r>
              <a:rPr lang="en-US" altLang="zh-CN" sz="2087" b="1" dirty="0">
                <a:solidFill>
                  <a:prstClr val="black"/>
                </a:solidFill>
                <a:latin typeface="Calibri"/>
                <a:ea typeface="宋体" panose="02010600030101010101" pitchFamily="2" charset="-122"/>
              </a:rPr>
              <a:t>lib</a:t>
            </a:r>
            <a:r>
              <a:rPr lang="en-US" altLang="zh-CN" sz="2087" dirty="0">
                <a:solidFill>
                  <a:prstClr val="black"/>
                </a:solidFill>
                <a:latin typeface="Calibri"/>
                <a:ea typeface="宋体" panose="02010600030101010101" pitchFamily="2" charset="-122"/>
              </a:rPr>
              <a:t> folder </a:t>
            </a:r>
            <a:r>
              <a:rPr lang="en-US" altLang="zh-CN" sz="1634" dirty="0">
                <a:solidFill>
                  <a:prstClr val="black"/>
                </a:solidFill>
                <a:latin typeface="Calibri"/>
                <a:ea typeface="宋体" panose="02010600030101010101" pitchFamily="2" charset="-122"/>
              </a:rPr>
              <a:t>creates a static library</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nvGrpSpPr>
          <p:cNvPr id="8" name="组合 7">
            <a:extLst>
              <a:ext uri="{FF2B5EF4-FFF2-40B4-BE49-F238E27FC236}">
                <a16:creationId xmlns:a16="http://schemas.microsoft.com/office/drawing/2014/main" id="{F97463B1-A7EA-B297-1575-E372CAF4E7DC}"/>
              </a:ext>
            </a:extLst>
          </p:cNvPr>
          <p:cNvGrpSpPr/>
          <p:nvPr/>
        </p:nvGrpSpPr>
        <p:grpSpPr>
          <a:xfrm>
            <a:off x="6684166" y="3625055"/>
            <a:ext cx="2437544" cy="1419720"/>
            <a:chOff x="7254453" y="3994274"/>
            <a:chExt cx="2685812" cy="1564321"/>
          </a:xfrm>
        </p:grpSpPr>
        <p:sp>
          <p:nvSpPr>
            <p:cNvPr id="2" name="椭圆 1">
              <a:extLst>
                <a:ext uri="{FF2B5EF4-FFF2-40B4-BE49-F238E27FC236}">
                  <a16:creationId xmlns:a16="http://schemas.microsoft.com/office/drawing/2014/main" id="{05E456A5-A7CE-A82F-76BD-A64A9D54C699}"/>
                </a:ext>
              </a:extLst>
            </p:cNvPr>
            <p:cNvSpPr/>
            <p:nvPr/>
          </p:nvSpPr>
          <p:spPr>
            <a:xfrm>
              <a:off x="8788137" y="3994274"/>
              <a:ext cx="115212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6" name="直接箭头连接符 5">
              <a:extLst>
                <a:ext uri="{FF2B5EF4-FFF2-40B4-BE49-F238E27FC236}">
                  <a16:creationId xmlns:a16="http://schemas.microsoft.com/office/drawing/2014/main" id="{0DB6C954-6ED9-408B-B823-BD2A9E9B8CA1}"/>
                </a:ext>
              </a:extLst>
            </p:cNvPr>
            <p:cNvCxnSpPr>
              <a:cxnSpLocks/>
              <a:endCxn id="2" idx="4"/>
            </p:cNvCxnSpPr>
            <p:nvPr/>
          </p:nvCxnSpPr>
          <p:spPr>
            <a:xfrm flipV="1">
              <a:off x="8707803" y="4384757"/>
              <a:ext cx="656398" cy="87036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5">
              <a:extLst>
                <a:ext uri="{FF2B5EF4-FFF2-40B4-BE49-F238E27FC236}">
                  <a16:creationId xmlns:a16="http://schemas.microsoft.com/office/drawing/2014/main" id="{6DE79384-8031-40D3-B326-F411227540E3}"/>
                </a:ext>
              </a:extLst>
            </p:cNvPr>
            <p:cNvSpPr txBox="1"/>
            <p:nvPr/>
          </p:nvSpPr>
          <p:spPr>
            <a:xfrm>
              <a:off x="7254453" y="5146402"/>
              <a:ext cx="1886113" cy="412193"/>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l</a:t>
              </a:r>
              <a:r>
                <a:rPr lang="en-US" altLang="zh-CN" sz="1724" dirty="0" err="1">
                  <a:solidFill>
                    <a:prstClr val="black"/>
                  </a:solidFill>
                  <a:latin typeface="Calibri"/>
                  <a:ea typeface="宋体" panose="02010600030101010101" pitchFamily="2" charset="-122"/>
                </a:rPr>
                <a:t>ibrary</a:t>
              </a:r>
              <a:r>
                <a:rPr lang="en-US" altLang="zh-CN" sz="1724" dirty="0">
                  <a:solidFill>
                    <a:prstClr val="black"/>
                  </a:solidFill>
                  <a:latin typeface="Calibri"/>
                  <a:ea typeface="宋体" panose="02010600030101010101" pitchFamily="2" charset="-122"/>
                </a:rPr>
                <a:t> file name</a:t>
              </a:r>
              <a:endParaRPr lang="zh-CN" altLang="en-US" sz="1724" dirty="0">
                <a:solidFill>
                  <a:prstClr val="black"/>
                </a:solidFill>
                <a:latin typeface="Calibri"/>
                <a:ea typeface="宋体" panose="02010600030101010101" pitchFamily="2" charset="-122"/>
              </a:endParaRPr>
            </a:p>
          </p:txBody>
        </p:sp>
      </p:grpSp>
      <p:grpSp>
        <p:nvGrpSpPr>
          <p:cNvPr id="9" name="组合 8">
            <a:extLst>
              <a:ext uri="{FF2B5EF4-FFF2-40B4-BE49-F238E27FC236}">
                <a16:creationId xmlns:a16="http://schemas.microsoft.com/office/drawing/2014/main" id="{1C3E8561-67B3-551C-BA24-3B031CFCD473}"/>
              </a:ext>
            </a:extLst>
          </p:cNvPr>
          <p:cNvGrpSpPr/>
          <p:nvPr/>
        </p:nvGrpSpPr>
        <p:grpSpPr>
          <a:xfrm>
            <a:off x="8357015" y="3625055"/>
            <a:ext cx="1464037" cy="1485072"/>
            <a:chOff x="7967073" y="3994274"/>
            <a:chExt cx="1613152" cy="1636329"/>
          </a:xfrm>
        </p:grpSpPr>
        <p:sp>
          <p:nvSpPr>
            <p:cNvPr id="10" name="椭圆 9">
              <a:extLst>
                <a:ext uri="{FF2B5EF4-FFF2-40B4-BE49-F238E27FC236}">
                  <a16:creationId xmlns:a16="http://schemas.microsoft.com/office/drawing/2014/main" id="{609A1918-2211-C4A3-4B1A-C49E6C6A9060}"/>
                </a:ext>
              </a:extLst>
            </p:cNvPr>
            <p:cNvSpPr/>
            <p:nvPr/>
          </p:nvSpPr>
          <p:spPr>
            <a:xfrm>
              <a:off x="8788137" y="3994274"/>
              <a:ext cx="79208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1" name="直接箭头连接符 10">
              <a:extLst>
                <a:ext uri="{FF2B5EF4-FFF2-40B4-BE49-F238E27FC236}">
                  <a16:creationId xmlns:a16="http://schemas.microsoft.com/office/drawing/2014/main" id="{87E53435-3276-9751-6177-29AC7077B738}"/>
                </a:ext>
              </a:extLst>
            </p:cNvPr>
            <p:cNvCxnSpPr>
              <a:cxnSpLocks/>
              <a:endCxn id="10" idx="4"/>
            </p:cNvCxnSpPr>
            <p:nvPr/>
          </p:nvCxnSpPr>
          <p:spPr>
            <a:xfrm flipV="1">
              <a:off x="8766327" y="4384757"/>
              <a:ext cx="417854" cy="9208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5">
              <a:extLst>
                <a:ext uri="{FF2B5EF4-FFF2-40B4-BE49-F238E27FC236}">
                  <a16:creationId xmlns:a16="http://schemas.microsoft.com/office/drawing/2014/main" id="{ADA69563-9ACA-47C5-FD46-B21A59490184}"/>
                </a:ext>
              </a:extLst>
            </p:cNvPr>
            <p:cNvSpPr txBox="1"/>
            <p:nvPr/>
          </p:nvSpPr>
          <p:spPr>
            <a:xfrm>
              <a:off x="7967073" y="5218410"/>
              <a:ext cx="1483117" cy="412193"/>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s</a:t>
              </a:r>
              <a:r>
                <a:rPr lang="en-US" altLang="zh-CN" sz="1724" dirty="0" err="1">
                  <a:solidFill>
                    <a:prstClr val="black"/>
                  </a:solidFill>
                  <a:latin typeface="Calibri"/>
                  <a:ea typeface="宋体" panose="02010600030101010101" pitchFamily="2" charset="-122"/>
                </a:rPr>
                <a:t>tatic</a:t>
              </a:r>
              <a:r>
                <a:rPr lang="en-US" altLang="zh-CN" sz="1724" dirty="0">
                  <a:solidFill>
                    <a:prstClr val="black"/>
                  </a:solidFill>
                  <a:latin typeface="Calibri"/>
                  <a:ea typeface="宋体" panose="02010600030101010101" pitchFamily="2" charset="-122"/>
                </a:rPr>
                <a:t> library</a:t>
              </a:r>
              <a:endParaRPr lang="zh-CN" altLang="en-US" sz="1724" dirty="0">
                <a:solidFill>
                  <a:prstClr val="black"/>
                </a:solidFill>
                <a:latin typeface="Calibri"/>
                <a:ea typeface="宋体" panose="02010600030101010101" pitchFamily="2" charset="-122"/>
              </a:endParaRPr>
            </a:p>
          </p:txBody>
        </p:sp>
      </p:grpSp>
      <p:grpSp>
        <p:nvGrpSpPr>
          <p:cNvPr id="20" name="组合 19">
            <a:extLst>
              <a:ext uri="{FF2B5EF4-FFF2-40B4-BE49-F238E27FC236}">
                <a16:creationId xmlns:a16="http://schemas.microsoft.com/office/drawing/2014/main" id="{0E082725-5A38-3619-6674-8CE4D19E4ED2}"/>
              </a:ext>
            </a:extLst>
          </p:cNvPr>
          <p:cNvGrpSpPr/>
          <p:nvPr/>
        </p:nvGrpSpPr>
        <p:grpSpPr>
          <a:xfrm>
            <a:off x="9624997" y="3634820"/>
            <a:ext cx="2679424" cy="1675285"/>
            <a:chOff x="8561430" y="3994274"/>
            <a:chExt cx="2952328" cy="1845916"/>
          </a:xfrm>
        </p:grpSpPr>
        <p:sp>
          <p:nvSpPr>
            <p:cNvPr id="21" name="椭圆 20">
              <a:extLst>
                <a:ext uri="{FF2B5EF4-FFF2-40B4-BE49-F238E27FC236}">
                  <a16:creationId xmlns:a16="http://schemas.microsoft.com/office/drawing/2014/main" id="{72CD6A85-CC8D-B194-15C9-D493DC858A59}"/>
                </a:ext>
              </a:extLst>
            </p:cNvPr>
            <p:cNvSpPr/>
            <p:nvPr/>
          </p:nvSpPr>
          <p:spPr>
            <a:xfrm>
              <a:off x="8788136" y="3994274"/>
              <a:ext cx="1357469"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22" name="直接箭头连接符 21">
              <a:extLst>
                <a:ext uri="{FF2B5EF4-FFF2-40B4-BE49-F238E27FC236}">
                  <a16:creationId xmlns:a16="http://schemas.microsoft.com/office/drawing/2014/main" id="{59E92F96-3711-2C95-6DB9-39042F9CE171}"/>
                </a:ext>
              </a:extLst>
            </p:cNvPr>
            <p:cNvCxnSpPr>
              <a:cxnSpLocks/>
              <a:endCxn id="21" idx="4"/>
            </p:cNvCxnSpPr>
            <p:nvPr/>
          </p:nvCxnSpPr>
          <p:spPr>
            <a:xfrm flipH="1" flipV="1">
              <a:off x="9466871" y="4384757"/>
              <a:ext cx="69360" cy="87036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a:extLst>
                <a:ext uri="{FF2B5EF4-FFF2-40B4-BE49-F238E27FC236}">
                  <a16:creationId xmlns:a16="http://schemas.microsoft.com/office/drawing/2014/main" id="{DA97AE77-1C2D-A280-086D-C81F8D29D897}"/>
                </a:ext>
              </a:extLst>
            </p:cNvPr>
            <p:cNvSpPr txBox="1"/>
            <p:nvPr/>
          </p:nvSpPr>
          <p:spPr>
            <a:xfrm>
              <a:off x="8561430" y="5135644"/>
              <a:ext cx="2952328" cy="704546"/>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The directory from which</a:t>
              </a:r>
            </a:p>
            <a:p>
              <a:pPr defTabSz="1076718">
                <a:defRPr/>
              </a:pPr>
              <a:r>
                <a:rPr lang="en-US" altLang="zh-CN" sz="1724" dirty="0">
                  <a:solidFill>
                    <a:prstClr val="black"/>
                  </a:solidFill>
                  <a:latin typeface="Calibri"/>
                  <a:ea typeface="宋体" panose="02010600030101010101" pitchFamily="2" charset="-122"/>
                </a:rPr>
                <a:t>the library file originates.</a:t>
              </a:r>
              <a:endParaRPr lang="zh-CN" altLang="en-US" sz="1724"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79041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DA90FB8-FFD1-88C8-FD5F-ABDA6AF8C106}"/>
              </a:ext>
            </a:extLst>
          </p:cNvPr>
          <p:cNvPicPr>
            <a:picLocks noChangeAspect="1"/>
          </p:cNvPicPr>
          <p:nvPr/>
        </p:nvPicPr>
        <p:blipFill>
          <a:blip r:embed="rId2"/>
          <a:stretch>
            <a:fillRect/>
          </a:stretch>
        </p:blipFill>
        <p:spPr>
          <a:xfrm>
            <a:off x="1018574" y="556972"/>
            <a:ext cx="8350624" cy="5325035"/>
          </a:xfrm>
          <a:prstGeom prst="rect">
            <a:avLst/>
          </a:prstGeom>
        </p:spPr>
      </p:pic>
      <p:grpSp>
        <p:nvGrpSpPr>
          <p:cNvPr id="4" name="组合 3">
            <a:extLst>
              <a:ext uri="{FF2B5EF4-FFF2-40B4-BE49-F238E27FC236}">
                <a16:creationId xmlns:a16="http://schemas.microsoft.com/office/drawing/2014/main" id="{B5B3290F-A4E7-CA41-4444-66C59F0C9E12}"/>
              </a:ext>
            </a:extLst>
          </p:cNvPr>
          <p:cNvGrpSpPr/>
          <p:nvPr/>
        </p:nvGrpSpPr>
        <p:grpSpPr>
          <a:xfrm>
            <a:off x="1018575" y="4145275"/>
            <a:ext cx="5871190" cy="1703331"/>
            <a:chOff x="2539114" y="785777"/>
            <a:chExt cx="6469182" cy="1876818"/>
          </a:xfrm>
        </p:grpSpPr>
        <p:sp>
          <p:nvSpPr>
            <p:cNvPr id="5" name="TextBox 8">
              <a:extLst>
                <a:ext uri="{FF2B5EF4-FFF2-40B4-BE49-F238E27FC236}">
                  <a16:creationId xmlns:a16="http://schemas.microsoft.com/office/drawing/2014/main" id="{C228F5B8-FD3D-3A75-382F-0608C9B66726}"/>
                </a:ext>
              </a:extLst>
            </p:cNvPr>
            <p:cNvSpPr txBox="1"/>
            <p:nvPr/>
          </p:nvSpPr>
          <p:spPr>
            <a:xfrm>
              <a:off x="2539114" y="788636"/>
              <a:ext cx="4675752" cy="1873959"/>
            </a:xfrm>
            <a:prstGeom prst="rect">
              <a:avLst/>
            </a:prstGeom>
            <a:noFill/>
          </p:spPr>
          <p:txBody>
            <a:bodyPr wrap="square" lIns="107710" tIns="53855" rIns="107710" bIns="53855" rtlCol="0">
              <a:spAutoFit/>
            </a:bodyPr>
            <a:lstStyle/>
            <a:p>
              <a:pPr defTabSz="1076718">
                <a:defRPr/>
              </a:pPr>
              <a:r>
                <a:rPr lang="en-US" altLang="zh-CN" sz="1724" b="1" dirty="0">
                  <a:solidFill>
                    <a:srgbClr val="FFFF00"/>
                  </a:solidFill>
                  <a:latin typeface="Calibri"/>
                  <a:ea typeface="宋体" panose="02010600030101010101" pitchFamily="2" charset="-122"/>
                </a:rPr>
                <a:t>a</a:t>
              </a:r>
              <a:r>
                <a:rPr lang="en-US" altLang="zh-CN" sz="1724" b="1" dirty="0" err="1">
                  <a:solidFill>
                    <a:srgbClr val="FFFF00"/>
                  </a:solidFill>
                  <a:latin typeface="Calibri"/>
                  <a:ea typeface="宋体" panose="02010600030101010101" pitchFamily="2" charset="-122"/>
                </a:rPr>
                <a:t>dd_subdirectory</a:t>
              </a:r>
              <a:r>
                <a:rPr lang="en-US" altLang="zh-CN" sz="1724" b="1" dirty="0">
                  <a:solidFill>
                    <a:srgbClr val="FFFF00"/>
                  </a:solidFill>
                  <a:latin typeface="Calibri"/>
                  <a:ea typeface="宋体" panose="02010600030101010101" pitchFamily="2" charset="-122"/>
                </a:rPr>
                <a:t> </a:t>
              </a:r>
              <a:r>
                <a:rPr lang="en-US" altLang="zh-CN" sz="1724" dirty="0">
                  <a:solidFill>
                    <a:schemeClr val="bg1"/>
                  </a:solidFill>
                  <a:latin typeface="Calibri"/>
                  <a:ea typeface="宋体" panose="02010600030101010101" pitchFamily="2" charset="-122"/>
                </a:rPr>
                <a:t>command </a:t>
              </a:r>
            </a:p>
            <a:p>
              <a:pPr defTabSz="1076718">
                <a:defRPr/>
              </a:pPr>
              <a:r>
                <a:rPr lang="en-US" altLang="zh-CN" sz="1724" dirty="0">
                  <a:solidFill>
                    <a:schemeClr val="bg1"/>
                  </a:solidFill>
                  <a:latin typeface="Calibri"/>
                  <a:ea typeface="宋体" panose="02010600030101010101" pitchFamily="2" charset="-122"/>
                </a:rPr>
                <a:t>indicates there is a subdirectory</a:t>
              </a:r>
            </a:p>
            <a:p>
              <a:pPr defTabSz="1076718">
                <a:defRPr/>
              </a:pPr>
              <a:r>
                <a:rPr lang="en-US" altLang="zh-CN" sz="1724" dirty="0" err="1">
                  <a:solidFill>
                    <a:schemeClr val="bg1"/>
                  </a:solidFill>
                  <a:latin typeface="Calibri"/>
                  <a:ea typeface="宋体" panose="02010600030101010101" pitchFamily="2" charset="-122"/>
                </a:rPr>
                <a:t>i</a:t>
              </a:r>
              <a:r>
                <a:rPr lang="en-US" altLang="zh-CN" sz="1724" dirty="0">
                  <a:solidFill>
                    <a:schemeClr val="bg1"/>
                  </a:solidFill>
                  <a:latin typeface="Calibri"/>
                  <a:ea typeface="宋体" panose="02010600030101010101" pitchFamily="2" charset="-122"/>
                </a:rPr>
                <a:t>n the project. When running the</a:t>
              </a:r>
            </a:p>
            <a:p>
              <a:pPr defTabSz="1076718">
                <a:defRPr/>
              </a:pPr>
              <a:r>
                <a:rPr lang="en-US" altLang="zh-CN" sz="1724" dirty="0">
                  <a:solidFill>
                    <a:schemeClr val="bg1"/>
                  </a:solidFill>
                  <a:latin typeface="Calibri"/>
                  <a:ea typeface="宋体" panose="02010600030101010101" pitchFamily="2" charset="-122"/>
                </a:rPr>
                <a:t>command, it will execute the </a:t>
              </a:r>
            </a:p>
            <a:p>
              <a:pPr defTabSz="1076718">
                <a:defRPr/>
              </a:pPr>
              <a:r>
                <a:rPr lang="en-US" altLang="zh-CN" sz="1724" dirty="0" err="1">
                  <a:solidFill>
                    <a:schemeClr val="bg1"/>
                  </a:solidFill>
                  <a:latin typeface="Calibri"/>
                  <a:ea typeface="宋体" panose="02010600030101010101" pitchFamily="2" charset="-122"/>
                </a:rPr>
                <a:t>CMakeList</a:t>
              </a:r>
              <a:r>
                <a:rPr lang="en-US" altLang="zh-CN" sz="1724" dirty="0">
                  <a:solidFill>
                    <a:schemeClr val="bg1"/>
                  </a:solidFill>
                  <a:latin typeface="Calibri"/>
                  <a:ea typeface="宋体" panose="02010600030101010101" pitchFamily="2" charset="-122"/>
                </a:rPr>
                <a:t>s.txt in the subdirectory</a:t>
              </a:r>
            </a:p>
            <a:p>
              <a:pPr defTabSz="1076718">
                <a:defRPr/>
              </a:pPr>
              <a:r>
                <a:rPr lang="en-US" altLang="zh-CN" sz="1724" dirty="0">
                  <a:solidFill>
                    <a:schemeClr val="bg1"/>
                  </a:solidFill>
                  <a:latin typeface="Calibri"/>
                  <a:ea typeface="宋体" panose="02010600030101010101" pitchFamily="2" charset="-122"/>
                </a:rPr>
                <a:t>a</a:t>
              </a:r>
              <a:r>
                <a:rPr lang="en-US" altLang="zh-CN" sz="1724" dirty="0" err="1">
                  <a:solidFill>
                    <a:schemeClr val="bg1"/>
                  </a:solidFill>
                  <a:latin typeface="Calibri"/>
                  <a:ea typeface="宋体" panose="02010600030101010101" pitchFamily="2" charset="-122"/>
                </a:rPr>
                <a:t>utomatically</a:t>
              </a:r>
              <a:r>
                <a:rPr lang="en-US" altLang="zh-CN" sz="1724" dirty="0">
                  <a:solidFill>
                    <a:schemeClr val="bg1"/>
                  </a:solidFill>
                  <a:latin typeface="Calibri"/>
                  <a:ea typeface="宋体" panose="02010600030101010101" pitchFamily="2" charset="-122"/>
                </a:rPr>
                <a:t>.</a:t>
              </a:r>
              <a:endParaRPr lang="zh-CN" altLang="en-US" sz="1724" dirty="0">
                <a:solidFill>
                  <a:schemeClr val="bg1"/>
                </a:solidFill>
                <a:latin typeface="Calibri"/>
                <a:ea typeface="宋体" panose="02010600030101010101" pitchFamily="2" charset="-122"/>
              </a:endParaRPr>
            </a:p>
          </p:txBody>
        </p:sp>
        <p:sp>
          <p:nvSpPr>
            <p:cNvPr id="6" name="矩形 5">
              <a:extLst>
                <a:ext uri="{FF2B5EF4-FFF2-40B4-BE49-F238E27FC236}">
                  <a16:creationId xmlns:a16="http://schemas.microsoft.com/office/drawing/2014/main" id="{5F8EE346-9DFA-E200-4BC1-68430C953F59}"/>
                </a:ext>
              </a:extLst>
            </p:cNvPr>
            <p:cNvSpPr/>
            <p:nvPr/>
          </p:nvSpPr>
          <p:spPr>
            <a:xfrm>
              <a:off x="6370346" y="785777"/>
              <a:ext cx="2637950" cy="2908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18">
                <a:defRPr/>
              </a:pPr>
              <a:endParaRPr lang="zh-CN" altLang="en-US" sz="2087" dirty="0">
                <a:solidFill>
                  <a:prstClr val="white"/>
                </a:solidFill>
                <a:latin typeface="Calibri"/>
                <a:ea typeface="宋体" panose="02010600030101010101" pitchFamily="2" charset="-122"/>
              </a:endParaRPr>
            </a:p>
          </p:txBody>
        </p:sp>
        <p:cxnSp>
          <p:nvCxnSpPr>
            <p:cNvPr id="7" name="直接箭头连接符 6">
              <a:extLst>
                <a:ext uri="{FF2B5EF4-FFF2-40B4-BE49-F238E27FC236}">
                  <a16:creationId xmlns:a16="http://schemas.microsoft.com/office/drawing/2014/main" id="{D23F33C4-1757-ADFB-2B08-66CD19755842}"/>
                </a:ext>
              </a:extLst>
            </p:cNvPr>
            <p:cNvCxnSpPr>
              <a:cxnSpLocks/>
            </p:cNvCxnSpPr>
            <p:nvPr/>
          </p:nvCxnSpPr>
          <p:spPr>
            <a:xfrm flipV="1">
              <a:off x="5650266" y="1027048"/>
              <a:ext cx="720080" cy="4096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3">
            <a:extLst>
              <a:ext uri="{FF2B5EF4-FFF2-40B4-BE49-F238E27FC236}">
                <a16:creationId xmlns:a16="http://schemas.microsoft.com/office/drawing/2014/main" id="{2939D8DA-8D5F-4FAA-0FFD-1F08E1411E0A}"/>
              </a:ext>
            </a:extLst>
          </p:cNvPr>
          <p:cNvSpPr txBox="1"/>
          <p:nvPr/>
        </p:nvSpPr>
        <p:spPr>
          <a:xfrm>
            <a:off x="1667237" y="68174"/>
            <a:ext cx="8333334" cy="385720"/>
          </a:xfrm>
          <a:prstGeom prst="rect">
            <a:avLst/>
          </a:prstGeom>
          <a:noFill/>
        </p:spPr>
        <p:txBody>
          <a:bodyPr wrap="square" lIns="107667" tIns="53835" rIns="107667" bIns="53835" rtlCol="0">
            <a:spAutoFit/>
          </a:bodyPr>
          <a:lstStyle/>
          <a:p>
            <a:pPr defTabSz="1076718">
              <a:defRPr/>
            </a:pPr>
            <a:r>
              <a:rPr lang="en-US" altLang="zh-CN" dirty="0">
                <a:solidFill>
                  <a:prstClr val="black"/>
                </a:solidFill>
                <a:latin typeface="Calibri"/>
                <a:ea typeface="宋体" panose="02010600030101010101" pitchFamily="2" charset="-122"/>
              </a:rPr>
              <a:t>The CMakeLists.txt in </a:t>
            </a:r>
            <a:r>
              <a:rPr lang="en-US" altLang="zh-CN" b="1" dirty="0">
                <a:solidFill>
                  <a:prstClr val="black"/>
                </a:solidFill>
                <a:latin typeface="Calibri"/>
                <a:ea typeface="宋体" panose="02010600030101010101" pitchFamily="2" charset="-122"/>
              </a:rPr>
              <a:t>CMakeDemo4</a:t>
            </a:r>
            <a:r>
              <a:rPr lang="en-US" altLang="zh-CN" dirty="0">
                <a:solidFill>
                  <a:prstClr val="black"/>
                </a:solidFill>
                <a:latin typeface="Calibri"/>
                <a:ea typeface="宋体" panose="02010600030101010101" pitchFamily="2" charset="-122"/>
              </a:rPr>
              <a:t> folder creates the project.</a:t>
            </a:r>
            <a:endParaRPr lang="zh-CN" altLang="en-US" dirty="0">
              <a:solidFill>
                <a:prstClr val="black"/>
              </a:solidFill>
              <a:latin typeface="Calibri"/>
              <a:ea typeface="宋体" panose="02010600030101010101" pitchFamily="2" charset="-122"/>
            </a:endParaRPr>
          </a:p>
        </p:txBody>
      </p:sp>
      <p:grpSp>
        <p:nvGrpSpPr>
          <p:cNvPr id="14" name="组合 13">
            <a:extLst>
              <a:ext uri="{FF2B5EF4-FFF2-40B4-BE49-F238E27FC236}">
                <a16:creationId xmlns:a16="http://schemas.microsoft.com/office/drawing/2014/main" id="{09C883AC-DFF2-FCC7-FD12-00439208C5B0}"/>
              </a:ext>
            </a:extLst>
          </p:cNvPr>
          <p:cNvGrpSpPr/>
          <p:nvPr/>
        </p:nvGrpSpPr>
        <p:grpSpPr>
          <a:xfrm>
            <a:off x="4454864" y="4017166"/>
            <a:ext cx="7556252" cy="1876699"/>
            <a:chOff x="3402925" y="-808590"/>
            <a:chExt cx="8325872" cy="2067844"/>
          </a:xfrm>
        </p:grpSpPr>
        <p:sp>
          <p:nvSpPr>
            <p:cNvPr id="15" name="TextBox 15">
              <a:extLst>
                <a:ext uri="{FF2B5EF4-FFF2-40B4-BE49-F238E27FC236}">
                  <a16:creationId xmlns:a16="http://schemas.microsoft.com/office/drawing/2014/main" id="{80E2B334-C8DE-6168-C201-901A9EE0E30A}"/>
                </a:ext>
              </a:extLst>
            </p:cNvPr>
            <p:cNvSpPr txBox="1"/>
            <p:nvPr/>
          </p:nvSpPr>
          <p:spPr>
            <a:xfrm>
              <a:off x="8896229" y="-808590"/>
              <a:ext cx="2832568" cy="1581606"/>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Indicates that the project needs link a library named </a:t>
              </a:r>
              <a:r>
                <a:rPr lang="en-US" altLang="zh-CN" sz="1724" b="1" dirty="0" err="1">
                  <a:solidFill>
                    <a:prstClr val="black"/>
                  </a:solidFill>
                  <a:latin typeface="Calibri"/>
                  <a:ea typeface="宋体" panose="02010600030101010101" pitchFamily="2" charset="-122"/>
                </a:rPr>
                <a:t>MyFunction</a:t>
              </a:r>
              <a:r>
                <a:rPr lang="en-US" altLang="zh-CN" sz="1724" dirty="0">
                  <a:solidFill>
                    <a:prstClr val="black"/>
                  </a:solidFill>
                  <a:latin typeface="Calibri"/>
                  <a:ea typeface="宋体" panose="02010600030101010101" pitchFamily="2" charset="-122"/>
                </a:rPr>
                <a:t>, </a:t>
              </a:r>
              <a:r>
                <a:rPr lang="en-US" altLang="zh-CN" sz="1724" dirty="0" err="1">
                  <a:solidFill>
                    <a:prstClr val="black"/>
                  </a:solidFill>
                  <a:latin typeface="Calibri"/>
                  <a:ea typeface="宋体" panose="02010600030101010101" pitchFamily="2" charset="-122"/>
                </a:rPr>
                <a:t>MyFunction</a:t>
              </a:r>
              <a:r>
                <a:rPr lang="en-US" altLang="zh-CN" sz="1724" dirty="0">
                  <a:solidFill>
                    <a:prstClr val="black"/>
                  </a:solidFill>
                  <a:latin typeface="Calibri"/>
                  <a:ea typeface="宋体" panose="02010600030101010101" pitchFamily="2" charset="-122"/>
                </a:rPr>
                <a:t> can be a static library file or a dynamic library file. </a:t>
              </a:r>
              <a:endParaRPr lang="zh-CN" altLang="en-US" sz="1724" dirty="0">
                <a:solidFill>
                  <a:prstClr val="black"/>
                </a:solidFill>
                <a:latin typeface="Calibri"/>
                <a:ea typeface="宋体" panose="02010600030101010101" pitchFamily="2" charset="-122"/>
              </a:endParaRPr>
            </a:p>
          </p:txBody>
        </p:sp>
        <p:sp>
          <p:nvSpPr>
            <p:cNvPr id="16" name="矩形 15">
              <a:extLst>
                <a:ext uri="{FF2B5EF4-FFF2-40B4-BE49-F238E27FC236}">
                  <a16:creationId xmlns:a16="http://schemas.microsoft.com/office/drawing/2014/main" id="{3C740384-1C54-0A41-4176-839F55401854}"/>
                </a:ext>
              </a:extLst>
            </p:cNvPr>
            <p:cNvSpPr/>
            <p:nvPr/>
          </p:nvSpPr>
          <p:spPr>
            <a:xfrm>
              <a:off x="3402925" y="868770"/>
              <a:ext cx="4869487" cy="3904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18">
                <a:defRPr/>
              </a:pPr>
              <a:endParaRPr lang="zh-CN" altLang="en-US" sz="2087">
                <a:solidFill>
                  <a:prstClr val="white"/>
                </a:solidFill>
                <a:latin typeface="Calibri"/>
                <a:ea typeface="宋体" panose="02010600030101010101" pitchFamily="2" charset="-122"/>
              </a:endParaRPr>
            </a:p>
          </p:txBody>
        </p:sp>
        <p:cxnSp>
          <p:nvCxnSpPr>
            <p:cNvPr id="17" name="直接箭头连接符 16">
              <a:extLst>
                <a:ext uri="{FF2B5EF4-FFF2-40B4-BE49-F238E27FC236}">
                  <a16:creationId xmlns:a16="http://schemas.microsoft.com/office/drawing/2014/main" id="{699AE94B-7C17-3CAF-2733-0C068886DBA2}"/>
                </a:ext>
              </a:extLst>
            </p:cNvPr>
            <p:cNvCxnSpPr>
              <a:cxnSpLocks/>
              <a:stCxn id="15" idx="1"/>
            </p:cNvCxnSpPr>
            <p:nvPr/>
          </p:nvCxnSpPr>
          <p:spPr>
            <a:xfrm flipH="1">
              <a:off x="5608116" y="-17787"/>
              <a:ext cx="3288114" cy="9234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CDC36D8E-EE0F-22F5-C5C0-C7B92223BC38}"/>
              </a:ext>
            </a:extLst>
          </p:cNvPr>
          <p:cNvGrpSpPr/>
          <p:nvPr/>
        </p:nvGrpSpPr>
        <p:grpSpPr>
          <a:xfrm>
            <a:off x="5142033" y="5492426"/>
            <a:ext cx="2480740" cy="856241"/>
            <a:chOff x="7206855" y="3994274"/>
            <a:chExt cx="2733410" cy="943450"/>
          </a:xfrm>
        </p:grpSpPr>
        <p:sp>
          <p:nvSpPr>
            <p:cNvPr id="12" name="椭圆 11">
              <a:extLst>
                <a:ext uri="{FF2B5EF4-FFF2-40B4-BE49-F238E27FC236}">
                  <a16:creationId xmlns:a16="http://schemas.microsoft.com/office/drawing/2014/main" id="{B75B610A-276E-DCE7-AF13-11A6E3E3A825}"/>
                </a:ext>
              </a:extLst>
            </p:cNvPr>
            <p:cNvSpPr/>
            <p:nvPr/>
          </p:nvSpPr>
          <p:spPr>
            <a:xfrm>
              <a:off x="8788137" y="3994274"/>
              <a:ext cx="115212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3" name="直接箭头连接符 12">
              <a:extLst>
                <a:ext uri="{FF2B5EF4-FFF2-40B4-BE49-F238E27FC236}">
                  <a16:creationId xmlns:a16="http://schemas.microsoft.com/office/drawing/2014/main" id="{0C821439-B90E-7FE3-8450-89CEB7AA83FF}"/>
                </a:ext>
              </a:extLst>
            </p:cNvPr>
            <p:cNvCxnSpPr>
              <a:cxnSpLocks/>
              <a:endCxn id="12" idx="4"/>
            </p:cNvCxnSpPr>
            <p:nvPr/>
          </p:nvCxnSpPr>
          <p:spPr>
            <a:xfrm flipV="1">
              <a:off x="8787564" y="4384757"/>
              <a:ext cx="576637" cy="2819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5">
              <a:extLst>
                <a:ext uri="{FF2B5EF4-FFF2-40B4-BE49-F238E27FC236}">
                  <a16:creationId xmlns:a16="http://schemas.microsoft.com/office/drawing/2014/main" id="{364E76AB-C134-A9DC-BAA2-46FB0D9E6ED0}"/>
                </a:ext>
              </a:extLst>
            </p:cNvPr>
            <p:cNvSpPr txBox="1"/>
            <p:nvPr/>
          </p:nvSpPr>
          <p:spPr>
            <a:xfrm>
              <a:off x="7206855" y="4525531"/>
              <a:ext cx="1886112" cy="412193"/>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project name</a:t>
              </a:r>
              <a:endParaRPr lang="zh-CN" altLang="en-US" sz="1724" dirty="0">
                <a:solidFill>
                  <a:prstClr val="black"/>
                </a:solidFill>
                <a:latin typeface="Calibri"/>
                <a:ea typeface="宋体" panose="02010600030101010101" pitchFamily="2" charset="-122"/>
              </a:endParaRPr>
            </a:p>
          </p:txBody>
        </p:sp>
      </p:grpSp>
      <p:grpSp>
        <p:nvGrpSpPr>
          <p:cNvPr id="20" name="组合 19">
            <a:extLst>
              <a:ext uri="{FF2B5EF4-FFF2-40B4-BE49-F238E27FC236}">
                <a16:creationId xmlns:a16="http://schemas.microsoft.com/office/drawing/2014/main" id="{C710E811-B700-A2BE-715E-29CEF2975500}"/>
              </a:ext>
            </a:extLst>
          </p:cNvPr>
          <p:cNvGrpSpPr/>
          <p:nvPr/>
        </p:nvGrpSpPr>
        <p:grpSpPr>
          <a:xfrm>
            <a:off x="7006038" y="5510494"/>
            <a:ext cx="5351954" cy="1412858"/>
            <a:chOff x="8496669" y="3994274"/>
            <a:chExt cx="5897060" cy="1556760"/>
          </a:xfrm>
        </p:grpSpPr>
        <p:sp>
          <p:nvSpPr>
            <p:cNvPr id="21" name="椭圆 20">
              <a:extLst>
                <a:ext uri="{FF2B5EF4-FFF2-40B4-BE49-F238E27FC236}">
                  <a16:creationId xmlns:a16="http://schemas.microsoft.com/office/drawing/2014/main" id="{C1D14C8E-F586-8B92-BE88-E05BA3A7B4F7}"/>
                </a:ext>
              </a:extLst>
            </p:cNvPr>
            <p:cNvSpPr/>
            <p:nvPr/>
          </p:nvSpPr>
          <p:spPr>
            <a:xfrm>
              <a:off x="9164684" y="3994274"/>
              <a:ext cx="1306902"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22" name="直接箭头连接符 21">
              <a:extLst>
                <a:ext uri="{FF2B5EF4-FFF2-40B4-BE49-F238E27FC236}">
                  <a16:creationId xmlns:a16="http://schemas.microsoft.com/office/drawing/2014/main" id="{ED73E48B-9BA6-7657-2629-8C6473E62659}"/>
                </a:ext>
              </a:extLst>
            </p:cNvPr>
            <p:cNvCxnSpPr>
              <a:cxnSpLocks/>
              <a:endCxn id="21" idx="4"/>
            </p:cNvCxnSpPr>
            <p:nvPr/>
          </p:nvCxnSpPr>
          <p:spPr>
            <a:xfrm flipH="1" flipV="1">
              <a:off x="9818135" y="4384757"/>
              <a:ext cx="335727" cy="32696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a:extLst>
                <a:ext uri="{FF2B5EF4-FFF2-40B4-BE49-F238E27FC236}">
                  <a16:creationId xmlns:a16="http://schemas.microsoft.com/office/drawing/2014/main" id="{78C71EA3-5448-BFF1-10FC-EF4AC474DD40}"/>
                </a:ext>
              </a:extLst>
            </p:cNvPr>
            <p:cNvSpPr txBox="1"/>
            <p:nvPr/>
          </p:nvSpPr>
          <p:spPr>
            <a:xfrm>
              <a:off x="8496669" y="4554135"/>
              <a:ext cx="5897060" cy="996899"/>
            </a:xfrm>
            <a:prstGeom prst="rect">
              <a:avLst/>
            </a:prstGeom>
            <a:noFill/>
          </p:spPr>
          <p:txBody>
            <a:bodyPr wrap="square" lIns="107710" tIns="53855" rIns="107710" bIns="53855" rtlCol="0">
              <a:spAutoFit/>
            </a:bodyPr>
            <a:lstStyle/>
            <a:p>
              <a:pPr defTabSz="1076718">
                <a:defRPr/>
              </a:pPr>
              <a:r>
                <a:rPr lang="en-US" altLang="zh-CN" sz="1724" dirty="0">
                  <a:solidFill>
                    <a:prstClr val="black"/>
                  </a:solidFill>
                  <a:latin typeface="Calibri"/>
                  <a:ea typeface="宋体" panose="02010600030101010101" pitchFamily="2" charset="-122"/>
                </a:rPr>
                <a:t>library file name</a:t>
              </a:r>
            </a:p>
            <a:p>
              <a:pPr defTabSz="1076718">
                <a:defRPr/>
              </a:pPr>
              <a:r>
                <a:rPr lang="en-US" altLang="zh-CN" sz="1724" dirty="0">
                  <a:solidFill>
                    <a:prstClr val="black"/>
                  </a:solidFill>
                  <a:latin typeface="Calibri"/>
                  <a:ea typeface="宋体" panose="02010600030101010101" pitchFamily="2" charset="-122"/>
                </a:rPr>
                <a:t>If there are more than one file, list them using space as the separator.</a:t>
              </a:r>
              <a:endParaRPr lang="zh-CN" altLang="en-US" sz="1724"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38577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F83A66E-C490-1C62-80D9-50842EE0DE35}"/>
              </a:ext>
            </a:extLst>
          </p:cNvPr>
          <p:cNvPicPr>
            <a:picLocks noChangeAspect="1"/>
          </p:cNvPicPr>
          <p:nvPr/>
        </p:nvPicPr>
        <p:blipFill>
          <a:blip r:embed="rId2"/>
          <a:stretch>
            <a:fillRect/>
          </a:stretch>
        </p:blipFill>
        <p:spPr>
          <a:xfrm>
            <a:off x="2276833" y="5028149"/>
            <a:ext cx="6143069" cy="1712158"/>
          </a:xfrm>
          <a:prstGeom prst="rect">
            <a:avLst/>
          </a:prstGeom>
        </p:spPr>
      </p:pic>
      <p:pic>
        <p:nvPicPr>
          <p:cNvPr id="7" name="图片 6">
            <a:extLst>
              <a:ext uri="{FF2B5EF4-FFF2-40B4-BE49-F238E27FC236}">
                <a16:creationId xmlns:a16="http://schemas.microsoft.com/office/drawing/2014/main" id="{7056767D-71F4-05A1-9063-786B117D610E}"/>
              </a:ext>
            </a:extLst>
          </p:cNvPr>
          <p:cNvPicPr>
            <a:picLocks noChangeAspect="1"/>
          </p:cNvPicPr>
          <p:nvPr/>
        </p:nvPicPr>
        <p:blipFill>
          <a:blip r:embed="rId3"/>
          <a:stretch>
            <a:fillRect/>
          </a:stretch>
        </p:blipFill>
        <p:spPr>
          <a:xfrm>
            <a:off x="2219930" y="3951815"/>
            <a:ext cx="6509386" cy="972556"/>
          </a:xfrm>
          <a:prstGeom prst="rect">
            <a:avLst/>
          </a:prstGeom>
        </p:spPr>
      </p:pic>
      <p:pic>
        <p:nvPicPr>
          <p:cNvPr id="9" name="图片 8">
            <a:extLst>
              <a:ext uri="{FF2B5EF4-FFF2-40B4-BE49-F238E27FC236}">
                <a16:creationId xmlns:a16="http://schemas.microsoft.com/office/drawing/2014/main" id="{94BFCA1D-3D5C-DFAD-5136-6243F9119777}"/>
              </a:ext>
            </a:extLst>
          </p:cNvPr>
          <p:cNvPicPr>
            <a:picLocks noChangeAspect="1"/>
          </p:cNvPicPr>
          <p:nvPr/>
        </p:nvPicPr>
        <p:blipFill>
          <a:blip r:embed="rId4"/>
          <a:stretch>
            <a:fillRect/>
          </a:stretch>
        </p:blipFill>
        <p:spPr>
          <a:xfrm>
            <a:off x="2219929" y="96059"/>
            <a:ext cx="5677159" cy="3753800"/>
          </a:xfrm>
          <a:prstGeom prst="rect">
            <a:avLst/>
          </a:prstGeom>
        </p:spPr>
      </p:pic>
      <p:sp>
        <p:nvSpPr>
          <p:cNvPr id="10" name="矩形 9">
            <a:extLst>
              <a:ext uri="{FF2B5EF4-FFF2-40B4-BE49-F238E27FC236}">
                <a16:creationId xmlns:a16="http://schemas.microsoft.com/office/drawing/2014/main" id="{031B62C8-C2ED-EB35-296B-316232477CFC}"/>
              </a:ext>
            </a:extLst>
          </p:cNvPr>
          <p:cNvSpPr/>
          <p:nvPr/>
        </p:nvSpPr>
        <p:spPr>
          <a:xfrm>
            <a:off x="6282819" y="96059"/>
            <a:ext cx="1241684"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4"/>
          </a:p>
        </p:txBody>
      </p:sp>
      <p:sp>
        <p:nvSpPr>
          <p:cNvPr id="11" name="矩形 10">
            <a:extLst>
              <a:ext uri="{FF2B5EF4-FFF2-40B4-BE49-F238E27FC236}">
                <a16:creationId xmlns:a16="http://schemas.microsoft.com/office/drawing/2014/main" id="{E1AB9F60-E762-B2CF-2310-2CE5B4EF872F}"/>
              </a:ext>
            </a:extLst>
          </p:cNvPr>
          <p:cNvSpPr/>
          <p:nvPr/>
        </p:nvSpPr>
        <p:spPr>
          <a:xfrm>
            <a:off x="6982163" y="4343925"/>
            <a:ext cx="784222" cy="3921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4"/>
          </a:p>
        </p:txBody>
      </p:sp>
      <p:sp>
        <p:nvSpPr>
          <p:cNvPr id="12" name="矩形 11">
            <a:extLst>
              <a:ext uri="{FF2B5EF4-FFF2-40B4-BE49-F238E27FC236}">
                <a16:creationId xmlns:a16="http://schemas.microsoft.com/office/drawing/2014/main" id="{9362B5C0-59D8-3FFD-BFFF-AB00E3069F4E}"/>
              </a:ext>
            </a:extLst>
          </p:cNvPr>
          <p:cNvSpPr/>
          <p:nvPr/>
        </p:nvSpPr>
        <p:spPr>
          <a:xfrm>
            <a:off x="2164078" y="3595766"/>
            <a:ext cx="5733010" cy="2491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4"/>
          </a:p>
        </p:txBody>
      </p:sp>
      <p:sp>
        <p:nvSpPr>
          <p:cNvPr id="13" name="矩形 12">
            <a:extLst>
              <a:ext uri="{FF2B5EF4-FFF2-40B4-BE49-F238E27FC236}">
                <a16:creationId xmlns:a16="http://schemas.microsoft.com/office/drawing/2014/main" id="{8228E8E6-17C0-6214-CCBD-4075D91033E4}"/>
              </a:ext>
            </a:extLst>
          </p:cNvPr>
          <p:cNvSpPr/>
          <p:nvPr/>
        </p:nvSpPr>
        <p:spPr>
          <a:xfrm>
            <a:off x="6786107" y="452108"/>
            <a:ext cx="980277"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4"/>
          </a:p>
        </p:txBody>
      </p:sp>
      <p:sp>
        <p:nvSpPr>
          <p:cNvPr id="14" name="矩形 13">
            <a:extLst>
              <a:ext uri="{FF2B5EF4-FFF2-40B4-BE49-F238E27FC236}">
                <a16:creationId xmlns:a16="http://schemas.microsoft.com/office/drawing/2014/main" id="{860212C6-DBB3-4663-567E-298BF0AA1C7A}"/>
              </a:ext>
            </a:extLst>
          </p:cNvPr>
          <p:cNvSpPr/>
          <p:nvPr/>
        </p:nvSpPr>
        <p:spPr>
          <a:xfrm>
            <a:off x="5936534" y="4670684"/>
            <a:ext cx="1372388" cy="2536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4"/>
          </a:p>
        </p:txBody>
      </p:sp>
      <p:sp>
        <p:nvSpPr>
          <p:cNvPr id="15" name="矩形 14">
            <a:extLst>
              <a:ext uri="{FF2B5EF4-FFF2-40B4-BE49-F238E27FC236}">
                <a16:creationId xmlns:a16="http://schemas.microsoft.com/office/drawing/2014/main" id="{E1AB9F60-E762-B2CF-2310-2CE5B4EF872F}"/>
              </a:ext>
            </a:extLst>
          </p:cNvPr>
          <p:cNvSpPr/>
          <p:nvPr/>
        </p:nvSpPr>
        <p:spPr>
          <a:xfrm>
            <a:off x="6916811" y="5000437"/>
            <a:ext cx="522814" cy="2536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defPPr>
              <a:defRPr lang="zh-CN"/>
            </a:defPPr>
            <a:lvl1pPr marL="0" algn="l" defTabSz="1186335" rtl="0" eaLnBrk="1" latinLnBrk="0" hangingPunct="1">
              <a:defRPr sz="2300" kern="1200">
                <a:solidFill>
                  <a:schemeClr val="lt1"/>
                </a:solidFill>
                <a:latin typeface="+mn-lt"/>
                <a:ea typeface="+mn-ea"/>
                <a:cs typeface="+mn-cs"/>
              </a:defRPr>
            </a:lvl1pPr>
            <a:lvl2pPr marL="593168" algn="l" defTabSz="1186335" rtl="0" eaLnBrk="1" latinLnBrk="0" hangingPunct="1">
              <a:defRPr sz="2300" kern="1200">
                <a:solidFill>
                  <a:schemeClr val="lt1"/>
                </a:solidFill>
                <a:latin typeface="+mn-lt"/>
                <a:ea typeface="+mn-ea"/>
                <a:cs typeface="+mn-cs"/>
              </a:defRPr>
            </a:lvl2pPr>
            <a:lvl3pPr marL="1186335" algn="l" defTabSz="1186335" rtl="0" eaLnBrk="1" latinLnBrk="0" hangingPunct="1">
              <a:defRPr sz="2300" kern="1200">
                <a:solidFill>
                  <a:schemeClr val="lt1"/>
                </a:solidFill>
                <a:latin typeface="+mn-lt"/>
                <a:ea typeface="+mn-ea"/>
                <a:cs typeface="+mn-cs"/>
              </a:defRPr>
            </a:lvl3pPr>
            <a:lvl4pPr marL="1779504" algn="l" defTabSz="1186335" rtl="0" eaLnBrk="1" latinLnBrk="0" hangingPunct="1">
              <a:defRPr sz="2300" kern="1200">
                <a:solidFill>
                  <a:schemeClr val="lt1"/>
                </a:solidFill>
                <a:latin typeface="+mn-lt"/>
                <a:ea typeface="+mn-ea"/>
                <a:cs typeface="+mn-cs"/>
              </a:defRPr>
            </a:lvl4pPr>
            <a:lvl5pPr marL="2372670" algn="l" defTabSz="1186335" rtl="0" eaLnBrk="1" latinLnBrk="0" hangingPunct="1">
              <a:defRPr sz="2300" kern="1200">
                <a:solidFill>
                  <a:schemeClr val="lt1"/>
                </a:solidFill>
                <a:latin typeface="+mn-lt"/>
                <a:ea typeface="+mn-ea"/>
                <a:cs typeface="+mn-cs"/>
              </a:defRPr>
            </a:lvl5pPr>
            <a:lvl6pPr marL="2965839" algn="l" defTabSz="1186335" rtl="0" eaLnBrk="1" latinLnBrk="0" hangingPunct="1">
              <a:defRPr sz="2300" kern="1200">
                <a:solidFill>
                  <a:schemeClr val="lt1"/>
                </a:solidFill>
                <a:latin typeface="+mn-lt"/>
                <a:ea typeface="+mn-ea"/>
                <a:cs typeface="+mn-cs"/>
              </a:defRPr>
            </a:lvl6pPr>
            <a:lvl7pPr marL="3559005" algn="l" defTabSz="1186335" rtl="0" eaLnBrk="1" latinLnBrk="0" hangingPunct="1">
              <a:defRPr sz="2300" kern="1200">
                <a:solidFill>
                  <a:schemeClr val="lt1"/>
                </a:solidFill>
                <a:latin typeface="+mn-lt"/>
                <a:ea typeface="+mn-ea"/>
                <a:cs typeface="+mn-cs"/>
              </a:defRPr>
            </a:lvl7pPr>
            <a:lvl8pPr marL="4152174" algn="l" defTabSz="1186335" rtl="0" eaLnBrk="1" latinLnBrk="0" hangingPunct="1">
              <a:defRPr sz="2300" kern="1200">
                <a:solidFill>
                  <a:schemeClr val="lt1"/>
                </a:solidFill>
                <a:latin typeface="+mn-lt"/>
                <a:ea typeface="+mn-ea"/>
                <a:cs typeface="+mn-cs"/>
              </a:defRPr>
            </a:lvl8pPr>
            <a:lvl9pPr marL="4745340" algn="l" defTabSz="1186335" rtl="0" eaLnBrk="1" latinLnBrk="0" hangingPunct="1">
              <a:defRPr sz="2300" kern="1200">
                <a:solidFill>
                  <a:schemeClr val="lt1"/>
                </a:solidFill>
                <a:latin typeface="+mn-lt"/>
                <a:ea typeface="+mn-ea"/>
                <a:cs typeface="+mn-cs"/>
              </a:defRPr>
            </a:lvl9pPr>
          </a:lstStyle>
          <a:p>
            <a:pPr algn="ctr"/>
            <a:endParaRPr lang="zh-CN" altLang="en-US" sz="2087"/>
          </a:p>
        </p:txBody>
      </p:sp>
      <p:sp>
        <p:nvSpPr>
          <p:cNvPr id="16" name="椭圆 15">
            <a:extLst>
              <a:ext uri="{FF2B5EF4-FFF2-40B4-BE49-F238E27FC236}">
                <a16:creationId xmlns:a16="http://schemas.microsoft.com/office/drawing/2014/main" id="{03ED1BEC-701F-CACF-720F-7315CE21D14C}"/>
              </a:ext>
            </a:extLst>
          </p:cNvPr>
          <p:cNvSpPr/>
          <p:nvPr/>
        </p:nvSpPr>
        <p:spPr>
          <a:xfrm>
            <a:off x="2799648" y="5492630"/>
            <a:ext cx="3921108" cy="3543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Tree>
    <p:extLst>
      <p:ext uri="{BB962C8B-B14F-4D97-AF65-F5344CB8AC3E}">
        <p14:creationId xmlns:p14="http://schemas.microsoft.com/office/powerpoint/2010/main" val="177480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22" y="115059"/>
            <a:ext cx="7358730" cy="833631"/>
          </a:xfrm>
        </p:spPr>
        <p:txBody>
          <a:bodyPr/>
          <a:lstStyle/>
          <a:p>
            <a:r>
              <a:rPr lang="en-US" altLang="zh-CN" dirty="0">
                <a:sym typeface="+mn-ea"/>
              </a:rPr>
              <a:t>Exercise 1</a:t>
            </a:r>
            <a:endParaRPr lang="zh-CN" altLang="en-US" dirty="0"/>
          </a:p>
        </p:txBody>
      </p:sp>
      <p:sp>
        <p:nvSpPr>
          <p:cNvPr id="7" name="文本框 6">
            <a:extLst>
              <a:ext uri="{FF2B5EF4-FFF2-40B4-BE49-F238E27FC236}">
                <a16:creationId xmlns:a16="http://schemas.microsoft.com/office/drawing/2014/main" id="{4124F44F-ADE9-DC84-CFFC-1A3591B1A9D6}"/>
              </a:ext>
            </a:extLst>
          </p:cNvPr>
          <p:cNvSpPr txBox="1"/>
          <p:nvPr/>
        </p:nvSpPr>
        <p:spPr>
          <a:xfrm>
            <a:off x="1232453" y="1191439"/>
            <a:ext cx="4466383" cy="4647426"/>
          </a:xfrm>
          <a:prstGeom prst="rect">
            <a:avLst/>
          </a:prstGeom>
          <a:solidFill>
            <a:schemeClr val="bg2"/>
          </a:solidFill>
          <a:ln>
            <a:solidFill>
              <a:schemeClr val="tx1"/>
            </a:solidFill>
          </a:ln>
        </p:spPr>
        <p:txBody>
          <a:bodyPr wrap="square">
            <a:spAutoFit/>
          </a:bodyPr>
          <a:lstStyle/>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using</a:t>
            </a:r>
            <a:r>
              <a:rPr lang="en-US" altLang="zh-CN" sz="1600" b="0" dirty="0">
                <a:solidFill>
                  <a:srgbClr val="000000"/>
                </a:solidFill>
                <a:effectLst/>
              </a:rPr>
              <a:t> </a:t>
            </a:r>
            <a:r>
              <a:rPr lang="en-US" altLang="zh-CN" sz="1600" b="0" dirty="0">
                <a:solidFill>
                  <a:srgbClr val="0000FF"/>
                </a:solidFill>
                <a:effectLst/>
              </a:rPr>
              <a:t>namespace</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0000"/>
                </a:solidFill>
                <a:effectLst/>
              </a:rPr>
              <a:t> </a:t>
            </a:r>
            <a:r>
              <a:rPr lang="en-US" altLang="zh-CN" sz="1600" b="0" dirty="0" err="1">
                <a:solidFill>
                  <a:srgbClr val="795E26"/>
                </a:solidFill>
                <a:effectLst/>
              </a:rPr>
              <a:t>create_array</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p>
          <a:p>
            <a:r>
              <a:rPr lang="en-US" altLang="zh-CN" sz="1600" b="0" dirty="0">
                <a:solidFill>
                  <a:srgbClr val="000000"/>
                </a:solidFill>
                <a:effectLst/>
              </a:rPr>
              <a:t>{</a:t>
            </a: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arr</a:t>
            </a:r>
            <a:r>
              <a:rPr lang="en-US" altLang="zh-CN" sz="1600" b="0" dirty="0">
                <a:solidFill>
                  <a:srgbClr val="000000"/>
                </a:solidFill>
                <a:effectLst/>
              </a:rPr>
              <a:t>[</a:t>
            </a:r>
            <a:r>
              <a:rPr lang="en-US" altLang="zh-CN" sz="1600" b="0" dirty="0">
                <a:solidFill>
                  <a:srgbClr val="001080"/>
                </a:solidFill>
                <a:effectLst/>
              </a:rPr>
              <a:t>size</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AF00DB"/>
                </a:solidFill>
                <a:effectLst/>
              </a:rPr>
              <a:t>for</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a:solidFill>
                  <a:srgbClr val="001080"/>
                </a:solidFill>
                <a:effectLst/>
              </a:rPr>
              <a:t>size</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p>
          <a:p>
            <a:r>
              <a:rPr lang="en-US" altLang="zh-CN" sz="1600" b="0" dirty="0">
                <a:solidFill>
                  <a:srgbClr val="001080"/>
                </a:solidFill>
                <a:effectLst/>
              </a:rPr>
              <a:t>        </a:t>
            </a:r>
            <a:r>
              <a:rPr lang="en-US" altLang="zh-CN" sz="1600" b="0" dirty="0" err="1">
                <a:solidFill>
                  <a:srgbClr val="001080"/>
                </a:solidFill>
                <a:effectLst/>
              </a:rPr>
              <a:t>arr</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10</a:t>
            </a:r>
            <a:r>
              <a:rPr lang="en-US" altLang="zh-CN" sz="1600" b="0" dirty="0">
                <a:solidFill>
                  <a:srgbClr val="000000"/>
                </a:solidFill>
                <a:effectLst/>
              </a:rPr>
              <a:t>;</a:t>
            </a: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err="1">
                <a:solidFill>
                  <a:srgbClr val="001080"/>
                </a:solidFill>
                <a:effectLst/>
              </a:rPr>
              <a:t>arr</a:t>
            </a:r>
            <a:r>
              <a:rPr lang="en-US" altLang="zh-CN" sz="1600" b="0" dirty="0">
                <a:solidFill>
                  <a:srgbClr val="000000"/>
                </a:solidFill>
                <a:effectLst/>
              </a:rPr>
              <a:t>;</a:t>
            </a:r>
          </a:p>
          <a:p>
            <a:r>
              <a:rPr lang="en-US" altLang="zh-CN" sz="1600" b="0" dirty="0">
                <a:solidFill>
                  <a:srgbClr val="000000"/>
                </a:solidFill>
                <a:effectLst/>
              </a:rPr>
              <a:t>}</a:t>
            </a: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795E26"/>
                </a:solidFill>
                <a:effectLst/>
              </a:rPr>
              <a:t>main</a:t>
            </a:r>
            <a:r>
              <a:rPr lang="en-US" altLang="zh-CN" sz="1600" b="0" dirty="0">
                <a:solidFill>
                  <a:srgbClr val="000000"/>
                </a:solidFill>
                <a:effectLst/>
              </a:rPr>
              <a:t>()</a:t>
            </a:r>
          </a:p>
          <a:p>
            <a:r>
              <a:rPr lang="en-US" altLang="zh-CN" sz="1600" b="0" dirty="0">
                <a:solidFill>
                  <a:srgbClr val="000000"/>
                </a:solidFill>
                <a:effectLst/>
              </a:rPr>
              <a:t>{</a:t>
            </a: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len</a:t>
            </a:r>
            <a:r>
              <a:rPr lang="en-US" altLang="zh-CN" sz="1600" b="0" dirty="0">
                <a:solidFill>
                  <a:srgbClr val="000000"/>
                </a:solidFill>
                <a:effectLst/>
              </a:rPr>
              <a:t> = </a:t>
            </a:r>
            <a:r>
              <a:rPr lang="en-US" altLang="zh-CN" sz="1600" b="0" dirty="0">
                <a:solidFill>
                  <a:srgbClr val="098658"/>
                </a:solidFill>
                <a:effectLst/>
              </a:rPr>
              <a:t>16</a:t>
            </a:r>
            <a:r>
              <a:rPr lang="en-US" altLang="zh-CN" sz="1600" b="0" dirty="0">
                <a:solidFill>
                  <a:srgbClr val="000000"/>
                </a:solidFill>
                <a:effectLst/>
              </a:rPr>
              <a:t>;</a:t>
            </a: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ptr</a:t>
            </a:r>
            <a:r>
              <a:rPr lang="en-US" altLang="zh-CN" sz="1600" b="0" dirty="0">
                <a:solidFill>
                  <a:srgbClr val="000000"/>
                </a:solidFill>
                <a:effectLst/>
              </a:rPr>
              <a:t> = </a:t>
            </a:r>
            <a:r>
              <a:rPr lang="en-US" altLang="zh-CN" sz="1600" b="0" dirty="0" err="1">
                <a:solidFill>
                  <a:srgbClr val="795E26"/>
                </a:solidFill>
                <a:effectLst/>
              </a:rPr>
              <a:t>create_array</a:t>
            </a:r>
            <a:r>
              <a:rPr lang="en-US" altLang="zh-CN" sz="1600" b="0" dirty="0">
                <a:solidFill>
                  <a:srgbClr val="000000"/>
                </a:solidFill>
                <a:effectLst/>
              </a:rPr>
              <a:t>(</a:t>
            </a:r>
            <a:r>
              <a:rPr lang="en-US" altLang="zh-CN" sz="1600" b="0" dirty="0" err="1">
                <a:solidFill>
                  <a:srgbClr val="001080"/>
                </a:solidFill>
                <a:effectLst/>
              </a:rPr>
              <a:t>len</a:t>
            </a:r>
            <a:r>
              <a:rPr lang="en-US" altLang="zh-CN" sz="1600" b="0" dirty="0">
                <a:solidFill>
                  <a:srgbClr val="000000"/>
                </a:solidFill>
                <a:effectLst/>
              </a:rPr>
              <a:t>);</a:t>
            </a:r>
          </a:p>
          <a:p>
            <a:r>
              <a:rPr lang="en-US" altLang="zh-CN" sz="1600" b="0" dirty="0">
                <a:solidFill>
                  <a:srgbClr val="AF00DB"/>
                </a:solidFill>
                <a:effectLst/>
              </a:rPr>
              <a:t>    for</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err="1">
                <a:solidFill>
                  <a:srgbClr val="001080"/>
                </a:solidFill>
                <a:effectLst/>
              </a:rPr>
              <a:t>len</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p>
          <a:p>
            <a:r>
              <a:rPr lang="en-US" altLang="zh-CN" sz="1600" b="0" dirty="0">
                <a:solidFill>
                  <a:srgbClr val="001080"/>
                </a:solidFill>
                <a:effectLst/>
              </a:rPr>
              <a:t>        </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err="1">
                <a:solidFill>
                  <a:srgbClr val="001080"/>
                </a:solidFill>
                <a:effectLst/>
              </a:rPr>
              <a:t>ptr</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 "</a:t>
            </a:r>
            <a:r>
              <a:rPr lang="en-US" altLang="zh-CN" sz="1600" b="0" dirty="0">
                <a:solidFill>
                  <a:srgbClr val="000000"/>
                </a:solidFill>
                <a:effectLst/>
              </a:rPr>
              <a:t>;</a:t>
            </a: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a:t>
            </a:r>
          </a:p>
          <a:p>
            <a:r>
              <a:rPr lang="en-US" altLang="zh-CN" sz="1600" b="0" dirty="0">
                <a:solidFill>
                  <a:srgbClr val="000000"/>
                </a:solidFill>
                <a:effectLst/>
              </a:rPr>
              <a:t>}</a:t>
            </a:r>
          </a:p>
        </p:txBody>
      </p:sp>
      <p:sp>
        <p:nvSpPr>
          <p:cNvPr id="8" name="文本框 7">
            <a:extLst>
              <a:ext uri="{FF2B5EF4-FFF2-40B4-BE49-F238E27FC236}">
                <a16:creationId xmlns:a16="http://schemas.microsoft.com/office/drawing/2014/main" id="{06B1763E-83AA-ABB4-2AB0-25B78E847677}"/>
              </a:ext>
            </a:extLst>
          </p:cNvPr>
          <p:cNvSpPr txBox="1"/>
          <p:nvPr/>
        </p:nvSpPr>
        <p:spPr>
          <a:xfrm>
            <a:off x="6225094" y="1598902"/>
            <a:ext cx="5649111" cy="2308324"/>
          </a:xfrm>
          <a:prstGeom prst="rect">
            <a:avLst/>
          </a:prstGeom>
          <a:noFill/>
        </p:spPr>
        <p:txBody>
          <a:bodyPr wrap="none" rtlCol="0">
            <a:spAutoFit/>
          </a:bodyPr>
          <a:lstStyle/>
          <a:p>
            <a:r>
              <a:rPr lang="en-US" altLang="zh-CN" sz="2400" dirty="0"/>
              <a:t>What compilation warnings occur when </a:t>
            </a:r>
          </a:p>
          <a:p>
            <a:r>
              <a:rPr lang="en-US" altLang="zh-CN" sz="2400" dirty="0"/>
              <a:t>you compile the program? Why?</a:t>
            </a:r>
          </a:p>
          <a:p>
            <a:r>
              <a:rPr lang="en-US" altLang="zh-CN" sz="2400" dirty="0"/>
              <a:t>What will happen if you ignore the warning </a:t>
            </a:r>
          </a:p>
          <a:p>
            <a:r>
              <a:rPr lang="en-US" altLang="zh-CN" sz="2400" dirty="0"/>
              <a:t>and run the program?</a:t>
            </a:r>
          </a:p>
          <a:p>
            <a:r>
              <a:rPr lang="en-US" altLang="zh-CN" sz="2400" dirty="0"/>
              <a:t>Fix bugs of the program and run it correctly </a:t>
            </a:r>
          </a:p>
          <a:p>
            <a:r>
              <a:rPr lang="en-US" altLang="zh-CN" sz="2400" dirty="0"/>
              <a:t>without memory leak.</a:t>
            </a:r>
            <a:endParaRPr lang="zh-CN" altLang="en-US" sz="2400" dirty="0"/>
          </a:p>
        </p:txBody>
      </p:sp>
    </p:spTree>
    <p:extLst>
      <p:ext uri="{BB962C8B-B14F-4D97-AF65-F5344CB8AC3E}">
        <p14:creationId xmlns:p14="http://schemas.microsoft.com/office/powerpoint/2010/main" val="3879862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2</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a function that swaps two values of integers. Write a test program to call the function and display the result.</a:t>
            </a:r>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 function into a static library “</a:t>
            </a:r>
            <a:r>
              <a:rPr lang="en-US" altLang="zh-CN" dirty="0" err="1"/>
              <a:t>libswap.a</a:t>
            </a:r>
            <a:r>
              <a:rPr lang="en-US" altLang="zh-CN" dirty="0"/>
              <a:t>”, and then compile and run your program with this static library.</a:t>
            </a:r>
          </a:p>
        </p:txBody>
      </p:sp>
    </p:spTree>
    <p:extLst>
      <p:ext uri="{BB962C8B-B14F-4D97-AF65-F5344CB8AC3E}">
        <p14:creationId xmlns:p14="http://schemas.microsoft.com/office/powerpoint/2010/main" val="302621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Static library and Dynamic library</a:t>
            </a:r>
            <a:endParaRPr lang="zh-CN" altLang="en-US" dirty="0"/>
          </a:p>
        </p:txBody>
      </p:sp>
      <p:sp>
        <p:nvSpPr>
          <p:cNvPr id="6" name="文本框 5">
            <a:extLst>
              <a:ext uri="{FF2B5EF4-FFF2-40B4-BE49-F238E27FC236}">
                <a16:creationId xmlns:a16="http://schemas.microsoft.com/office/drawing/2014/main" id="{8DA37DAC-E782-DAEF-6C86-01334904395B}"/>
              </a:ext>
            </a:extLst>
          </p:cNvPr>
          <p:cNvSpPr txBox="1"/>
          <p:nvPr/>
        </p:nvSpPr>
        <p:spPr>
          <a:xfrm>
            <a:off x="686333" y="1613094"/>
            <a:ext cx="10819333" cy="1569660"/>
          </a:xfrm>
          <a:prstGeom prst="rect">
            <a:avLst/>
          </a:prstGeom>
          <a:noFill/>
        </p:spPr>
        <p:txBody>
          <a:bodyPr wrap="square">
            <a:spAutoFit/>
          </a:bodyPr>
          <a:lstStyle/>
          <a:p>
            <a:r>
              <a:rPr lang="en-US" altLang="zh-CN" sz="2400" b="1" i="0" dirty="0">
                <a:solidFill>
                  <a:srgbClr val="273239"/>
                </a:solidFill>
                <a:effectLst/>
              </a:rPr>
              <a:t>Static Linking and Static Libraries</a:t>
            </a:r>
            <a:r>
              <a:rPr lang="en-US" altLang="zh-CN" sz="2400" b="0" i="0" dirty="0">
                <a:solidFill>
                  <a:srgbClr val="273239"/>
                </a:solidFill>
                <a:effectLst/>
              </a:rPr>
              <a:t> </a:t>
            </a:r>
            <a:r>
              <a:rPr lang="en-US" altLang="zh-CN" sz="2400" b="0" i="0" dirty="0">
                <a:solidFill>
                  <a:srgbClr val="2D3140"/>
                </a:solidFill>
                <a:effectLst/>
              </a:rPr>
              <a:t> </a:t>
            </a:r>
            <a:r>
              <a:rPr lang="en-US" altLang="zh-CN" sz="2400" dirty="0">
                <a:solidFill>
                  <a:srgbClr val="273239"/>
                </a:solidFill>
              </a:rPr>
              <a:t>(also known as an </a:t>
            </a:r>
            <a:r>
              <a:rPr lang="en-US" altLang="zh-CN" sz="2400" b="1" dirty="0">
                <a:solidFill>
                  <a:srgbClr val="273239"/>
                </a:solidFill>
              </a:rPr>
              <a:t>archive</a:t>
            </a:r>
            <a:r>
              <a:rPr lang="en-US" altLang="zh-CN" sz="2400" dirty="0">
                <a:solidFill>
                  <a:srgbClr val="273239"/>
                </a:solidFill>
              </a:rPr>
              <a:t>) is </a:t>
            </a:r>
            <a:r>
              <a:rPr lang="en-US" altLang="zh-CN" sz="2400" b="0" i="0" dirty="0">
                <a:solidFill>
                  <a:srgbClr val="273239"/>
                </a:solidFill>
                <a:effectLst/>
              </a:rPr>
              <a:t>the result of the linker making copy of all used library functions to the executable file. Static Linking creates larger binary files, and need more space on disk and main memory. Examples of static libraries are, </a:t>
            </a:r>
            <a:r>
              <a:rPr lang="en-US" altLang="zh-CN" sz="2400" b="1" i="1" dirty="0">
                <a:solidFill>
                  <a:srgbClr val="273239"/>
                </a:solidFill>
                <a:effectLst/>
              </a:rPr>
              <a:t>.a</a:t>
            </a:r>
            <a:r>
              <a:rPr lang="en-US" altLang="zh-CN" sz="2400" b="0" i="0" dirty="0">
                <a:solidFill>
                  <a:srgbClr val="273239"/>
                </a:solidFill>
                <a:effectLst/>
              </a:rPr>
              <a:t> files in Linux and </a:t>
            </a:r>
            <a:r>
              <a:rPr lang="en-US" altLang="zh-CN" sz="2400" b="1" i="1" dirty="0">
                <a:solidFill>
                  <a:srgbClr val="273239"/>
                </a:solidFill>
                <a:effectLst/>
              </a:rPr>
              <a:t>.lib </a:t>
            </a:r>
            <a:r>
              <a:rPr lang="en-US" altLang="zh-CN" sz="2400" b="0" i="0" dirty="0">
                <a:solidFill>
                  <a:srgbClr val="273239"/>
                </a:solidFill>
                <a:effectLst/>
              </a:rPr>
              <a:t>files in Windows.</a:t>
            </a:r>
            <a:endParaRPr lang="zh-CN" altLang="en-US" sz="2400" dirty="0"/>
          </a:p>
        </p:txBody>
      </p:sp>
      <p:sp>
        <p:nvSpPr>
          <p:cNvPr id="7" name="文本框 6">
            <a:extLst>
              <a:ext uri="{FF2B5EF4-FFF2-40B4-BE49-F238E27FC236}">
                <a16:creationId xmlns:a16="http://schemas.microsoft.com/office/drawing/2014/main" id="{EDDFC4F8-D235-9E76-ADCE-CE80FA2E7220}"/>
              </a:ext>
            </a:extLst>
          </p:cNvPr>
          <p:cNvSpPr txBox="1"/>
          <p:nvPr/>
        </p:nvSpPr>
        <p:spPr>
          <a:xfrm>
            <a:off x="686333" y="3579996"/>
            <a:ext cx="10819333" cy="2677656"/>
          </a:xfrm>
          <a:prstGeom prst="rect">
            <a:avLst/>
          </a:prstGeom>
          <a:noFill/>
        </p:spPr>
        <p:txBody>
          <a:bodyPr wrap="square">
            <a:spAutoFit/>
          </a:bodyPr>
          <a:lstStyle/>
          <a:p>
            <a:r>
              <a:rPr lang="en-US" altLang="zh-CN" sz="2400" b="1" i="0" dirty="0">
                <a:solidFill>
                  <a:srgbClr val="273239"/>
                </a:solidFill>
                <a:effectLst/>
              </a:rPr>
              <a:t>Dynamic linking and Dynamic Libraries</a:t>
            </a:r>
            <a:r>
              <a:rPr lang="en-US" altLang="zh-CN" sz="2400" b="0" i="0" dirty="0">
                <a:solidFill>
                  <a:srgbClr val="273239"/>
                </a:solidFill>
                <a:effectLst/>
              </a:rPr>
              <a:t> Dynamic Linking doesn’t require the code to be copied, it is done by just placing name of the library in the binary file. The actual linking happens when the program is run, when both the binary file and the library are in memory. </a:t>
            </a:r>
            <a:r>
              <a:rPr lang="en-US" altLang="zh-CN" sz="2400" dirty="0">
                <a:solidFill>
                  <a:srgbClr val="273239"/>
                </a:solidFill>
              </a:rPr>
              <a:t>If multiple programs in the system link to the same dynamic link library, they all reference the library.  Therefore, this library is shared by multiple programs and is called a "</a:t>
            </a:r>
            <a:r>
              <a:rPr lang="en-US" altLang="zh-CN" sz="2400" b="1" dirty="0">
                <a:solidFill>
                  <a:srgbClr val="273239"/>
                </a:solidFill>
              </a:rPr>
              <a:t>shared library</a:t>
            </a:r>
            <a:r>
              <a:rPr lang="en-US" altLang="zh-CN" sz="2400" dirty="0">
                <a:solidFill>
                  <a:srgbClr val="273239"/>
                </a:solidFill>
              </a:rPr>
              <a:t>" . Examples of Dynamic libraries are, </a:t>
            </a:r>
            <a:r>
              <a:rPr lang="en-US" altLang="zh-CN" sz="2400" b="1" i="1" dirty="0">
                <a:solidFill>
                  <a:srgbClr val="273239"/>
                </a:solidFill>
                <a:effectLst/>
              </a:rPr>
              <a:t>.so</a:t>
            </a:r>
            <a:r>
              <a:rPr lang="en-US" altLang="zh-CN" sz="2400" b="0" i="0" dirty="0">
                <a:solidFill>
                  <a:srgbClr val="273239"/>
                </a:solidFill>
                <a:effectLst/>
              </a:rPr>
              <a:t> in Linux and </a:t>
            </a:r>
            <a:r>
              <a:rPr lang="en-US" altLang="zh-CN" sz="2400" b="1" i="1" dirty="0">
                <a:solidFill>
                  <a:srgbClr val="273239"/>
                </a:solidFill>
                <a:effectLst/>
              </a:rPr>
              <a:t>.</a:t>
            </a:r>
            <a:r>
              <a:rPr lang="en-US" altLang="zh-CN" sz="2400" b="1" i="1" dirty="0" err="1">
                <a:solidFill>
                  <a:srgbClr val="273239"/>
                </a:solidFill>
                <a:effectLst/>
              </a:rPr>
              <a:t>dll</a:t>
            </a:r>
            <a:r>
              <a:rPr lang="en-US" altLang="zh-CN" sz="2400" b="1" i="1" dirty="0">
                <a:solidFill>
                  <a:srgbClr val="273239"/>
                </a:solidFill>
                <a:effectLst/>
              </a:rPr>
              <a:t> </a:t>
            </a:r>
            <a:r>
              <a:rPr lang="en-US" altLang="zh-CN" sz="2400" b="0" i="0" dirty="0">
                <a:solidFill>
                  <a:srgbClr val="273239"/>
                </a:solidFill>
                <a:effectLst/>
              </a:rPr>
              <a:t>in Windows.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5D97318-64C2-33B0-C967-342526D4D615}"/>
              </a:ext>
            </a:extLst>
          </p:cNvPr>
          <p:cNvPicPr>
            <a:picLocks noChangeAspect="1"/>
          </p:cNvPicPr>
          <p:nvPr/>
        </p:nvPicPr>
        <p:blipFill>
          <a:blip r:embed="rId2"/>
          <a:stretch>
            <a:fillRect/>
          </a:stretch>
        </p:blipFill>
        <p:spPr>
          <a:xfrm>
            <a:off x="2667000" y="137936"/>
            <a:ext cx="5391150" cy="2704935"/>
          </a:xfrm>
          <a:prstGeom prst="rect">
            <a:avLst/>
          </a:prstGeom>
        </p:spPr>
      </p:pic>
      <p:graphicFrame>
        <p:nvGraphicFramePr>
          <p:cNvPr id="13" name="表格 3">
            <a:extLst>
              <a:ext uri="{FF2B5EF4-FFF2-40B4-BE49-F238E27FC236}">
                <a16:creationId xmlns:a16="http://schemas.microsoft.com/office/drawing/2014/main" id="{4410DFEC-2EF8-69EB-336B-B22BBDB04B13}"/>
              </a:ext>
            </a:extLst>
          </p:cNvPr>
          <p:cNvGraphicFramePr>
            <a:graphicFrameLocks noGrp="1"/>
          </p:cNvGraphicFramePr>
          <p:nvPr>
            <p:extLst>
              <p:ext uri="{D42A27DB-BD31-4B8C-83A1-F6EECF244321}">
                <p14:modId xmlns:p14="http://schemas.microsoft.com/office/powerpoint/2010/main" val="2606126886"/>
              </p:ext>
            </p:extLst>
          </p:nvPr>
        </p:nvGraphicFramePr>
        <p:xfrm>
          <a:off x="191721" y="2890661"/>
          <a:ext cx="11924079" cy="3829886"/>
        </p:xfrm>
        <a:graphic>
          <a:graphicData uri="http://schemas.openxmlformats.org/drawingml/2006/table">
            <a:tbl>
              <a:tblPr firstRow="1" bandRow="1">
                <a:tableStyleId>{5C22544A-7EE6-4342-B048-85BDC9FD1C3A}</a:tableStyleId>
              </a:tblPr>
              <a:tblGrid>
                <a:gridCol w="1607741">
                  <a:extLst>
                    <a:ext uri="{9D8B030D-6E8A-4147-A177-3AD203B41FA5}">
                      <a16:colId xmlns:a16="http://schemas.microsoft.com/office/drawing/2014/main" val="1925599367"/>
                    </a:ext>
                  </a:extLst>
                </a:gridCol>
                <a:gridCol w="4601338">
                  <a:extLst>
                    <a:ext uri="{9D8B030D-6E8A-4147-A177-3AD203B41FA5}">
                      <a16:colId xmlns:a16="http://schemas.microsoft.com/office/drawing/2014/main" val="2584752244"/>
                    </a:ext>
                  </a:extLst>
                </a:gridCol>
                <a:gridCol w="5715000">
                  <a:extLst>
                    <a:ext uri="{9D8B030D-6E8A-4147-A177-3AD203B41FA5}">
                      <a16:colId xmlns:a16="http://schemas.microsoft.com/office/drawing/2014/main" val="2367012065"/>
                    </a:ext>
                  </a:extLst>
                </a:gridCol>
              </a:tblGrid>
              <a:tr h="600426">
                <a:tc>
                  <a:txBody>
                    <a:bodyPr/>
                    <a:lstStyle/>
                    <a:p>
                      <a:endParaRPr lang="zh-CN" altLang="en-US" sz="1800" dirty="0"/>
                    </a:p>
                  </a:txBody>
                  <a:tcPr marL="92204" marR="92204" marT="46102" marB="46102"/>
                </a:tc>
                <a:tc>
                  <a:txBody>
                    <a:bodyPr/>
                    <a:lstStyle/>
                    <a:p>
                      <a:pPr algn="ctr"/>
                      <a:r>
                        <a:rPr lang="en-US" altLang="zh-CN" sz="1800" dirty="0"/>
                        <a:t>advantages</a:t>
                      </a:r>
                      <a:endParaRPr lang="zh-CN" altLang="en-US" sz="1800" dirty="0"/>
                    </a:p>
                  </a:txBody>
                  <a:tcPr marL="92204" marR="92204" marT="46102" marB="46102"/>
                </a:tc>
                <a:tc>
                  <a:txBody>
                    <a:bodyPr/>
                    <a:lstStyle/>
                    <a:p>
                      <a:pPr algn="ctr"/>
                      <a:r>
                        <a:rPr lang="en-US" altLang="zh-CN" sz="1800" dirty="0"/>
                        <a:t>disadvantages</a:t>
                      </a:r>
                      <a:endParaRPr lang="zh-CN" altLang="en-US" sz="1800" dirty="0"/>
                    </a:p>
                  </a:txBody>
                  <a:tcPr marL="92204" marR="92204" marT="46102" marB="46102"/>
                </a:tc>
                <a:extLst>
                  <a:ext uri="{0D108BD9-81ED-4DB2-BD59-A6C34878D82A}">
                    <a16:rowId xmlns:a16="http://schemas.microsoft.com/office/drawing/2014/main" val="3073245870"/>
                  </a:ext>
                </a:extLst>
              </a:tr>
              <a:tr h="1751884">
                <a:tc>
                  <a:txBody>
                    <a:bodyPr/>
                    <a:lstStyle/>
                    <a:p>
                      <a:pPr algn="ctr"/>
                      <a:r>
                        <a:rPr lang="en-US" altLang="zh-CN" sz="1800" dirty="0"/>
                        <a:t>Static Library</a:t>
                      </a:r>
                      <a:endParaRPr lang="zh-CN" altLang="en-US" sz="1800" dirty="0"/>
                    </a:p>
                  </a:txBody>
                  <a:tcPr marL="92204" marR="92204" marT="46102" marB="46102"/>
                </a:tc>
                <a:tc>
                  <a:txBody>
                    <a:bodyPr/>
                    <a:lstStyle/>
                    <a:p>
                      <a:r>
                        <a:rPr lang="en-US" altLang="zh-CN" sz="1800" dirty="0"/>
                        <a:t>1. Make the executable has fewer dependencies, has been packaged into the executable file.</a:t>
                      </a:r>
                    </a:p>
                    <a:p>
                      <a:r>
                        <a:rPr lang="en-US" altLang="zh-CN" sz="1800" dirty="0"/>
                        <a:t>2. The link is completed in the compilation stage, and the code is loaded quickly during execution.</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 Make the executable file larger.</a:t>
                      </a:r>
                    </a:p>
                    <a:p>
                      <a:r>
                        <a:rPr lang="en-US" altLang="zh-CN" sz="1800" b="0" i="0" kern="1200" dirty="0">
                          <a:solidFill>
                            <a:schemeClr val="dk1"/>
                          </a:solidFill>
                          <a:effectLst/>
                          <a:latin typeface="+mn-lt"/>
                          <a:ea typeface="+mn-ea"/>
                          <a:cs typeface="+mn-cs"/>
                        </a:rPr>
                        <a:t>2. Being a library dependent on another library will result in redundant copies because it must be packaged with the target file.</a:t>
                      </a:r>
                    </a:p>
                    <a:p>
                      <a:r>
                        <a:rPr lang="en-US" altLang="zh-CN" sz="1800" b="0" i="0" kern="1200" dirty="0">
                          <a:solidFill>
                            <a:schemeClr val="dk1"/>
                          </a:solidFill>
                          <a:effectLst/>
                          <a:latin typeface="+mn-lt"/>
                          <a:ea typeface="+mn-ea"/>
                          <a:cs typeface="+mn-cs"/>
                        </a:rPr>
                        <a:t>3. Upgrade is not convenient and easy. The entire executable needs to be replaced and recompiled.</a:t>
                      </a:r>
                    </a:p>
                  </a:txBody>
                  <a:tcPr marL="92204" marR="92204" marT="46102" marB="46102"/>
                </a:tc>
                <a:extLst>
                  <a:ext uri="{0D108BD9-81ED-4DB2-BD59-A6C34878D82A}">
                    <a16:rowId xmlns:a16="http://schemas.microsoft.com/office/drawing/2014/main" val="795174320"/>
                  </a:ext>
                </a:extLst>
              </a:tr>
              <a:tr h="1477576">
                <a:tc>
                  <a:txBody>
                    <a:bodyPr/>
                    <a:lstStyle/>
                    <a:p>
                      <a:r>
                        <a:rPr lang="en-US" altLang="zh-CN" sz="1800" dirty="0"/>
                        <a:t>Dynamic Library</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1.Dynamic library can achieve resource sharing between processes, there can be only one library file.</a:t>
                      </a:r>
                    </a:p>
                    <a:p>
                      <a:r>
                        <a:rPr lang="en-US" altLang="zh-CN" sz="1800" b="0" i="0" kern="1200" dirty="0">
                          <a:solidFill>
                            <a:schemeClr val="dk1"/>
                          </a:solidFill>
                          <a:effectLst/>
                          <a:latin typeface="+mn-lt"/>
                          <a:ea typeface="+mn-ea"/>
                          <a:cs typeface="+mn-cs"/>
                        </a:rPr>
                        <a:t>2. The upgrade procedure is simple, do not need to recompile.</a:t>
                      </a:r>
                    </a:p>
                  </a:txBody>
                  <a:tcPr marL="92204" marR="92204" marT="46102" marB="46102"/>
                </a:tc>
                <a:tc>
                  <a:txBody>
                    <a:bodyPr/>
                    <a:lstStyle/>
                    <a:p>
                      <a:r>
                        <a:rPr lang="en-US" altLang="zh-CN" sz="1800" b="0" i="0" kern="1200" dirty="0">
                          <a:solidFill>
                            <a:schemeClr val="dk1"/>
                          </a:solidFill>
                          <a:effectLst/>
                          <a:latin typeface="+mn-lt"/>
                          <a:ea typeface="+mn-ea"/>
                          <a:cs typeface="+mn-cs"/>
                        </a:rPr>
                        <a:t>1. Loading during runtime will slow down the execution speed of code.</a:t>
                      </a:r>
                    </a:p>
                    <a:p>
                      <a:r>
                        <a:rPr lang="en-US" altLang="zh-CN" sz="1800" b="0" i="0" kern="1200" dirty="0">
                          <a:solidFill>
                            <a:schemeClr val="dk1"/>
                          </a:solidFill>
                          <a:effectLst/>
                          <a:latin typeface="+mn-lt"/>
                          <a:ea typeface="+mn-ea"/>
                          <a:cs typeface="+mn-cs"/>
                        </a:rPr>
                        <a:t>2. Add program dependencies that must be accompanied by an executable file.</a:t>
                      </a:r>
                    </a:p>
                    <a:p>
                      <a:endParaRPr lang="zh-CN" altLang="en-US" sz="1800" dirty="0"/>
                    </a:p>
                  </a:txBody>
                  <a:tcPr marL="92204" marR="92204" marT="46102" marB="46102"/>
                </a:tc>
                <a:extLst>
                  <a:ext uri="{0D108BD9-81ED-4DB2-BD59-A6C34878D82A}">
                    <a16:rowId xmlns:a16="http://schemas.microsoft.com/office/drawing/2014/main" val="2776857348"/>
                  </a:ext>
                </a:extLst>
              </a:tr>
            </a:tbl>
          </a:graphicData>
        </a:graphic>
      </p:graphicFrame>
    </p:spTree>
    <p:extLst>
      <p:ext uri="{BB962C8B-B14F-4D97-AF65-F5344CB8AC3E}">
        <p14:creationId xmlns:p14="http://schemas.microsoft.com/office/powerpoint/2010/main" val="4494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Building a static library</a:t>
            </a:r>
          </a:p>
        </p:txBody>
      </p:sp>
      <p:sp>
        <p:nvSpPr>
          <p:cNvPr id="3" name="内容占位符 2"/>
          <p:cNvSpPr>
            <a:spLocks noGrp="1"/>
          </p:cNvSpPr>
          <p:nvPr>
            <p:ph idx="1"/>
          </p:nvPr>
        </p:nvSpPr>
        <p:spPr>
          <a:xfrm>
            <a:off x="1281541" y="1007709"/>
            <a:ext cx="7400636" cy="620112"/>
          </a:xfrm>
        </p:spPr>
        <p:txBody>
          <a:bodyPr>
            <a:normAutofit/>
          </a:bodyPr>
          <a:lstStyle/>
          <a:p>
            <a:r>
              <a:rPr lang="en-US" altLang="zh-CN" sz="2400" dirty="0"/>
              <a:t>Suppose we have written the following code:</a:t>
            </a:r>
          </a:p>
        </p:txBody>
      </p:sp>
      <p:sp>
        <p:nvSpPr>
          <p:cNvPr id="4" name="文本框 3"/>
          <p:cNvSpPr txBox="1"/>
          <p:nvPr/>
        </p:nvSpPr>
        <p:spPr>
          <a:xfrm>
            <a:off x="1503735" y="2798419"/>
            <a:ext cx="4247443" cy="4031873"/>
          </a:xfrm>
          <a:prstGeom prst="rect">
            <a:avLst/>
          </a:prstGeom>
          <a:solidFill>
            <a:schemeClr val="accent1">
              <a:lumMod val="20000"/>
              <a:lumOff val="80000"/>
            </a:schemeClr>
          </a:solidFill>
          <a:ln>
            <a:solidFill>
              <a:schemeClr val="tx1"/>
            </a:solidFill>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8000"/>
                </a:solidFill>
                <a:effectLst/>
                <a:uLnTx/>
                <a:uFillTx/>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ea typeface="宋体" panose="02010600030101010101" pitchFamily="2" charset="-122"/>
                <a:cs typeface="+mn-cs"/>
              </a:rPr>
              <a:t>mymath.cpp</a:t>
            </a:r>
            <a:endParaRPr kumimoji="0" lang="en-US" altLang="zh-CN" sz="1600" b="0" i="0" u="none" strike="noStrike" kern="1200" cap="none" spc="0" normalizeH="0" baseline="0" noProof="0" dirty="0">
              <a:ln>
                <a:noFill/>
              </a:ln>
              <a:solidFill>
                <a:srgbClr val="000000"/>
              </a:solidFill>
              <a:effectLst/>
              <a:uLnTx/>
              <a:uFillTx/>
              <a:ea typeface="宋体" panose="02010600030101010101" pitchFamily="2" charset="-122"/>
              <a:cs typeface="+mn-cs"/>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a:t>
            </a:r>
            <a:r>
              <a:rPr lang="en-US" altLang="zh-CN" sz="1600" b="0" dirty="0" err="1">
                <a:solidFill>
                  <a:srgbClr val="A31515"/>
                </a:solidFill>
                <a:effectLst/>
              </a:rPr>
              <a:t>mymath.h</a:t>
            </a:r>
            <a:r>
              <a:rPr lang="en-US" altLang="zh-CN" sz="1600" b="0" dirty="0">
                <a:solidFill>
                  <a:srgbClr val="A31515"/>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FF"/>
                </a:solidFill>
                <a:effectLst/>
              </a:rPr>
              <a:t>float</a:t>
            </a:r>
            <a:r>
              <a:rPr lang="en-US" altLang="zh-CN" sz="1600" b="0" dirty="0">
                <a:solidFill>
                  <a:srgbClr val="000000"/>
                </a:solidFill>
                <a:effectLst/>
              </a:rPr>
              <a:t>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1080"/>
                </a:solidFill>
                <a:effectLst/>
              </a:rPr>
              <a:t>array</a:t>
            </a:r>
            <a:r>
              <a:rPr lang="en-US" altLang="zh-CN" sz="1600" b="0" dirty="0">
                <a:solidFill>
                  <a:srgbClr val="000000"/>
                </a:solidFill>
                <a:effectLst/>
              </a:rPr>
              <a:t>, </a:t>
            </a:r>
            <a:r>
              <a:rPr lang="en-US" altLang="zh-CN" sz="1600" b="0" dirty="0" err="1">
                <a:solidFill>
                  <a:srgbClr val="267F99"/>
                </a:solidFill>
                <a:effectLst/>
              </a:rPr>
              <a:t>size_t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p>
          <a:p>
            <a:r>
              <a:rPr lang="en-US" altLang="zh-CN" sz="1600" b="0" dirty="0">
                <a:solidFill>
                  <a:srgbClr val="000000"/>
                </a:solidFill>
                <a:effectLst/>
              </a:rPr>
              <a:t>{</a:t>
            </a:r>
          </a:p>
          <a:p>
            <a:r>
              <a:rPr lang="en-US" altLang="zh-CN" sz="1600" b="0" dirty="0">
                <a:solidFill>
                  <a:srgbClr val="AF00DB"/>
                </a:solidFill>
                <a:effectLst/>
              </a:rPr>
              <a:t>    if</a:t>
            </a:r>
            <a:r>
              <a:rPr lang="en-US" altLang="zh-CN" sz="1600" b="0" dirty="0">
                <a:solidFill>
                  <a:srgbClr val="000000"/>
                </a:solidFill>
                <a:effectLst/>
              </a:rPr>
              <a:t>(</a:t>
            </a:r>
            <a:r>
              <a:rPr lang="en-US" altLang="zh-CN" sz="1600" b="0" dirty="0">
                <a:solidFill>
                  <a:srgbClr val="001080"/>
                </a:solidFill>
                <a:effectLst/>
              </a:rPr>
              <a:t>array</a:t>
            </a:r>
            <a:r>
              <a:rPr lang="en-US" altLang="zh-CN" sz="1600" b="0" dirty="0">
                <a:solidFill>
                  <a:srgbClr val="000000"/>
                </a:solidFill>
                <a:effectLst/>
              </a:rPr>
              <a:t> == </a:t>
            </a:r>
            <a:r>
              <a:rPr lang="en-US" altLang="zh-CN" sz="1600" b="0" dirty="0">
                <a:solidFill>
                  <a:srgbClr val="0000FF"/>
                </a:solidFill>
                <a:effectLst/>
              </a:rPr>
              <a:t>NULL</a:t>
            </a:r>
            <a:r>
              <a:rPr lang="en-US" altLang="zh-CN" sz="1600" b="0" dirty="0">
                <a:solidFill>
                  <a:srgbClr val="000000"/>
                </a:solidFill>
                <a:effectLst/>
              </a:rPr>
              <a:t>)</a:t>
            </a:r>
          </a:p>
          <a:p>
            <a:r>
              <a:rPr lang="en-US" altLang="zh-CN" sz="1600" b="0" dirty="0">
                <a:solidFill>
                  <a:srgbClr val="000000"/>
                </a:solidFill>
                <a:effectLst/>
              </a:rPr>
              <a:t>    {</a:t>
            </a:r>
          </a:p>
          <a:p>
            <a:r>
              <a:rPr lang="en-US" altLang="zh-CN" sz="1600" b="0" dirty="0">
                <a:solidFill>
                  <a:srgbClr val="267F99"/>
                </a:solidFill>
                <a:effectLst/>
              </a:rPr>
              <a:t>        std</a:t>
            </a:r>
            <a:r>
              <a:rPr lang="en-US" altLang="zh-CN" sz="1600" b="0" dirty="0">
                <a:solidFill>
                  <a:srgbClr val="000000"/>
                </a:solidFill>
                <a:effectLst/>
              </a:rPr>
              <a:t>::</a:t>
            </a:r>
            <a:r>
              <a:rPr lang="en-US" altLang="zh-CN" sz="1600" b="0" dirty="0" err="1">
                <a:solidFill>
                  <a:srgbClr val="001080"/>
                </a:solidFill>
                <a:effectLst/>
              </a:rPr>
              <a:t>cerr</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"NULL pointer!"</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98658"/>
                </a:solidFill>
                <a:effectLst/>
              </a:rPr>
              <a:t>0.0f</a:t>
            </a:r>
            <a:r>
              <a:rPr lang="en-US" altLang="zh-CN" sz="1600" b="0" dirty="0">
                <a:solidFill>
                  <a:srgbClr val="000000"/>
                </a:solidFill>
                <a:effectLst/>
              </a:rPr>
              <a:t>;</a:t>
            </a:r>
          </a:p>
          <a:p>
            <a:r>
              <a:rPr lang="en-US" altLang="zh-CN" sz="1600" b="0" dirty="0">
                <a:solidFill>
                  <a:srgbClr val="000000"/>
                </a:solidFill>
                <a:effectLst/>
              </a:rPr>
              <a:t>    }</a:t>
            </a: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sum</a:t>
            </a:r>
            <a:r>
              <a:rPr lang="en-US" altLang="zh-CN" sz="1600" b="0" dirty="0">
                <a:solidFill>
                  <a:srgbClr val="000000"/>
                </a:solidFill>
                <a:effectLst/>
              </a:rPr>
              <a:t> = </a:t>
            </a:r>
            <a:r>
              <a:rPr lang="en-US" altLang="zh-CN" sz="1600" b="0" dirty="0">
                <a:solidFill>
                  <a:srgbClr val="098658"/>
                </a:solidFill>
                <a:effectLst/>
              </a:rPr>
              <a:t>0.0f</a:t>
            </a:r>
            <a:r>
              <a:rPr lang="en-US" altLang="zh-CN" sz="1600" b="0" dirty="0">
                <a:solidFill>
                  <a:srgbClr val="000000"/>
                </a:solidFill>
                <a:effectLst/>
              </a:rPr>
              <a:t>;</a:t>
            </a:r>
          </a:p>
          <a:p>
            <a:r>
              <a:rPr lang="en-US" altLang="zh-CN" sz="1600" b="0" dirty="0">
                <a:solidFill>
                  <a:srgbClr val="AF00DB"/>
                </a:solidFill>
                <a:effectLst/>
              </a:rPr>
              <a:t>    for</a:t>
            </a:r>
            <a:r>
              <a:rPr lang="en-US" altLang="zh-CN" sz="1600" b="0" dirty="0">
                <a:solidFill>
                  <a:srgbClr val="000000"/>
                </a:solidFill>
                <a:effectLst/>
              </a:rPr>
              <a:t>(</a:t>
            </a:r>
            <a:r>
              <a:rPr lang="en-US" altLang="zh-CN" sz="1600" b="0" dirty="0" err="1">
                <a:solidFill>
                  <a:srgbClr val="267F99"/>
                </a:solidFill>
                <a:effectLst/>
              </a:rPr>
              <a:t>size_t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a:solidFill>
                  <a:srgbClr val="001080"/>
                </a:solidFill>
                <a:effectLst/>
              </a:rPr>
              <a:t>size</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p>
          <a:p>
            <a:r>
              <a:rPr lang="en-US" altLang="zh-CN" sz="1600" b="0" dirty="0">
                <a:solidFill>
                  <a:srgbClr val="001080"/>
                </a:solidFill>
                <a:effectLst/>
              </a:rPr>
              <a:t>        sum</a:t>
            </a:r>
            <a:r>
              <a:rPr lang="en-US" altLang="zh-CN" sz="1600" b="0" dirty="0">
                <a:solidFill>
                  <a:srgbClr val="000000"/>
                </a:solidFill>
                <a:effectLst/>
              </a:rPr>
              <a:t> += </a:t>
            </a:r>
            <a:r>
              <a:rPr lang="en-US" altLang="zh-CN" sz="1600" b="0" dirty="0">
                <a:solidFill>
                  <a:srgbClr val="001080"/>
                </a:solidFill>
                <a:effectLst/>
              </a:rPr>
              <a:t>array</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a:t>
            </a: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01080"/>
                </a:solidFill>
                <a:effectLst/>
              </a:rPr>
              <a:t>sum</a:t>
            </a:r>
            <a:r>
              <a:rPr lang="en-US" altLang="zh-CN" sz="1600" b="0" dirty="0">
                <a:solidFill>
                  <a:srgbClr val="000000"/>
                </a:solidFill>
                <a:effectLst/>
              </a:rPr>
              <a:t>;</a:t>
            </a:r>
          </a:p>
          <a:p>
            <a:r>
              <a:rPr lang="en-US" altLang="zh-CN" sz="1600" b="0" dirty="0">
                <a:solidFill>
                  <a:srgbClr val="000000"/>
                </a:solidFill>
                <a:effectLst/>
              </a:rPr>
              <a:t>}</a:t>
            </a:r>
          </a:p>
        </p:txBody>
      </p:sp>
      <p:sp>
        <p:nvSpPr>
          <p:cNvPr id="6" name="文本框 5"/>
          <p:cNvSpPr txBox="1"/>
          <p:nvPr/>
        </p:nvSpPr>
        <p:spPr>
          <a:xfrm>
            <a:off x="1515019" y="1417609"/>
            <a:ext cx="4247443" cy="1323439"/>
          </a:xfrm>
          <a:prstGeom prst="rect">
            <a:avLst/>
          </a:prstGeom>
          <a:solidFill>
            <a:schemeClr val="accent1">
              <a:lumMod val="20000"/>
              <a:lumOff val="80000"/>
            </a:schemeClr>
          </a:solidFill>
          <a:ln>
            <a:solidFill>
              <a:schemeClr val="tx1"/>
            </a:solidFill>
          </a:ln>
        </p:spPr>
        <p:txBody>
          <a:bodyPr wrap="square" rtlCol="0" anchor="t">
            <a:spAutoFit/>
          </a:bodyPr>
          <a:lstStyle/>
          <a:p>
            <a:r>
              <a:rPr lang="en-US" altLang="zh-CN" sz="1600" b="0" dirty="0">
                <a:solidFill>
                  <a:srgbClr val="008000"/>
                </a:solidFill>
                <a:effectLst/>
              </a:rPr>
              <a:t>// </a:t>
            </a:r>
            <a:r>
              <a:rPr lang="en-US" altLang="zh-CN" sz="1600" b="0" dirty="0" err="1">
                <a:solidFill>
                  <a:srgbClr val="008000"/>
                </a:solidFill>
                <a:effectLst/>
              </a:rPr>
              <a:t>mymath.h</a:t>
            </a:r>
            <a:endParaRPr lang="en-US" altLang="zh-CN" sz="1600" b="0" dirty="0">
              <a:solidFill>
                <a:srgbClr val="000000"/>
              </a:solidFill>
              <a:effectLst/>
            </a:endParaRPr>
          </a:p>
          <a:p>
            <a:r>
              <a:rPr lang="en-US" altLang="zh-CN" sz="1600" b="0" dirty="0">
                <a:solidFill>
                  <a:srgbClr val="AF00DB"/>
                </a:solidFill>
                <a:effectLst/>
              </a:rPr>
              <a:t>#</a:t>
            </a:r>
            <a:r>
              <a:rPr lang="en-US" altLang="zh-CN" sz="1600" b="0" dirty="0" err="1">
                <a:solidFill>
                  <a:srgbClr val="AF00DB"/>
                </a:solidFill>
                <a:effectLst/>
              </a:rPr>
              <a:t>ifndef</a:t>
            </a:r>
            <a:r>
              <a:rPr lang="en-US" altLang="zh-CN" sz="1600" b="0" dirty="0">
                <a:solidFill>
                  <a:srgbClr val="0000FF"/>
                </a:solidFill>
                <a:effectLst/>
              </a:rPr>
              <a:t> __MY_MATH_H__</a:t>
            </a:r>
            <a:endParaRPr lang="en-US" altLang="zh-CN" sz="1600" b="0" dirty="0">
              <a:solidFill>
                <a:srgbClr val="000000"/>
              </a:solidFill>
              <a:effectLst/>
            </a:endParaRPr>
          </a:p>
          <a:p>
            <a:r>
              <a:rPr lang="en-US" altLang="zh-CN" sz="1600" b="0" dirty="0">
                <a:solidFill>
                  <a:srgbClr val="AF00DB"/>
                </a:solidFill>
                <a:effectLst/>
              </a:rPr>
              <a:t>#define</a:t>
            </a:r>
            <a:r>
              <a:rPr lang="en-US" altLang="zh-CN" sz="1600" b="0" dirty="0">
                <a:solidFill>
                  <a:srgbClr val="0000FF"/>
                </a:solidFill>
                <a:effectLst/>
              </a:rPr>
              <a:t> __MY_MATH_H__</a:t>
            </a:r>
            <a:endParaRPr lang="en-US" altLang="zh-CN" sz="1600" b="0" dirty="0">
              <a:solidFill>
                <a:srgbClr val="000000"/>
              </a:solidFill>
              <a:effectLst/>
            </a:endParaRPr>
          </a:p>
          <a:p>
            <a:r>
              <a:rPr lang="en-US" altLang="zh-CN" sz="1600" b="0" dirty="0">
                <a:solidFill>
                  <a:srgbClr val="0000FF"/>
                </a:solidFill>
                <a:effectLst/>
              </a:rPr>
              <a:t>float</a:t>
            </a:r>
            <a:r>
              <a:rPr lang="en-US" altLang="zh-CN" sz="1600" b="0" dirty="0">
                <a:solidFill>
                  <a:srgbClr val="000000"/>
                </a:solidFill>
                <a:effectLst/>
              </a:rPr>
              <a:t>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1080"/>
                </a:solidFill>
                <a:effectLst/>
              </a:rPr>
              <a:t>array</a:t>
            </a:r>
            <a:r>
              <a:rPr lang="en-US" altLang="zh-CN" sz="1600" b="0" dirty="0">
                <a:solidFill>
                  <a:srgbClr val="000000"/>
                </a:solidFill>
                <a:effectLst/>
              </a:rPr>
              <a:t>, </a:t>
            </a:r>
            <a:r>
              <a:rPr lang="en-US" altLang="zh-CN" sz="1600" b="0" dirty="0" err="1">
                <a:solidFill>
                  <a:srgbClr val="0000FF"/>
                </a:solidFill>
                <a:effectLst/>
              </a:rPr>
              <a:t>size_t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p>
          <a:p>
            <a:r>
              <a:rPr lang="en-US" altLang="zh-CN" sz="1600" b="0" dirty="0">
                <a:solidFill>
                  <a:srgbClr val="AF00DB"/>
                </a:solidFill>
                <a:effectLst/>
              </a:rPr>
              <a:t>#endif</a:t>
            </a:r>
            <a:endParaRPr lang="en-US" altLang="zh-CN" sz="1600" b="0" dirty="0">
              <a:solidFill>
                <a:srgbClr val="000000"/>
              </a:solidFill>
              <a:effectLst/>
            </a:endParaRPr>
          </a:p>
        </p:txBody>
      </p:sp>
      <p:sp>
        <p:nvSpPr>
          <p:cNvPr id="5" name="文本框 4">
            <a:extLst>
              <a:ext uri="{FF2B5EF4-FFF2-40B4-BE49-F238E27FC236}">
                <a16:creationId xmlns:a16="http://schemas.microsoft.com/office/drawing/2014/main" id="{60C09640-7B4F-9B55-360F-5813E6D28852}"/>
              </a:ext>
            </a:extLst>
          </p:cNvPr>
          <p:cNvSpPr txBox="1"/>
          <p:nvPr/>
        </p:nvSpPr>
        <p:spPr>
          <a:xfrm>
            <a:off x="6223720" y="1627821"/>
            <a:ext cx="4259553" cy="4524315"/>
          </a:xfrm>
          <a:prstGeom prst="rect">
            <a:avLst/>
          </a:prstGeom>
          <a:solidFill>
            <a:schemeClr val="accent1">
              <a:lumMod val="20000"/>
              <a:lumOff val="80000"/>
            </a:schemeClr>
          </a:solidFill>
          <a:ln>
            <a:solidFill>
              <a:schemeClr val="tx1"/>
            </a:solidFill>
          </a:ln>
        </p:spPr>
        <p:txBody>
          <a:bodyPr wrap="square" rtlCol="0" anchor="t">
            <a:spAutoFit/>
          </a:bodyPr>
          <a:lstStyle/>
          <a:p>
            <a:r>
              <a:rPr kumimoji="0" lang="en-US" altLang="zh-CN" sz="1600" b="0" i="0" u="none" strike="noStrike" kern="1200" cap="none" spc="0" normalizeH="0" baseline="0" noProof="0" dirty="0">
                <a:ln>
                  <a:noFill/>
                </a:ln>
                <a:solidFill>
                  <a:srgbClr val="008000"/>
                </a:solidFill>
                <a:effectLst/>
                <a:uLnTx/>
                <a:uFillTx/>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ea typeface="宋体" panose="02010600030101010101" pitchFamily="2" charset="-122"/>
                <a:cs typeface="+mn-cs"/>
              </a:rPr>
              <a:t>main.cpp</a:t>
            </a:r>
            <a:endParaRPr kumimoji="0" lang="en-US" altLang="zh-CN" sz="1600" b="0" i="0" u="none" strike="noStrike" kern="1200" cap="none" spc="0" normalizeH="0" baseline="0" noProof="0" dirty="0">
              <a:ln>
                <a:noFill/>
              </a:ln>
              <a:solidFill>
                <a:srgbClr val="000000"/>
              </a:solidFill>
              <a:effectLst/>
              <a:uLnTx/>
              <a:uFillTx/>
              <a:ea typeface="宋体" panose="02010600030101010101" pitchFamily="2" charset="-122"/>
              <a:cs typeface="+mn-cs"/>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a:t>
            </a:r>
            <a:r>
              <a:rPr lang="en-US" altLang="zh-CN" sz="1600" b="0" dirty="0" err="1">
                <a:solidFill>
                  <a:srgbClr val="A31515"/>
                </a:solidFill>
                <a:effectLst/>
              </a:rPr>
              <a:t>mymath.h</a:t>
            </a:r>
            <a:r>
              <a:rPr lang="en-US" altLang="zh-CN" sz="1600" b="0" dirty="0">
                <a:solidFill>
                  <a:srgbClr val="A31515"/>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795E26"/>
                </a:solidFill>
                <a:effectLst/>
              </a:rPr>
              <a:t>main</a:t>
            </a:r>
            <a:r>
              <a:rPr lang="en-US" altLang="zh-CN" sz="1600" b="0" dirty="0">
                <a:solidFill>
                  <a:srgbClr val="000000"/>
                </a:solidFill>
                <a:effectLst/>
              </a:rPr>
              <a:t>()</a:t>
            </a:r>
          </a:p>
          <a:p>
            <a:r>
              <a:rPr lang="en-US" altLang="zh-CN" sz="1600" b="0" dirty="0">
                <a:solidFill>
                  <a:srgbClr val="000000"/>
                </a:solidFill>
                <a:effectLst/>
              </a:rPr>
              <a:t>{</a:t>
            </a: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arr1</a:t>
            </a:r>
            <a:r>
              <a:rPr lang="en-US" altLang="zh-CN" sz="1600" b="0" dirty="0">
                <a:solidFill>
                  <a:srgbClr val="000000"/>
                </a:solidFill>
                <a:effectLst/>
              </a:rPr>
              <a:t>[</a:t>
            </a:r>
            <a:r>
              <a:rPr lang="en-US" altLang="zh-CN" sz="1600" b="0" dirty="0">
                <a:solidFill>
                  <a:srgbClr val="098658"/>
                </a:solidFill>
                <a:effectLst/>
              </a:rPr>
              <a:t>8</a:t>
            </a:r>
            <a:r>
              <a:rPr lang="en-US" altLang="zh-CN" sz="1600" b="0" dirty="0">
                <a:solidFill>
                  <a:srgbClr val="000000"/>
                </a:solidFill>
                <a:effectLst/>
              </a:rPr>
              <a:t>]{</a:t>
            </a:r>
            <a:r>
              <a:rPr lang="en-US" altLang="zh-CN" sz="1600" b="0" dirty="0">
                <a:solidFill>
                  <a:srgbClr val="098658"/>
                </a:solidFill>
                <a:effectLst/>
              </a:rPr>
              <a:t>1.f</a:t>
            </a:r>
            <a:r>
              <a:rPr lang="en-US" altLang="zh-CN" sz="1600" b="0" dirty="0">
                <a:solidFill>
                  <a:srgbClr val="000000"/>
                </a:solidFill>
                <a:effectLst/>
              </a:rPr>
              <a:t>, </a:t>
            </a:r>
            <a:r>
              <a:rPr lang="en-US" altLang="zh-CN" sz="1600" b="0" dirty="0">
                <a:solidFill>
                  <a:srgbClr val="098658"/>
                </a:solidFill>
                <a:effectLst/>
              </a:rPr>
              <a:t>2.f</a:t>
            </a:r>
            <a:r>
              <a:rPr lang="en-US" altLang="zh-CN" sz="1600" b="0" dirty="0">
                <a:solidFill>
                  <a:srgbClr val="000000"/>
                </a:solidFill>
                <a:effectLst/>
              </a:rPr>
              <a:t>, </a:t>
            </a:r>
            <a:r>
              <a:rPr lang="en-US" altLang="zh-CN" sz="1600" b="0" dirty="0">
                <a:solidFill>
                  <a:srgbClr val="098658"/>
                </a:solidFill>
                <a:effectLst/>
              </a:rPr>
              <a:t>3.f</a:t>
            </a:r>
            <a:r>
              <a:rPr lang="en-US" altLang="zh-CN" sz="1600" b="0" dirty="0">
                <a:solidFill>
                  <a:srgbClr val="000000"/>
                </a:solidFill>
                <a:effectLst/>
              </a:rPr>
              <a:t>, </a:t>
            </a:r>
            <a:r>
              <a:rPr lang="en-US" altLang="zh-CN" sz="1600" b="0" dirty="0">
                <a:solidFill>
                  <a:srgbClr val="098658"/>
                </a:solidFill>
                <a:effectLst/>
              </a:rPr>
              <a:t>4.f</a:t>
            </a:r>
            <a:r>
              <a:rPr lang="en-US" altLang="zh-CN" sz="1600" b="0" dirty="0">
                <a:solidFill>
                  <a:srgbClr val="000000"/>
                </a:solidFill>
                <a:effectLst/>
              </a:rPr>
              <a:t>, </a:t>
            </a:r>
            <a:r>
              <a:rPr lang="en-US" altLang="zh-CN" sz="1600" b="0" dirty="0">
                <a:solidFill>
                  <a:srgbClr val="098658"/>
                </a:solidFill>
                <a:effectLst/>
              </a:rPr>
              <a:t>5.f</a:t>
            </a:r>
            <a:r>
              <a:rPr lang="en-US" altLang="zh-CN" sz="1600" b="0" dirty="0">
                <a:solidFill>
                  <a:srgbClr val="000000"/>
                </a:solidFill>
                <a:effectLst/>
              </a:rPr>
              <a:t>, </a:t>
            </a:r>
            <a:r>
              <a:rPr lang="en-US" altLang="zh-CN" sz="1600" b="0" dirty="0">
                <a:solidFill>
                  <a:srgbClr val="098658"/>
                </a:solidFill>
                <a:effectLst/>
              </a:rPr>
              <a:t>6.f</a:t>
            </a:r>
            <a:r>
              <a:rPr lang="en-US" altLang="zh-CN" sz="1600" b="0" dirty="0">
                <a:solidFill>
                  <a:srgbClr val="000000"/>
                </a:solidFill>
                <a:effectLst/>
              </a:rPr>
              <a:t>, </a:t>
            </a:r>
            <a:r>
              <a:rPr lang="en-US" altLang="zh-CN" sz="1600" b="0" dirty="0">
                <a:solidFill>
                  <a:srgbClr val="098658"/>
                </a:solidFill>
                <a:effectLst/>
              </a:rPr>
              <a:t>7.f</a:t>
            </a:r>
            <a:r>
              <a:rPr lang="en-US" altLang="zh-CN" sz="1600" b="0" dirty="0">
                <a:solidFill>
                  <a:srgbClr val="000000"/>
                </a:solidFill>
                <a:effectLst/>
              </a:rPr>
              <a:t>, </a:t>
            </a:r>
            <a:r>
              <a:rPr lang="en-US" altLang="zh-CN" sz="1600" b="0" dirty="0">
                <a:solidFill>
                  <a:srgbClr val="098658"/>
                </a:solidFill>
                <a:effectLst/>
              </a:rPr>
              <a:t>8.f</a:t>
            </a:r>
            <a:r>
              <a:rPr lang="en-US" altLang="zh-CN" sz="1600" b="0" dirty="0">
                <a:solidFill>
                  <a:srgbClr val="000000"/>
                </a:solidFill>
                <a:effectLst/>
              </a:rPr>
              <a:t>};</a:t>
            </a:r>
          </a:p>
          <a:p>
            <a:r>
              <a:rPr lang="en-US" altLang="zh-CN" sz="1600" b="0" dirty="0">
                <a:solidFill>
                  <a:srgbClr val="0000FF"/>
                </a:solidFill>
                <a:effectLst/>
              </a:rPr>
              <a:t>    float</a:t>
            </a:r>
            <a:r>
              <a:rPr lang="en-US" altLang="zh-CN" sz="1600" b="0" dirty="0">
                <a:solidFill>
                  <a:srgbClr val="000000"/>
                </a:solidFill>
                <a:effectLst/>
              </a:rPr>
              <a:t> * </a:t>
            </a:r>
            <a:r>
              <a:rPr lang="en-US" altLang="zh-CN" sz="1600" b="0" dirty="0">
                <a:solidFill>
                  <a:srgbClr val="001080"/>
                </a:solidFill>
                <a:effectLst/>
              </a:rPr>
              <a:t>arr2</a:t>
            </a:r>
            <a:r>
              <a:rPr lang="en-US" altLang="zh-CN" sz="1600" b="0" dirty="0">
                <a:solidFill>
                  <a:srgbClr val="000000"/>
                </a:solidFill>
                <a:effectLst/>
              </a:rPr>
              <a:t> = </a:t>
            </a:r>
            <a:r>
              <a:rPr lang="en-US" altLang="zh-CN" sz="1600" b="0" dirty="0">
                <a:solidFill>
                  <a:srgbClr val="0000FF"/>
                </a:solidFill>
                <a:effectLst/>
              </a:rPr>
              <a:t>NULL</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1080"/>
                </a:solidFill>
                <a:effectLst/>
              </a:rPr>
              <a:t>sum1</a:t>
            </a:r>
            <a:r>
              <a:rPr lang="en-US" altLang="zh-CN" sz="1600" b="0" dirty="0">
                <a:solidFill>
                  <a:srgbClr val="000000"/>
                </a:solidFill>
                <a:effectLst/>
              </a:rPr>
              <a:t> =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1080"/>
                </a:solidFill>
                <a:effectLst/>
              </a:rPr>
              <a:t>arr1</a:t>
            </a:r>
            <a:r>
              <a:rPr lang="en-US" altLang="zh-CN" sz="1600" b="0" dirty="0">
                <a:solidFill>
                  <a:srgbClr val="000000"/>
                </a:solidFill>
                <a:effectLst/>
              </a:rPr>
              <a:t>, </a:t>
            </a:r>
            <a:r>
              <a:rPr lang="en-US" altLang="zh-CN" sz="1600" b="0" dirty="0">
                <a:solidFill>
                  <a:srgbClr val="098658"/>
                </a:solidFill>
                <a:effectLst/>
              </a:rPr>
              <a:t>8</a:t>
            </a:r>
            <a:r>
              <a:rPr lang="en-US" altLang="zh-CN" sz="1600" b="0" dirty="0">
                <a:solidFill>
                  <a:srgbClr val="000000"/>
                </a:solidFill>
                <a:effectLst/>
              </a:rPr>
              <a:t>);</a:t>
            </a: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sum2</a:t>
            </a:r>
            <a:r>
              <a:rPr lang="en-US" altLang="zh-CN" sz="1600" b="0" dirty="0">
                <a:solidFill>
                  <a:srgbClr val="000000"/>
                </a:solidFill>
                <a:effectLst/>
              </a:rPr>
              <a:t> =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1080"/>
                </a:solidFill>
                <a:effectLst/>
              </a:rPr>
              <a:t>arr2</a:t>
            </a:r>
            <a:r>
              <a:rPr lang="en-US" altLang="zh-CN" sz="1600" b="0" dirty="0">
                <a:solidFill>
                  <a:srgbClr val="000000"/>
                </a:solidFill>
                <a:effectLst/>
              </a:rPr>
              <a:t>, </a:t>
            </a:r>
            <a:r>
              <a:rPr lang="en-US" altLang="zh-CN" sz="1600" b="0" dirty="0">
                <a:solidFill>
                  <a:srgbClr val="098658"/>
                </a:solidFill>
                <a:effectLst/>
              </a:rPr>
              <a:t>8</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"The result1 is "</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001080"/>
                </a:solidFill>
                <a:effectLst/>
              </a:rPr>
              <a:t>sum1</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p>
          <a:p>
            <a:r>
              <a:rPr lang="en-US" altLang="zh-CN" sz="1600" b="0" dirty="0">
                <a:solidFill>
                  <a:srgbClr val="267F99"/>
                </a:solidFill>
                <a:effectLst/>
              </a:rPr>
              <a:t>    std</a:t>
            </a:r>
            <a:r>
              <a:rPr lang="en-US" altLang="zh-CN" sz="1600" b="0" dirty="0">
                <a:solidFill>
                  <a:srgbClr val="000000"/>
                </a:solidFill>
                <a:effectLst/>
              </a:rPr>
              <a:t>::</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"The result2 is "</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001080"/>
                </a:solidFill>
                <a:effectLst/>
              </a:rPr>
              <a:t>sum2</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AF00DB"/>
                </a:solidFill>
                <a:effectLst/>
              </a:rPr>
              <a:t>return</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a:t>
            </a:r>
          </a:p>
          <a:p>
            <a:r>
              <a:rPr lang="en-US" altLang="zh-CN" sz="1600" b="0" dirty="0">
                <a:solidFill>
                  <a:srgbClr val="000000"/>
                </a:solidFill>
                <a:effectLst/>
              </a:rPr>
              <a:t>}</a:t>
            </a:r>
          </a:p>
        </p:txBody>
      </p:sp>
    </p:spTree>
    <p:extLst>
      <p:ext uri="{BB962C8B-B14F-4D97-AF65-F5344CB8AC3E}">
        <p14:creationId xmlns:p14="http://schemas.microsoft.com/office/powerpoint/2010/main" val="748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Building a static library</a:t>
            </a:r>
            <a:endParaRPr lang="zh-CN" altLang="en-US" dirty="0"/>
          </a:p>
        </p:txBody>
      </p:sp>
      <p:sp>
        <p:nvSpPr>
          <p:cNvPr id="3" name="内容占位符 2"/>
          <p:cNvSpPr>
            <a:spLocks noGrp="1"/>
          </p:cNvSpPr>
          <p:nvPr>
            <p:ph idx="1"/>
          </p:nvPr>
        </p:nvSpPr>
        <p:spPr/>
        <p:txBody>
          <a:bodyPr/>
          <a:lstStyle/>
          <a:p>
            <a:r>
              <a:rPr lang="en-US" altLang="zh-CN" dirty="0"/>
              <a:t>In previous class we do the following:</a:t>
            </a:r>
          </a:p>
          <a:p>
            <a:r>
              <a:rPr lang="en-US" altLang="zh-CN" dirty="0"/>
              <a:t>This will compile the “main.cpp” and “</a:t>
            </a:r>
            <a:r>
              <a:rPr lang="en-US" altLang="zh-CN" dirty="0" err="1"/>
              <a:t>mymath.cpp</a:t>
            </a:r>
            <a:r>
              <a:rPr lang="en-US" altLang="zh-CN" dirty="0"/>
              <a:t>” into “main”</a:t>
            </a:r>
          </a:p>
          <a:p>
            <a:r>
              <a:rPr lang="en-US" altLang="zh-CN" dirty="0"/>
              <a:t>And then run “main”</a:t>
            </a:r>
          </a:p>
        </p:txBody>
      </p:sp>
      <p:pic>
        <p:nvPicPr>
          <p:cNvPr id="6" name="图片 5">
            <a:extLst>
              <a:ext uri="{FF2B5EF4-FFF2-40B4-BE49-F238E27FC236}">
                <a16:creationId xmlns:a16="http://schemas.microsoft.com/office/drawing/2014/main" id="{6365721C-28A9-C3D9-6E9A-8BA485CABEFF}"/>
              </a:ext>
            </a:extLst>
          </p:cNvPr>
          <p:cNvPicPr>
            <a:picLocks noChangeAspect="1"/>
          </p:cNvPicPr>
          <p:nvPr/>
        </p:nvPicPr>
        <p:blipFill>
          <a:blip r:embed="rId2"/>
          <a:stretch>
            <a:fillRect/>
          </a:stretch>
        </p:blipFill>
        <p:spPr>
          <a:xfrm>
            <a:off x="2054991" y="3589502"/>
            <a:ext cx="7556500" cy="161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04698C7-1B3D-DF76-2B33-E6296AC8B56C}"/>
              </a:ext>
            </a:extLst>
          </p:cNvPr>
          <p:cNvPicPr>
            <a:picLocks noChangeAspect="1"/>
          </p:cNvPicPr>
          <p:nvPr/>
        </p:nvPicPr>
        <p:blipFill>
          <a:blip r:embed="rId2"/>
          <a:stretch>
            <a:fillRect/>
          </a:stretch>
        </p:blipFill>
        <p:spPr>
          <a:xfrm>
            <a:off x="1376479" y="3593636"/>
            <a:ext cx="7772400" cy="1696000"/>
          </a:xfrm>
          <a:prstGeom prst="rect">
            <a:avLst/>
          </a:prstGeom>
        </p:spPr>
      </p:pic>
      <p:sp>
        <p:nvSpPr>
          <p:cNvPr id="2" name="标题 1"/>
          <p:cNvSpPr>
            <a:spLocks noGrp="1"/>
          </p:cNvSpPr>
          <p:nvPr>
            <p:ph type="title"/>
          </p:nvPr>
        </p:nvSpPr>
        <p:spPr/>
        <p:txBody>
          <a:bodyPr/>
          <a:lstStyle/>
          <a:p>
            <a:r>
              <a:rPr lang="en-US" altLang="zh-CN" dirty="0">
                <a:sym typeface="+mn-ea"/>
              </a:rPr>
              <a:t>Building a static library</a:t>
            </a:r>
            <a:endParaRPr lang="zh-CN" altLang="en-US" dirty="0"/>
          </a:p>
        </p:txBody>
      </p:sp>
      <p:sp>
        <p:nvSpPr>
          <p:cNvPr id="3" name="内容占位符 2"/>
          <p:cNvSpPr>
            <a:spLocks noGrp="1"/>
          </p:cNvSpPr>
          <p:nvPr>
            <p:ph idx="1"/>
          </p:nvPr>
        </p:nvSpPr>
        <p:spPr>
          <a:xfrm>
            <a:off x="428625" y="1326995"/>
            <a:ext cx="11463453" cy="2006755"/>
          </a:xfrm>
        </p:spPr>
        <p:txBody>
          <a:bodyPr/>
          <a:lstStyle/>
          <a:p>
            <a:r>
              <a:rPr lang="en-US" altLang="zh-CN" sz="2800" dirty="0">
                <a:solidFill>
                  <a:prstClr val="black"/>
                </a:solidFill>
                <a:latin typeface="Calibri"/>
                <a:ea typeface="宋体" panose="02010600030101010101" pitchFamily="2" charset="-122"/>
              </a:rPr>
              <a:t>A static library is created by </a:t>
            </a:r>
            <a:r>
              <a:rPr lang="en-US" altLang="zh-CN" sz="2800" b="1" dirty="0">
                <a:solidFill>
                  <a:prstClr val="black"/>
                </a:solidFill>
                <a:latin typeface="Calibri"/>
                <a:ea typeface="宋体" panose="02010600030101010101" pitchFamily="2" charset="-122"/>
              </a:rPr>
              <a:t>.o</a:t>
            </a:r>
            <a:r>
              <a:rPr lang="en-US" altLang="zh-CN" sz="2800" dirty="0">
                <a:solidFill>
                  <a:prstClr val="black"/>
                </a:solidFill>
                <a:latin typeface="Calibri"/>
                <a:ea typeface="宋体" panose="02010600030101010101" pitchFamily="2" charset="-122"/>
              </a:rPr>
              <a:t> file.</a:t>
            </a:r>
            <a:endParaRPr lang="en-US" altLang="zh-CN" dirty="0"/>
          </a:p>
          <a:p>
            <a:r>
              <a:rPr lang="en-US" altLang="zh-CN" dirty="0"/>
              <a:t>Remember to use </a:t>
            </a:r>
            <a:r>
              <a:rPr lang="en-US" altLang="zh-CN" b="1" dirty="0"/>
              <a:t>“</a:t>
            </a:r>
            <a:r>
              <a:rPr lang="en-US" altLang="zh-CN" b="1" dirty="0" err="1"/>
              <a:t>ar</a:t>
            </a:r>
            <a:r>
              <a:rPr lang="en-US" altLang="zh-CN" b="1" dirty="0"/>
              <a:t>” </a:t>
            </a:r>
            <a:r>
              <a:rPr lang="en-US" altLang="zh-CN" dirty="0"/>
              <a:t>command with arguments “</a:t>
            </a:r>
            <a:r>
              <a:rPr lang="en-US" altLang="zh-CN" b="1" dirty="0"/>
              <a:t>-</a:t>
            </a:r>
            <a:r>
              <a:rPr lang="en-US" altLang="zh-CN" b="1" dirty="0" err="1"/>
              <a:t>cr</a:t>
            </a:r>
            <a:r>
              <a:rPr lang="en-US" altLang="zh-CN" dirty="0"/>
              <a:t>” when building it.</a:t>
            </a:r>
          </a:p>
          <a:p>
            <a:r>
              <a:rPr lang="en-US" altLang="zh-CN" dirty="0"/>
              <a:t>Now we should see “</a:t>
            </a:r>
            <a:r>
              <a:rPr lang="en-US" altLang="zh-CN" dirty="0" err="1">
                <a:solidFill>
                  <a:srgbClr val="00B0F0"/>
                </a:solidFill>
              </a:rPr>
              <a:t>libmymath.a</a:t>
            </a:r>
            <a:r>
              <a:rPr lang="en-US" altLang="zh-CN" dirty="0"/>
              <a:t>” in the current directory</a:t>
            </a:r>
          </a:p>
          <a:p>
            <a:endParaRPr lang="en-US" altLang="zh-CN" dirty="0"/>
          </a:p>
        </p:txBody>
      </p:sp>
      <p:grpSp>
        <p:nvGrpSpPr>
          <p:cNvPr id="9" name="组合 8">
            <a:extLst>
              <a:ext uri="{FF2B5EF4-FFF2-40B4-BE49-F238E27FC236}">
                <a16:creationId xmlns:a16="http://schemas.microsoft.com/office/drawing/2014/main" id="{3B2B03EB-02CE-432F-AFEE-C112D5A6DE17}"/>
              </a:ext>
            </a:extLst>
          </p:cNvPr>
          <p:cNvGrpSpPr/>
          <p:nvPr/>
        </p:nvGrpSpPr>
        <p:grpSpPr>
          <a:xfrm>
            <a:off x="1938186" y="4454367"/>
            <a:ext cx="2435077" cy="1322638"/>
            <a:chOff x="2622512" y="3819524"/>
            <a:chExt cx="2435077" cy="1322638"/>
          </a:xfrm>
        </p:grpSpPr>
        <p:sp>
          <p:nvSpPr>
            <p:cNvPr id="5" name="矩形 4">
              <a:extLst>
                <a:ext uri="{FF2B5EF4-FFF2-40B4-BE49-F238E27FC236}">
                  <a16:creationId xmlns:a16="http://schemas.microsoft.com/office/drawing/2014/main" id="{0C02589B-62AE-D081-9888-B03C8EAECB50}"/>
                </a:ext>
              </a:extLst>
            </p:cNvPr>
            <p:cNvSpPr/>
            <p:nvPr/>
          </p:nvSpPr>
          <p:spPr>
            <a:xfrm>
              <a:off x="4772024" y="3819524"/>
              <a:ext cx="285565" cy="2669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2EE18FC0-BD2B-F7A6-7A65-5AA370581025}"/>
                </a:ext>
              </a:extLst>
            </p:cNvPr>
            <p:cNvCxnSpPr>
              <a:cxnSpLocks/>
            </p:cNvCxnSpPr>
            <p:nvPr/>
          </p:nvCxnSpPr>
          <p:spPr>
            <a:xfrm flipV="1">
              <a:off x="4077022" y="4038600"/>
              <a:ext cx="799211" cy="6782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D6D8AC2-D8F6-EF93-E167-68E7A26C98F6}"/>
                </a:ext>
              </a:extLst>
            </p:cNvPr>
            <p:cNvSpPr txBox="1"/>
            <p:nvPr/>
          </p:nvSpPr>
          <p:spPr>
            <a:xfrm>
              <a:off x="2622512" y="4772830"/>
              <a:ext cx="2292294" cy="369332"/>
            </a:xfrm>
            <a:prstGeom prst="rect">
              <a:avLst/>
            </a:prstGeom>
            <a:noFill/>
          </p:spPr>
          <p:txBody>
            <a:bodyPr wrap="none" rtlCol="0">
              <a:spAutoFit/>
            </a:bodyPr>
            <a:lstStyle/>
            <a:p>
              <a:r>
                <a:rPr lang="en-US" altLang="zh-CN" b="1" dirty="0" err="1"/>
                <a:t>ar</a:t>
              </a:r>
              <a:r>
                <a:rPr lang="en-US" altLang="zh-CN" dirty="0"/>
                <a:t> is a </a:t>
              </a:r>
              <a:r>
                <a:rPr lang="en-US" altLang="zh-CN" dirty="0" err="1"/>
                <a:t>linux</a:t>
              </a:r>
              <a:r>
                <a:rPr lang="en-US" altLang="zh-CN" dirty="0"/>
                <a:t> command.</a:t>
              </a:r>
              <a:endParaRPr lang="zh-CN" altLang="en-US" dirty="0"/>
            </a:p>
          </p:txBody>
        </p:sp>
      </p:grpSp>
      <p:grpSp>
        <p:nvGrpSpPr>
          <p:cNvPr id="10" name="组合 9">
            <a:extLst>
              <a:ext uri="{FF2B5EF4-FFF2-40B4-BE49-F238E27FC236}">
                <a16:creationId xmlns:a16="http://schemas.microsoft.com/office/drawing/2014/main" id="{768DC8C3-2714-6461-B4C1-800DE5CC16BC}"/>
              </a:ext>
            </a:extLst>
          </p:cNvPr>
          <p:cNvGrpSpPr/>
          <p:nvPr/>
        </p:nvGrpSpPr>
        <p:grpSpPr>
          <a:xfrm>
            <a:off x="4528467" y="4476852"/>
            <a:ext cx="5551949" cy="1375628"/>
            <a:chOff x="4391025" y="3800475"/>
            <a:chExt cx="5551949" cy="1375628"/>
          </a:xfrm>
        </p:grpSpPr>
        <p:sp>
          <p:nvSpPr>
            <p:cNvPr id="11" name="矩形 10">
              <a:extLst>
                <a:ext uri="{FF2B5EF4-FFF2-40B4-BE49-F238E27FC236}">
                  <a16:creationId xmlns:a16="http://schemas.microsoft.com/office/drawing/2014/main" id="{7B14E9FA-CAC7-B379-1B84-C1B72F2F783B}"/>
                </a:ext>
              </a:extLst>
            </p:cNvPr>
            <p:cNvSpPr/>
            <p:nvPr/>
          </p:nvSpPr>
          <p:spPr>
            <a:xfrm>
              <a:off x="4391025" y="3800475"/>
              <a:ext cx="404828" cy="221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DE4450B6-4142-EDC6-AA40-C49FB2EA57A1}"/>
                </a:ext>
              </a:extLst>
            </p:cNvPr>
            <p:cNvCxnSpPr>
              <a:cxnSpLocks/>
            </p:cNvCxnSpPr>
            <p:nvPr/>
          </p:nvCxnSpPr>
          <p:spPr>
            <a:xfrm flipH="1" flipV="1">
              <a:off x="4688278" y="4037887"/>
              <a:ext cx="1401778" cy="5909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F3A2FD9-4668-FCC6-BDCF-D0158781B2E7}"/>
                </a:ext>
              </a:extLst>
            </p:cNvPr>
            <p:cNvSpPr txBox="1"/>
            <p:nvPr/>
          </p:nvSpPr>
          <p:spPr>
            <a:xfrm>
              <a:off x="5949252" y="4529772"/>
              <a:ext cx="3993722" cy="646331"/>
            </a:xfrm>
            <a:prstGeom prst="rect">
              <a:avLst/>
            </a:prstGeom>
            <a:noFill/>
          </p:spPr>
          <p:txBody>
            <a:bodyPr wrap="none" rtlCol="0">
              <a:spAutoFit/>
            </a:bodyPr>
            <a:lstStyle/>
            <a:p>
              <a:r>
                <a:rPr lang="en-US" altLang="zh-CN" b="1" dirty="0"/>
                <a:t>c</a:t>
              </a:r>
              <a:r>
                <a:rPr lang="en-US" altLang="zh-CN" dirty="0"/>
                <a:t>: create a static library.</a:t>
              </a:r>
            </a:p>
            <a:p>
              <a:r>
                <a:rPr lang="en-US" altLang="zh-CN" b="1" dirty="0"/>
                <a:t>r</a:t>
              </a:r>
              <a:r>
                <a:rPr lang="en-US" altLang="zh-CN" dirty="0"/>
                <a:t>: add the object file to the static library.</a:t>
              </a:r>
              <a:endParaRPr lang="zh-CN" altLang="en-US" dirty="0"/>
            </a:p>
          </p:txBody>
        </p:sp>
      </p:grpSp>
      <p:grpSp>
        <p:nvGrpSpPr>
          <p:cNvPr id="15" name="组合 14">
            <a:extLst>
              <a:ext uri="{FF2B5EF4-FFF2-40B4-BE49-F238E27FC236}">
                <a16:creationId xmlns:a16="http://schemas.microsoft.com/office/drawing/2014/main" id="{3B1C2592-4CB1-463D-1D70-2919DD4C3252}"/>
              </a:ext>
            </a:extLst>
          </p:cNvPr>
          <p:cNvGrpSpPr/>
          <p:nvPr/>
        </p:nvGrpSpPr>
        <p:grpSpPr>
          <a:xfrm>
            <a:off x="5007076" y="2728136"/>
            <a:ext cx="6587172" cy="1995109"/>
            <a:chOff x="3505200" y="2144921"/>
            <a:chExt cx="6587172" cy="1995109"/>
          </a:xfrm>
        </p:grpSpPr>
        <p:sp>
          <p:nvSpPr>
            <p:cNvPr id="16" name="矩形 15">
              <a:extLst>
                <a:ext uri="{FF2B5EF4-FFF2-40B4-BE49-F238E27FC236}">
                  <a16:creationId xmlns:a16="http://schemas.microsoft.com/office/drawing/2014/main" id="{3FC84C03-D4E6-DE3F-C3AE-3E59ABACC5E4}"/>
                </a:ext>
              </a:extLst>
            </p:cNvPr>
            <p:cNvSpPr/>
            <p:nvPr/>
          </p:nvSpPr>
          <p:spPr>
            <a:xfrm>
              <a:off x="3505200" y="3848099"/>
              <a:ext cx="1628192" cy="2919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a:extLst>
                <a:ext uri="{FF2B5EF4-FFF2-40B4-BE49-F238E27FC236}">
                  <a16:creationId xmlns:a16="http://schemas.microsoft.com/office/drawing/2014/main" id="{B3C6ACF9-2C3A-A71E-18CE-5CEF4F6FD7BC}"/>
                </a:ext>
              </a:extLst>
            </p:cNvPr>
            <p:cNvCxnSpPr>
              <a:cxnSpLocks/>
              <a:endCxn id="16" idx="0"/>
            </p:cNvCxnSpPr>
            <p:nvPr/>
          </p:nvCxnSpPr>
          <p:spPr>
            <a:xfrm flipH="1">
              <a:off x="4319296" y="3010421"/>
              <a:ext cx="1530973" cy="837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BFC85AF-EF19-0DC0-33E2-122D95CA87A2}"/>
                </a:ext>
              </a:extLst>
            </p:cNvPr>
            <p:cNvSpPr txBox="1"/>
            <p:nvPr/>
          </p:nvSpPr>
          <p:spPr>
            <a:xfrm>
              <a:off x="5471851" y="2144921"/>
              <a:ext cx="4620521" cy="923330"/>
            </a:xfrm>
            <a:prstGeom prst="rect">
              <a:avLst/>
            </a:prstGeom>
            <a:noFill/>
          </p:spPr>
          <p:txBody>
            <a:bodyPr wrap="square" rtlCol="0">
              <a:spAutoFit/>
            </a:bodyPr>
            <a:lstStyle/>
            <a:p>
              <a:r>
                <a:rPr lang="en-US" altLang="zh-CN" dirty="0"/>
                <a:t>The name of </a:t>
              </a:r>
              <a:r>
                <a:rPr lang="en-US" altLang="zh-CN" b="1" dirty="0"/>
                <a:t>.a</a:t>
              </a:r>
              <a:r>
                <a:rPr lang="en-US" altLang="zh-CN" dirty="0"/>
                <a:t> must be started with “</a:t>
              </a:r>
              <a:r>
                <a:rPr lang="en-US" altLang="zh-CN" b="1" dirty="0"/>
                <a:t>lib</a:t>
              </a:r>
              <a:r>
                <a:rPr lang="en-US" altLang="zh-CN" dirty="0"/>
                <a:t>” followed by the .</a:t>
              </a:r>
              <a:r>
                <a:rPr lang="en-US" altLang="zh-CN" dirty="0" err="1"/>
                <a:t>cpp</a:t>
              </a:r>
              <a:r>
                <a:rPr lang="en-US" altLang="zh-CN" dirty="0"/>
                <a:t> name in which a function is defined. </a:t>
              </a:r>
              <a:endParaRPr lang="zh-CN" altLang="en-US" dirty="0"/>
            </a:p>
          </p:txBody>
        </p:sp>
      </p:grpSp>
      <p:sp>
        <p:nvSpPr>
          <p:cNvPr id="23" name="矩形 22">
            <a:extLst>
              <a:ext uri="{FF2B5EF4-FFF2-40B4-BE49-F238E27FC236}">
                <a16:creationId xmlns:a16="http://schemas.microsoft.com/office/drawing/2014/main" id="{20E5ED9F-306E-6C9A-5D16-9CB7829EA0C1}"/>
              </a:ext>
            </a:extLst>
          </p:cNvPr>
          <p:cNvSpPr/>
          <p:nvPr/>
        </p:nvSpPr>
        <p:spPr>
          <a:xfrm>
            <a:off x="5685932" y="4097058"/>
            <a:ext cx="1314430" cy="32016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3052EBE-A50A-7BCA-2D27-993430A40D94}"/>
              </a:ext>
            </a:extLst>
          </p:cNvPr>
          <p:cNvSpPr/>
          <p:nvPr/>
        </p:nvSpPr>
        <p:spPr>
          <a:xfrm>
            <a:off x="1230973" y="4981305"/>
            <a:ext cx="1761222" cy="30833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1" name="组合 30">
            <a:extLst>
              <a:ext uri="{FF2B5EF4-FFF2-40B4-BE49-F238E27FC236}">
                <a16:creationId xmlns:a16="http://schemas.microsoft.com/office/drawing/2014/main" id="{DDF91D86-836F-B4D2-F2BF-61EA5C413562}"/>
              </a:ext>
            </a:extLst>
          </p:cNvPr>
          <p:cNvGrpSpPr/>
          <p:nvPr/>
        </p:nvGrpSpPr>
        <p:grpSpPr>
          <a:xfrm>
            <a:off x="1712737" y="2891009"/>
            <a:ext cx="4798899" cy="1054499"/>
            <a:chOff x="2322386" y="3333750"/>
            <a:chExt cx="4798899" cy="1054499"/>
          </a:xfrm>
        </p:grpSpPr>
        <p:sp>
          <p:nvSpPr>
            <p:cNvPr id="22" name="矩形 21">
              <a:extLst>
                <a:ext uri="{FF2B5EF4-FFF2-40B4-BE49-F238E27FC236}">
                  <a16:creationId xmlns:a16="http://schemas.microsoft.com/office/drawing/2014/main" id="{D3052EBE-A50A-7BCA-2D27-993430A40D94}"/>
                </a:ext>
              </a:extLst>
            </p:cNvPr>
            <p:cNvSpPr/>
            <p:nvPr/>
          </p:nvSpPr>
          <p:spPr>
            <a:xfrm>
              <a:off x="4686679" y="4088290"/>
              <a:ext cx="2434606" cy="29995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8D90CF9-7080-5EE2-DC57-20251AEBF569}"/>
                </a:ext>
              </a:extLst>
            </p:cNvPr>
            <p:cNvCxnSpPr>
              <a:cxnSpLocks/>
            </p:cNvCxnSpPr>
            <p:nvPr/>
          </p:nvCxnSpPr>
          <p:spPr>
            <a:xfrm>
              <a:off x="4761985" y="3739973"/>
              <a:ext cx="540641" cy="33755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6C2B2DF-E867-CA2A-1ADD-285D1EB0F0CD}"/>
                </a:ext>
              </a:extLst>
            </p:cNvPr>
            <p:cNvSpPr txBox="1"/>
            <p:nvPr/>
          </p:nvSpPr>
          <p:spPr>
            <a:xfrm>
              <a:off x="2322386" y="3333750"/>
              <a:ext cx="4005392" cy="369332"/>
            </a:xfrm>
            <a:prstGeom prst="rect">
              <a:avLst/>
            </a:prstGeom>
            <a:noFill/>
          </p:spPr>
          <p:txBody>
            <a:bodyPr wrap="none" rtlCol="0">
              <a:spAutoFit/>
            </a:bodyPr>
            <a:lstStyle/>
            <a:p>
              <a:r>
                <a:rPr lang="en-US" altLang="zh-CN" dirty="0"/>
                <a:t>Compile the source file to the object file.</a:t>
              </a:r>
              <a:endParaRPr lang="zh-CN" altLang="en-US" dirty="0"/>
            </a:p>
          </p:txBody>
        </p:sp>
      </p:grpSp>
    </p:spTree>
    <p:extLst>
      <p:ext uri="{BB962C8B-B14F-4D97-AF65-F5344CB8AC3E}">
        <p14:creationId xmlns:p14="http://schemas.microsoft.com/office/powerpoint/2010/main" val="259068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145679F-862F-2F78-E984-28237FBAC57D}"/>
              </a:ext>
            </a:extLst>
          </p:cNvPr>
          <p:cNvPicPr>
            <a:picLocks noChangeAspect="1"/>
          </p:cNvPicPr>
          <p:nvPr/>
        </p:nvPicPr>
        <p:blipFill>
          <a:blip r:embed="rId2"/>
          <a:stretch>
            <a:fillRect/>
          </a:stretch>
        </p:blipFill>
        <p:spPr>
          <a:xfrm>
            <a:off x="1390243" y="2866377"/>
            <a:ext cx="7772400" cy="2122714"/>
          </a:xfrm>
          <a:prstGeom prst="rect">
            <a:avLst/>
          </a:prstGeom>
        </p:spPr>
      </p:pic>
      <p:sp>
        <p:nvSpPr>
          <p:cNvPr id="2" name="标题 1"/>
          <p:cNvSpPr>
            <a:spLocks noGrp="1"/>
          </p:cNvSpPr>
          <p:nvPr>
            <p:ph type="title"/>
          </p:nvPr>
        </p:nvSpPr>
        <p:spPr/>
        <p:txBody>
          <a:bodyPr/>
          <a:lstStyle/>
          <a:p>
            <a:r>
              <a:rPr lang="en-US" altLang="zh-CN" dirty="0"/>
              <a:t>Using a static library</a:t>
            </a:r>
          </a:p>
        </p:txBody>
      </p:sp>
      <p:sp>
        <p:nvSpPr>
          <p:cNvPr id="3" name="内容占位符 2"/>
          <p:cNvSpPr>
            <a:spLocks noGrp="1"/>
          </p:cNvSpPr>
          <p:nvPr>
            <p:ph idx="1"/>
          </p:nvPr>
        </p:nvSpPr>
        <p:spPr>
          <a:xfrm>
            <a:off x="838199" y="1326995"/>
            <a:ext cx="11053879" cy="1136818"/>
          </a:xfrm>
        </p:spPr>
        <p:txBody>
          <a:bodyPr/>
          <a:lstStyle/>
          <a:p>
            <a:r>
              <a:rPr lang="en-US" altLang="zh-CN" dirty="0"/>
              <a:t>Now we can use “.a” static library.</a:t>
            </a:r>
          </a:p>
          <a:p>
            <a:r>
              <a:rPr lang="en-US" altLang="zh-CN" dirty="0"/>
              <a:t>Let’s compile “main” again:</a:t>
            </a:r>
          </a:p>
          <a:p>
            <a:endParaRPr lang="en-US" altLang="zh-CN" dirty="0"/>
          </a:p>
          <a:p>
            <a:endParaRPr lang="en-US" altLang="zh-CN" dirty="0"/>
          </a:p>
          <a:p>
            <a:pPr marL="0" indent="0">
              <a:buNone/>
            </a:pPr>
            <a:endParaRPr lang="en-US" altLang="zh-CN" dirty="0"/>
          </a:p>
        </p:txBody>
      </p:sp>
      <p:grpSp>
        <p:nvGrpSpPr>
          <p:cNvPr id="7" name="组合 6">
            <a:extLst>
              <a:ext uri="{FF2B5EF4-FFF2-40B4-BE49-F238E27FC236}">
                <a16:creationId xmlns:a16="http://schemas.microsoft.com/office/drawing/2014/main" id="{4CDC8362-CEBE-1EB8-E9AD-6C0558D3FD52}"/>
              </a:ext>
            </a:extLst>
          </p:cNvPr>
          <p:cNvGrpSpPr/>
          <p:nvPr/>
        </p:nvGrpSpPr>
        <p:grpSpPr>
          <a:xfrm>
            <a:off x="1039414" y="2431582"/>
            <a:ext cx="5594865" cy="983416"/>
            <a:chOff x="927268" y="4321104"/>
            <a:chExt cx="5594865" cy="983416"/>
          </a:xfrm>
        </p:grpSpPr>
        <p:sp>
          <p:nvSpPr>
            <p:cNvPr id="8" name="矩形 7">
              <a:extLst>
                <a:ext uri="{FF2B5EF4-FFF2-40B4-BE49-F238E27FC236}">
                  <a16:creationId xmlns:a16="http://schemas.microsoft.com/office/drawing/2014/main" id="{513B4F20-5186-C0CF-046D-EE33099822B5}"/>
                </a:ext>
              </a:extLst>
            </p:cNvPr>
            <p:cNvSpPr/>
            <p:nvPr/>
          </p:nvSpPr>
          <p:spPr>
            <a:xfrm>
              <a:off x="5624396" y="5080689"/>
              <a:ext cx="412367"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D3A9B831-307C-A055-0D07-70B76A75FEEB}"/>
                </a:ext>
              </a:extLst>
            </p:cNvPr>
            <p:cNvCxnSpPr>
              <a:cxnSpLocks/>
              <a:endCxn id="8" idx="0"/>
            </p:cNvCxnSpPr>
            <p:nvPr/>
          </p:nvCxnSpPr>
          <p:spPr>
            <a:xfrm>
              <a:off x="5394132" y="4611962"/>
              <a:ext cx="436448" cy="468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0AD0D00-1AA1-0F98-1408-FA54F52EFE51}"/>
                </a:ext>
              </a:extLst>
            </p:cNvPr>
            <p:cNvSpPr txBox="1"/>
            <p:nvPr/>
          </p:nvSpPr>
          <p:spPr>
            <a:xfrm>
              <a:off x="927268" y="4321104"/>
              <a:ext cx="5594865" cy="369332"/>
            </a:xfrm>
            <a:prstGeom prst="rect">
              <a:avLst/>
            </a:prstGeom>
            <a:noFill/>
          </p:spPr>
          <p:txBody>
            <a:bodyPr wrap="none" rtlCol="0">
              <a:spAutoFit/>
            </a:bodyPr>
            <a:lstStyle/>
            <a:p>
              <a:r>
                <a:rPr lang="en-US" altLang="zh-CN" b="1" dirty="0"/>
                <a:t>“-L.” </a:t>
              </a:r>
              <a:r>
                <a:rPr lang="en-US" altLang="zh-CN" dirty="0"/>
                <a:t>indicates to find a library file in the current directory.</a:t>
              </a:r>
              <a:endParaRPr lang="zh-CN" altLang="en-US" dirty="0"/>
            </a:p>
          </p:txBody>
        </p:sp>
      </p:grpSp>
      <p:grpSp>
        <p:nvGrpSpPr>
          <p:cNvPr id="11" name="组合 10">
            <a:extLst>
              <a:ext uri="{FF2B5EF4-FFF2-40B4-BE49-F238E27FC236}">
                <a16:creationId xmlns:a16="http://schemas.microsoft.com/office/drawing/2014/main" id="{43C4FD05-8A0B-357C-3E0B-496DF0FC7827}"/>
              </a:ext>
            </a:extLst>
          </p:cNvPr>
          <p:cNvGrpSpPr/>
          <p:nvPr/>
        </p:nvGrpSpPr>
        <p:grpSpPr>
          <a:xfrm>
            <a:off x="6096000" y="1850525"/>
            <a:ext cx="6014147" cy="1578475"/>
            <a:chOff x="4217052" y="2483930"/>
            <a:chExt cx="6014147" cy="1578475"/>
          </a:xfrm>
        </p:grpSpPr>
        <p:sp>
          <p:nvSpPr>
            <p:cNvPr id="12" name="矩形 11">
              <a:extLst>
                <a:ext uri="{FF2B5EF4-FFF2-40B4-BE49-F238E27FC236}">
                  <a16:creationId xmlns:a16="http://schemas.microsoft.com/office/drawing/2014/main" id="{C70D34B8-2DCF-250C-EFB9-2734A5362AB9}"/>
                </a:ext>
              </a:extLst>
            </p:cNvPr>
            <p:cNvSpPr/>
            <p:nvPr/>
          </p:nvSpPr>
          <p:spPr>
            <a:xfrm>
              <a:off x="4343400" y="3838574"/>
              <a:ext cx="1192188"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AF0B659A-5584-1680-1423-85E8EA687D3E}"/>
                </a:ext>
              </a:extLst>
            </p:cNvPr>
            <p:cNvCxnSpPr>
              <a:cxnSpLocks/>
              <a:endCxn id="12" idx="0"/>
            </p:cNvCxnSpPr>
            <p:nvPr/>
          </p:nvCxnSpPr>
          <p:spPr>
            <a:xfrm flipH="1">
              <a:off x="4939494" y="2853262"/>
              <a:ext cx="144248" cy="9853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5FB30A5-62A6-41BA-1D8D-D7943B466264}"/>
                </a:ext>
              </a:extLst>
            </p:cNvPr>
            <p:cNvSpPr txBox="1"/>
            <p:nvPr/>
          </p:nvSpPr>
          <p:spPr>
            <a:xfrm>
              <a:off x="4217052" y="2483930"/>
              <a:ext cx="6014147" cy="369332"/>
            </a:xfrm>
            <a:prstGeom prst="rect">
              <a:avLst/>
            </a:prstGeom>
            <a:noFill/>
          </p:spPr>
          <p:txBody>
            <a:bodyPr wrap="none" rtlCol="0">
              <a:spAutoFit/>
            </a:bodyPr>
            <a:lstStyle/>
            <a:p>
              <a:r>
                <a:rPr lang="en-US" altLang="zh-CN" b="1" dirty="0"/>
                <a:t>“-</a:t>
              </a:r>
              <a:r>
                <a:rPr lang="en-US" altLang="zh-CN" b="1" dirty="0" err="1"/>
                <a:t>lmymath</a:t>
              </a:r>
              <a:r>
                <a:rPr lang="en-US" altLang="zh-CN" b="1" dirty="0"/>
                <a:t>” </a:t>
              </a:r>
              <a:r>
                <a:rPr lang="en-US" altLang="zh-CN" dirty="0"/>
                <a:t>indicates to use “</a:t>
              </a:r>
              <a:r>
                <a:rPr lang="en-US" altLang="zh-CN" dirty="0" err="1"/>
                <a:t>libmymath.a</a:t>
              </a:r>
              <a:r>
                <a:rPr lang="en-US" altLang="zh-CN" dirty="0"/>
                <a:t>” or “</a:t>
              </a:r>
              <a:r>
                <a:rPr lang="en-US" altLang="zh-CN" dirty="0" err="1"/>
                <a:t>libmymath.so</a:t>
              </a:r>
              <a:r>
                <a:rPr lang="en-US" altLang="zh-CN" dirty="0"/>
                <a:t>”</a:t>
              </a:r>
              <a:endParaRPr lang="zh-CN" altLang="en-US" dirty="0"/>
            </a:p>
          </p:txBody>
        </p:sp>
      </p:grpSp>
      <p:sp>
        <p:nvSpPr>
          <p:cNvPr id="20" name="内容占位符 2">
            <a:extLst>
              <a:ext uri="{FF2B5EF4-FFF2-40B4-BE49-F238E27FC236}">
                <a16:creationId xmlns:a16="http://schemas.microsoft.com/office/drawing/2014/main" id="{A146C597-36E7-E9CA-072C-E05C59C5EC2A}"/>
              </a:ext>
            </a:extLst>
          </p:cNvPr>
          <p:cNvSpPr txBox="1">
            <a:spLocks/>
          </p:cNvSpPr>
          <p:nvPr/>
        </p:nvSpPr>
        <p:spPr>
          <a:xfrm>
            <a:off x="576462" y="4963613"/>
            <a:ext cx="11244063" cy="1134784"/>
          </a:xfrm>
          <a:prstGeom prst="rect">
            <a:avLst/>
          </a:prstGeom>
        </p:spPr>
        <p:txBody>
          <a:bodyPr vert="horz" lIns="99096" tIns="49548" rIns="99096" bIns="4954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t>-L</a:t>
            </a:r>
            <a:r>
              <a:rPr lang="en-US" altLang="zh-CN" sz="2400" dirty="0"/>
              <a:t>: indicates the directory of libraries</a:t>
            </a:r>
          </a:p>
          <a:p>
            <a:r>
              <a:rPr lang="en-US" altLang="zh-CN" sz="2400" b="1" dirty="0"/>
              <a:t>-l</a:t>
            </a:r>
            <a:r>
              <a:rPr lang="en-US" altLang="zh-CN" sz="2400" dirty="0"/>
              <a:t>: indicates the library name, the compiler can give the “</a:t>
            </a:r>
            <a:r>
              <a:rPr lang="en-US" altLang="zh-CN" sz="2400" b="1" dirty="0">
                <a:solidFill>
                  <a:srgbClr val="00B0F0"/>
                </a:solidFill>
              </a:rPr>
              <a:t>lib</a:t>
            </a:r>
            <a:r>
              <a:rPr lang="en-US" altLang="zh-CN" sz="2400" dirty="0"/>
              <a:t>” prefix to the library name and follows with </a:t>
            </a:r>
            <a:r>
              <a:rPr lang="en-US" altLang="zh-CN" sz="2400" b="1" dirty="0">
                <a:solidFill>
                  <a:srgbClr val="00B0F0"/>
                </a:solidFill>
              </a:rPr>
              <a:t>.a</a:t>
            </a:r>
            <a:r>
              <a:rPr lang="en-US" altLang="zh-CN" sz="2400" dirty="0"/>
              <a:t> as extension name.</a:t>
            </a:r>
          </a:p>
        </p:txBody>
      </p:sp>
      <p:sp>
        <p:nvSpPr>
          <p:cNvPr id="16" name="矩形 15">
            <a:extLst>
              <a:ext uri="{FF2B5EF4-FFF2-40B4-BE49-F238E27FC236}">
                <a16:creationId xmlns:a16="http://schemas.microsoft.com/office/drawing/2014/main" id="{A293F850-E7E2-81B9-D2C7-6E51A92973B0}"/>
              </a:ext>
            </a:extLst>
          </p:cNvPr>
          <p:cNvSpPr/>
          <p:nvPr/>
        </p:nvSpPr>
        <p:spPr>
          <a:xfrm>
            <a:off x="4035287" y="3480461"/>
            <a:ext cx="5067786" cy="511842"/>
          </a:xfrm>
          <a:prstGeom prst="rect">
            <a:avLst/>
          </a:prstGeom>
          <a:solidFill>
            <a:schemeClr val="accent1">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4C34A2DF-4C85-241F-A8B2-8D62AA66FB75}"/>
              </a:ext>
            </a:extLst>
          </p:cNvPr>
          <p:cNvSpPr/>
          <p:nvPr/>
        </p:nvSpPr>
        <p:spPr>
          <a:xfrm>
            <a:off x="4035287" y="3215890"/>
            <a:ext cx="5067786" cy="233904"/>
          </a:xfrm>
          <a:prstGeom prst="rect">
            <a:avLst/>
          </a:prstGeom>
          <a:solidFill>
            <a:schemeClr val="accent6">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0F680273-3194-D55A-0B6C-F7108745D171}"/>
              </a:ext>
            </a:extLst>
          </p:cNvPr>
          <p:cNvSpPr/>
          <p:nvPr/>
        </p:nvSpPr>
        <p:spPr>
          <a:xfrm>
            <a:off x="4035287" y="2951093"/>
            <a:ext cx="5067786" cy="233904"/>
          </a:xfrm>
          <a:prstGeom prst="rect">
            <a:avLst/>
          </a:prstGeom>
          <a:solidFill>
            <a:schemeClr val="accent4">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D724896B-1888-5610-C0BA-F0B0D44614E7}"/>
              </a:ext>
            </a:extLst>
          </p:cNvPr>
          <p:cNvSpPr txBox="1"/>
          <p:nvPr/>
        </p:nvSpPr>
        <p:spPr>
          <a:xfrm>
            <a:off x="9795805" y="3104809"/>
            <a:ext cx="1702490" cy="646331"/>
          </a:xfrm>
          <a:prstGeom prst="rect">
            <a:avLst/>
          </a:prstGeom>
          <a:noFill/>
        </p:spPr>
        <p:txBody>
          <a:bodyPr wrap="square">
            <a:spAutoFit/>
          </a:bodyPr>
          <a:lstStyle/>
          <a:p>
            <a:r>
              <a:rPr lang="en-US" altLang="zh-CN" dirty="0"/>
              <a:t>The 3 methods </a:t>
            </a:r>
          </a:p>
          <a:p>
            <a:r>
              <a:rPr lang="en-US" altLang="zh-CN" dirty="0"/>
              <a:t>are equivalent. </a:t>
            </a:r>
            <a:endParaRPr lang="zh-CN" altLang="en-US" dirty="0"/>
          </a:p>
        </p:txBody>
      </p:sp>
      <p:sp>
        <p:nvSpPr>
          <p:cNvPr id="23" name="左箭头 22">
            <a:extLst>
              <a:ext uri="{FF2B5EF4-FFF2-40B4-BE49-F238E27FC236}">
                <a16:creationId xmlns:a16="http://schemas.microsoft.com/office/drawing/2014/main" id="{FE1A0238-2136-14B9-2973-7DCB4C8F3D18}"/>
              </a:ext>
            </a:extLst>
          </p:cNvPr>
          <p:cNvSpPr/>
          <p:nvPr/>
        </p:nvSpPr>
        <p:spPr>
          <a:xfrm>
            <a:off x="9236082" y="3289102"/>
            <a:ext cx="556119" cy="3213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A89D0B-80B6-E7B0-8702-959DFF0BF4D6}"/>
              </a:ext>
            </a:extLst>
          </p:cNvPr>
          <p:cNvPicPr>
            <a:picLocks noChangeAspect="1"/>
          </p:cNvPicPr>
          <p:nvPr/>
        </p:nvPicPr>
        <p:blipFill>
          <a:blip r:embed="rId2"/>
          <a:stretch>
            <a:fillRect/>
          </a:stretch>
        </p:blipFill>
        <p:spPr>
          <a:xfrm>
            <a:off x="1105178" y="1971976"/>
            <a:ext cx="7772400" cy="3056561"/>
          </a:xfrm>
          <a:prstGeom prst="rect">
            <a:avLst/>
          </a:prstGeom>
        </p:spPr>
      </p:pic>
      <p:sp>
        <p:nvSpPr>
          <p:cNvPr id="2" name="标题 1"/>
          <p:cNvSpPr>
            <a:spLocks noGrp="1"/>
          </p:cNvSpPr>
          <p:nvPr>
            <p:ph type="title"/>
          </p:nvPr>
        </p:nvSpPr>
        <p:spPr/>
        <p:txBody>
          <a:bodyPr/>
          <a:lstStyle/>
          <a:p>
            <a:r>
              <a:rPr lang="en-US" altLang="zh-CN" dirty="0"/>
              <a:t>Using a static library</a:t>
            </a:r>
          </a:p>
        </p:txBody>
      </p:sp>
      <p:sp>
        <p:nvSpPr>
          <p:cNvPr id="25" name="文本框 24">
            <a:extLst>
              <a:ext uri="{FF2B5EF4-FFF2-40B4-BE49-F238E27FC236}">
                <a16:creationId xmlns:a16="http://schemas.microsoft.com/office/drawing/2014/main" id="{B1A9A9F6-DC96-701D-810D-AC396CB991DF}"/>
              </a:ext>
            </a:extLst>
          </p:cNvPr>
          <p:cNvSpPr txBox="1"/>
          <p:nvPr/>
        </p:nvSpPr>
        <p:spPr>
          <a:xfrm>
            <a:off x="750006" y="1186384"/>
            <a:ext cx="8294604" cy="461665"/>
          </a:xfrm>
          <a:prstGeom prst="rect">
            <a:avLst/>
          </a:prstGeom>
          <a:noFill/>
        </p:spPr>
        <p:txBody>
          <a:bodyPr wrap="square">
            <a:spAutoFit/>
          </a:bodyPr>
          <a:lstStyle/>
          <a:p>
            <a:pPr algn="l" latinLnBrk="1"/>
            <a:r>
              <a:rPr lang="en-US" altLang="zh-CN" sz="2400" dirty="0"/>
              <a:t>If the static library is removed, the program can run normally.</a:t>
            </a:r>
          </a:p>
        </p:txBody>
      </p:sp>
      <p:grpSp>
        <p:nvGrpSpPr>
          <p:cNvPr id="28" name="组合 27">
            <a:extLst>
              <a:ext uri="{FF2B5EF4-FFF2-40B4-BE49-F238E27FC236}">
                <a16:creationId xmlns:a16="http://schemas.microsoft.com/office/drawing/2014/main" id="{AC052E4E-01CA-CF3E-499F-8B8A660A19BC}"/>
              </a:ext>
            </a:extLst>
          </p:cNvPr>
          <p:cNvGrpSpPr/>
          <p:nvPr/>
        </p:nvGrpSpPr>
        <p:grpSpPr>
          <a:xfrm>
            <a:off x="3480631" y="3470636"/>
            <a:ext cx="8218807" cy="625684"/>
            <a:chOff x="1807847" y="4695293"/>
            <a:chExt cx="8218807" cy="625684"/>
          </a:xfrm>
        </p:grpSpPr>
        <p:sp>
          <p:nvSpPr>
            <p:cNvPr id="29" name="矩形 28">
              <a:extLst>
                <a:ext uri="{FF2B5EF4-FFF2-40B4-BE49-F238E27FC236}">
                  <a16:creationId xmlns:a16="http://schemas.microsoft.com/office/drawing/2014/main" id="{C689EEBF-AC4A-DF62-8320-F4236293D8E4}"/>
                </a:ext>
              </a:extLst>
            </p:cNvPr>
            <p:cNvSpPr/>
            <p:nvPr/>
          </p:nvSpPr>
          <p:spPr>
            <a:xfrm>
              <a:off x="1807847" y="5107990"/>
              <a:ext cx="1667606" cy="212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46388BC5-25E6-D301-4453-7FBB2B5079FC}"/>
                </a:ext>
              </a:extLst>
            </p:cNvPr>
            <p:cNvCxnSpPr>
              <a:cxnSpLocks/>
              <a:stCxn id="31" idx="1"/>
            </p:cNvCxnSpPr>
            <p:nvPr/>
          </p:nvCxnSpPr>
          <p:spPr>
            <a:xfrm flipH="1">
              <a:off x="3475453" y="4879959"/>
              <a:ext cx="3679646" cy="3116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580B743-C8E0-53EF-ECD4-4ECDD6F31E19}"/>
                </a:ext>
              </a:extLst>
            </p:cNvPr>
            <p:cNvSpPr txBox="1"/>
            <p:nvPr/>
          </p:nvSpPr>
          <p:spPr>
            <a:xfrm>
              <a:off x="7155099" y="4695293"/>
              <a:ext cx="2871555" cy="369332"/>
            </a:xfrm>
            <a:prstGeom prst="rect">
              <a:avLst/>
            </a:prstGeom>
            <a:noFill/>
          </p:spPr>
          <p:txBody>
            <a:bodyPr wrap="none" rtlCol="0">
              <a:spAutoFit/>
            </a:bodyPr>
            <a:lstStyle/>
            <a:p>
              <a:r>
                <a:rPr lang="en-US" altLang="zh-CN" dirty="0"/>
                <a:t>remove the static library file.</a:t>
              </a:r>
              <a:endParaRPr lang="zh-CN" altLang="en-US" dirty="0"/>
            </a:p>
          </p:txBody>
        </p:sp>
      </p:grpSp>
      <p:sp>
        <p:nvSpPr>
          <p:cNvPr id="37" name="矩形 36">
            <a:extLst>
              <a:ext uri="{FF2B5EF4-FFF2-40B4-BE49-F238E27FC236}">
                <a16:creationId xmlns:a16="http://schemas.microsoft.com/office/drawing/2014/main" id="{EB265DF4-0B29-EEDC-57FB-D4D162F5B11E}"/>
              </a:ext>
            </a:extLst>
          </p:cNvPr>
          <p:cNvSpPr/>
          <p:nvPr/>
        </p:nvSpPr>
        <p:spPr>
          <a:xfrm>
            <a:off x="3480397" y="4106259"/>
            <a:ext cx="939893" cy="2397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DA6FD147-A903-039A-88B8-E1ABEECA30C5}"/>
              </a:ext>
            </a:extLst>
          </p:cNvPr>
          <p:cNvSpPr txBox="1"/>
          <p:nvPr/>
        </p:nvSpPr>
        <p:spPr>
          <a:xfrm>
            <a:off x="851855" y="5381993"/>
            <a:ext cx="10801200" cy="738664"/>
          </a:xfrm>
          <a:prstGeom prst="rect">
            <a:avLst/>
          </a:prstGeom>
          <a:noFill/>
        </p:spPr>
        <p:txBody>
          <a:bodyPr wrap="square">
            <a:spAutoFit/>
          </a:bodyPr>
          <a:lstStyle/>
          <a:p>
            <a:r>
              <a:rPr lang="en-US" altLang="zh-CN" sz="2400" dirty="0"/>
              <a:t>To create a static library from multiple object files:</a:t>
            </a:r>
          </a:p>
          <a:p>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ar</a:t>
            </a:r>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cr</a:t>
            </a:r>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libtest.a</a:t>
            </a:r>
            <a:r>
              <a:rPr lang="en-US" altLang="zh-CN" b="1" dirty="0">
                <a:solidFill>
                  <a:srgbClr val="00B0F0"/>
                </a:solidFill>
                <a:cs typeface="Consolas" panose="020B0609020204030204" pitchFamily="49" charset="0"/>
              </a:rPr>
              <a:t> test1.o test2.o</a:t>
            </a:r>
            <a:r>
              <a:rPr lang="en-US" altLang="zh-CN" b="1" i="0" dirty="0">
                <a:solidFill>
                  <a:srgbClr val="00B0F0"/>
                </a:solidFill>
                <a:effectLst/>
                <a:cs typeface="Consolas" panose="020B0609020204030204" pitchFamily="49" charset="0"/>
              </a:rPr>
              <a:t> </a:t>
            </a:r>
            <a:endParaRPr lang="zh-CN" altLang="en-US" b="1" dirty="0">
              <a:solidFill>
                <a:srgbClr val="00B0F0"/>
              </a:solidFill>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95B5DDB-1000-C9CE-5457-038BC6549E4D}"/>
              </a:ext>
            </a:extLst>
          </p:cNvPr>
          <p:cNvPicPr>
            <a:picLocks noChangeAspect="1"/>
          </p:cNvPicPr>
          <p:nvPr/>
        </p:nvPicPr>
        <p:blipFill>
          <a:blip r:embed="rId2"/>
          <a:stretch>
            <a:fillRect/>
          </a:stretch>
        </p:blipFill>
        <p:spPr>
          <a:xfrm>
            <a:off x="2281237" y="6131029"/>
            <a:ext cx="7629525" cy="428625"/>
          </a:xfrm>
          <a:prstGeom prst="rect">
            <a:avLst/>
          </a:prstGeom>
        </p:spPr>
      </p:pic>
      <p:pic>
        <p:nvPicPr>
          <p:cNvPr id="4" name="图片 3">
            <a:extLst>
              <a:ext uri="{FF2B5EF4-FFF2-40B4-BE49-F238E27FC236}">
                <a16:creationId xmlns:a16="http://schemas.microsoft.com/office/drawing/2014/main" id="{5D0C3C6E-30E9-8187-4AFD-3E60E5BC3640}"/>
              </a:ext>
            </a:extLst>
          </p:cNvPr>
          <p:cNvPicPr>
            <a:picLocks noChangeAspect="1"/>
          </p:cNvPicPr>
          <p:nvPr/>
        </p:nvPicPr>
        <p:blipFill>
          <a:blip r:embed="rId3"/>
          <a:stretch>
            <a:fillRect/>
          </a:stretch>
        </p:blipFill>
        <p:spPr>
          <a:xfrm>
            <a:off x="2297972" y="5167476"/>
            <a:ext cx="6877050" cy="885825"/>
          </a:xfrm>
          <a:prstGeom prst="rect">
            <a:avLst/>
          </a:prstGeom>
        </p:spPr>
      </p:pic>
      <p:pic>
        <p:nvPicPr>
          <p:cNvPr id="3" name="图片 2">
            <a:extLst>
              <a:ext uri="{FF2B5EF4-FFF2-40B4-BE49-F238E27FC236}">
                <a16:creationId xmlns:a16="http://schemas.microsoft.com/office/drawing/2014/main" id="{3AF85FA7-861C-5BF0-1865-8DFE07638DB4}"/>
              </a:ext>
            </a:extLst>
          </p:cNvPr>
          <p:cNvPicPr>
            <a:picLocks noChangeAspect="1"/>
          </p:cNvPicPr>
          <p:nvPr/>
        </p:nvPicPr>
        <p:blipFill>
          <a:blip r:embed="rId4"/>
          <a:stretch>
            <a:fillRect/>
          </a:stretch>
        </p:blipFill>
        <p:spPr>
          <a:xfrm>
            <a:off x="776304" y="1442912"/>
            <a:ext cx="1296681" cy="1400415"/>
          </a:xfrm>
          <a:prstGeom prst="rect">
            <a:avLst/>
          </a:prstGeom>
        </p:spPr>
      </p:pic>
      <p:pic>
        <p:nvPicPr>
          <p:cNvPr id="9" name="图片 8">
            <a:extLst>
              <a:ext uri="{FF2B5EF4-FFF2-40B4-BE49-F238E27FC236}">
                <a16:creationId xmlns:a16="http://schemas.microsoft.com/office/drawing/2014/main" id="{A02FB3D4-EF33-B504-CC18-F69D53389F40}"/>
              </a:ext>
            </a:extLst>
          </p:cNvPr>
          <p:cNvPicPr>
            <a:picLocks noChangeAspect="1"/>
          </p:cNvPicPr>
          <p:nvPr/>
        </p:nvPicPr>
        <p:blipFill>
          <a:blip r:embed="rId5"/>
          <a:stretch>
            <a:fillRect/>
          </a:stretch>
        </p:blipFill>
        <p:spPr>
          <a:xfrm>
            <a:off x="2452350" y="605892"/>
            <a:ext cx="4019710" cy="4538382"/>
          </a:xfrm>
          <a:prstGeom prst="rect">
            <a:avLst/>
          </a:prstGeom>
        </p:spPr>
      </p:pic>
      <p:grpSp>
        <p:nvGrpSpPr>
          <p:cNvPr id="10" name="组合 9">
            <a:extLst>
              <a:ext uri="{FF2B5EF4-FFF2-40B4-BE49-F238E27FC236}">
                <a16:creationId xmlns:a16="http://schemas.microsoft.com/office/drawing/2014/main" id="{50092096-38B9-68A9-67C8-115D49A804FD}"/>
              </a:ext>
            </a:extLst>
          </p:cNvPr>
          <p:cNvGrpSpPr/>
          <p:nvPr/>
        </p:nvGrpSpPr>
        <p:grpSpPr>
          <a:xfrm>
            <a:off x="2893762" y="729361"/>
            <a:ext cx="3905058" cy="651392"/>
            <a:chOff x="983903" y="6441350"/>
            <a:chExt cx="4302795" cy="717997"/>
          </a:xfrm>
        </p:grpSpPr>
        <p:sp>
          <p:nvSpPr>
            <p:cNvPr id="11" name="矩形 10">
              <a:extLst>
                <a:ext uri="{FF2B5EF4-FFF2-40B4-BE49-F238E27FC236}">
                  <a16:creationId xmlns:a16="http://schemas.microsoft.com/office/drawing/2014/main" id="{587AE34B-A0A8-1742-7D31-30075C456705}"/>
                </a:ext>
              </a:extLst>
            </p:cNvPr>
            <p:cNvSpPr/>
            <p:nvPr/>
          </p:nvSpPr>
          <p:spPr>
            <a:xfrm>
              <a:off x="983903" y="6810452"/>
              <a:ext cx="3024336"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2087">
                <a:solidFill>
                  <a:prstClr val="white"/>
                </a:solidFill>
                <a:latin typeface="Calibri"/>
                <a:ea typeface="宋体" panose="02010600030101010101" pitchFamily="2" charset="-122"/>
              </a:endParaRPr>
            </a:p>
          </p:txBody>
        </p:sp>
        <p:sp>
          <p:nvSpPr>
            <p:cNvPr id="12" name="Content Placeholder 2">
              <a:extLst>
                <a:ext uri="{FF2B5EF4-FFF2-40B4-BE49-F238E27FC236}">
                  <a16:creationId xmlns:a16="http://schemas.microsoft.com/office/drawing/2014/main" id="{F9AF4AF4-E6EF-EC7A-F18B-E412590761A8}"/>
                </a:ext>
              </a:extLst>
            </p:cNvPr>
            <p:cNvSpPr txBox="1">
              <a:spLocks/>
            </p:cNvSpPr>
            <p:nvPr/>
          </p:nvSpPr>
          <p:spPr bwMode="auto">
            <a:xfrm>
              <a:off x="3432176" y="6441350"/>
              <a:ext cx="1854522" cy="418580"/>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815" dirty="0">
                  <a:solidFill>
                    <a:srgbClr val="FFFF00"/>
                  </a:solidFill>
                  <a:latin typeface="Calibri"/>
                </a:rPr>
                <a:t>three targets</a:t>
              </a:r>
            </a:p>
          </p:txBody>
        </p:sp>
        <p:cxnSp>
          <p:nvCxnSpPr>
            <p:cNvPr id="13" name="直接箭头连接符 12">
              <a:extLst>
                <a:ext uri="{FF2B5EF4-FFF2-40B4-BE49-F238E27FC236}">
                  <a16:creationId xmlns:a16="http://schemas.microsoft.com/office/drawing/2014/main" id="{7BD3C416-3C8D-D39F-562E-BB010087246A}"/>
                </a:ext>
              </a:extLst>
            </p:cNvPr>
            <p:cNvCxnSpPr>
              <a:cxnSpLocks/>
              <a:stCxn id="12" idx="1"/>
            </p:cNvCxnSpPr>
            <p:nvPr/>
          </p:nvCxnSpPr>
          <p:spPr>
            <a:xfrm flipH="1">
              <a:off x="3000127" y="6650640"/>
              <a:ext cx="432049" cy="2530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6CB236E7-2DC4-6D2E-CAFE-91D6348AB630}"/>
              </a:ext>
            </a:extLst>
          </p:cNvPr>
          <p:cNvGrpSpPr/>
          <p:nvPr/>
        </p:nvGrpSpPr>
        <p:grpSpPr>
          <a:xfrm>
            <a:off x="2893762" y="1293820"/>
            <a:ext cx="3578298" cy="543913"/>
            <a:chOff x="983903" y="6559820"/>
            <a:chExt cx="3942754" cy="599527"/>
          </a:xfrm>
        </p:grpSpPr>
        <p:sp>
          <p:nvSpPr>
            <p:cNvPr id="18" name="矩形 17">
              <a:extLst>
                <a:ext uri="{FF2B5EF4-FFF2-40B4-BE49-F238E27FC236}">
                  <a16:creationId xmlns:a16="http://schemas.microsoft.com/office/drawing/2014/main" id="{03FE7D00-1A94-078D-2A60-15731B8172AE}"/>
                </a:ext>
              </a:extLst>
            </p:cNvPr>
            <p:cNvSpPr/>
            <p:nvPr/>
          </p:nvSpPr>
          <p:spPr>
            <a:xfrm>
              <a:off x="983903" y="6810452"/>
              <a:ext cx="1656183"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19" name="Content Placeholder 2">
              <a:extLst>
                <a:ext uri="{FF2B5EF4-FFF2-40B4-BE49-F238E27FC236}">
                  <a16:creationId xmlns:a16="http://schemas.microsoft.com/office/drawing/2014/main" id="{078C48FC-4E77-7347-8689-9DE5EF844FF1}"/>
                </a:ext>
              </a:extLst>
            </p:cNvPr>
            <p:cNvSpPr txBox="1">
              <a:spLocks/>
            </p:cNvSpPr>
            <p:nvPr/>
          </p:nvSpPr>
          <p:spPr bwMode="auto">
            <a:xfrm>
              <a:off x="2846861" y="6559820"/>
              <a:ext cx="2079796" cy="418580"/>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dirty="0">
                  <a:solidFill>
                    <a:srgbClr val="FFFF00"/>
                  </a:solidFill>
                  <a:latin typeface="Calibri"/>
                </a:rPr>
                <a:t>the first target with its </a:t>
              </a:r>
              <a:r>
                <a:rPr lang="en-US" altLang="zh-CN" sz="1634" dirty="0">
                  <a:solidFill>
                    <a:srgbClr val="FFFF00"/>
                  </a:solidFill>
                  <a:latin typeface="Calibri"/>
                  <a:ea typeface="宋体" panose="02010600030101010101" pitchFamily="2" charset="-122"/>
                </a:rPr>
                <a:t>prerequisite</a:t>
              </a:r>
              <a:endParaRPr lang="en-US" sz="1634" dirty="0">
                <a:solidFill>
                  <a:srgbClr val="FFFF00"/>
                </a:solidFill>
                <a:latin typeface="Calibri"/>
              </a:endParaRPr>
            </a:p>
          </p:txBody>
        </p:sp>
        <p:cxnSp>
          <p:nvCxnSpPr>
            <p:cNvPr id="20" name="直接箭头连接符 19">
              <a:extLst>
                <a:ext uri="{FF2B5EF4-FFF2-40B4-BE49-F238E27FC236}">
                  <a16:creationId xmlns:a16="http://schemas.microsoft.com/office/drawing/2014/main" id="{6CF17369-867F-19ED-FE22-FCA361EB0616}"/>
                </a:ext>
              </a:extLst>
            </p:cNvPr>
            <p:cNvCxnSpPr>
              <a:cxnSpLocks/>
            </p:cNvCxnSpPr>
            <p:nvPr/>
          </p:nvCxnSpPr>
          <p:spPr>
            <a:xfrm flipH="1">
              <a:off x="2445367" y="6756775"/>
              <a:ext cx="468205" cy="180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7B278116-2856-04F5-8F5E-A88C46915EB9}"/>
              </a:ext>
            </a:extLst>
          </p:cNvPr>
          <p:cNvGrpSpPr/>
          <p:nvPr/>
        </p:nvGrpSpPr>
        <p:grpSpPr>
          <a:xfrm>
            <a:off x="2939587" y="3157127"/>
            <a:ext cx="3613876" cy="837217"/>
            <a:chOff x="983903" y="6236526"/>
            <a:chExt cx="3981956" cy="922821"/>
          </a:xfrm>
        </p:grpSpPr>
        <p:sp>
          <p:nvSpPr>
            <p:cNvPr id="23" name="矩形 22">
              <a:extLst>
                <a:ext uri="{FF2B5EF4-FFF2-40B4-BE49-F238E27FC236}">
                  <a16:creationId xmlns:a16="http://schemas.microsoft.com/office/drawing/2014/main" id="{2F37415D-8EB4-4D68-AAAE-235BA150501E}"/>
                </a:ext>
              </a:extLst>
            </p:cNvPr>
            <p:cNvSpPr/>
            <p:nvPr/>
          </p:nvSpPr>
          <p:spPr>
            <a:xfrm>
              <a:off x="983903" y="6810452"/>
              <a:ext cx="1929669"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24" name="Content Placeholder 2">
              <a:extLst>
                <a:ext uri="{FF2B5EF4-FFF2-40B4-BE49-F238E27FC236}">
                  <a16:creationId xmlns:a16="http://schemas.microsoft.com/office/drawing/2014/main" id="{BB5B3697-90ED-7C54-FABB-1A20B340D035}"/>
                </a:ext>
              </a:extLst>
            </p:cNvPr>
            <p:cNvSpPr txBox="1">
              <a:spLocks/>
            </p:cNvSpPr>
            <p:nvPr/>
          </p:nvSpPr>
          <p:spPr bwMode="auto">
            <a:xfrm>
              <a:off x="2751296" y="6236526"/>
              <a:ext cx="2214563" cy="418580"/>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dirty="0">
                  <a:solidFill>
                    <a:srgbClr val="FFFF00"/>
                  </a:solidFill>
                  <a:latin typeface="Calibri"/>
                </a:rPr>
                <a:t>the second target with its </a:t>
              </a:r>
              <a:r>
                <a:rPr lang="en-US" altLang="zh-CN" sz="1634" dirty="0">
                  <a:solidFill>
                    <a:srgbClr val="FFFF00"/>
                  </a:solidFill>
                  <a:latin typeface="Calibri"/>
                  <a:ea typeface="宋体" panose="02010600030101010101" pitchFamily="2" charset="-122"/>
                </a:rPr>
                <a:t>prerequisite</a:t>
              </a:r>
              <a:endParaRPr lang="en-US" sz="1634" dirty="0">
                <a:solidFill>
                  <a:srgbClr val="FFFF00"/>
                </a:solidFill>
                <a:latin typeface="Calibri"/>
              </a:endParaRPr>
            </a:p>
          </p:txBody>
        </p:sp>
        <p:cxnSp>
          <p:nvCxnSpPr>
            <p:cNvPr id="25" name="直接箭头连接符 24">
              <a:extLst>
                <a:ext uri="{FF2B5EF4-FFF2-40B4-BE49-F238E27FC236}">
                  <a16:creationId xmlns:a16="http://schemas.microsoft.com/office/drawing/2014/main" id="{E52B78D0-ED5D-F3E6-F7A8-08758F03696D}"/>
                </a:ext>
              </a:extLst>
            </p:cNvPr>
            <p:cNvCxnSpPr>
              <a:cxnSpLocks/>
            </p:cNvCxnSpPr>
            <p:nvPr/>
          </p:nvCxnSpPr>
          <p:spPr>
            <a:xfrm flipH="1">
              <a:off x="2445367" y="6691652"/>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6CB236E7-2DC4-6D2E-CAFE-91D6348AB630}"/>
              </a:ext>
            </a:extLst>
          </p:cNvPr>
          <p:cNvGrpSpPr/>
          <p:nvPr/>
        </p:nvGrpSpPr>
        <p:grpSpPr>
          <a:xfrm>
            <a:off x="2909814" y="4330277"/>
            <a:ext cx="3447592" cy="578989"/>
            <a:chOff x="983904" y="6521158"/>
            <a:chExt cx="3798736" cy="638191"/>
          </a:xfrm>
        </p:grpSpPr>
        <p:sp>
          <p:nvSpPr>
            <p:cNvPr id="28" name="矩形 27">
              <a:extLst>
                <a:ext uri="{FF2B5EF4-FFF2-40B4-BE49-F238E27FC236}">
                  <a16:creationId xmlns:a16="http://schemas.microsoft.com/office/drawing/2014/main" id="{03FE7D00-1A94-078D-2A60-15731B8172AE}"/>
                </a:ext>
              </a:extLst>
            </p:cNvPr>
            <p:cNvSpPr/>
            <p:nvPr/>
          </p:nvSpPr>
          <p:spPr>
            <a:xfrm>
              <a:off x="983904" y="6810452"/>
              <a:ext cx="774402"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335" rtl="0" eaLnBrk="1" latinLnBrk="0" hangingPunct="1">
                <a:defRPr sz="2300" kern="1200">
                  <a:solidFill>
                    <a:schemeClr val="lt1"/>
                  </a:solidFill>
                  <a:latin typeface="+mn-lt"/>
                  <a:ea typeface="+mn-ea"/>
                  <a:cs typeface="+mn-cs"/>
                </a:defRPr>
              </a:lvl1pPr>
              <a:lvl2pPr marL="593168" algn="l" defTabSz="1186335" rtl="0" eaLnBrk="1" latinLnBrk="0" hangingPunct="1">
                <a:defRPr sz="2300" kern="1200">
                  <a:solidFill>
                    <a:schemeClr val="lt1"/>
                  </a:solidFill>
                  <a:latin typeface="+mn-lt"/>
                  <a:ea typeface="+mn-ea"/>
                  <a:cs typeface="+mn-cs"/>
                </a:defRPr>
              </a:lvl2pPr>
              <a:lvl3pPr marL="1186335" algn="l" defTabSz="1186335" rtl="0" eaLnBrk="1" latinLnBrk="0" hangingPunct="1">
                <a:defRPr sz="2300" kern="1200">
                  <a:solidFill>
                    <a:schemeClr val="lt1"/>
                  </a:solidFill>
                  <a:latin typeface="+mn-lt"/>
                  <a:ea typeface="+mn-ea"/>
                  <a:cs typeface="+mn-cs"/>
                </a:defRPr>
              </a:lvl3pPr>
              <a:lvl4pPr marL="1779504" algn="l" defTabSz="1186335" rtl="0" eaLnBrk="1" latinLnBrk="0" hangingPunct="1">
                <a:defRPr sz="2300" kern="1200">
                  <a:solidFill>
                    <a:schemeClr val="lt1"/>
                  </a:solidFill>
                  <a:latin typeface="+mn-lt"/>
                  <a:ea typeface="+mn-ea"/>
                  <a:cs typeface="+mn-cs"/>
                </a:defRPr>
              </a:lvl4pPr>
              <a:lvl5pPr marL="2372670" algn="l" defTabSz="1186335" rtl="0" eaLnBrk="1" latinLnBrk="0" hangingPunct="1">
                <a:defRPr sz="2300" kern="1200">
                  <a:solidFill>
                    <a:schemeClr val="lt1"/>
                  </a:solidFill>
                  <a:latin typeface="+mn-lt"/>
                  <a:ea typeface="+mn-ea"/>
                  <a:cs typeface="+mn-cs"/>
                </a:defRPr>
              </a:lvl5pPr>
              <a:lvl6pPr marL="2965839" algn="l" defTabSz="1186335" rtl="0" eaLnBrk="1" latinLnBrk="0" hangingPunct="1">
                <a:defRPr sz="2300" kern="1200">
                  <a:solidFill>
                    <a:schemeClr val="lt1"/>
                  </a:solidFill>
                  <a:latin typeface="+mn-lt"/>
                  <a:ea typeface="+mn-ea"/>
                  <a:cs typeface="+mn-cs"/>
                </a:defRPr>
              </a:lvl6pPr>
              <a:lvl7pPr marL="3559005" algn="l" defTabSz="1186335" rtl="0" eaLnBrk="1" latinLnBrk="0" hangingPunct="1">
                <a:defRPr sz="2300" kern="1200">
                  <a:solidFill>
                    <a:schemeClr val="lt1"/>
                  </a:solidFill>
                  <a:latin typeface="+mn-lt"/>
                  <a:ea typeface="+mn-ea"/>
                  <a:cs typeface="+mn-cs"/>
                </a:defRPr>
              </a:lvl7pPr>
              <a:lvl8pPr marL="4152174" algn="l" defTabSz="1186335" rtl="0" eaLnBrk="1" latinLnBrk="0" hangingPunct="1">
                <a:defRPr sz="2300" kern="1200">
                  <a:solidFill>
                    <a:schemeClr val="lt1"/>
                  </a:solidFill>
                  <a:latin typeface="+mn-lt"/>
                  <a:ea typeface="+mn-ea"/>
                  <a:cs typeface="+mn-cs"/>
                </a:defRPr>
              </a:lvl8pPr>
              <a:lvl9pPr marL="4745340" algn="l" defTabSz="1186335" rtl="0" eaLnBrk="1" latinLnBrk="0" hangingPunct="1">
                <a:defRPr sz="2300" kern="1200">
                  <a:solidFill>
                    <a:schemeClr val="lt1"/>
                  </a:solidFill>
                  <a:latin typeface="+mn-lt"/>
                  <a:ea typeface="+mn-ea"/>
                  <a:cs typeface="+mn-cs"/>
                </a:defRPr>
              </a:lvl9pPr>
            </a:lstStyle>
            <a:p>
              <a:pPr algn="ctr" defTabSz="1076709"/>
              <a:endParaRPr lang="zh-CN" altLang="en-US" sz="1634" dirty="0">
                <a:solidFill>
                  <a:prstClr val="white"/>
                </a:solidFill>
                <a:latin typeface="Calibri"/>
                <a:ea typeface="宋体" panose="02010600030101010101" pitchFamily="2" charset="-122"/>
              </a:endParaRPr>
            </a:p>
          </p:txBody>
        </p:sp>
        <p:sp>
          <p:nvSpPr>
            <p:cNvPr id="29" name="Content Placeholder 2">
              <a:extLst>
                <a:ext uri="{FF2B5EF4-FFF2-40B4-BE49-F238E27FC236}">
                  <a16:creationId xmlns:a16="http://schemas.microsoft.com/office/drawing/2014/main" id="{078C48FC-4E77-7347-8689-9DE5EF844FF1}"/>
                </a:ext>
              </a:extLst>
            </p:cNvPr>
            <p:cNvSpPr txBox="1">
              <a:spLocks/>
            </p:cNvSpPr>
            <p:nvPr/>
          </p:nvSpPr>
          <p:spPr bwMode="auto">
            <a:xfrm>
              <a:off x="2027433" y="6521158"/>
              <a:ext cx="2755207" cy="638191"/>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defPPr>
                <a:defRPr lang="zh-CN"/>
              </a:defPPr>
              <a:lvl1pPr marL="0" algn="l" defTabSz="1186335" rtl="0" eaLnBrk="1" latinLnBrk="0" hangingPunct="1">
                <a:defRPr sz="2300" kern="1200">
                  <a:solidFill>
                    <a:schemeClr val="tx1"/>
                  </a:solidFill>
                  <a:latin typeface="+mn-lt"/>
                  <a:ea typeface="+mn-ea"/>
                  <a:cs typeface="+mn-cs"/>
                </a:defRPr>
              </a:lvl1pPr>
              <a:lvl2pPr marL="593168" algn="l" defTabSz="1186335" rtl="0" eaLnBrk="1" latinLnBrk="0" hangingPunct="1">
                <a:defRPr sz="2300" kern="1200">
                  <a:solidFill>
                    <a:schemeClr val="tx1"/>
                  </a:solidFill>
                  <a:latin typeface="+mn-lt"/>
                  <a:ea typeface="+mn-ea"/>
                  <a:cs typeface="+mn-cs"/>
                </a:defRPr>
              </a:lvl2pPr>
              <a:lvl3pPr marL="1186335" algn="l" defTabSz="1186335" rtl="0" eaLnBrk="1" latinLnBrk="0" hangingPunct="1">
                <a:defRPr sz="2300" kern="1200">
                  <a:solidFill>
                    <a:schemeClr val="tx1"/>
                  </a:solidFill>
                  <a:latin typeface="+mn-lt"/>
                  <a:ea typeface="+mn-ea"/>
                  <a:cs typeface="+mn-cs"/>
                </a:defRPr>
              </a:lvl3pPr>
              <a:lvl4pPr marL="1779504" algn="l" defTabSz="1186335" rtl="0" eaLnBrk="1" latinLnBrk="0" hangingPunct="1">
                <a:defRPr sz="2300" kern="1200">
                  <a:solidFill>
                    <a:schemeClr val="tx1"/>
                  </a:solidFill>
                  <a:latin typeface="+mn-lt"/>
                  <a:ea typeface="+mn-ea"/>
                  <a:cs typeface="+mn-cs"/>
                </a:defRPr>
              </a:lvl4pPr>
              <a:lvl5pPr marL="2372670" algn="l" defTabSz="1186335" rtl="0" eaLnBrk="1" latinLnBrk="0" hangingPunct="1">
                <a:defRPr sz="2300" kern="1200">
                  <a:solidFill>
                    <a:schemeClr val="tx1"/>
                  </a:solidFill>
                  <a:latin typeface="+mn-lt"/>
                  <a:ea typeface="+mn-ea"/>
                  <a:cs typeface="+mn-cs"/>
                </a:defRPr>
              </a:lvl5pPr>
              <a:lvl6pPr marL="2965839" algn="l" defTabSz="1186335" rtl="0" eaLnBrk="1" latinLnBrk="0" hangingPunct="1">
                <a:defRPr sz="2300" kern="1200">
                  <a:solidFill>
                    <a:schemeClr val="tx1"/>
                  </a:solidFill>
                  <a:latin typeface="+mn-lt"/>
                  <a:ea typeface="+mn-ea"/>
                  <a:cs typeface="+mn-cs"/>
                </a:defRPr>
              </a:lvl6pPr>
              <a:lvl7pPr marL="3559005" algn="l" defTabSz="1186335" rtl="0" eaLnBrk="1" latinLnBrk="0" hangingPunct="1">
                <a:defRPr sz="2300" kern="1200">
                  <a:solidFill>
                    <a:schemeClr val="tx1"/>
                  </a:solidFill>
                  <a:latin typeface="+mn-lt"/>
                  <a:ea typeface="+mn-ea"/>
                  <a:cs typeface="+mn-cs"/>
                </a:defRPr>
              </a:lvl7pPr>
              <a:lvl8pPr marL="4152174" algn="l" defTabSz="1186335" rtl="0" eaLnBrk="1" latinLnBrk="0" hangingPunct="1">
                <a:defRPr sz="2300" kern="1200">
                  <a:solidFill>
                    <a:schemeClr val="tx1"/>
                  </a:solidFill>
                  <a:latin typeface="+mn-lt"/>
                  <a:ea typeface="+mn-ea"/>
                  <a:cs typeface="+mn-cs"/>
                </a:defRPr>
              </a:lvl8pPr>
              <a:lvl9pPr marL="4745340" algn="l" defTabSz="1186335" rtl="0" eaLnBrk="1" latinLnBrk="0" hangingPunct="1">
                <a:defRPr sz="2300" kern="1200">
                  <a:solidFill>
                    <a:schemeClr val="tx1"/>
                  </a:solidFill>
                  <a:latin typeface="+mn-lt"/>
                  <a:ea typeface="+mn-ea"/>
                  <a:cs typeface="+mn-cs"/>
                </a:defRPr>
              </a:lvl9pPr>
            </a:lstStyle>
            <a:p>
              <a:pPr marL="0" lvl="1" defTabSz="1076709">
                <a:buClr>
                  <a:srgbClr val="2DA2BF"/>
                </a:buClr>
                <a:buSzPct val="68000"/>
              </a:pPr>
              <a:r>
                <a:rPr lang="en-US" sz="1634" dirty="0">
                  <a:solidFill>
                    <a:srgbClr val="FFFF00"/>
                  </a:solidFill>
                  <a:latin typeface="Calibri"/>
                </a:rPr>
                <a:t>the third target with no </a:t>
              </a:r>
              <a:r>
                <a:rPr lang="en-US" altLang="zh-CN" sz="1634" dirty="0">
                  <a:solidFill>
                    <a:srgbClr val="FFFF00"/>
                  </a:solidFill>
                  <a:latin typeface="Calibri"/>
                  <a:ea typeface="宋体" panose="02010600030101010101" pitchFamily="2" charset="-122"/>
                </a:rPr>
                <a:t>prerequisite</a:t>
              </a:r>
              <a:endParaRPr lang="en-US" sz="1634" dirty="0">
                <a:solidFill>
                  <a:srgbClr val="FFFF00"/>
                </a:solidFill>
                <a:latin typeface="Calibri"/>
              </a:endParaRPr>
            </a:p>
          </p:txBody>
        </p:sp>
        <p:cxnSp>
          <p:nvCxnSpPr>
            <p:cNvPr id="30" name="直接箭头连接符 29">
              <a:extLst>
                <a:ext uri="{FF2B5EF4-FFF2-40B4-BE49-F238E27FC236}">
                  <a16:creationId xmlns:a16="http://schemas.microsoft.com/office/drawing/2014/main" id="{6CF17369-867F-19ED-FE22-FCA361EB0616}"/>
                </a:ext>
              </a:extLst>
            </p:cNvPr>
            <p:cNvCxnSpPr>
              <a:cxnSpLocks/>
            </p:cNvCxnSpPr>
            <p:nvPr/>
          </p:nvCxnSpPr>
          <p:spPr>
            <a:xfrm flipH="1">
              <a:off x="1623984" y="6761457"/>
              <a:ext cx="468205" cy="180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BDE26482-2AAE-9D9B-21C6-086034D50C21}"/>
              </a:ext>
            </a:extLst>
          </p:cNvPr>
          <p:cNvGrpSpPr/>
          <p:nvPr/>
        </p:nvGrpSpPr>
        <p:grpSpPr>
          <a:xfrm>
            <a:off x="8734703" y="4406365"/>
            <a:ext cx="2924736" cy="1091065"/>
            <a:chOff x="1848000" y="6084183"/>
            <a:chExt cx="3222626" cy="1202625"/>
          </a:xfrm>
        </p:grpSpPr>
        <p:sp>
          <p:nvSpPr>
            <p:cNvPr id="32" name="矩形 31">
              <a:extLst>
                <a:ext uri="{FF2B5EF4-FFF2-40B4-BE49-F238E27FC236}">
                  <a16:creationId xmlns:a16="http://schemas.microsoft.com/office/drawing/2014/main" id="{2B75792F-3018-1F44-4B74-EEAD3555021D}"/>
                </a:ext>
              </a:extLst>
            </p:cNvPr>
            <p:cNvSpPr/>
            <p:nvPr/>
          </p:nvSpPr>
          <p:spPr>
            <a:xfrm>
              <a:off x="1848000" y="6937913"/>
              <a:ext cx="474392"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33" name="Content Placeholder 2">
              <a:extLst>
                <a:ext uri="{FF2B5EF4-FFF2-40B4-BE49-F238E27FC236}">
                  <a16:creationId xmlns:a16="http://schemas.microsoft.com/office/drawing/2014/main" id="{9F704044-510E-3735-11B0-E2A16959CD7B}"/>
                </a:ext>
              </a:extLst>
            </p:cNvPr>
            <p:cNvSpPr txBox="1">
              <a:spLocks/>
            </p:cNvSpPr>
            <p:nvPr/>
          </p:nvSpPr>
          <p:spPr bwMode="auto">
            <a:xfrm>
              <a:off x="2290744" y="6084183"/>
              <a:ext cx="2779882" cy="614107"/>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dirty="0">
                  <a:latin typeface="Calibri"/>
                </a:rPr>
                <a:t>By default, the first target can run with only make command.</a:t>
              </a:r>
            </a:p>
          </p:txBody>
        </p:sp>
        <p:cxnSp>
          <p:nvCxnSpPr>
            <p:cNvPr id="34" name="直接箭头连接符 33">
              <a:extLst>
                <a:ext uri="{FF2B5EF4-FFF2-40B4-BE49-F238E27FC236}">
                  <a16:creationId xmlns:a16="http://schemas.microsoft.com/office/drawing/2014/main" id="{8008D0C2-AD69-80D7-BF9F-744EEA1AB5AB}"/>
                </a:ext>
              </a:extLst>
            </p:cNvPr>
            <p:cNvCxnSpPr>
              <a:cxnSpLocks/>
            </p:cNvCxnSpPr>
            <p:nvPr/>
          </p:nvCxnSpPr>
          <p:spPr>
            <a:xfrm flipH="1">
              <a:off x="2115243" y="6725814"/>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498CB7B2-7018-76D6-B96A-E51BEEA16EDA}"/>
              </a:ext>
            </a:extLst>
          </p:cNvPr>
          <p:cNvGrpSpPr/>
          <p:nvPr/>
        </p:nvGrpSpPr>
        <p:grpSpPr>
          <a:xfrm>
            <a:off x="8709204" y="5320439"/>
            <a:ext cx="3100110" cy="1030728"/>
            <a:chOff x="1847999" y="6047130"/>
            <a:chExt cx="3415862" cy="1136117"/>
          </a:xfrm>
        </p:grpSpPr>
        <p:sp>
          <p:nvSpPr>
            <p:cNvPr id="36" name="矩形 35">
              <a:extLst>
                <a:ext uri="{FF2B5EF4-FFF2-40B4-BE49-F238E27FC236}">
                  <a16:creationId xmlns:a16="http://schemas.microsoft.com/office/drawing/2014/main" id="{A77F1B74-AA9B-7B1B-BDDD-4444E74E218E}"/>
                </a:ext>
              </a:extLst>
            </p:cNvPr>
            <p:cNvSpPr/>
            <p:nvPr/>
          </p:nvSpPr>
          <p:spPr>
            <a:xfrm>
              <a:off x="1847999" y="6937912"/>
              <a:ext cx="1323939" cy="24533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37" name="Content Placeholder 2">
              <a:extLst>
                <a:ext uri="{FF2B5EF4-FFF2-40B4-BE49-F238E27FC236}">
                  <a16:creationId xmlns:a16="http://schemas.microsoft.com/office/drawing/2014/main" id="{A170EE83-5587-0753-0494-8A29684DBAFA}"/>
                </a:ext>
              </a:extLst>
            </p:cNvPr>
            <p:cNvSpPr txBox="1">
              <a:spLocks/>
            </p:cNvSpPr>
            <p:nvPr/>
          </p:nvSpPr>
          <p:spPr bwMode="auto">
            <a:xfrm>
              <a:off x="2483979" y="6047130"/>
              <a:ext cx="2779882" cy="614107"/>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dirty="0">
                  <a:latin typeface="Calibri"/>
                </a:rPr>
                <a:t>The target name followed  make command can run the target.</a:t>
              </a:r>
            </a:p>
          </p:txBody>
        </p:sp>
        <p:cxnSp>
          <p:nvCxnSpPr>
            <p:cNvPr id="38" name="直接箭头连接符 37">
              <a:extLst>
                <a:ext uri="{FF2B5EF4-FFF2-40B4-BE49-F238E27FC236}">
                  <a16:creationId xmlns:a16="http://schemas.microsoft.com/office/drawing/2014/main" id="{449F0F28-81E7-5405-FE2A-4F804F0566D2}"/>
                </a:ext>
              </a:extLst>
            </p:cNvPr>
            <p:cNvCxnSpPr>
              <a:cxnSpLocks/>
            </p:cNvCxnSpPr>
            <p:nvPr/>
          </p:nvCxnSpPr>
          <p:spPr>
            <a:xfrm flipH="1">
              <a:off x="2115243" y="6725814"/>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ABE144A7-E0DA-65E1-892D-F6F899EB74D5}"/>
              </a:ext>
            </a:extLst>
          </p:cNvPr>
          <p:cNvSpPr txBox="1"/>
          <p:nvPr/>
        </p:nvSpPr>
        <p:spPr>
          <a:xfrm>
            <a:off x="1387700" y="61991"/>
            <a:ext cx="3444341" cy="483337"/>
          </a:xfrm>
          <a:prstGeom prst="rect">
            <a:avLst/>
          </a:prstGeom>
          <a:noFill/>
        </p:spPr>
        <p:txBody>
          <a:bodyPr wrap="none" rtlCol="0">
            <a:spAutoFit/>
          </a:bodyPr>
          <a:lstStyle/>
          <a:p>
            <a:r>
              <a:rPr lang="en-US" altLang="zh-CN" sz="2541" b="1" dirty="0"/>
              <a:t>Static library in </a:t>
            </a:r>
            <a:r>
              <a:rPr lang="en-US" altLang="zh-CN" sz="2541" b="1" dirty="0" err="1"/>
              <a:t>makefile</a:t>
            </a:r>
            <a:endParaRPr lang="zh-CN" altLang="en-US" sz="2541" b="1" dirty="0"/>
          </a:p>
        </p:txBody>
      </p:sp>
      <p:grpSp>
        <p:nvGrpSpPr>
          <p:cNvPr id="40" name="组合 39">
            <a:extLst>
              <a:ext uri="{FF2B5EF4-FFF2-40B4-BE49-F238E27FC236}">
                <a16:creationId xmlns:a16="http://schemas.microsoft.com/office/drawing/2014/main" id="{88611C38-F714-79AE-DEC0-C19B83DDD8A2}"/>
              </a:ext>
            </a:extLst>
          </p:cNvPr>
          <p:cNvGrpSpPr/>
          <p:nvPr/>
        </p:nvGrpSpPr>
        <p:grpSpPr>
          <a:xfrm>
            <a:off x="416497" y="1899891"/>
            <a:ext cx="1746037" cy="1863477"/>
            <a:chOff x="2030042" y="2751560"/>
            <a:chExt cx="1923874" cy="2054017"/>
          </a:xfrm>
        </p:grpSpPr>
        <p:sp>
          <p:nvSpPr>
            <p:cNvPr id="41" name="矩形 40">
              <a:extLst>
                <a:ext uri="{FF2B5EF4-FFF2-40B4-BE49-F238E27FC236}">
                  <a16:creationId xmlns:a16="http://schemas.microsoft.com/office/drawing/2014/main" id="{B04EF983-9970-3356-DE47-D3395B01CEDB}"/>
                </a:ext>
              </a:extLst>
            </p:cNvPr>
            <p:cNvSpPr/>
            <p:nvPr/>
          </p:nvSpPr>
          <p:spPr>
            <a:xfrm>
              <a:off x="2513756" y="2751560"/>
              <a:ext cx="990427" cy="103990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709"/>
              <a:endParaRPr lang="zh-CN" altLang="en-US" sz="1634">
                <a:solidFill>
                  <a:prstClr val="white"/>
                </a:solidFill>
                <a:latin typeface="Calibri"/>
                <a:ea typeface="宋体" panose="02010600030101010101" pitchFamily="2" charset="-122"/>
              </a:endParaRPr>
            </a:p>
          </p:txBody>
        </p:sp>
        <p:sp>
          <p:nvSpPr>
            <p:cNvPr id="42" name="Content Placeholder 2">
              <a:extLst>
                <a:ext uri="{FF2B5EF4-FFF2-40B4-BE49-F238E27FC236}">
                  <a16:creationId xmlns:a16="http://schemas.microsoft.com/office/drawing/2014/main" id="{C573CA4A-2C29-0921-68AB-5C4277307CD2}"/>
                </a:ext>
              </a:extLst>
            </p:cNvPr>
            <p:cNvSpPr txBox="1">
              <a:spLocks/>
            </p:cNvSpPr>
            <p:nvPr/>
          </p:nvSpPr>
          <p:spPr bwMode="auto">
            <a:xfrm>
              <a:off x="2030042" y="4191470"/>
              <a:ext cx="1923874" cy="614107"/>
            </a:xfrm>
            <a:prstGeom prst="rect">
              <a:avLst/>
            </a:prstGeom>
            <a:noFill/>
            <a:ln w="9525">
              <a:noFill/>
              <a:miter lim="800000"/>
              <a:headEnd/>
              <a:tailEnd/>
            </a:ln>
          </p:spPr>
          <p:txBody>
            <a:bodyPr vert="horz" wrap="square" lIns="107671" tIns="53836" rIns="107671" bIns="53836" numCol="1" anchor="t" anchorCtr="0" compatLnSpc="1">
              <a:prstTxWarp prst="textNoShape">
                <a:avLst/>
              </a:prstTxWarp>
            </a:bodyPr>
            <a:lstStyle>
              <a:lvl1pPr marL="473896" indent="-331728" algn="l" rtl="0" eaLnBrk="0" fontAlgn="base" hangingPunct="0">
                <a:spcBef>
                  <a:spcPts val="519"/>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623" indent="-296700" algn="l" rtl="0" eaLnBrk="0" fontAlgn="base" hangingPunct="0">
                <a:spcBef>
                  <a:spcPts val="422"/>
                </a:spcBef>
                <a:spcAft>
                  <a:spcPct val="0"/>
                </a:spcAft>
                <a:buClr>
                  <a:schemeClr val="accent1"/>
                </a:buClr>
                <a:buFont typeface="Wingdings" pitchFamily="2" charset="2"/>
                <a:buChar char="§"/>
                <a:defRPr sz="3000" kern="1200">
                  <a:solidFill>
                    <a:schemeClr val="tx1"/>
                  </a:solidFill>
                  <a:latin typeface="+mn-lt"/>
                  <a:ea typeface="+mn-ea"/>
                  <a:cs typeface="+mn-cs"/>
                </a:defRPr>
              </a:lvl2pPr>
              <a:lvl3pPr marL="1114686" indent="-296700" algn="l" rtl="0" eaLnBrk="0" fontAlgn="base" hangingPunct="0">
                <a:spcBef>
                  <a:spcPts val="454"/>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4pPr>
              <a:lvl5pPr marL="1483500" indent="-296700" algn="l" rtl="0" eaLnBrk="0" fontAlgn="base" hangingPunct="0">
                <a:spcBef>
                  <a:spcPts val="454"/>
                </a:spcBef>
                <a:spcAft>
                  <a:spcPct val="0"/>
                </a:spcAft>
                <a:buClr>
                  <a:schemeClr val="accent2"/>
                </a:buClr>
                <a:defRPr sz="2500" kern="1200">
                  <a:solidFill>
                    <a:schemeClr val="tx1"/>
                  </a:solidFill>
                  <a:latin typeface="+mn-lt"/>
                  <a:ea typeface="+mn-ea"/>
                  <a:cs typeface="+mn-cs"/>
                </a:defRPr>
              </a:lvl5pPr>
              <a:lvl6pPr marL="2076900" indent="-296700" algn="l" rtl="0" eaLnBrk="1" latinLnBrk="0" hangingPunct="1">
                <a:spcBef>
                  <a:spcPts val="454"/>
                </a:spcBef>
                <a:buClr>
                  <a:schemeClr val="accent3"/>
                </a:buClr>
                <a:buFont typeface="Wingdings 2"/>
                <a:buChar char=""/>
                <a:defRPr kumimoji="0" sz="2300" kern="1200">
                  <a:solidFill>
                    <a:schemeClr val="tx1"/>
                  </a:solidFill>
                  <a:latin typeface="+mn-lt"/>
                  <a:ea typeface="+mn-ea"/>
                  <a:cs typeface="+mn-cs"/>
                </a:defRPr>
              </a:lvl6pPr>
              <a:lvl7pPr marL="2373600"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7pPr>
              <a:lvl8pPr marL="2670299" indent="-296700" algn="l" rtl="0" eaLnBrk="1" latinLnBrk="0" hangingPunct="1">
                <a:spcBef>
                  <a:spcPts val="454"/>
                </a:spcBef>
                <a:buClr>
                  <a:schemeClr val="accent3"/>
                </a:buClr>
                <a:buFont typeface="Wingdings 2"/>
                <a:buChar char=""/>
                <a:defRPr kumimoji="0" sz="2100" kern="1200">
                  <a:solidFill>
                    <a:schemeClr val="tx1"/>
                  </a:solidFill>
                  <a:latin typeface="+mn-lt"/>
                  <a:ea typeface="+mn-ea"/>
                  <a:cs typeface="+mn-cs"/>
                </a:defRPr>
              </a:lvl8pPr>
              <a:lvl9pPr marL="2966999" indent="-296700" algn="l" rtl="0" eaLnBrk="1" latinLnBrk="0" hangingPunct="1">
                <a:spcBef>
                  <a:spcPts val="454"/>
                </a:spcBef>
                <a:buClr>
                  <a:schemeClr val="accent3"/>
                </a:buClr>
                <a:buFont typeface="Wingdings 2"/>
                <a:buChar char=""/>
                <a:defRPr kumimoji="0" sz="2100" kern="1200" baseline="0">
                  <a:solidFill>
                    <a:schemeClr val="tx1"/>
                  </a:solidFill>
                  <a:latin typeface="+mn-lt"/>
                  <a:ea typeface="+mn-ea"/>
                  <a:cs typeface="+mn-cs"/>
                </a:defRPr>
              </a:lvl9pPr>
              <a:extLst/>
            </a:lstStyle>
            <a:p>
              <a:pPr marL="0" lvl="1" indent="0" defTabSz="1076709">
                <a:spcBef>
                  <a:spcPts val="0"/>
                </a:spcBef>
                <a:buClr>
                  <a:srgbClr val="2DA2BF"/>
                </a:buClr>
                <a:buSzPct val="68000"/>
                <a:buNone/>
              </a:pPr>
              <a:r>
                <a:rPr lang="en-US" sz="1634" dirty="0">
                  <a:latin typeface="Calibri"/>
                </a:rPr>
                <a:t>All</a:t>
              </a:r>
              <a:r>
                <a:rPr lang="zh-CN" altLang="en-US" sz="1634" dirty="0">
                  <a:latin typeface="Calibri"/>
                </a:rPr>
                <a:t> </a:t>
              </a:r>
              <a:r>
                <a:rPr lang="en-US" altLang="zh-CN" sz="1634" dirty="0">
                  <a:latin typeface="Calibri"/>
                </a:rPr>
                <a:t>the</a:t>
              </a:r>
              <a:r>
                <a:rPr lang="zh-CN" altLang="en-US" sz="1634" dirty="0">
                  <a:latin typeface="Calibri"/>
                </a:rPr>
                <a:t> </a:t>
              </a:r>
              <a:r>
                <a:rPr lang="en-US" altLang="zh-CN" sz="1634" dirty="0">
                  <a:latin typeface="Calibri"/>
                </a:rPr>
                <a:t>files</a:t>
              </a:r>
              <a:r>
                <a:rPr lang="zh-CN" altLang="en-US" sz="1634" dirty="0">
                  <a:latin typeface="Calibri"/>
                </a:rPr>
                <a:t> </a:t>
              </a:r>
              <a:r>
                <a:rPr lang="en-US" altLang="zh-CN" sz="1634" dirty="0">
                  <a:latin typeface="Calibri"/>
                </a:rPr>
                <a:t>are</a:t>
              </a:r>
              <a:r>
                <a:rPr lang="zh-CN" altLang="en-US" sz="1634" dirty="0">
                  <a:latin typeface="Calibri"/>
                </a:rPr>
                <a:t> </a:t>
              </a:r>
              <a:r>
                <a:rPr lang="en-US" altLang="zh-CN" sz="1634" dirty="0">
                  <a:latin typeface="Calibri"/>
                </a:rPr>
                <a:t>in</a:t>
              </a:r>
            </a:p>
            <a:p>
              <a:pPr marL="0" lvl="1" indent="0" defTabSz="1076709">
                <a:spcBef>
                  <a:spcPts val="0"/>
                </a:spcBef>
                <a:buClr>
                  <a:srgbClr val="2DA2BF"/>
                </a:buClr>
                <a:buSzPct val="68000"/>
                <a:buNone/>
              </a:pPr>
              <a:r>
                <a:rPr lang="en-US" sz="1634" dirty="0">
                  <a:latin typeface="Calibri"/>
                </a:rPr>
                <a:t>the same folder.</a:t>
              </a:r>
            </a:p>
          </p:txBody>
        </p:sp>
        <p:cxnSp>
          <p:nvCxnSpPr>
            <p:cNvPr id="43" name="直接箭头连接符 42">
              <a:extLst>
                <a:ext uri="{FF2B5EF4-FFF2-40B4-BE49-F238E27FC236}">
                  <a16:creationId xmlns:a16="http://schemas.microsoft.com/office/drawing/2014/main" id="{D89665CF-C907-BCCA-D7C0-F37BAD2D0653}"/>
                </a:ext>
              </a:extLst>
            </p:cNvPr>
            <p:cNvCxnSpPr>
              <a:cxnSpLocks/>
            </p:cNvCxnSpPr>
            <p:nvPr/>
          </p:nvCxnSpPr>
          <p:spPr>
            <a:xfrm flipV="1">
              <a:off x="3063098" y="3624676"/>
              <a:ext cx="297070" cy="6115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29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1501</Words>
  <Application>Microsoft Macintosh PowerPoint</Application>
  <PresentationFormat>宽屏</PresentationFormat>
  <Paragraphs>157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宋体</vt:lpstr>
      <vt:lpstr>等线</vt:lpstr>
      <vt:lpstr>Arial</vt:lpstr>
      <vt:lpstr>Calibri</vt:lpstr>
      <vt:lpstr>Consolas</vt:lpstr>
      <vt:lpstr>Franklin Gothic Demi</vt:lpstr>
      <vt:lpstr>Franklin Gothic Medium</vt:lpstr>
      <vt:lpstr>Wingdings</vt:lpstr>
      <vt:lpstr>Office 主题</vt:lpstr>
      <vt:lpstr>C/C++ Program Design</vt:lpstr>
      <vt:lpstr>Static library and Dynamic library</vt:lpstr>
      <vt:lpstr>PowerPoint 演示文稿</vt:lpstr>
      <vt:lpstr>Building a static library</vt:lpstr>
      <vt:lpstr>Building a static library</vt:lpstr>
      <vt:lpstr>Building a static library</vt:lpstr>
      <vt:lpstr>Using a static library</vt:lpstr>
      <vt:lpstr>Using a static library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1</vt:lpstr>
      <vt:lpstr>Exercise 2</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589</cp:revision>
  <dcterms:created xsi:type="dcterms:W3CDTF">2020-09-05T08:11:00Z</dcterms:created>
  <dcterms:modified xsi:type="dcterms:W3CDTF">2024-03-26T06:22:30Z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2052-11.1.0.10938</vt:lpwstr>
  </property>
</Properties>
</file>