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310" r:id="rId4"/>
    <p:sldId id="311" r:id="rId5"/>
    <p:sldId id="312" r:id="rId6"/>
    <p:sldId id="316" r:id="rId7"/>
    <p:sldId id="317" r:id="rId8"/>
    <p:sldId id="318" r:id="rId9"/>
    <p:sldId id="313" r:id="rId10"/>
    <p:sldId id="315" r:id="rId11"/>
    <p:sldId id="314" r:id="rId12"/>
    <p:sldId id="319" r:id="rId13"/>
    <p:sldId id="320" r:id="rId14"/>
    <p:sldId id="321" r:id="rId15"/>
    <p:sldId id="322" r:id="rId16"/>
    <p:sldId id="325" r:id="rId17"/>
    <p:sldId id="323" r:id="rId18"/>
    <p:sldId id="328" r:id="rId19"/>
    <p:sldId id="329" r:id="rId20"/>
    <p:sldId id="330" r:id="rId21"/>
    <p:sldId id="324" r:id="rId22"/>
    <p:sldId id="326" r:id="rId23"/>
    <p:sldId id="327" r:id="rId24"/>
    <p:sldId id="331" r:id="rId25"/>
    <p:sldId id="333" r:id="rId26"/>
    <p:sldId id="332" r:id="rId27"/>
    <p:sldId id="334" r:id="rId28"/>
    <p:sldId id="335" r:id="rId29"/>
    <p:sldId id="337" r:id="rId30"/>
    <p:sldId id="336" r:id="rId31"/>
    <p:sldId id="556" r:id="rId32"/>
    <p:sldId id="558" r:id="rId33"/>
    <p:sldId id="557" r:id="rId34"/>
    <p:sldId id="559" r:id="rId35"/>
    <p:sldId id="55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3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0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15:24.4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1:53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3:08:22.0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7:44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7:01:23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5452 1 24575,'0'30'0,"0"-6"0,-7-1 0,-8-1 0,-9 2 0,-42 41 0,27-33 0,-24 22 0,-4 0 0,4-12 0,-13 6 0,2 0 0,21-13 0,-27 5 0,40-11 0,-46 15 0,15-11 0,-2 1 0,22-9 0,0-2 0,-6 1 0,-1 0 0,1-1 0,-1 1 0,-9 4 0,-2 0 0,1-4 0,1 1 0,-5 7 0,12-5 0,25-15 0,-13 6 0,-2 2 0,7-3 0,-23 8 0,0 0 0,23-3 0,-38 18 0,25-7 0,-3 1 0,-8-4 0,-2 1 0,0 7 0,2-1 0,9-12 0,1-3 0,-2 2 0,3 0 0,-12 13 0,-18 1 0,2 0 0,24-3 0,-21 5 0,50-18 0,-50 21 0,21-12 0,-23 15 0,-3 1 0,1-2 0,28-11 0,-5 3 0,-24 9 0,6-5-406,20-11 406,-26 10 0,7-2 0,51-22 0,-25 17 0,-5 4 0,2 5 0,-2 0 0,0 0 0,-10 3 0,23-13 406,-18 10-406,19-10 0,-24 13 0,23-19 0,-17 14 0,17-15 0,-7 14 0,5-2 0,23-13 0,-6-2 0,6-6 0,0-1 0,-5 1 0,19-1 0,-18 0 0,18 1 0,-13-1 0,1 1 0,5-1 0,-13 0 0,6 8 0,-7-6 0,7-2 0,9-1 0,1-12 0,12 11 0,-12-4 0,6 6 0,-8-6 0,8 4 0,-6-4 0,5 0 0,1 4 0,-6-4 0,12 6 0,-12-6 0,6 4 0,-8-4 0,0 6 0,1-6 0,-1 5 0,8-6 0,-6 1 0,12 4 0,-12-11 0,13 12 0,-6-6 0,7 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7:01:23.6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459 1 24575,'0'24'0,"0"-2"0,0-7 0,0 1 0,0 22 0,0-10 0,-10 36 0,0-36 0,-2 18 0,-2-22 0,6 0 0,-1 5 0,-8 11 0,8-5 0,-10 13 0,3-18 0,1-6 0,6 6 0,-12-7 0,11 8 0,-5-7 0,-6 5 0,11-5 0,-13 0 0,8-1 0,-1-8 0,1 7 0,-1-5 0,0 6 0,8-8 0,-6 0 0,5 1 0,1-1 0,-6 1 0,12-1 0,-12 0 0,6 1 0,-1-1 0,-5 1 0,13-1 0,-13 0 0,12 1 0,-5-1 0,7 1 0,0-1 0,0 0 0,0 1 0,-7-8 0,5 6 0,2-12 0,16 5 0,58-23 0,-14 12 0,-10-4 0,2 0 0,15-3 0,-15 9 0,-5-8 0,-30 3 0,4 5 0,-13-5 0,8 0 0,23 6 0,-18-13 0,41 12 0,-34-5 0,13 0 0,-12 5 0,-12-4 0,-2-1 0,-1 5 0,-6-5 0,8 7 0,-1 0 0,7-7 0,2 5 0,7-11 0,17 11 0,-20-5 0,17 0 0,-28 5 0,6-5 0,-8 7 0,0 0 0,1 0 0,-1 0 0,1 0 0,-1 0 0,-6-7 0,-3 6 0,-6-6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2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2760 0 24575,'-10'4'0,"-1"15"0,-13 1 0,-6 27 0,-6-3 0,-27 29 0,30-27 0,-14 2 0,-2 0 0,4 4 0,1-9 0,1 2 0,-5 17 0,-12-8 0,13-2 0,-2-15 0,14 2 0,-3-12 0,11 4 0,-3-6 0,6-1 0,0-1 0,-8 9 0,4 1 0,-11 2 0,4 4 0,-8 5 0,8-1 0,-8 7 0,6 0 0,-6-5 0,-3 14 0,3-14 0,-3 14 0,3-14 0,6 4 0,5-15 0,6 3 0,2-11 0,-1 4 0,1-6 0,5 0 0,-3 0 0,3-1 0,0 8 0,-4-6 0,-4 14 0,1-13 0,-8 13 0,2-5 0,-4 7 0,1 0 0,-8 9 0,8-6 0,-2 5 0,-4-7 0,13-2 0,-13 2 0,13-3 0,-5-5 0,8-3 0,1-8 0,6 1 0,-5 0 0,10-6 0,-8 3 0,9-9 0,-4 4 0,5-6 0,1 1 0,-1-1 0,0 1 0,-6 0 0,4 6 0,-9-4 0,2 16 0,-11-8 0,5 10 0,0-6 0,4-1 0,3-1 0,1-5 0,-5-1 0,16-6 0,-9 1 0,10-2 0,0 1 0,1-1 0,1-4 0,-2 4 0,-4-4 0,-2 10 0,-4 7 0,3-4 0,-3 2 0,5-10 0,0 0 0,5-1 0,-3 1 0,7-1 0,-3 1 0,5-2 0,-4-4 0,3 4 0,-8-8 0,8 8 0,-8-8 0,8 8 0,-8-7 0,7 7 0,-7-8 0,8 9 0,-8-9 0,8 7 0,-8-7 0,3 4 0,1-1 0,1 2 0,-1-1 0,4 0 0,-4-5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6T05:04:31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24575,'0'38'0,"0"4"0,0-10 0,0 7 0,0 0 0,0 8 0,0-6 0,-12 40 0,9-33 0,-14 19 0,16-36 0,-5-13 0,6-2 0,0-5 0,0 0 0,0-1 0,0 0 0,0 0 0,0 0 0,0 1 0,0 0 0,0-1 0,0 1 0,0 6 0,0-5 0,0 4 0,-4-5 0,2 0 0,-3-1 0,5 1 0,0-10 0,5 3 0,0-13 0,10 3 0,-3-4 0,3 4 0,-5 1 0,1 5 0,0-5 0,-1 0 0,1-1 0,-1 1 0,1 5 0,0-5 0,-1-1 0,1 0 0,-1 2 0,1 4 0,0-5 0,-1 4 0,1-4 0,-1 5 0,1-5 0,-1 4 0,1-4 0,-1 5 0,1 0 0,0-5 0,0 4 0,-1-4 0,1 5 0,0 0 0,0-5 0,-1 4 0,1-4 0,6 5 0,-5-5 0,4 4 0,1-4 0,-5 5 0,10-5 0,-10 4 0,11-5 0,-11 6 0,4 0 0,1 0 0,-5-5 0,5 4 0,-1-4 0,-4 5 0,5 0 0,-6 0 0,-1 0 0,1 0 0,0 0 0,0 0 0,-1 0 0,1 0 0,0 0 0,-1 0 0,1 0 0,0-4 0,0 2 0,-1-2 0,1 4 0,0 0 0,0 0 0,-1 0 0,1 0 0,0 0 0,-1 0 0,0 0 0,-4-5 0,-2 4 0,-4-3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2024/3/26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8.xm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opencv/opencv/blob/master/modules/core/src/arithm.c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5EBE01-5A46-3A4F-A381-5061DAA88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Parameters 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8240FF7-7271-E04C-ABA2-11BB7D9B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BF3E-3A4D-B844-BF70-D532C93E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7622B-92FF-B74C-B53F-1D8B8E933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symbolic name for "data" that passes into a function.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Two ways to pass into a function:</a:t>
            </a:r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value</a:t>
            </a:r>
          </a:p>
          <a:p>
            <a:r>
              <a:rPr kumimoji="1" lang="en-US" altLang="zh-CN" b="1" dirty="0">
                <a:solidFill>
                  <a:schemeClr val="accent1">
                    <a:lumMod val="50000"/>
                  </a:schemeClr>
                </a:solidFill>
              </a:rPr>
              <a:t>Pass by reference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4373-9067-314F-A3B8-A8EB45CC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fundamental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6A919-E164-2644-8D12-CEC216C3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70545"/>
          </a:xfrm>
        </p:spPr>
        <p:txBody>
          <a:bodyPr/>
          <a:lstStyle/>
          <a:p>
            <a:r>
              <a:rPr kumimoji="1" lang="en-US" altLang="zh-CN" dirty="0"/>
              <a:t>The parameter is a copy of the original variable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FF3BE9-2A10-4947-8A9B-2DCDB1F9588E}"/>
              </a:ext>
            </a:extLst>
          </p:cNvPr>
          <p:cNvSpPr/>
          <p:nvPr/>
        </p:nvSpPr>
        <p:spPr>
          <a:xfrm>
            <a:off x="1205552" y="2167173"/>
            <a:ext cx="44992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x is a copy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FE04726-54AA-D345-9156-9B34251B6BEC}"/>
              </a:ext>
            </a:extLst>
          </p:cNvPr>
          <p:cNvSpPr txBox="1">
            <a:spLocks/>
          </p:cNvSpPr>
          <p:nvPr/>
        </p:nvSpPr>
        <p:spPr>
          <a:xfrm>
            <a:off x="5089477" y="2877351"/>
            <a:ext cx="5364709" cy="5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Will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num1</a:t>
            </a:r>
            <a:r>
              <a:rPr kumimoji="1" lang="en-US" altLang="zh-CN" dirty="0"/>
              <a:t> be changed in foo()?</a:t>
            </a:r>
            <a:endParaRPr kumimoji="1"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7115BD-34C4-AF48-B659-759959B47CF6}"/>
              </a:ext>
            </a:extLst>
          </p:cNvPr>
          <p:cNvGrpSpPr/>
          <p:nvPr/>
        </p:nvGrpSpPr>
        <p:grpSpPr>
          <a:xfrm>
            <a:off x="4485278" y="3385187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EC37351-6BF2-A546-80D7-A582E2A9A8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66F0837-05BE-FE4F-8C31-9B1171395E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32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2493-E67B-2041-9200-2D2F2726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pointer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0861C-069E-8746-842A-5F369B07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326995"/>
            <a:ext cx="10841200" cy="833631"/>
          </a:xfrm>
        </p:spPr>
        <p:txBody>
          <a:bodyPr/>
          <a:lstStyle/>
          <a:p>
            <a:r>
              <a:rPr kumimoji="1" lang="en-US" altLang="zh-CN" dirty="0"/>
              <a:t>What’s the difference?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54C302-4BD3-2141-A6BB-70DF1745F6FE}"/>
              </a:ext>
            </a:extLst>
          </p:cNvPr>
          <p:cNvSpPr/>
          <p:nvPr/>
        </p:nvSpPr>
        <p:spPr>
          <a:xfrm>
            <a:off x="1512957" y="216062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(*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F330631-6544-3B45-8C21-55E509377EED}"/>
              </a:ext>
            </a:extLst>
          </p:cNvPr>
          <p:cNvSpPr txBox="1">
            <a:spLocks/>
          </p:cNvSpPr>
          <p:nvPr/>
        </p:nvSpPr>
        <p:spPr>
          <a:xfrm>
            <a:off x="4560957" y="3046825"/>
            <a:ext cx="5923368" cy="7161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It still is passing by value (the address!)</a:t>
            </a:r>
          </a:p>
          <a:p>
            <a:pPr marL="0" indent="0">
              <a:buNone/>
            </a:pPr>
            <a:r>
              <a:rPr kumimoji="1" lang="en-US" altLang="zh-CN" dirty="0"/>
              <a:t>A copy of the address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0B8D0D4-4521-7944-8CFB-65542BE87E0D}"/>
              </a:ext>
            </a:extLst>
          </p:cNvPr>
          <p:cNvGrpSpPr/>
          <p:nvPr/>
        </p:nvGrpSpPr>
        <p:grpSpPr>
          <a:xfrm>
            <a:off x="4664042" y="3770194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559D1743-F293-0740-BA6B-11AE9B9356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C090E3FB-279D-434E-9E60-CEA20D5CF1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F7FD84C-4336-8946-B888-14AE010F07DF}"/>
              </a:ext>
            </a:extLst>
          </p:cNvPr>
          <p:cNvSpPr/>
          <p:nvPr/>
        </p:nvSpPr>
        <p:spPr>
          <a:xfrm>
            <a:off x="1670714" y="645789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param-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03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2C2DC-7D60-B045-88BC-752B41CF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5561-ABA5-0346-9952-40D45CF8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How about 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parameter?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D05027-FC83-2446-BDEB-5FBE3726E60C}"/>
              </a:ext>
            </a:extLst>
          </p:cNvPr>
          <p:cNvSpPr/>
          <p:nvPr/>
        </p:nvSpPr>
        <p:spPr>
          <a:xfrm>
            <a:off x="1193042" y="1779687"/>
            <a:ext cx="7773538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229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464EC-BAB8-C248-9193-43B5EDD8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3DCCC9-4912-A445-9357-504CCA56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8494"/>
              </p:ext>
            </p:extLst>
          </p:nvPr>
        </p:nvGraphicFramePr>
        <p:xfrm>
          <a:off x="5353553" y="1097852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3159DFB-BD3C-934F-9D6B-2E876B3F8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07275"/>
              </p:ext>
            </p:extLst>
          </p:nvPr>
        </p:nvGraphicFramePr>
        <p:xfrm>
          <a:off x="5353553" y="4218294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E6C7D0-09E1-994F-A92A-4F3215EB0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84324"/>
              </p:ext>
            </p:extLst>
          </p:nvPr>
        </p:nvGraphicFramePr>
        <p:xfrm>
          <a:off x="8879855" y="65216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14:cNvPr>
              <p14:cNvContentPartPr/>
              <p14:nvPr/>
            </p14:nvContentPartPr>
            <p14:xfrm>
              <a:off x="378264" y="-2327069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77B02966-D224-A84A-A31C-1D979143F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624" y="-2345069"/>
                <a:ext cx="3600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A4BB74D-36DA-964E-8F44-7948890E09F7}"/>
              </a:ext>
            </a:extLst>
          </p:cNvPr>
          <p:cNvCxnSpPr>
            <a:cxnSpLocks/>
          </p:cNvCxnSpPr>
          <p:nvPr/>
        </p:nvCxnSpPr>
        <p:spPr>
          <a:xfrm>
            <a:off x="7453169" y="1957388"/>
            <a:ext cx="1426686" cy="226090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BC90F46-C79B-C445-8F3F-FC8609E204A1}"/>
              </a:ext>
            </a:extLst>
          </p:cNvPr>
          <p:cNvCxnSpPr>
            <a:cxnSpLocks/>
          </p:cNvCxnSpPr>
          <p:nvPr/>
        </p:nvCxnSpPr>
        <p:spPr>
          <a:xfrm flipV="1">
            <a:off x="7453169" y="4242080"/>
            <a:ext cx="1426686" cy="664631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1232286-0CB7-6341-8F34-EB737635DF9C}"/>
              </a:ext>
            </a:extLst>
          </p:cNvPr>
          <p:cNvSpPr/>
          <p:nvPr/>
        </p:nvSpPr>
        <p:spPr>
          <a:xfrm>
            <a:off x="121985" y="1708020"/>
            <a:ext cx="2973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9ACCC2-9916-7348-B9B1-8F3CEEF45207}"/>
              </a:ext>
            </a:extLst>
          </p:cNvPr>
          <p:cNvSpPr/>
          <p:nvPr/>
        </p:nvSpPr>
        <p:spPr>
          <a:xfrm>
            <a:off x="91275" y="2770794"/>
            <a:ext cx="5795823" cy="2523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sz="1400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sz="14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7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0F89C-488D-E44D-8135-375DCFCE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Pass by value: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F175E-C1D1-4642-90E7-A048AE8C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38713"/>
          </a:xfrm>
        </p:spPr>
        <p:txBody>
          <a:bodyPr/>
          <a:lstStyle/>
          <a:p>
            <a:r>
              <a:rPr kumimoji="1" lang="en-US" altLang="zh-CN" dirty="0"/>
              <a:t>If the structure is a huge one, such as 1K bytes.</a:t>
            </a:r>
          </a:p>
          <a:p>
            <a:r>
              <a:rPr kumimoji="1" lang="en-US" altLang="zh-CN" dirty="0"/>
              <a:t>A copy will cost 1KB memory, and time consuming to copy it.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79DBDD-4EB0-4A4C-BB5A-960B47AE0E5C}"/>
              </a:ext>
            </a:extLst>
          </p:cNvPr>
          <p:cNvSpPr/>
          <p:nvPr/>
        </p:nvSpPr>
        <p:spPr>
          <a:xfrm>
            <a:off x="5197997" y="2665708"/>
            <a:ext cx="89800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0" b="1" dirty="0">
                <a:solidFill>
                  <a:srgbClr val="C00000"/>
                </a:solidFill>
              </a:rPr>
              <a:t>?</a:t>
            </a:r>
            <a:endParaRPr lang="zh-CN" altLang="en-US" sz="1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9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DC88A3-0804-4442-B02F-8AFB8A650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0E1FDFE-60AD-0D4D-9970-3E7BDD92F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9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CA684-5EFB-AD4D-A876-BAEFCE9B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087F-DD85-3C42-BFDA-8F823255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73701"/>
          </a:xfrm>
        </p:spPr>
        <p:txBody>
          <a:bodyPr/>
          <a:lstStyle/>
          <a:p>
            <a:r>
              <a:rPr kumimoji="1" lang="en-US" altLang="zh-CN" dirty="0"/>
              <a:t>References are in C++, not in C.</a:t>
            </a:r>
          </a:p>
          <a:p>
            <a:r>
              <a:rPr kumimoji="1" lang="en-US" altLang="zh-CN" dirty="0"/>
              <a:t>A reference is </a:t>
            </a:r>
            <a:r>
              <a:rPr lang="en" altLang="zh-CN" dirty="0"/>
              <a:t>an alias to an already-existing variable/object.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01146D-98CA-9C41-BB3D-947F86CB9D3C}"/>
              </a:ext>
            </a:extLst>
          </p:cNvPr>
          <p:cNvSpPr/>
          <p:nvPr/>
        </p:nvSpPr>
        <p:spPr>
          <a:xfrm>
            <a:off x="1376479" y="2506673"/>
            <a:ext cx="3088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0408DF-11A9-DA40-88B6-DCFCE96B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98617"/>
              </p:ext>
            </p:extLst>
          </p:nvPr>
        </p:nvGraphicFramePr>
        <p:xfrm>
          <a:off x="5199713" y="2584450"/>
          <a:ext cx="2869131" cy="1689100"/>
        </p:xfrm>
        <a:graphic>
          <a:graphicData uri="http://schemas.openxmlformats.org/drawingml/2006/table">
            <a:tbl>
              <a:tblPr/>
              <a:tblGrid>
                <a:gridCol w="956377">
                  <a:extLst>
                    <a:ext uri="{9D8B030D-6E8A-4147-A177-3AD203B41FA5}">
                      <a16:colId xmlns:a16="http://schemas.microsoft.com/office/drawing/2014/main" val="2972466873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3712214204"/>
                    </a:ext>
                  </a:extLst>
                </a:gridCol>
                <a:gridCol w="956377">
                  <a:extLst>
                    <a:ext uri="{9D8B030D-6E8A-4147-A177-3AD203B41FA5}">
                      <a16:colId xmlns:a16="http://schemas.microsoft.com/office/drawing/2014/main" val="64456584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3794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53400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544564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734980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107682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63316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39942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BCBE1CF-B246-0446-AFCD-7D4B16BE65E7}"/>
              </a:ext>
            </a:extLst>
          </p:cNvPr>
          <p:cNvSpPr/>
          <p:nvPr/>
        </p:nvSpPr>
        <p:spPr>
          <a:xfrm>
            <a:off x="5046902" y="3179693"/>
            <a:ext cx="1082348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num,</a:t>
            </a:r>
          </a:p>
          <a:p>
            <a:pPr algn="r"/>
            <a:r>
              <a:rPr lang="en-US" altLang="zh-CN" sz="2000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num_ref</a:t>
            </a:r>
            <a:endParaRPr lang="zh-CN" altLang="en-US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310BCB-D33A-5047-823A-D11917FBA827}"/>
              </a:ext>
            </a:extLst>
          </p:cNvPr>
          <p:cNvSpPr/>
          <p:nvPr/>
        </p:nvSpPr>
        <p:spPr>
          <a:xfrm>
            <a:off x="1376479" y="3533636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0039A1-B7CA-A84E-9BE4-A634692D77E3}"/>
              </a:ext>
            </a:extLst>
          </p:cNvPr>
          <p:cNvSpPr/>
          <p:nvPr/>
        </p:nvSpPr>
        <p:spPr>
          <a:xfrm>
            <a:off x="6256749" y="3210156"/>
            <a:ext cx="72648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4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endParaRPr lang="en-US" altLang="zh-CN" sz="14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CF7B84-D77F-054A-8DC9-40AD844A6FCB}"/>
              </a:ext>
            </a:extLst>
          </p:cNvPr>
          <p:cNvSpPr/>
          <p:nvPr/>
        </p:nvSpPr>
        <p:spPr>
          <a:xfrm>
            <a:off x="1670714" y="645789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reference.cpp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99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59FB2-8239-FD45-A756-D09CE3F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BC6E6-60FF-1A47-A91C-C86C293E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3933826" cy="1187605"/>
          </a:xfrm>
        </p:spPr>
        <p:txBody>
          <a:bodyPr/>
          <a:lstStyle/>
          <a:p>
            <a:r>
              <a:rPr kumimoji="1" lang="en-US" altLang="zh-CN" dirty="0"/>
              <a:t>A reference to an object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D8001F-2FD8-D949-8D57-451710CC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52883"/>
              </p:ext>
            </p:extLst>
          </p:nvPr>
        </p:nvGraphicFramePr>
        <p:xfrm>
          <a:off x="7366011" y="389728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matA</a:t>
                      </a:r>
                      <a:endParaRPr lang="en" sz="24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2DE2DD-E698-AA40-8768-A15376A1E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56676"/>
              </p:ext>
            </p:extLst>
          </p:nvPr>
        </p:nvGraphicFramePr>
        <p:xfrm>
          <a:off x="10892313" y="-642908"/>
          <a:ext cx="924660" cy="4351350"/>
        </p:xfrm>
        <a:graphic>
          <a:graphicData uri="http://schemas.openxmlformats.org/drawingml/2006/table">
            <a:tbl>
              <a:tblPr/>
              <a:tblGrid>
                <a:gridCol w="749140">
                  <a:extLst>
                    <a:ext uri="{9D8B030D-6E8A-4147-A177-3AD203B41FA5}">
                      <a16:colId xmlns:a16="http://schemas.microsoft.com/office/drawing/2014/main" val="3442153465"/>
                    </a:ext>
                  </a:extLst>
                </a:gridCol>
                <a:gridCol w="175520">
                  <a:extLst>
                    <a:ext uri="{9D8B030D-6E8A-4147-A177-3AD203B41FA5}">
                      <a16:colId xmlns:a16="http://schemas.microsoft.com/office/drawing/2014/main" val="2826729318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33705"/>
                  </a:ext>
                </a:extLst>
              </a:tr>
              <a:tr h="14504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.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06606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860782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73825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41787"/>
                  </a:ext>
                </a:extLst>
              </a:tr>
              <a:tr h="145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0984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01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68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948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19389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40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8164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9598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5784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5865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5547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784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2189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55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5880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3683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07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5735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430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346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2457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9472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786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9903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011126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7B622E0-A959-D441-A983-896A1855C77A}"/>
              </a:ext>
            </a:extLst>
          </p:cNvPr>
          <p:cNvCxnSpPr>
            <a:cxnSpLocks/>
          </p:cNvCxnSpPr>
          <p:nvPr/>
        </p:nvCxnSpPr>
        <p:spPr>
          <a:xfrm>
            <a:off x="9556258" y="1223359"/>
            <a:ext cx="1336055" cy="2286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88D0A71-EA2A-4D4F-9FC5-3DF2C3ADBF2E}"/>
              </a:ext>
            </a:extLst>
          </p:cNvPr>
          <p:cNvSpPr/>
          <p:nvPr/>
        </p:nvSpPr>
        <p:spPr>
          <a:xfrm>
            <a:off x="7109146" y="1223359"/>
            <a:ext cx="1415772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" altLang="zh-CN" sz="2000" dirty="0" err="1">
                <a:latin typeface="Courier" pitchFamily="2" charset="0"/>
                <a:ea typeface="等线" panose="02010600030101010101" pitchFamily="2" charset="-122"/>
              </a:rPr>
              <a:t>matA</a:t>
            </a:r>
            <a:br>
              <a:rPr lang="en" altLang="zh-CN" sz="2000" dirty="0">
                <a:latin typeface="Courier" pitchFamily="2" charset="0"/>
                <a:ea typeface="等线" panose="02010600030101010101" pitchFamily="2" charset="-122"/>
              </a:rPr>
            </a:br>
            <a:r>
              <a:rPr lang="en" altLang="zh-CN" sz="2000" dirty="0" err="1">
                <a:latin typeface="Courier" pitchFamily="2" charset="0"/>
                <a:ea typeface="等线" panose="02010600030101010101" pitchFamily="2" charset="-122"/>
              </a:rPr>
              <a:t>matA_ref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1090DE-79DA-0D4A-9D1D-757B18FB1B21}"/>
              </a:ext>
            </a:extLst>
          </p:cNvPr>
          <p:cNvSpPr/>
          <p:nvPr/>
        </p:nvSpPr>
        <p:spPr>
          <a:xfrm>
            <a:off x="1009338" y="1932041"/>
            <a:ext cx="3048000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2296E-3E4B-F640-A8FD-D2E41FAAF3DA}"/>
              </a:ext>
            </a:extLst>
          </p:cNvPr>
          <p:cNvSpPr/>
          <p:nvPr/>
        </p:nvSpPr>
        <p:spPr>
          <a:xfrm>
            <a:off x="797321" y="4032953"/>
            <a:ext cx="9770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D30DA25-7FF4-1E44-8060-66291BC3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01479"/>
              </p:ext>
            </p:extLst>
          </p:nvPr>
        </p:nvGraphicFramePr>
        <p:xfrm>
          <a:off x="4557860" y="2373067"/>
          <a:ext cx="2393088" cy="1371600"/>
        </p:xfrm>
        <a:graphic>
          <a:graphicData uri="http://schemas.openxmlformats.org/drawingml/2006/table">
            <a:tbl>
              <a:tblPr/>
              <a:tblGrid>
                <a:gridCol w="97351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4418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75394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altLang="zh-CN" sz="1800" dirty="0" err="1">
                          <a:solidFill>
                            <a:schemeClr val="tx1"/>
                          </a:solidFill>
                          <a:latin typeface="Courier" pitchFamily="2" charset="0"/>
                          <a:ea typeface="等线" panose="02010600030101010101" pitchFamily="2" charset="-122"/>
                        </a:rPr>
                        <a:t>pMatA</a:t>
                      </a:r>
                      <a:endParaRPr lang="en" sz="28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BD36CF1-463C-B849-B280-3D0EF5B9B539}"/>
              </a:ext>
            </a:extLst>
          </p:cNvPr>
          <p:cNvCxnSpPr>
            <a:cxnSpLocks/>
          </p:cNvCxnSpPr>
          <p:nvPr/>
        </p:nvCxnSpPr>
        <p:spPr>
          <a:xfrm flipV="1">
            <a:off x="6651323" y="2831573"/>
            <a:ext cx="1873595" cy="298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39C3871-0E8A-D59B-A3DE-6F66CA5A0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88566"/>
              </p:ext>
            </p:extLst>
          </p:nvPr>
        </p:nvGraphicFramePr>
        <p:xfrm>
          <a:off x="7366011" y="3292471"/>
          <a:ext cx="2393088" cy="2639706"/>
        </p:xfrm>
        <a:graphic>
          <a:graphicData uri="http://schemas.openxmlformats.org/drawingml/2006/table">
            <a:tbl>
              <a:tblPr/>
              <a:tblGrid>
                <a:gridCol w="1180108">
                  <a:extLst>
                    <a:ext uri="{9D8B030D-6E8A-4147-A177-3AD203B41FA5}">
                      <a16:colId xmlns:a16="http://schemas.microsoft.com/office/drawing/2014/main" val="2810562972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52386905"/>
                    </a:ext>
                  </a:extLst>
                </a:gridCol>
                <a:gridCol w="149290">
                  <a:extLst>
                    <a:ext uri="{9D8B030D-6E8A-4147-A177-3AD203B41FA5}">
                      <a16:colId xmlns:a16="http://schemas.microsoft.com/office/drawing/2014/main" val="1036682232"/>
                    </a:ext>
                  </a:extLst>
                </a:gridCol>
              </a:tblGrid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09310"/>
                  </a:ext>
                </a:extLst>
              </a:tr>
              <a:tr h="140931">
                <a:tc rowSpan="16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matB</a:t>
                      </a:r>
                      <a:endParaRPr lang="en" sz="2400" b="0" i="0" u="none" strike="noStrike" dirty="0">
                        <a:solidFill>
                          <a:schemeClr val="tx1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pData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28005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40567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4481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49905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85210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62126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08850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8346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cols:4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42797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994914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2987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05949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rows:3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658352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3432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14278"/>
                  </a:ext>
                </a:extLst>
              </a:tr>
              <a:tr h="140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27400"/>
                  </a:ext>
                </a:extLst>
              </a:tr>
              <a:tr h="140931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066565"/>
                  </a:ext>
                </a:extLst>
              </a:tr>
            </a:tbl>
          </a:graphicData>
        </a:graphic>
      </p:graphicFrame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04EC817-0703-8053-A8C2-94391D258A8A}"/>
              </a:ext>
            </a:extLst>
          </p:cNvPr>
          <p:cNvCxnSpPr>
            <a:cxnSpLocks/>
          </p:cNvCxnSpPr>
          <p:nvPr/>
        </p:nvCxnSpPr>
        <p:spPr>
          <a:xfrm flipV="1">
            <a:off x="9481152" y="3526201"/>
            <a:ext cx="1411161" cy="886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1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2C72-1B6D-EA4B-8146-3D20FBB7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in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24F2-5A12-7D47-A12E-E87130B6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reference must be initialized after its declaration.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Reference VS Pointer: References are much safer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53581D-0681-5640-933F-8A032EECE463}"/>
              </a:ext>
            </a:extLst>
          </p:cNvPr>
          <p:cNvSpPr/>
          <p:nvPr/>
        </p:nvSpPr>
        <p:spPr>
          <a:xfrm>
            <a:off x="1376479" y="1940190"/>
            <a:ext cx="3950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 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error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87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parameters with a huge structure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3283"/>
          </a:xfrm>
        </p:spPr>
        <p:txBody>
          <a:bodyPr/>
          <a:lstStyle/>
          <a:p>
            <a:r>
              <a:rPr kumimoji="1" lang="en-US" altLang="zh-CN" dirty="0"/>
              <a:t>If the huge struct is passed as a function parameter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1513667" y="179447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B48A5F4-D000-924B-842D-2E9A8AC0DE48}"/>
              </a:ext>
            </a:extLst>
          </p:cNvPr>
          <p:cNvSpPr txBox="1">
            <a:spLocks/>
          </p:cNvSpPr>
          <p:nvPr/>
        </p:nvSpPr>
        <p:spPr>
          <a:xfrm>
            <a:off x="838199" y="5880633"/>
            <a:ext cx="11053879" cy="70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data will be copied. Not a good choice!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16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FFFB6-A2A2-024C-B732-D068824B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6B325-9EBC-DC4A-8A4F-521CC61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3283"/>
          </a:xfrm>
        </p:spPr>
        <p:txBody>
          <a:bodyPr/>
          <a:lstStyle/>
          <a:p>
            <a:r>
              <a:rPr kumimoji="1" lang="en-US" altLang="zh-CN" dirty="0"/>
              <a:t>One solution is to use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93AB0-3065-4A4B-8002-53D176FD1DFC}"/>
              </a:ext>
            </a:extLst>
          </p:cNvPr>
          <p:cNvSpPr/>
          <p:nvPr/>
        </p:nvSpPr>
        <p:spPr>
          <a:xfrm>
            <a:off x="1513667" y="179447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firstname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middlename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lastname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nationalID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// and more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fullname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PersonInfo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"Invalid pointer"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5D57DD-835A-ED4A-B5BA-C06F27B8B6A2}"/>
              </a:ext>
            </a:extLst>
          </p:cNvPr>
          <p:cNvGrpSpPr/>
          <p:nvPr/>
        </p:nvGrpSpPr>
        <p:grpSpPr>
          <a:xfrm>
            <a:off x="6447795" y="3393177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0AE4143-6CC0-A44F-B338-E7723375A099}"/>
              </a:ext>
            </a:extLst>
          </p:cNvPr>
          <p:cNvSpPr/>
          <p:nvPr/>
        </p:nvSpPr>
        <p:spPr>
          <a:xfrm>
            <a:off x="1948721" y="5006715"/>
            <a:ext cx="5921115" cy="1499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99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F164FED-9CF1-5770-FA1D-E6147C1B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451" y="2062925"/>
            <a:ext cx="5439628" cy="4795076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2F878-5EE1-A44B-BA17-9D4A93EE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5B8EC-3CBD-F74A-955C-39C58D00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60" y="1092358"/>
            <a:ext cx="11053879" cy="120113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No data copying in the reference version; Better efficiency</a:t>
            </a:r>
          </a:p>
          <a:p>
            <a:r>
              <a:rPr kumimoji="1" lang="en-US" altLang="zh-CN" dirty="0"/>
              <a:t>The modification to a reference will affect the original object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29572E-3AD7-5840-9AB0-ED3DCABAB993}"/>
              </a:ext>
            </a:extLst>
          </p:cNvPr>
          <p:cNvGrpSpPr/>
          <p:nvPr/>
        </p:nvGrpSpPr>
        <p:grpSpPr>
          <a:xfrm>
            <a:off x="9791393" y="2694448"/>
            <a:ext cx="1006920" cy="1128240"/>
            <a:chOff x="9889365" y="2855662"/>
            <a:chExt cx="1006920" cy="11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14:cNvPr>
                <p14:cNvContentPartPr/>
                <p14:nvPr/>
              </p14:nvContentPartPr>
              <p14:xfrm>
                <a:off x="9902325" y="2855662"/>
                <a:ext cx="993960" cy="11116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51ACECE2-F20E-EC4D-8827-C8AA08C2FC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84325" y="2837662"/>
                  <a:ext cx="102960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14:cNvPr>
                <p14:cNvContentPartPr/>
                <p14:nvPr/>
              </p14:nvContentPartPr>
              <p14:xfrm>
                <a:off x="9889365" y="3718582"/>
                <a:ext cx="304200" cy="26532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F478977-D444-5844-A479-DD03597AE9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1365" y="3700582"/>
                  <a:ext cx="339840" cy="300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E42D341-4A27-BA36-4F3A-8BB80016C4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68" y="2069184"/>
            <a:ext cx="5439628" cy="478881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00513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0DBD-F038-F546-A6EE-BAB82A34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190002-705C-5749-A549-72DC83DC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96677"/>
          </a:xfrm>
        </p:spPr>
        <p:txBody>
          <a:bodyPr/>
          <a:lstStyle/>
          <a:p>
            <a:r>
              <a:rPr kumimoji="1" lang="en-US" altLang="zh-CN" dirty="0"/>
              <a:t>To avoid the data is modified by mistakes, 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DAC56C-657E-C845-A1BB-F8BA98F8A541}"/>
              </a:ext>
            </a:extLst>
          </p:cNvPr>
          <p:cNvSpPr/>
          <p:nvPr/>
        </p:nvSpPr>
        <p:spPr>
          <a:xfrm>
            <a:off x="1376479" y="18857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C31A6ED-2DF4-F841-884F-67C155850360}"/>
              </a:ext>
            </a:extLst>
          </p:cNvPr>
          <p:cNvGrpSpPr/>
          <p:nvPr/>
        </p:nvGrpSpPr>
        <p:grpSpPr>
          <a:xfrm rot="4406268">
            <a:off x="4248439" y="2426554"/>
            <a:ext cx="2001960" cy="1171080"/>
            <a:chOff x="3029190" y="3140452"/>
            <a:chExt cx="2001960" cy="11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A5304E3-7BA1-C246-AE8F-BC39E3FDAAB9}"/>
                    </a:ext>
                  </a:extLst>
                </p14:cNvPr>
                <p14:cNvContentPartPr/>
                <p14:nvPr/>
              </p14:nvContentPartPr>
              <p14:xfrm>
                <a:off x="3068430" y="3140452"/>
                <a:ext cx="1962720" cy="117108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78D56E6E-9B1E-6647-8E66-52E2349C80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2790" y="3104812"/>
                  <a:ext cx="2034360" cy="12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A62A879-9CA7-B64C-B446-08342DE12194}"/>
                    </a:ext>
                  </a:extLst>
                </p14:cNvPr>
                <p14:cNvContentPartPr/>
                <p14:nvPr/>
              </p14:nvContentPartPr>
              <p14:xfrm>
                <a:off x="3029190" y="3897892"/>
                <a:ext cx="407160" cy="4064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1238FCF3-24FD-5145-A896-0C467849EA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3190" y="3862252"/>
                  <a:ext cx="478800" cy="47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365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4E2187-8CC2-4A47-8D38-A1201322E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Return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1B46DA8-0745-484D-AD6E-9D0D5E146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4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478E-F770-EB42-BCD6-A8BDE48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0A929-E76D-5F46-B1DE-B300789C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101147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Statement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return;</a:t>
            </a:r>
            <a:r>
              <a:rPr kumimoji="1" lang="en-US" altLang="zh-CN" dirty="0"/>
              <a:t> is only valid if the function return type is 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void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Just finish the execution of the function, no value returned.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7A4733-34AF-9240-8274-0B4E42CFEE11}"/>
              </a:ext>
            </a:extLst>
          </p:cNvPr>
          <p:cNvSpPr/>
          <p:nvPr/>
        </p:nvSpPr>
        <p:spPr>
          <a:xfrm>
            <a:off x="1051185" y="2338465"/>
            <a:ext cx="4831830" cy="258532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CC377C-0EEF-6F40-A0C0-5532E7418911}"/>
              </a:ext>
            </a:extLst>
          </p:cNvPr>
          <p:cNvSpPr/>
          <p:nvPr/>
        </p:nvSpPr>
        <p:spPr>
          <a:xfrm>
            <a:off x="6096000" y="2338465"/>
            <a:ext cx="4831830" cy="20313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print_gender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"Female"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187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73AEF-F1F1-C242-A3AF-A2D6479F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Return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49B4C-51FE-3347-9E8F-C2CCEC5A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return type can be a fundamental type or a compound type.</a:t>
            </a:r>
          </a:p>
          <a:p>
            <a:r>
              <a:rPr kumimoji="1" lang="en-US" altLang="zh-CN" dirty="0"/>
              <a:t>Pass by value:</a:t>
            </a:r>
          </a:p>
          <a:p>
            <a:pPr lvl="1"/>
            <a:r>
              <a:rPr kumimoji="1" lang="en-US" altLang="zh-CN" dirty="0"/>
              <a:t>Fundamental types: the value of a constant/variable is copied</a:t>
            </a:r>
          </a:p>
          <a:p>
            <a:pPr lvl="1"/>
            <a:r>
              <a:rPr kumimoji="1" lang="en-US" altLang="zh-CN" dirty="0"/>
              <a:t>Pointers: the address is copied</a:t>
            </a:r>
          </a:p>
          <a:p>
            <a:pPr lvl="1"/>
            <a:r>
              <a:rPr kumimoji="1" lang="en-US" altLang="zh-CN" dirty="0"/>
              <a:t>Structures: the whole structure is copied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DF202C-E772-AD48-A462-AB51629884EB}"/>
              </a:ext>
            </a:extLst>
          </p:cNvPr>
          <p:cNvSpPr/>
          <p:nvPr/>
        </p:nvSpPr>
        <p:spPr>
          <a:xfrm>
            <a:off x="1573282" y="3429000"/>
            <a:ext cx="5065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B8659A-B366-244E-9C24-6EA9876E80F2}"/>
              </a:ext>
            </a:extLst>
          </p:cNvPr>
          <p:cNvSpPr/>
          <p:nvPr/>
        </p:nvSpPr>
        <p:spPr>
          <a:xfrm>
            <a:off x="141348" y="4484963"/>
            <a:ext cx="7929678" cy="2062103"/>
          </a:xfrm>
          <a:prstGeom prst="rect">
            <a:avLst/>
          </a:prstGeom>
          <a:solidFill>
            <a:schemeClr val="accent5">
              <a:lumMod val="20000"/>
              <a:lumOff val="80000"/>
              <a:alpha val="50052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create_matrix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    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    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2.f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3.f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   // you should check if the memory is allocated successfully</a:t>
            </a:r>
          </a:p>
          <a:p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    // and don’t forget to release the memory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16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22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E9A41-D464-1541-9E92-0EC96018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 we have a lot to return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ABAC-B5CA-1A42-9F07-A61439C8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5033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Such as a matrix addition function (A+B-&gt;C)</a:t>
            </a:r>
          </a:p>
          <a:p>
            <a:r>
              <a:rPr kumimoji="1" lang="en-US" altLang="zh-CN" dirty="0"/>
              <a:t>A suggested prototype:</a:t>
            </a:r>
          </a:p>
          <a:p>
            <a:pPr lvl="1"/>
            <a:r>
              <a:rPr kumimoji="1" lang="en-US" altLang="zh-CN" dirty="0"/>
              <a:t>To use references to avoid data copying</a:t>
            </a:r>
          </a:p>
          <a:p>
            <a:pPr lvl="1"/>
            <a:r>
              <a:rPr kumimoji="1" lang="en-US" altLang="zh-CN" dirty="0"/>
              <a:t>To use const parameters to avoid the input data is modified</a:t>
            </a:r>
          </a:p>
          <a:p>
            <a:pPr lvl="1"/>
            <a:r>
              <a:rPr kumimoji="1" lang="en-US" altLang="zh-CN" dirty="0"/>
              <a:t>To use non-const reference parameters to receive the output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386C41-4FE1-5D4B-B364-3E7D6B9EF813}"/>
              </a:ext>
            </a:extLst>
          </p:cNvPr>
          <p:cNvSpPr/>
          <p:nvPr/>
        </p:nvSpPr>
        <p:spPr>
          <a:xfrm>
            <a:off x="851941" y="3529295"/>
            <a:ext cx="104881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matrix_add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check the dimensions of the three matrices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re-create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if needed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do: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matB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return true if everything is right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927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4ACC-B714-3E4C-940C-311427CB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Similar mechanism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2B70E-5CF7-5047-A6CA-C61F5988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98149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Matrix add in OpenCV</a:t>
            </a:r>
          </a:p>
          <a:p>
            <a:pPr marL="0" indent="0">
              <a:buNone/>
            </a:pPr>
            <a:r>
              <a:rPr kumimoji="1" lang="en" altLang="zh-CN" sz="2000" dirty="0">
                <a:hlinkClick r:id="rId2"/>
              </a:rPr>
              <a:t>https://github.com/opencv/opencv/blob/master/modules/core/src/arithm.cpp</a:t>
            </a:r>
            <a:r>
              <a:rPr kumimoji="1" lang="en" altLang="zh-CN" sz="2000" dirty="0"/>
              <a:t>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3258D9-A1BB-704A-A2BB-CB1182ED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8485"/>
            <a:ext cx="12192000" cy="34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3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A72D-1A0B-334A-8879-FAB75A8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4225-A7F2-0743-A3A9-597D8082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642601" cy="1548285"/>
          </a:xfrm>
        </p:spPr>
        <p:txBody>
          <a:bodyPr/>
          <a:lstStyle/>
          <a:p>
            <a:r>
              <a:rPr kumimoji="1" lang="en-US" altLang="zh-CN" dirty="0"/>
              <a:t>A compound statement may be needed to execute many times</a:t>
            </a:r>
          </a:p>
          <a:p>
            <a:r>
              <a:rPr kumimoji="1" lang="en-US" altLang="zh-CN" dirty="0"/>
              <a:t>You can copy them several times, but ...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8F230A-7F8B-F640-8201-2D795D4D0966}"/>
              </a:ext>
            </a:extLst>
          </p:cNvPr>
          <p:cNvSpPr/>
          <p:nvPr/>
        </p:nvSpPr>
        <p:spPr>
          <a:xfrm>
            <a:off x="6738233" y="2228395"/>
            <a:ext cx="3048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50964A-B896-0943-8B98-9033FD99DCB7}"/>
              </a:ext>
            </a:extLst>
          </p:cNvPr>
          <p:cNvSpPr/>
          <p:nvPr/>
        </p:nvSpPr>
        <p:spPr>
          <a:xfrm>
            <a:off x="688074" y="3283379"/>
            <a:ext cx="729719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A4A76-FF19-F146-B8B4-A4A9386F5D9F}"/>
              </a:ext>
            </a:extLst>
          </p:cNvPr>
          <p:cNvSpPr/>
          <p:nvPr/>
        </p:nvSpPr>
        <p:spPr>
          <a:xfrm>
            <a:off x="688074" y="5999802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nofunction.cpp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8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93CC27-2B5B-7B41-B2A7-FB2819BBF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Inline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9BDC3A4-AACA-F241-806F-9AEAF9430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41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4539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Stack operations and jumps are needed for a function call.</a:t>
            </a:r>
          </a:p>
          <a:p>
            <a:r>
              <a:rPr kumimoji="1" lang="en-US" altLang="zh-CN" dirty="0"/>
              <a:t>It is a heavy cost for some frequently called </a:t>
            </a:r>
            <a:r>
              <a:rPr kumimoji="1" lang="en-US" altLang="zh-CN" dirty="0">
                <a:solidFill>
                  <a:srgbClr val="FF0000"/>
                </a:solidFill>
              </a:rPr>
              <a:t>tiny</a:t>
            </a:r>
            <a:r>
              <a:rPr kumimoji="1" lang="en-US" altLang="zh-CN" dirty="0"/>
              <a:t> functions.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6634279" y="2278110"/>
            <a:ext cx="5301521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149783" y="3193688"/>
            <a:ext cx="5756341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F94E0E91-00A9-E14B-A011-7FC4FAAA3CF1}"/>
              </a:ext>
            </a:extLst>
          </p:cNvPr>
          <p:cNvSpPr/>
          <p:nvPr/>
        </p:nvSpPr>
        <p:spPr>
          <a:xfrm>
            <a:off x="3132944" y="3092263"/>
            <a:ext cx="4548891" cy="2211453"/>
          </a:xfrm>
          <a:custGeom>
            <a:avLst/>
            <a:gdLst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  <a:gd name="connsiteX3" fmla="*/ 3050216 w 4548891"/>
              <a:gd name="connsiteY3" fmla="*/ 498239 h 2211453"/>
              <a:gd name="connsiteX4" fmla="*/ 2650335 w 4548891"/>
              <a:gd name="connsiteY4" fmla="*/ 811377 h 2211453"/>
              <a:gd name="connsiteX5" fmla="*/ 2274446 w 4548891"/>
              <a:gd name="connsiteY5" fmla="*/ 1105727 h 2211453"/>
              <a:gd name="connsiteX6" fmla="*/ 1752459 w 4548891"/>
              <a:gd name="connsiteY6" fmla="*/ 1122474 h 2211453"/>
              <a:gd name="connsiteX7" fmla="*/ 1230472 w 4548891"/>
              <a:gd name="connsiteY7" fmla="*/ 1139222 h 2211453"/>
              <a:gd name="connsiteX8" fmla="*/ 617704 w 4548891"/>
              <a:gd name="connsiteY8" fmla="*/ 1158882 h 2211453"/>
              <a:gd name="connsiteX9" fmla="*/ 4937 w 4548891"/>
              <a:gd name="connsiteY9" fmla="*/ 1178542 h 2211453"/>
              <a:gd name="connsiteX0" fmla="*/ 4937 w 4548891"/>
              <a:gd name="connsiteY0" fmla="*/ 1178542 h 2211453"/>
              <a:gd name="connsiteX1" fmla="*/ 1879180 w 4548891"/>
              <a:gd name="connsiteY1" fmla="*/ 16825 h 2211453"/>
              <a:gd name="connsiteX2" fmla="*/ 3474091 w 4548891"/>
              <a:gd name="connsiteY2" fmla="*/ 166313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937" y="1178542"/>
                </a:moveTo>
                <a:cubicBezTo>
                  <a:pt x="-100831" y="597450"/>
                  <a:pt x="667872" y="140545"/>
                  <a:pt x="1879180" y="16825"/>
                </a:cubicBezTo>
                <a:cubicBezTo>
                  <a:pt x="2544697" y="-6445"/>
                  <a:pt x="2878403" y="26565"/>
                  <a:pt x="3474091" y="166313"/>
                </a:cubicBezTo>
                <a:cubicBezTo>
                  <a:pt x="3336064" y="260774"/>
                  <a:pt x="3240050" y="377153"/>
                  <a:pt x="3050216" y="498239"/>
                </a:cubicBezTo>
                <a:cubicBezTo>
                  <a:pt x="2860382" y="619325"/>
                  <a:pt x="2768470" y="693024"/>
                  <a:pt x="2650335" y="811377"/>
                </a:cubicBezTo>
                <a:cubicBezTo>
                  <a:pt x="2532200" y="929730"/>
                  <a:pt x="2401140" y="983288"/>
                  <a:pt x="2274446" y="1105727"/>
                </a:cubicBezTo>
                <a:cubicBezTo>
                  <a:pt x="2124854" y="1118010"/>
                  <a:pt x="1986786" y="1091484"/>
                  <a:pt x="1752459" y="1122474"/>
                </a:cubicBezTo>
                <a:cubicBezTo>
                  <a:pt x="1518132" y="1153465"/>
                  <a:pt x="1345755" y="1130355"/>
                  <a:pt x="1230472" y="1139222"/>
                </a:cubicBezTo>
                <a:cubicBezTo>
                  <a:pt x="1115189" y="1148088"/>
                  <a:pt x="859442" y="1175978"/>
                  <a:pt x="617704" y="1158882"/>
                </a:cubicBezTo>
                <a:cubicBezTo>
                  <a:pt x="375966" y="1141786"/>
                  <a:pt x="133980" y="1168040"/>
                  <a:pt x="4937" y="1178542"/>
                </a:cubicBezTo>
                <a:close/>
              </a:path>
              <a:path w="4548891" h="2211453" fill="none" extrusionOk="0">
                <a:moveTo>
                  <a:pt x="4937" y="1178542"/>
                </a:moveTo>
                <a:cubicBezTo>
                  <a:pt x="820" y="568922"/>
                  <a:pt x="552218" y="67788"/>
                  <a:pt x="1879180" y="16825"/>
                </a:cubicBezTo>
                <a:cubicBezTo>
                  <a:pt x="2456138" y="-62252"/>
                  <a:pt x="2971636" y="12394"/>
                  <a:pt x="3474091" y="166313"/>
                </a:cubicBezTo>
              </a:path>
              <a:path w="4548891" h="2211453" fill="none" stroke="0" extrusionOk="0">
                <a:moveTo>
                  <a:pt x="4937" y="1178542"/>
                </a:moveTo>
                <a:cubicBezTo>
                  <a:pt x="-204120" y="607962"/>
                  <a:pt x="807166" y="-79563"/>
                  <a:pt x="1879180" y="16825"/>
                </a:cubicBezTo>
                <a:cubicBezTo>
                  <a:pt x="2458072" y="55037"/>
                  <a:pt x="3026591" y="-5086"/>
                  <a:pt x="3474091" y="166313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9316181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F5C74887-00B7-0448-857F-BB21CBB92585}"/>
              </a:ext>
            </a:extLst>
          </p:cNvPr>
          <p:cNvSpPr/>
          <p:nvPr/>
        </p:nvSpPr>
        <p:spPr>
          <a:xfrm>
            <a:off x="3283276" y="2648682"/>
            <a:ext cx="4548891" cy="2211453"/>
          </a:xfrm>
          <a:custGeom>
            <a:avLst/>
            <a:gdLst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  <a:gd name="connsiteX3" fmla="*/ 1458988 w 4548891"/>
              <a:gd name="connsiteY3" fmla="*/ 1700803 h 2211453"/>
              <a:gd name="connsiteX4" fmla="*/ 1879327 w 4548891"/>
              <a:gd name="connsiteY4" fmla="*/ 1394063 h 2211453"/>
              <a:gd name="connsiteX5" fmla="*/ 2274446 w 4548891"/>
              <a:gd name="connsiteY5" fmla="*/ 1105727 h 2211453"/>
              <a:gd name="connsiteX6" fmla="*/ 2754440 w 4548891"/>
              <a:gd name="connsiteY6" fmla="*/ 1206845 h 2211453"/>
              <a:gd name="connsiteX7" fmla="*/ 3234434 w 4548891"/>
              <a:gd name="connsiteY7" fmla="*/ 1307964 h 2211453"/>
              <a:gd name="connsiteX8" fmla="*/ 3797905 w 4548891"/>
              <a:gd name="connsiteY8" fmla="*/ 1426668 h 2211453"/>
              <a:gd name="connsiteX9" fmla="*/ 4361376 w 4548891"/>
              <a:gd name="connsiteY9" fmla="*/ 1545372 h 2211453"/>
              <a:gd name="connsiteX0" fmla="*/ 4361376 w 4548891"/>
              <a:gd name="connsiteY0" fmla="*/ 1545372 h 2211453"/>
              <a:gd name="connsiteX1" fmla="*/ 2510450 w 4548891"/>
              <a:gd name="connsiteY1" fmla="*/ 2205485 h 2211453"/>
              <a:gd name="connsiteX2" fmla="*/ 1013428 w 4548891"/>
              <a:gd name="connsiteY2" fmla="*/ 2025947 h 22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8891" h="2211453" stroke="0" extrusionOk="0">
                <a:moveTo>
                  <a:pt x="4361376" y="1545372"/>
                </a:moveTo>
                <a:cubicBezTo>
                  <a:pt x="3892220" y="1823781"/>
                  <a:pt x="3268198" y="2186247"/>
                  <a:pt x="2510450" y="2205485"/>
                </a:cubicBezTo>
                <a:cubicBezTo>
                  <a:pt x="2040241" y="2244114"/>
                  <a:pt x="1404059" y="2170301"/>
                  <a:pt x="1013428" y="2025947"/>
                </a:cubicBezTo>
                <a:cubicBezTo>
                  <a:pt x="1158361" y="1923706"/>
                  <a:pt x="1279385" y="1830210"/>
                  <a:pt x="1458988" y="1700803"/>
                </a:cubicBezTo>
                <a:cubicBezTo>
                  <a:pt x="1638591" y="1571396"/>
                  <a:pt x="1740140" y="1482416"/>
                  <a:pt x="1879327" y="1394063"/>
                </a:cubicBezTo>
                <a:cubicBezTo>
                  <a:pt x="2018514" y="1305710"/>
                  <a:pt x="2077002" y="1228117"/>
                  <a:pt x="2274446" y="1105727"/>
                </a:cubicBezTo>
                <a:cubicBezTo>
                  <a:pt x="2394186" y="1131659"/>
                  <a:pt x="2548490" y="1140238"/>
                  <a:pt x="2754440" y="1206845"/>
                </a:cubicBezTo>
                <a:cubicBezTo>
                  <a:pt x="2960390" y="1273452"/>
                  <a:pt x="3043516" y="1251371"/>
                  <a:pt x="3234434" y="1307964"/>
                </a:cubicBezTo>
                <a:cubicBezTo>
                  <a:pt x="3425352" y="1364557"/>
                  <a:pt x="3662555" y="1409939"/>
                  <a:pt x="3797905" y="1426668"/>
                </a:cubicBezTo>
                <a:cubicBezTo>
                  <a:pt x="3933255" y="1443397"/>
                  <a:pt x="4096764" y="1478914"/>
                  <a:pt x="4361376" y="1545372"/>
                </a:cubicBezTo>
                <a:close/>
              </a:path>
              <a:path w="4548891" h="2211453" fill="none" extrusionOk="0">
                <a:moveTo>
                  <a:pt x="4361376" y="1545372"/>
                </a:moveTo>
                <a:cubicBezTo>
                  <a:pt x="4136891" y="1845918"/>
                  <a:pt x="3208156" y="2133561"/>
                  <a:pt x="2510450" y="2205485"/>
                </a:cubicBezTo>
                <a:cubicBezTo>
                  <a:pt x="2045260" y="2155736"/>
                  <a:pt x="1407822" y="2150772"/>
                  <a:pt x="1013428" y="2025947"/>
                </a:cubicBezTo>
              </a:path>
              <a:path w="4548891" h="2211453" fill="none" stroke="0" extrusionOk="0">
                <a:moveTo>
                  <a:pt x="4361376" y="1545372"/>
                </a:moveTo>
                <a:cubicBezTo>
                  <a:pt x="3853525" y="1901368"/>
                  <a:pt x="3369066" y="2049607"/>
                  <a:pt x="2510450" y="2205485"/>
                </a:cubicBezTo>
                <a:cubicBezTo>
                  <a:pt x="2006346" y="2302660"/>
                  <a:pt x="1494868" y="2128534"/>
                  <a:pt x="1013428" y="2025947"/>
                </a:cubicBezTo>
              </a:path>
            </a:pathLst>
          </a:custGeom>
          <a:ln w="50800">
            <a:solidFill>
              <a:srgbClr val="FF0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13779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弧 7">
            <a:extLst>
              <a:ext uri="{FF2B5EF4-FFF2-40B4-BE49-F238E27FC236}">
                <a16:creationId xmlns:a16="http://schemas.microsoft.com/office/drawing/2014/main" id="{15F024CD-D456-8748-8D07-DF0C50621B49}"/>
              </a:ext>
            </a:extLst>
          </p:cNvPr>
          <p:cNvSpPr/>
          <p:nvPr/>
        </p:nvSpPr>
        <p:spPr>
          <a:xfrm>
            <a:off x="3132944" y="3552670"/>
            <a:ext cx="4699223" cy="3174158"/>
          </a:xfrm>
          <a:custGeom>
            <a:avLst/>
            <a:gdLst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  <a:gd name="connsiteX3" fmla="*/ 3088443 w 4699223"/>
              <a:gd name="connsiteY3" fmla="*/ 690274 h 3174158"/>
              <a:gd name="connsiteX4" fmla="*/ 2707602 w 4699223"/>
              <a:gd name="connsiteY4" fmla="*/ 1152545 h 3174158"/>
              <a:gd name="connsiteX5" fmla="*/ 2349612 w 4699223"/>
              <a:gd name="connsiteY5" fmla="*/ 1587079 h 3174158"/>
              <a:gd name="connsiteX6" fmla="*/ 1809810 w 4699223"/>
              <a:gd name="connsiteY6" fmla="*/ 1604398 h 3174158"/>
              <a:gd name="connsiteX7" fmla="*/ 1270008 w 4699223"/>
              <a:gd name="connsiteY7" fmla="*/ 1621717 h 3174158"/>
              <a:gd name="connsiteX8" fmla="*/ 636327 w 4699223"/>
              <a:gd name="connsiteY8" fmla="*/ 1642048 h 3174158"/>
              <a:gd name="connsiteX9" fmla="*/ 2646 w 4699223"/>
              <a:gd name="connsiteY9" fmla="*/ 1662379 h 3174158"/>
              <a:gd name="connsiteX0" fmla="*/ 2646 w 4699223"/>
              <a:gd name="connsiteY0" fmla="*/ 1662379 h 3174158"/>
              <a:gd name="connsiteX1" fmla="*/ 1609205 w 4699223"/>
              <a:gd name="connsiteY1" fmla="*/ 80858 h 3174158"/>
              <a:gd name="connsiteX2" fmla="*/ 3492134 w 4699223"/>
              <a:gd name="connsiteY2" fmla="*/ 200267 h 31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223" h="3174158" stroke="0" extrusionOk="0">
                <a:moveTo>
                  <a:pt x="2646" y="1662379"/>
                </a:moveTo>
                <a:cubicBezTo>
                  <a:pt x="-207519" y="852730"/>
                  <a:pt x="447892" y="365695"/>
                  <a:pt x="1609205" y="80858"/>
                </a:cubicBezTo>
                <a:cubicBezTo>
                  <a:pt x="2319091" y="-41314"/>
                  <a:pt x="2843002" y="-13579"/>
                  <a:pt x="3492134" y="200267"/>
                </a:cubicBezTo>
                <a:cubicBezTo>
                  <a:pt x="3348312" y="424306"/>
                  <a:pt x="3231772" y="522713"/>
                  <a:pt x="3088443" y="690274"/>
                </a:cubicBezTo>
                <a:cubicBezTo>
                  <a:pt x="2945114" y="857835"/>
                  <a:pt x="2823212" y="968727"/>
                  <a:pt x="2707602" y="1152545"/>
                </a:cubicBezTo>
                <a:cubicBezTo>
                  <a:pt x="2591992" y="1336363"/>
                  <a:pt x="2468208" y="1452165"/>
                  <a:pt x="2349612" y="1587079"/>
                </a:cubicBezTo>
                <a:cubicBezTo>
                  <a:pt x="2103865" y="1618320"/>
                  <a:pt x="1982204" y="1607419"/>
                  <a:pt x="1809810" y="1604398"/>
                </a:cubicBezTo>
                <a:cubicBezTo>
                  <a:pt x="1637416" y="1601377"/>
                  <a:pt x="1527510" y="1616332"/>
                  <a:pt x="1270008" y="1621717"/>
                </a:cubicBezTo>
                <a:cubicBezTo>
                  <a:pt x="1012506" y="1627102"/>
                  <a:pt x="833109" y="1604271"/>
                  <a:pt x="636327" y="1642048"/>
                </a:cubicBezTo>
                <a:cubicBezTo>
                  <a:pt x="439545" y="1679825"/>
                  <a:pt x="203333" y="1681888"/>
                  <a:pt x="2646" y="1662379"/>
                </a:cubicBezTo>
                <a:close/>
              </a:path>
              <a:path w="4699223" h="3174158" fill="none" extrusionOk="0">
                <a:moveTo>
                  <a:pt x="2646" y="1662379"/>
                </a:moveTo>
                <a:cubicBezTo>
                  <a:pt x="117517" y="845229"/>
                  <a:pt x="477841" y="271473"/>
                  <a:pt x="1609205" y="80858"/>
                </a:cubicBezTo>
                <a:cubicBezTo>
                  <a:pt x="2308575" y="-151948"/>
                  <a:pt x="2839481" y="-45883"/>
                  <a:pt x="3492134" y="200267"/>
                </a:cubicBezTo>
              </a:path>
              <a:path w="4699223" h="3174158" fill="none" stroke="0" extrusionOk="0">
                <a:moveTo>
                  <a:pt x="2646" y="1662379"/>
                </a:moveTo>
                <a:cubicBezTo>
                  <a:pt x="-70814" y="950188"/>
                  <a:pt x="618401" y="280185"/>
                  <a:pt x="1609205" y="80858"/>
                </a:cubicBezTo>
                <a:cubicBezTo>
                  <a:pt x="2251035" y="-6028"/>
                  <a:pt x="2977046" y="-75305"/>
                  <a:pt x="3492134" y="200267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689741"/>
                      <a:gd name="adj2" fmla="val 1856899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弧 8">
            <a:extLst>
              <a:ext uri="{FF2B5EF4-FFF2-40B4-BE49-F238E27FC236}">
                <a16:creationId xmlns:a16="http://schemas.microsoft.com/office/drawing/2014/main" id="{977FDEBC-AA8C-974E-9ADD-876F76C5DA6B}"/>
              </a:ext>
            </a:extLst>
          </p:cNvPr>
          <p:cNvSpPr/>
          <p:nvPr/>
        </p:nvSpPr>
        <p:spPr>
          <a:xfrm>
            <a:off x="3283276" y="2964426"/>
            <a:ext cx="5606010" cy="2782871"/>
          </a:xfrm>
          <a:custGeom>
            <a:avLst/>
            <a:gdLst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  <a:gd name="connsiteX3" fmla="*/ 1783499 w 5606010"/>
              <a:gd name="connsiteY3" fmla="*/ 2135413 h 2782871"/>
              <a:gd name="connsiteX4" fmla="*/ 2309018 w 5606010"/>
              <a:gd name="connsiteY4" fmla="*/ 1751920 h 2782871"/>
              <a:gd name="connsiteX5" fmla="*/ 2803005 w 5606010"/>
              <a:gd name="connsiteY5" fmla="*/ 1391436 h 2782871"/>
              <a:gd name="connsiteX6" fmla="*/ 3307020 w 5606010"/>
              <a:gd name="connsiteY6" fmla="*/ 1379998 h 2782871"/>
              <a:gd name="connsiteX7" fmla="*/ 3811034 w 5606010"/>
              <a:gd name="connsiteY7" fmla="*/ 1368560 h 2782871"/>
              <a:gd name="connsiteX8" fmla="*/ 4427052 w 5606010"/>
              <a:gd name="connsiteY8" fmla="*/ 1354580 h 2782871"/>
              <a:gd name="connsiteX9" fmla="*/ 4903066 w 5606010"/>
              <a:gd name="connsiteY9" fmla="*/ 1343777 h 2782871"/>
              <a:gd name="connsiteX10" fmla="*/ 5603086 w 5606010"/>
              <a:gd name="connsiteY10" fmla="*/ 1327891 h 2782871"/>
              <a:gd name="connsiteX0" fmla="*/ 5603086 w 5606010"/>
              <a:gd name="connsiteY0" fmla="*/ 1327891 h 2782871"/>
              <a:gd name="connsiteX1" fmla="*/ 3267728 w 5606010"/>
              <a:gd name="connsiteY1" fmla="*/ 2763614 h 2782871"/>
              <a:gd name="connsiteX2" fmla="*/ 1226450 w 5606010"/>
              <a:gd name="connsiteY2" fmla="*/ 2541916 h 2782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6010" h="2782871" stroke="0" extrusionOk="0">
                <a:moveTo>
                  <a:pt x="5603086" y="1327891"/>
                </a:moveTo>
                <a:cubicBezTo>
                  <a:pt x="5576965" y="1974697"/>
                  <a:pt x="4481804" y="2715889"/>
                  <a:pt x="3267728" y="2763614"/>
                </a:cubicBezTo>
                <a:cubicBezTo>
                  <a:pt x="2585738" y="2829517"/>
                  <a:pt x="1747766" y="2746078"/>
                  <a:pt x="1226450" y="2541916"/>
                </a:cubicBezTo>
                <a:cubicBezTo>
                  <a:pt x="1354607" y="2478999"/>
                  <a:pt x="1590008" y="2239602"/>
                  <a:pt x="1783499" y="2135413"/>
                </a:cubicBezTo>
                <a:cubicBezTo>
                  <a:pt x="1976990" y="2031224"/>
                  <a:pt x="2177558" y="1872915"/>
                  <a:pt x="2309018" y="1751920"/>
                </a:cubicBezTo>
                <a:cubicBezTo>
                  <a:pt x="2440478" y="1630925"/>
                  <a:pt x="2601360" y="1505314"/>
                  <a:pt x="2803005" y="1391436"/>
                </a:cubicBezTo>
                <a:cubicBezTo>
                  <a:pt x="2917069" y="1390446"/>
                  <a:pt x="3191902" y="1395884"/>
                  <a:pt x="3307020" y="1379998"/>
                </a:cubicBezTo>
                <a:cubicBezTo>
                  <a:pt x="3422138" y="1364112"/>
                  <a:pt x="3631026" y="1365701"/>
                  <a:pt x="3811034" y="1368560"/>
                </a:cubicBezTo>
                <a:cubicBezTo>
                  <a:pt x="3991042" y="1371419"/>
                  <a:pt x="4283104" y="1387763"/>
                  <a:pt x="4427052" y="1354580"/>
                </a:cubicBezTo>
                <a:cubicBezTo>
                  <a:pt x="4571000" y="1321397"/>
                  <a:pt x="4696125" y="1344380"/>
                  <a:pt x="4903066" y="1343777"/>
                </a:cubicBezTo>
                <a:cubicBezTo>
                  <a:pt x="5110007" y="1343175"/>
                  <a:pt x="5397525" y="1299173"/>
                  <a:pt x="5603086" y="1327891"/>
                </a:cubicBezTo>
                <a:close/>
              </a:path>
              <a:path w="5606010" h="2782871" fill="none" extrusionOk="0">
                <a:moveTo>
                  <a:pt x="5603086" y="1327891"/>
                </a:moveTo>
                <a:cubicBezTo>
                  <a:pt x="5843541" y="1876875"/>
                  <a:pt x="4705612" y="2458034"/>
                  <a:pt x="3267728" y="2763614"/>
                </a:cubicBezTo>
                <a:cubicBezTo>
                  <a:pt x="2461379" y="2838484"/>
                  <a:pt x="1803736" y="2729758"/>
                  <a:pt x="1226450" y="2541916"/>
                </a:cubicBezTo>
              </a:path>
              <a:path w="5606010" h="2782871" fill="none" stroke="0" extrusionOk="0">
                <a:moveTo>
                  <a:pt x="5603086" y="1327891"/>
                </a:moveTo>
                <a:cubicBezTo>
                  <a:pt x="5734099" y="2129408"/>
                  <a:pt x="4681309" y="2811258"/>
                  <a:pt x="3267728" y="2763614"/>
                </a:cubicBezTo>
                <a:cubicBezTo>
                  <a:pt x="2638277" y="2951090"/>
                  <a:pt x="1851206" y="2777129"/>
                  <a:pt x="1226450" y="2541916"/>
                </a:cubicBezTo>
              </a:path>
            </a:pathLst>
          </a:custGeom>
          <a:ln w="63500">
            <a:solidFill>
              <a:srgbClr val="FFC000"/>
            </a:solidFill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21521998"/>
                      <a:gd name="adj2" fmla="val 863280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26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6526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generated instructions by a compiler can be as follows to improve efficiency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7D8D7-5B0A-944C-A086-2F6834CF814C}"/>
              </a:ext>
            </a:extLst>
          </p:cNvPr>
          <p:cNvSpPr/>
          <p:nvPr/>
        </p:nvSpPr>
        <p:spPr>
          <a:xfrm>
            <a:off x="1331509" y="2251556"/>
            <a:ext cx="5608937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30BE4-7558-CC41-9CD0-401B0BCB8821}"/>
              </a:ext>
            </a:extLst>
          </p:cNvPr>
          <p:cNvSpPr/>
          <p:nvPr/>
        </p:nvSpPr>
        <p:spPr>
          <a:xfrm>
            <a:off x="2070399" y="3623870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39AEC0-2715-9B46-A7BA-26388152DF26}"/>
              </a:ext>
            </a:extLst>
          </p:cNvPr>
          <p:cNvSpPr/>
          <p:nvPr/>
        </p:nvSpPr>
        <p:spPr>
          <a:xfrm>
            <a:off x="2070399" y="5061371"/>
            <a:ext cx="4870047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maxv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75965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AE5B-BBB6-3149-87E1-15DDDB97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B48CB-CD21-B244-B1A2-C4EBC72A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37557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suggests</a:t>
            </a:r>
            <a:r>
              <a:rPr kumimoji="1" lang="en-US" altLang="zh-CN" dirty="0"/>
              <a:t> the compiler to perform that kind of optimizations.</a:t>
            </a:r>
          </a:p>
          <a:p>
            <a:r>
              <a:rPr kumimoji="1" lang="en-US" altLang="zh-CN" dirty="0"/>
              <a:t>The compiler may not follow your suggestion if the function is too complex or contains some constrains.</a:t>
            </a:r>
          </a:p>
          <a:p>
            <a:r>
              <a:rPr kumimoji="1" lang="en-US" altLang="zh-CN" dirty="0"/>
              <a:t>Some functions without </a:t>
            </a:r>
            <a:r>
              <a:rPr kumimoji="1" lang="en-US" altLang="zh-CN" dirty="0">
                <a:solidFill>
                  <a:srgbClr val="0000CC"/>
                </a:solidFill>
              </a:rPr>
              <a:t>inline</a:t>
            </a:r>
            <a:r>
              <a:rPr kumimoji="1" lang="en-US" altLang="zh-CN" dirty="0"/>
              <a:t> may be optimized as an inline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D6CD82-21D4-0B4E-94E7-6EFDBF640B2D}"/>
              </a:ext>
            </a:extLst>
          </p:cNvPr>
          <p:cNvSpPr/>
          <p:nvPr/>
        </p:nvSpPr>
        <p:spPr>
          <a:xfrm>
            <a:off x="1376479" y="3514830"/>
            <a:ext cx="60960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max_function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906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C0BEA-0170-2C4B-8868-079EBCAF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not use a macros?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982EE-D24A-1849-A574-E6D9F615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8465"/>
            <a:ext cx="11053879" cy="3838497"/>
          </a:xfrm>
        </p:spPr>
        <p:txBody>
          <a:bodyPr/>
          <a:lstStyle/>
          <a:p>
            <a:r>
              <a:rPr kumimoji="1" lang="en-US" altLang="zh-CN" dirty="0"/>
              <a:t>The source code will be replaced by a preprocessor.</a:t>
            </a:r>
          </a:p>
          <a:p>
            <a:r>
              <a:rPr kumimoji="1" lang="en-US" altLang="zh-CN" dirty="0"/>
              <a:t>Surely no cost of a function call,</a:t>
            </a:r>
          </a:p>
          <a:p>
            <a:r>
              <a:rPr kumimoji="1" lang="en-US" altLang="zh-CN" dirty="0"/>
              <a:t>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</a:t>
            </a:r>
            <a:r>
              <a:rPr kumimoji="1" lang="en-US" altLang="zh-CN" dirty="0"/>
              <a:t> can be any types which can compare.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732544-22D1-1E44-88BD-A604523AE566}"/>
              </a:ext>
            </a:extLst>
          </p:cNvPr>
          <p:cNvSpPr/>
          <p:nvPr/>
        </p:nvSpPr>
        <p:spPr>
          <a:xfrm>
            <a:off x="1376479" y="1533492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MAX_MACRO(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) (a)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(b)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?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(a)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(b)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775E43-FBA7-0146-BB3B-220C718D0F6E}"/>
              </a:ext>
            </a:extLst>
          </p:cNvPr>
          <p:cNvSpPr/>
          <p:nvPr/>
        </p:nvSpPr>
        <p:spPr>
          <a:xfrm>
            <a:off x="1026137" y="425771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inline.cpp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959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C1B62-E7D9-A740-9DB2-919B8CF7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B8160-51AF-5F4B-B4E1-01E84B91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C619D7-5A8B-5742-BD4F-108A2B73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9409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6BBF88-9999-014E-8DF7-D61361D8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459" y="0"/>
            <a:ext cx="7715541" cy="235345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1C2FA5-C378-5942-96FF-FF7A0F21DE7F}"/>
              </a:ext>
            </a:extLst>
          </p:cNvPr>
          <p:cNvSpPr/>
          <p:nvPr/>
        </p:nvSpPr>
        <p:spPr>
          <a:xfrm>
            <a:off x="0" y="0"/>
            <a:ext cx="428718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" altLang="zh-CN" sz="3200" dirty="0">
                <a:solidFill>
                  <a:srgbClr val="C00000"/>
                </a:solidFill>
                <a:latin typeface="Menlo" panose="020B0609030804020204" pitchFamily="49" charset="0"/>
              </a:rPr>
              <a:t>Inline in OpenCV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3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4A72D-1A0B-334A-8879-FAB75A8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64225-A7F2-0743-A3A9-597D8082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0642601" cy="1548285"/>
          </a:xfrm>
        </p:spPr>
        <p:txBody>
          <a:bodyPr/>
          <a:lstStyle/>
          <a:p>
            <a:r>
              <a:rPr kumimoji="1" lang="en-US" altLang="zh-CN" dirty="0"/>
              <a:t>We can put the compound statement into a function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A4A76-FF19-F146-B8B4-A4A9386F5D9F}"/>
              </a:ext>
            </a:extLst>
          </p:cNvPr>
          <p:cNvSpPr/>
          <p:nvPr/>
        </p:nvSpPr>
        <p:spPr>
          <a:xfrm>
            <a:off x="167071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C23E2F-E679-DB41-88C2-DED64C77EC19}"/>
              </a:ext>
            </a:extLst>
          </p:cNvPr>
          <p:cNvSpPr/>
          <p:nvPr/>
        </p:nvSpPr>
        <p:spPr>
          <a:xfrm>
            <a:off x="1070212" y="1859339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950CB5-42BE-9B43-A075-794956755644}"/>
              </a:ext>
            </a:extLst>
          </p:cNvPr>
          <p:cNvSpPr/>
          <p:nvPr/>
        </p:nvSpPr>
        <p:spPr>
          <a:xfrm>
            <a:off x="1070212" y="5069339"/>
            <a:ext cx="4676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maxc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9AD84-0F64-D443-B649-632046AA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F565-FCCA-FC47-B4A9-60D68371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696885"/>
          </a:xfrm>
        </p:spPr>
        <p:txBody>
          <a:bodyPr/>
          <a:lstStyle/>
          <a:p>
            <a:r>
              <a:rPr kumimoji="1" lang="en-US" altLang="zh-CN" dirty="0"/>
              <a:t>If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Matrix::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pData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 </a:t>
            </a:r>
            <a:r>
              <a:rPr kumimoji="1" lang="en-US" altLang="zh-CN" dirty="0"/>
              <a:t>is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NULL</a:t>
            </a:r>
            <a:r>
              <a:rPr kumimoji="1" lang="en-US" altLang="zh-CN" dirty="0"/>
              <a:t> or an invalid value, how to tell the calling function from the called one?</a:t>
            </a:r>
          </a:p>
          <a:p>
            <a:r>
              <a:rPr kumimoji="1" lang="en-US" altLang="zh-CN" dirty="0"/>
              <a:t>The pointer should be checked first!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ED96B4-8542-8F40-8857-F9824795810B}"/>
              </a:ext>
            </a:extLst>
          </p:cNvPr>
          <p:cNvSpPr/>
          <p:nvPr/>
        </p:nvSpPr>
        <p:spPr>
          <a:xfrm>
            <a:off x="1097508" y="3023880"/>
            <a:ext cx="777353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matrix_max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Matrix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FLT_MIN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    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446591-DDCD-244D-899D-5BF4414C26F9}"/>
              </a:ext>
            </a:extLst>
          </p:cNvPr>
          <p:cNvSpPr/>
          <p:nvPr/>
        </p:nvSpPr>
        <p:spPr>
          <a:xfrm>
            <a:off x="4389706" y="4693558"/>
            <a:ext cx="1383298" cy="3015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8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Option 1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055426" y="1334871"/>
            <a:ext cx="7542663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The function must be defined before it was called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9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 Option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055426" y="1334871"/>
            <a:ext cx="7542663" cy="563231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declared first, parameter names can be omitted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25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3F151-053A-414D-9925-A6F7E263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Where should a function be? Option 3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3CEBA5-3AC4-7E49-80D4-4AC2D5339A47}"/>
              </a:ext>
            </a:extLst>
          </p:cNvPr>
          <p:cNvSpPr/>
          <p:nvPr/>
        </p:nvSpPr>
        <p:spPr>
          <a:xfrm>
            <a:off x="1138779" y="2787262"/>
            <a:ext cx="7269709" cy="535531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draw.cpp</a:t>
            </a: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some calculation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(...);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define it later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Source code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07459-5F7A-FE44-AAEF-8951CCE7C3CA}"/>
              </a:ext>
            </a:extLst>
          </p:cNvPr>
          <p:cNvSpPr/>
          <p:nvPr/>
        </p:nvSpPr>
        <p:spPr>
          <a:xfrm>
            <a:off x="1138780" y="910106"/>
            <a:ext cx="7269709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draw.h</a:t>
            </a:r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</a:t>
            </a:r>
            <a:r>
              <a:rPr lang="en" altLang="zh-CN" dirty="0" err="1">
                <a:solidFill>
                  <a:srgbClr val="AF00DB"/>
                </a:solidFill>
                <a:latin typeface="Menlo" panose="020B0609030804020204" pitchFamily="49" charset="0"/>
              </a:rPr>
              <a:t>ifndef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__DRAW_H__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drawLine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#endif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4EC97-5A0C-504E-B47E-E2F5EC8E2DF9}"/>
              </a:ext>
            </a:extLst>
          </p:cNvPr>
          <p:cNvSpPr/>
          <p:nvPr/>
        </p:nvSpPr>
        <p:spPr>
          <a:xfrm>
            <a:off x="8551130" y="910106"/>
            <a:ext cx="5004179" cy="258532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main.cpp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draw.h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drawRectangle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弧 5">
            <a:extLst>
              <a:ext uri="{FF2B5EF4-FFF2-40B4-BE49-F238E27FC236}">
                <a16:creationId xmlns:a16="http://schemas.microsoft.com/office/drawing/2014/main" id="{7F380DEF-F152-5742-99AD-EA93B9260384}"/>
              </a:ext>
            </a:extLst>
          </p:cNvPr>
          <p:cNvSpPr/>
          <p:nvPr/>
        </p:nvSpPr>
        <p:spPr>
          <a:xfrm>
            <a:off x="177421" y="1606082"/>
            <a:ext cx="2879678" cy="1587494"/>
          </a:xfrm>
          <a:custGeom>
            <a:avLst/>
            <a:gdLst>
              <a:gd name="connsiteX0" fmla="*/ 911111 w 2879678"/>
              <a:gd name="connsiteY0" fmla="*/ 1532040 h 1587494"/>
              <a:gd name="connsiteX1" fmla="*/ 2400 w 2879678"/>
              <a:gd name="connsiteY1" fmla="*/ 839562 h 1587494"/>
              <a:gd name="connsiteX2" fmla="*/ 848367 w 2879678"/>
              <a:gd name="connsiteY2" fmla="*/ 70064 h 1587494"/>
              <a:gd name="connsiteX3" fmla="*/ 1155932 w 2879678"/>
              <a:gd name="connsiteY3" fmla="*/ 446379 h 1587494"/>
              <a:gd name="connsiteX4" fmla="*/ 1439839 w 2879678"/>
              <a:gd name="connsiteY4" fmla="*/ 793747 h 1587494"/>
              <a:gd name="connsiteX5" fmla="*/ 1186050 w 2879678"/>
              <a:gd name="connsiteY5" fmla="*/ 1148128 h 1587494"/>
              <a:gd name="connsiteX6" fmla="*/ 911111 w 2879678"/>
              <a:gd name="connsiteY6" fmla="*/ 1532040 h 1587494"/>
              <a:gd name="connsiteX0" fmla="*/ 911111 w 2879678"/>
              <a:gd name="connsiteY0" fmla="*/ 1532040 h 1587494"/>
              <a:gd name="connsiteX1" fmla="*/ 2400 w 2879678"/>
              <a:gd name="connsiteY1" fmla="*/ 839562 h 1587494"/>
              <a:gd name="connsiteX2" fmla="*/ 848367 w 2879678"/>
              <a:gd name="connsiteY2" fmla="*/ 70064 h 15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9678" h="1587494" stroke="0" extrusionOk="0">
                <a:moveTo>
                  <a:pt x="911111" y="1532040"/>
                </a:moveTo>
                <a:cubicBezTo>
                  <a:pt x="358024" y="1399144"/>
                  <a:pt x="-25408" y="1170847"/>
                  <a:pt x="2400" y="839562"/>
                </a:cubicBezTo>
                <a:cubicBezTo>
                  <a:pt x="26746" y="523590"/>
                  <a:pt x="281290" y="205906"/>
                  <a:pt x="848367" y="70064"/>
                </a:cubicBezTo>
                <a:cubicBezTo>
                  <a:pt x="955172" y="177671"/>
                  <a:pt x="1015915" y="311662"/>
                  <a:pt x="1155932" y="446379"/>
                </a:cubicBezTo>
                <a:cubicBezTo>
                  <a:pt x="1295949" y="581095"/>
                  <a:pt x="1364158" y="712189"/>
                  <a:pt x="1439839" y="793747"/>
                </a:cubicBezTo>
                <a:cubicBezTo>
                  <a:pt x="1364844" y="866252"/>
                  <a:pt x="1245195" y="1036971"/>
                  <a:pt x="1186050" y="1148128"/>
                </a:cubicBezTo>
                <a:cubicBezTo>
                  <a:pt x="1126905" y="1259285"/>
                  <a:pt x="979866" y="1436384"/>
                  <a:pt x="911111" y="1532040"/>
                </a:cubicBezTo>
                <a:close/>
              </a:path>
              <a:path w="2879678" h="1587494" fill="none" extrusionOk="0">
                <a:moveTo>
                  <a:pt x="911111" y="1532040"/>
                </a:moveTo>
                <a:cubicBezTo>
                  <a:pt x="372328" y="1415733"/>
                  <a:pt x="76944" y="1182746"/>
                  <a:pt x="2400" y="839562"/>
                </a:cubicBezTo>
                <a:cubicBezTo>
                  <a:pt x="25689" y="597144"/>
                  <a:pt x="305517" y="216534"/>
                  <a:pt x="848367" y="70064"/>
                </a:cubicBezTo>
              </a:path>
              <a:path w="2879678" h="1587494" fill="none" stroke="0" extrusionOk="0">
                <a:moveTo>
                  <a:pt x="911111" y="1532040"/>
                </a:moveTo>
                <a:cubicBezTo>
                  <a:pt x="383976" y="1366830"/>
                  <a:pt x="20218" y="1168489"/>
                  <a:pt x="2400" y="839562"/>
                </a:cubicBezTo>
                <a:cubicBezTo>
                  <a:pt x="49046" y="556608"/>
                  <a:pt x="335447" y="212631"/>
                  <a:pt x="848367" y="70064"/>
                </a:cubicBezTo>
              </a:path>
            </a:pathLst>
          </a:custGeom>
          <a:ln w="101600">
            <a:solidFill>
              <a:srgbClr val="FF0000"/>
            </a:solidFill>
            <a:headEnd type="arrow" w="sm" len="lg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7536497"/>
                      <a:gd name="adj2" fmla="val 1384443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弧 6">
            <a:extLst>
              <a:ext uri="{FF2B5EF4-FFF2-40B4-BE49-F238E27FC236}">
                <a16:creationId xmlns:a16="http://schemas.microsoft.com/office/drawing/2014/main" id="{499E8AE6-4912-8848-9A27-A9AC2E8B9C31}"/>
              </a:ext>
            </a:extLst>
          </p:cNvPr>
          <p:cNvSpPr/>
          <p:nvPr/>
        </p:nvSpPr>
        <p:spPr>
          <a:xfrm>
            <a:off x="4476466" y="1076938"/>
            <a:ext cx="4658437" cy="1587494"/>
          </a:xfrm>
          <a:custGeom>
            <a:avLst/>
            <a:gdLst>
              <a:gd name="connsiteX0" fmla="*/ 574214 w 4658437"/>
              <a:gd name="connsiteY0" fmla="*/ 271876 h 1587494"/>
              <a:gd name="connsiteX1" fmla="*/ 2335730 w 4658437"/>
              <a:gd name="connsiteY1" fmla="*/ 3 h 1587494"/>
              <a:gd name="connsiteX2" fmla="*/ 4129932 w 4658437"/>
              <a:gd name="connsiteY2" fmla="*/ 290283 h 1587494"/>
              <a:gd name="connsiteX3" fmla="*/ 3493680 w 4658437"/>
              <a:gd name="connsiteY3" fmla="*/ 468174 h 1587494"/>
              <a:gd name="connsiteX4" fmla="*/ 2893442 w 4658437"/>
              <a:gd name="connsiteY4" fmla="*/ 635995 h 1587494"/>
              <a:gd name="connsiteX5" fmla="*/ 2329219 w 4658437"/>
              <a:gd name="connsiteY5" fmla="*/ 793747 h 1587494"/>
              <a:gd name="connsiteX6" fmla="*/ 1779317 w 4658437"/>
              <a:gd name="connsiteY6" fmla="*/ 630227 h 1587494"/>
              <a:gd name="connsiteX7" fmla="*/ 1229416 w 4658437"/>
              <a:gd name="connsiteY7" fmla="*/ 466708 h 1587494"/>
              <a:gd name="connsiteX8" fmla="*/ 574214 w 4658437"/>
              <a:gd name="connsiteY8" fmla="*/ 271876 h 1587494"/>
              <a:gd name="connsiteX0" fmla="*/ 574214 w 4658437"/>
              <a:gd name="connsiteY0" fmla="*/ 271876 h 1587494"/>
              <a:gd name="connsiteX1" fmla="*/ 2335730 w 4658437"/>
              <a:gd name="connsiteY1" fmla="*/ 3 h 1587494"/>
              <a:gd name="connsiteX2" fmla="*/ 4129932 w 4658437"/>
              <a:gd name="connsiteY2" fmla="*/ 290283 h 158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58437" h="1587494" stroke="0" extrusionOk="0">
                <a:moveTo>
                  <a:pt x="574214" y="271876"/>
                </a:moveTo>
                <a:cubicBezTo>
                  <a:pt x="959994" y="62745"/>
                  <a:pt x="1550832" y="40592"/>
                  <a:pt x="2335730" y="3"/>
                </a:cubicBezTo>
                <a:cubicBezTo>
                  <a:pt x="3116236" y="18619"/>
                  <a:pt x="3644727" y="108529"/>
                  <a:pt x="4129932" y="290283"/>
                </a:cubicBezTo>
                <a:cubicBezTo>
                  <a:pt x="3953854" y="306246"/>
                  <a:pt x="3716083" y="420661"/>
                  <a:pt x="3493680" y="468174"/>
                </a:cubicBezTo>
                <a:cubicBezTo>
                  <a:pt x="3271277" y="515687"/>
                  <a:pt x="3020947" y="585005"/>
                  <a:pt x="2893442" y="635995"/>
                </a:cubicBezTo>
                <a:cubicBezTo>
                  <a:pt x="2765937" y="686985"/>
                  <a:pt x="2557639" y="737916"/>
                  <a:pt x="2329219" y="793747"/>
                </a:cubicBezTo>
                <a:cubicBezTo>
                  <a:pt x="2122656" y="722963"/>
                  <a:pt x="1988561" y="705072"/>
                  <a:pt x="1779317" y="630227"/>
                </a:cubicBezTo>
                <a:cubicBezTo>
                  <a:pt x="1570073" y="555383"/>
                  <a:pt x="1398532" y="545204"/>
                  <a:pt x="1229416" y="466708"/>
                </a:cubicBezTo>
                <a:cubicBezTo>
                  <a:pt x="1060300" y="388212"/>
                  <a:pt x="741841" y="290686"/>
                  <a:pt x="574214" y="271876"/>
                </a:cubicBezTo>
                <a:close/>
              </a:path>
              <a:path w="4658437" h="1587494" fill="none" extrusionOk="0">
                <a:moveTo>
                  <a:pt x="574214" y="271876"/>
                </a:moveTo>
                <a:cubicBezTo>
                  <a:pt x="1030717" y="229862"/>
                  <a:pt x="1700880" y="61263"/>
                  <a:pt x="2335730" y="3"/>
                </a:cubicBezTo>
                <a:cubicBezTo>
                  <a:pt x="3073675" y="52999"/>
                  <a:pt x="3723950" y="76488"/>
                  <a:pt x="4129932" y="290283"/>
                </a:cubicBezTo>
              </a:path>
              <a:path w="4658437" h="1587494" fill="none" stroke="0" extrusionOk="0">
                <a:moveTo>
                  <a:pt x="574214" y="271876"/>
                </a:moveTo>
                <a:cubicBezTo>
                  <a:pt x="1074786" y="112192"/>
                  <a:pt x="1583472" y="-13130"/>
                  <a:pt x="2335730" y="3"/>
                </a:cubicBezTo>
                <a:cubicBezTo>
                  <a:pt x="3090274" y="49180"/>
                  <a:pt x="3733069" y="172783"/>
                  <a:pt x="4129932" y="290283"/>
                </a:cubicBezTo>
              </a:path>
            </a:pathLst>
          </a:custGeom>
          <a:ln w="101600">
            <a:solidFill>
              <a:srgbClr val="FF0000"/>
            </a:solidFill>
            <a:headEnd type="none" w="sm" len="lg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1793628"/>
                      <a:gd name="adj2" fmla="val 2066276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3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63873-A691-664A-92B3-0D356E16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are functions called?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A5CB1-F77F-1246-BC81-CE31A47A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88358"/>
          </a:xfrm>
        </p:spPr>
        <p:txBody>
          <a:bodyPr/>
          <a:lstStyle/>
          <a:p>
            <a:r>
              <a:rPr kumimoji="1" lang="en-US" altLang="zh-CN" dirty="0"/>
              <a:t>A call stack can store information about the active functions of a program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address the program returns after the function call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registers</a:t>
            </a:r>
          </a:p>
          <a:p>
            <a:pPr lvl="1"/>
            <a:r>
              <a:rPr kumimoji="1" lang="en-US" altLang="zh-CN" dirty="0">
                <a:solidFill>
                  <a:srgbClr val="7030A0"/>
                </a:solidFill>
              </a:rPr>
              <a:t>Store the local variables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</a:rPr>
              <a:t>//do some work of the called function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Restore the registers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Restore the local variables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Store the function returned result</a:t>
            </a:r>
          </a:p>
          <a:p>
            <a:pPr lvl="1"/>
            <a:r>
              <a:rPr kumimoji="1" lang="en-US" altLang="zh-CN" dirty="0">
                <a:solidFill>
                  <a:srgbClr val="002060"/>
                </a:solidFill>
              </a:rPr>
              <a:t>Jump to the return address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528039-3B8C-924F-9ABE-3C4C635683F3}"/>
              </a:ext>
            </a:extLst>
          </p:cNvPr>
          <p:cNvSpPr/>
          <p:nvPr/>
        </p:nvSpPr>
        <p:spPr>
          <a:xfrm>
            <a:off x="1376479" y="6144496"/>
            <a:ext cx="5145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</a:rPr>
              <a:t>The cost to call a function!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6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23673</TotalTime>
  <Words>2482</Words>
  <Application>Microsoft Macintosh PowerPoint</Application>
  <PresentationFormat>宽屏</PresentationFormat>
  <Paragraphs>506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Functions</vt:lpstr>
      <vt:lpstr>Why functions?</vt:lpstr>
      <vt:lpstr>Why functions?</vt:lpstr>
      <vt:lpstr>A Question</vt:lpstr>
      <vt:lpstr>Where should a function be? Option 1</vt:lpstr>
      <vt:lpstr>Where should a function be? Option 2</vt:lpstr>
      <vt:lpstr>Where should a function be? Option 3</vt:lpstr>
      <vt:lpstr>How are functions called?</vt:lpstr>
      <vt:lpstr>Function Parameters </vt:lpstr>
      <vt:lpstr>Parameters</vt:lpstr>
      <vt:lpstr>Pass by value: fundamental type</vt:lpstr>
      <vt:lpstr>Pass by value: pointer</vt:lpstr>
      <vt:lpstr>Pass by value: structure</vt:lpstr>
      <vt:lpstr>Pass by value: structure</vt:lpstr>
      <vt:lpstr>Pass by value: structure</vt:lpstr>
      <vt:lpstr>References</vt:lpstr>
      <vt:lpstr>References in C++</vt:lpstr>
      <vt:lpstr>References in C++</vt:lpstr>
      <vt:lpstr>References in C++</vt:lpstr>
      <vt:lpstr>Function parameters with a huge structure</vt:lpstr>
      <vt:lpstr>The problem</vt:lpstr>
      <vt:lpstr>References as function parameters</vt:lpstr>
      <vt:lpstr>References as function parameters</vt:lpstr>
      <vt:lpstr>Return statement</vt:lpstr>
      <vt:lpstr>Return statement</vt:lpstr>
      <vt:lpstr>Return statement</vt:lpstr>
      <vt:lpstr>If we have a lot to return</vt:lpstr>
      <vt:lpstr>Similar mechanism in OpenCV</vt:lpstr>
      <vt:lpstr>Inline functions</vt:lpstr>
      <vt:lpstr>Inline functions</vt:lpstr>
      <vt:lpstr>Inline functions</vt:lpstr>
      <vt:lpstr>Inline functions</vt:lpstr>
      <vt:lpstr>Why not use a macros?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1067</cp:revision>
  <dcterms:created xsi:type="dcterms:W3CDTF">2020-09-05T08:11:12Z</dcterms:created>
  <dcterms:modified xsi:type="dcterms:W3CDTF">2024-03-26T06:30:11Z</dcterms:modified>
  <cp:category/>
</cp:coreProperties>
</file>