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1119" r:id="rId3"/>
    <p:sldId id="1020" r:id="rId4"/>
    <p:sldId id="1024" r:id="rId5"/>
    <p:sldId id="1025" r:id="rId6"/>
    <p:sldId id="1023" r:id="rId7"/>
    <p:sldId id="1034" r:id="rId8"/>
    <p:sldId id="498" r:id="rId9"/>
    <p:sldId id="499" r:id="rId10"/>
    <p:sldId id="1116" r:id="rId11"/>
    <p:sldId id="1118" r:id="rId12"/>
    <p:sldId id="1117" r:id="rId13"/>
    <p:sldId id="1001" r:id="rId14"/>
    <p:sldId id="6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7, shared library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廖琪梅，王大兴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A1389182-1A4F-52AF-B124-2FB61B91B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52" y="1826271"/>
            <a:ext cx="8644751" cy="29654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129" y="726134"/>
            <a:ext cx="10626074" cy="724275"/>
          </a:xfrm>
          <a:prstGeom prst="rect">
            <a:avLst/>
          </a:prstGeom>
          <a:noFill/>
        </p:spPr>
        <p:txBody>
          <a:bodyPr wrap="square" lIns="107667" tIns="53835" rIns="107667" bIns="53835" rtlCol="0">
            <a:spAutoFit/>
          </a:bodyPr>
          <a:lstStyle/>
          <a:p>
            <a:pPr defTabSz="1076718"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We want to create a dynamic library by function.cpp and call the dynamic library in main.cpp. This time we write two CMakeLists.txt files, one in </a:t>
            </a:r>
            <a:r>
              <a:rPr lang="en-US" altLang="zh-CN" sz="20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CmakeDemo5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folder and another in </a:t>
            </a:r>
            <a:r>
              <a:rPr lang="en-US" altLang="zh-CN" sz="20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lib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folder.</a:t>
            </a:r>
            <a:endParaRPr lang="zh-CN" altLang="en-US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231782" y="3504653"/>
            <a:ext cx="9128943" cy="2164022"/>
            <a:chOff x="1228592" y="-109293"/>
            <a:chExt cx="10058742" cy="2384431"/>
          </a:xfrm>
        </p:grpSpPr>
        <p:sp>
          <p:nvSpPr>
            <p:cNvPr id="16" name="TextBox 15"/>
            <p:cNvSpPr txBox="1"/>
            <p:nvPr/>
          </p:nvSpPr>
          <p:spPr>
            <a:xfrm>
              <a:off x="1228592" y="1862945"/>
              <a:ext cx="9120012" cy="412193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718">
                <a:defRPr/>
              </a:pP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Create a static library named libMyDynamicFun.so by the files in the current directory.</a:t>
              </a:r>
              <a:endParaRPr lang="zh-CN" altLang="en-US" sz="172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41848" y="-109293"/>
              <a:ext cx="4945486" cy="3904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18">
                <a:defRPr/>
              </a:pPr>
              <a:endParaRPr lang="zh-CN" altLang="en-US" sz="208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8" name="直接箭头连接符 17"/>
            <p:cNvCxnSpPr>
              <a:cxnSpLocks/>
            </p:cNvCxnSpPr>
            <p:nvPr/>
          </p:nvCxnSpPr>
          <p:spPr>
            <a:xfrm flipV="1">
              <a:off x="5475413" y="271359"/>
              <a:ext cx="1802145" cy="16858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3">
            <a:extLst>
              <a:ext uri="{FF2B5EF4-FFF2-40B4-BE49-F238E27FC236}">
                <a16:creationId xmlns:a16="http://schemas.microsoft.com/office/drawing/2014/main" id="{87BC7F62-D1B1-BD73-E65C-5ABA396140E1}"/>
              </a:ext>
            </a:extLst>
          </p:cNvPr>
          <p:cNvSpPr txBox="1"/>
          <p:nvPr/>
        </p:nvSpPr>
        <p:spPr>
          <a:xfrm>
            <a:off x="3419007" y="1440917"/>
            <a:ext cx="6163298" cy="385720"/>
          </a:xfrm>
          <a:prstGeom prst="rect">
            <a:avLst/>
          </a:prstGeom>
          <a:noFill/>
        </p:spPr>
        <p:txBody>
          <a:bodyPr wrap="square" lIns="107667" tIns="53835" rIns="107667" bIns="53835" rtlCol="0">
            <a:spAutoFit/>
          </a:bodyPr>
          <a:lstStyle/>
          <a:p>
            <a:pPr defTabSz="1076718">
              <a:defRPr/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The CMakeLists.txt in 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lib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folder creates a dynamic library.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97463B1-A7EA-B297-1575-E372CAF4E7DC}"/>
              </a:ext>
            </a:extLst>
          </p:cNvPr>
          <p:cNvGrpSpPr/>
          <p:nvPr/>
        </p:nvGrpSpPr>
        <p:grpSpPr>
          <a:xfrm>
            <a:off x="6574825" y="3495731"/>
            <a:ext cx="2790836" cy="1761077"/>
            <a:chOff x="7133985" y="3790732"/>
            <a:chExt cx="3075091" cy="1940451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05E456A5-A7CE-A82F-76BD-A64A9D54C699}"/>
                </a:ext>
              </a:extLst>
            </p:cNvPr>
            <p:cNvSpPr/>
            <p:nvPr/>
          </p:nvSpPr>
          <p:spPr>
            <a:xfrm>
              <a:off x="8788137" y="3790732"/>
              <a:ext cx="1420939" cy="390484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0DB6C954-6ED9-408B-B823-BD2A9E9B8CA1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V="1">
              <a:off x="8397551" y="4181216"/>
              <a:ext cx="1101055" cy="124320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5">
              <a:extLst>
                <a:ext uri="{FF2B5EF4-FFF2-40B4-BE49-F238E27FC236}">
                  <a16:creationId xmlns:a16="http://schemas.microsoft.com/office/drawing/2014/main" id="{6DE79384-8031-40D3-B326-F411227540E3}"/>
                </a:ext>
              </a:extLst>
            </p:cNvPr>
            <p:cNvSpPr txBox="1"/>
            <p:nvPr/>
          </p:nvSpPr>
          <p:spPr>
            <a:xfrm>
              <a:off x="7133985" y="5318990"/>
              <a:ext cx="1886112" cy="412193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718">
                <a:defRPr/>
              </a:pP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l</a:t>
              </a:r>
              <a:r>
                <a:rPr lang="en-US" altLang="zh-CN" sz="1724" dirty="0" err="1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ibrary</a:t>
              </a: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file name</a:t>
              </a:r>
              <a:endParaRPr lang="zh-CN" altLang="en-US" sz="172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C3E8561-67B3-551C-BA24-3B031CFCD473}"/>
              </a:ext>
            </a:extLst>
          </p:cNvPr>
          <p:cNvGrpSpPr/>
          <p:nvPr/>
        </p:nvGrpSpPr>
        <p:grpSpPr>
          <a:xfrm>
            <a:off x="8199970" y="3495745"/>
            <a:ext cx="1888904" cy="1734454"/>
            <a:chOff x="7498925" y="3994274"/>
            <a:chExt cx="2081300" cy="1911111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09A1918-2211-C4A3-4B1A-C49E6C6A9060}"/>
                </a:ext>
              </a:extLst>
            </p:cNvPr>
            <p:cNvSpPr/>
            <p:nvPr/>
          </p:nvSpPr>
          <p:spPr>
            <a:xfrm>
              <a:off x="8788137" y="3994274"/>
              <a:ext cx="792088" cy="39048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7E53435-3276-9751-6177-29AC7077B738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 flipV="1">
              <a:off x="8463475" y="4384757"/>
              <a:ext cx="720706" cy="1243178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5">
              <a:extLst>
                <a:ext uri="{FF2B5EF4-FFF2-40B4-BE49-F238E27FC236}">
                  <a16:creationId xmlns:a16="http://schemas.microsoft.com/office/drawing/2014/main" id="{ADA69563-9ACA-47C5-FD46-B21A59490184}"/>
                </a:ext>
              </a:extLst>
            </p:cNvPr>
            <p:cNvSpPr txBox="1"/>
            <p:nvPr/>
          </p:nvSpPr>
          <p:spPr>
            <a:xfrm>
              <a:off x="7498925" y="5493194"/>
              <a:ext cx="1802145" cy="412191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718">
                <a:defRPr/>
              </a:pP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dynamic library</a:t>
              </a:r>
              <a:endParaRPr lang="zh-CN" altLang="en-US" sz="172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E082725-5A38-3619-6674-8CE4D19E4ED2}"/>
              </a:ext>
            </a:extLst>
          </p:cNvPr>
          <p:cNvGrpSpPr/>
          <p:nvPr/>
        </p:nvGrpSpPr>
        <p:grpSpPr>
          <a:xfrm>
            <a:off x="9624997" y="3496266"/>
            <a:ext cx="2679424" cy="1887719"/>
            <a:chOff x="8561430" y="3760200"/>
            <a:chExt cx="2952328" cy="2079990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2CD6A85-CC8D-B194-15C9-D493DC858A59}"/>
                </a:ext>
              </a:extLst>
            </p:cNvPr>
            <p:cNvSpPr/>
            <p:nvPr/>
          </p:nvSpPr>
          <p:spPr>
            <a:xfrm>
              <a:off x="9062921" y="3760200"/>
              <a:ext cx="1357469" cy="390484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9E92F96-3711-2C95-6DB9-39042F9CE171}"/>
                </a:ext>
              </a:extLst>
            </p:cNvPr>
            <p:cNvCxnSpPr>
              <a:cxnSpLocks/>
              <a:endCxn id="21" idx="4"/>
            </p:cNvCxnSpPr>
            <p:nvPr/>
          </p:nvCxnSpPr>
          <p:spPr>
            <a:xfrm flipH="1" flipV="1">
              <a:off x="9741656" y="4150684"/>
              <a:ext cx="46144" cy="115753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15">
              <a:extLst>
                <a:ext uri="{FF2B5EF4-FFF2-40B4-BE49-F238E27FC236}">
                  <a16:creationId xmlns:a16="http://schemas.microsoft.com/office/drawing/2014/main" id="{DA97AE77-1C2D-A280-086D-C81F8D29D897}"/>
                </a:ext>
              </a:extLst>
            </p:cNvPr>
            <p:cNvSpPr txBox="1"/>
            <p:nvPr/>
          </p:nvSpPr>
          <p:spPr>
            <a:xfrm>
              <a:off x="8561430" y="5135644"/>
              <a:ext cx="2952328" cy="704546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718">
                <a:defRPr/>
              </a:pP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The directory from which</a:t>
              </a:r>
            </a:p>
            <a:p>
              <a:pPr defTabSz="1076718">
                <a:defRPr/>
              </a:pP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the library file originates.</a:t>
              </a:r>
              <a:endParaRPr lang="zh-CN" altLang="en-US" sz="172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" name="TextBox 2">
            <a:extLst>
              <a:ext uri="{FF2B5EF4-FFF2-40B4-BE49-F238E27FC236}">
                <a16:creationId xmlns:a16="http://schemas.microsoft.com/office/drawing/2014/main" id="{13FC7020-8DC7-13A9-8421-5CE3E2334E6E}"/>
              </a:ext>
            </a:extLst>
          </p:cNvPr>
          <p:cNvSpPr txBox="1"/>
          <p:nvPr/>
        </p:nvSpPr>
        <p:spPr>
          <a:xfrm>
            <a:off x="1408908" y="73798"/>
            <a:ext cx="10173778" cy="570386"/>
          </a:xfrm>
          <a:prstGeom prst="rect">
            <a:avLst/>
          </a:prstGeom>
          <a:noFill/>
        </p:spPr>
        <p:txBody>
          <a:bodyPr wrap="square" lIns="107667" tIns="53835" rIns="107667" bIns="53835" rtlCol="0">
            <a:spAutoFit/>
          </a:bodyPr>
          <a:lstStyle/>
          <a:p>
            <a:pPr defTabSz="1076718">
              <a:defRPr/>
            </a:pPr>
            <a:r>
              <a:rPr lang="en-US" altLang="zh-CN" sz="30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Creating and linking a dynamic library by </a:t>
            </a:r>
            <a:r>
              <a:rPr lang="en-US" altLang="zh-CN" sz="3000" b="1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CMake</a:t>
            </a:r>
            <a:endParaRPr lang="zh-CN" altLang="en-US" sz="3000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CC99FE2-16B0-0706-F5AB-ADF9C7C56532}"/>
              </a:ext>
            </a:extLst>
          </p:cNvPr>
          <p:cNvGrpSpPr/>
          <p:nvPr/>
        </p:nvGrpSpPr>
        <p:grpSpPr>
          <a:xfrm>
            <a:off x="374924" y="1977002"/>
            <a:ext cx="2849053" cy="2514850"/>
            <a:chOff x="374924" y="1977002"/>
            <a:chExt cx="2849053" cy="251485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6A0B82D-180A-8142-20A5-DC023720E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396" y="1991261"/>
              <a:ext cx="2830581" cy="2500591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A6C1DC0-ACE0-CD7D-E407-21E9AD09C209}"/>
                </a:ext>
              </a:extLst>
            </p:cNvPr>
            <p:cNvSpPr txBox="1"/>
            <p:nvPr/>
          </p:nvSpPr>
          <p:spPr>
            <a:xfrm>
              <a:off x="374924" y="1977002"/>
              <a:ext cx="1656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./CMakeDemo5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4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BC834C57-6035-7931-D2B0-59B106045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28" y="523875"/>
            <a:ext cx="8572334" cy="540757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B5B3290F-A4E7-CA41-4444-66C59F0C9E12}"/>
              </a:ext>
            </a:extLst>
          </p:cNvPr>
          <p:cNvGrpSpPr/>
          <p:nvPr/>
        </p:nvGrpSpPr>
        <p:grpSpPr>
          <a:xfrm>
            <a:off x="1166358" y="4172983"/>
            <a:ext cx="5871190" cy="1703331"/>
            <a:chOff x="2539114" y="785777"/>
            <a:chExt cx="6469182" cy="1876818"/>
          </a:xfrm>
        </p:grpSpPr>
        <p:sp>
          <p:nvSpPr>
            <p:cNvPr id="5" name="TextBox 8">
              <a:extLst>
                <a:ext uri="{FF2B5EF4-FFF2-40B4-BE49-F238E27FC236}">
                  <a16:creationId xmlns:a16="http://schemas.microsoft.com/office/drawing/2014/main" id="{C228F5B8-FD3D-3A75-382F-0608C9B66726}"/>
                </a:ext>
              </a:extLst>
            </p:cNvPr>
            <p:cNvSpPr txBox="1"/>
            <p:nvPr/>
          </p:nvSpPr>
          <p:spPr>
            <a:xfrm>
              <a:off x="2539114" y="788636"/>
              <a:ext cx="4675752" cy="1873959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718">
                <a:defRPr/>
              </a:pPr>
              <a:r>
                <a:rPr lang="en-US" altLang="zh-CN" sz="1724" b="1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a</a:t>
              </a:r>
              <a:r>
                <a:rPr lang="en-US" altLang="zh-CN" sz="1724" b="1" dirty="0" err="1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dd_subdirectory</a:t>
              </a:r>
              <a:r>
                <a:rPr lang="en-US" altLang="zh-CN" sz="1724" b="1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 </a:t>
              </a:r>
              <a:r>
                <a:rPr lang="en-US" altLang="zh-CN" sz="1724" dirty="0">
                  <a:solidFill>
                    <a:schemeClr val="bg1"/>
                  </a:solidFill>
                  <a:latin typeface="Calibri"/>
                  <a:ea typeface="宋体" panose="02010600030101010101" pitchFamily="2" charset="-122"/>
                </a:rPr>
                <a:t>command </a:t>
              </a:r>
            </a:p>
            <a:p>
              <a:pPr defTabSz="1076718">
                <a:defRPr/>
              </a:pPr>
              <a:r>
                <a:rPr lang="en-US" altLang="zh-CN" sz="1724" dirty="0">
                  <a:solidFill>
                    <a:schemeClr val="bg1"/>
                  </a:solidFill>
                  <a:latin typeface="Calibri"/>
                  <a:ea typeface="宋体" panose="02010600030101010101" pitchFamily="2" charset="-122"/>
                </a:rPr>
                <a:t>indicates there is a subdirectory</a:t>
              </a:r>
            </a:p>
            <a:p>
              <a:pPr defTabSz="1076718">
                <a:defRPr/>
              </a:pPr>
              <a:r>
                <a:rPr lang="en-US" altLang="zh-CN" sz="1724" dirty="0" err="1">
                  <a:solidFill>
                    <a:schemeClr val="bg1"/>
                  </a:solidFill>
                  <a:latin typeface="Calibri"/>
                  <a:ea typeface="宋体" panose="02010600030101010101" pitchFamily="2" charset="-122"/>
                </a:rPr>
                <a:t>i</a:t>
              </a:r>
              <a:r>
                <a:rPr lang="en-US" altLang="zh-CN" sz="1724" dirty="0">
                  <a:solidFill>
                    <a:schemeClr val="bg1"/>
                  </a:solidFill>
                  <a:latin typeface="Calibri"/>
                  <a:ea typeface="宋体" panose="02010600030101010101" pitchFamily="2" charset="-122"/>
                </a:rPr>
                <a:t>n the project. When running the</a:t>
              </a:r>
            </a:p>
            <a:p>
              <a:pPr defTabSz="1076718">
                <a:defRPr/>
              </a:pPr>
              <a:r>
                <a:rPr lang="en-US" altLang="zh-CN" sz="1724" dirty="0">
                  <a:solidFill>
                    <a:schemeClr val="bg1"/>
                  </a:solidFill>
                  <a:latin typeface="Calibri"/>
                  <a:ea typeface="宋体" panose="02010600030101010101" pitchFamily="2" charset="-122"/>
                </a:rPr>
                <a:t>command, it will execute the </a:t>
              </a:r>
            </a:p>
            <a:p>
              <a:pPr defTabSz="1076718">
                <a:defRPr/>
              </a:pPr>
              <a:r>
                <a:rPr lang="en-US" altLang="zh-CN" sz="1724" dirty="0" err="1">
                  <a:solidFill>
                    <a:schemeClr val="bg1"/>
                  </a:solidFill>
                  <a:latin typeface="Calibri"/>
                  <a:ea typeface="宋体" panose="02010600030101010101" pitchFamily="2" charset="-122"/>
                </a:rPr>
                <a:t>CMakeList</a:t>
              </a:r>
              <a:r>
                <a:rPr lang="en-US" altLang="zh-CN" sz="1724" dirty="0">
                  <a:solidFill>
                    <a:schemeClr val="bg1"/>
                  </a:solidFill>
                  <a:latin typeface="Calibri"/>
                  <a:ea typeface="宋体" panose="02010600030101010101" pitchFamily="2" charset="-122"/>
                </a:rPr>
                <a:t>s.txt in the subdirectory</a:t>
              </a:r>
            </a:p>
            <a:p>
              <a:pPr defTabSz="1076718">
                <a:defRPr/>
              </a:pPr>
              <a:r>
                <a:rPr lang="en-US" altLang="zh-CN" sz="1724" dirty="0">
                  <a:solidFill>
                    <a:schemeClr val="bg1"/>
                  </a:solidFill>
                  <a:latin typeface="Calibri"/>
                  <a:ea typeface="宋体" panose="02010600030101010101" pitchFamily="2" charset="-122"/>
                </a:rPr>
                <a:t>a</a:t>
              </a:r>
              <a:r>
                <a:rPr lang="en-US" altLang="zh-CN" sz="1724" dirty="0" err="1">
                  <a:solidFill>
                    <a:schemeClr val="bg1"/>
                  </a:solidFill>
                  <a:latin typeface="Calibri"/>
                  <a:ea typeface="宋体" panose="02010600030101010101" pitchFamily="2" charset="-122"/>
                </a:rPr>
                <a:t>utomatically</a:t>
              </a:r>
              <a:r>
                <a:rPr lang="en-US" altLang="zh-CN" sz="1724" dirty="0">
                  <a:solidFill>
                    <a:schemeClr val="bg1"/>
                  </a:solidFill>
                  <a:latin typeface="Calibri"/>
                  <a:ea typeface="宋体" panose="02010600030101010101" pitchFamily="2" charset="-122"/>
                </a:rPr>
                <a:t>.</a:t>
              </a:r>
              <a:endParaRPr lang="zh-CN" altLang="en-US" sz="1724" dirty="0">
                <a:solidFill>
                  <a:schemeClr val="bg1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F8EE346-9DFA-E200-4BC1-68430C953F59}"/>
                </a:ext>
              </a:extLst>
            </p:cNvPr>
            <p:cNvSpPr/>
            <p:nvPr/>
          </p:nvSpPr>
          <p:spPr>
            <a:xfrm>
              <a:off x="6370346" y="785777"/>
              <a:ext cx="2637950" cy="29089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18">
                <a:defRPr/>
              </a:pPr>
              <a:endParaRPr lang="zh-CN" altLang="en-US" sz="208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23F33C4-1757-ADFB-2B08-66CD19755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0266" y="1027048"/>
              <a:ext cx="720080" cy="4096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3">
            <a:extLst>
              <a:ext uri="{FF2B5EF4-FFF2-40B4-BE49-F238E27FC236}">
                <a16:creationId xmlns:a16="http://schemas.microsoft.com/office/drawing/2014/main" id="{2939D8DA-8D5F-4FAA-0FFD-1F08E1411E0A}"/>
              </a:ext>
            </a:extLst>
          </p:cNvPr>
          <p:cNvSpPr txBox="1"/>
          <p:nvPr/>
        </p:nvSpPr>
        <p:spPr>
          <a:xfrm>
            <a:off x="1591117" y="51730"/>
            <a:ext cx="8333334" cy="385720"/>
          </a:xfrm>
          <a:prstGeom prst="rect">
            <a:avLst/>
          </a:prstGeom>
          <a:noFill/>
        </p:spPr>
        <p:txBody>
          <a:bodyPr wrap="square" lIns="107667" tIns="53835" rIns="107667" bIns="53835" rtlCol="0">
            <a:spAutoFit/>
          </a:bodyPr>
          <a:lstStyle/>
          <a:p>
            <a:pPr defTabSz="1076718">
              <a:defRPr/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The CMakeLists.txt in 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CMakeDemo5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folder creates the project.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9C883AC-DFF2-FCC7-FD12-00439208C5B0}"/>
              </a:ext>
            </a:extLst>
          </p:cNvPr>
          <p:cNvGrpSpPr/>
          <p:nvPr/>
        </p:nvGrpSpPr>
        <p:grpSpPr>
          <a:xfrm>
            <a:off x="4676535" y="3593838"/>
            <a:ext cx="7197586" cy="2336969"/>
            <a:chOff x="3525052" y="-1275035"/>
            <a:chExt cx="7930674" cy="2574995"/>
          </a:xfrm>
        </p:grpSpPr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80E2B334-C8DE-6168-C201-901A9EE0E30A}"/>
                </a:ext>
              </a:extLst>
            </p:cNvPr>
            <p:cNvSpPr txBox="1"/>
            <p:nvPr/>
          </p:nvSpPr>
          <p:spPr>
            <a:xfrm>
              <a:off x="9307478" y="-1275035"/>
              <a:ext cx="2148248" cy="2458667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718">
                <a:defRPr/>
              </a:pP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Indicates that the project needs link a library named </a:t>
              </a:r>
              <a:r>
                <a:rPr lang="en-US" altLang="zh-CN" sz="1724" b="1" dirty="0" err="1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MyDynamicFun</a:t>
              </a: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, </a:t>
              </a:r>
              <a:r>
                <a:rPr lang="en-US" altLang="zh-CN" sz="1724" dirty="0" err="1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MyDynamicFun</a:t>
              </a: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can be a static library file or a dynamic library file. </a:t>
              </a:r>
              <a:endParaRPr lang="zh-CN" altLang="en-US" sz="172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C740384-1C54-0A41-4176-839F55401854}"/>
                </a:ext>
              </a:extLst>
            </p:cNvPr>
            <p:cNvSpPr/>
            <p:nvPr/>
          </p:nvSpPr>
          <p:spPr>
            <a:xfrm>
              <a:off x="3525052" y="909476"/>
              <a:ext cx="5105673" cy="3904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18">
                <a:defRPr/>
              </a:pPr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99AE94B-7C17-3CAF-2733-0C068886DBA2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5697810" y="-45702"/>
              <a:ext cx="3609668" cy="10348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DC36D8E-EE0F-22F5-C5C0-C7B92223BC38}"/>
              </a:ext>
            </a:extLst>
          </p:cNvPr>
          <p:cNvGrpSpPr/>
          <p:nvPr/>
        </p:nvGrpSpPr>
        <p:grpSpPr>
          <a:xfrm>
            <a:off x="5529973" y="5575540"/>
            <a:ext cx="2360668" cy="826798"/>
            <a:chOff x="7339159" y="3994274"/>
            <a:chExt cx="2601106" cy="91101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75B610A-276E-DCE7-AF13-11A6E3E3A825}"/>
                </a:ext>
              </a:extLst>
            </p:cNvPr>
            <p:cNvSpPr/>
            <p:nvPr/>
          </p:nvSpPr>
          <p:spPr>
            <a:xfrm>
              <a:off x="8788137" y="3994274"/>
              <a:ext cx="1152128" cy="39048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C821439-B90E-7FE3-8450-89CEB7AA83FF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V="1">
              <a:off x="8787564" y="4384757"/>
              <a:ext cx="576637" cy="281946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5">
              <a:extLst>
                <a:ext uri="{FF2B5EF4-FFF2-40B4-BE49-F238E27FC236}">
                  <a16:creationId xmlns:a16="http://schemas.microsoft.com/office/drawing/2014/main" id="{364E76AB-C134-A9DC-BAA2-46FB0D9E6ED0}"/>
                </a:ext>
              </a:extLst>
            </p:cNvPr>
            <p:cNvSpPr txBox="1"/>
            <p:nvPr/>
          </p:nvSpPr>
          <p:spPr>
            <a:xfrm>
              <a:off x="7339159" y="4493091"/>
              <a:ext cx="1886113" cy="412193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718">
                <a:defRPr/>
              </a:pP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project name</a:t>
              </a:r>
              <a:endParaRPr lang="zh-CN" altLang="en-US" sz="172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710E811-B700-A2BE-715E-29CEF2975500}"/>
              </a:ext>
            </a:extLst>
          </p:cNvPr>
          <p:cNvGrpSpPr/>
          <p:nvPr/>
        </p:nvGrpSpPr>
        <p:grpSpPr>
          <a:xfrm>
            <a:off x="7118895" y="5586692"/>
            <a:ext cx="5351954" cy="1336656"/>
            <a:chOff x="7893040" y="4015264"/>
            <a:chExt cx="5897060" cy="1472798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1D14C8E-F586-8B92-BE88-E05BA3A7B4F7}"/>
                </a:ext>
              </a:extLst>
            </p:cNvPr>
            <p:cNvSpPr/>
            <p:nvPr/>
          </p:nvSpPr>
          <p:spPr>
            <a:xfrm>
              <a:off x="8788136" y="4015264"/>
              <a:ext cx="1441219" cy="39048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D73E48B-9BA6-7657-2629-8C6473E62659}"/>
                </a:ext>
              </a:extLst>
            </p:cNvPr>
            <p:cNvCxnSpPr>
              <a:cxnSpLocks/>
              <a:endCxn id="21" idx="4"/>
            </p:cNvCxnSpPr>
            <p:nvPr/>
          </p:nvCxnSpPr>
          <p:spPr>
            <a:xfrm flipV="1">
              <a:off x="9179843" y="4405747"/>
              <a:ext cx="328903" cy="281946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15">
              <a:extLst>
                <a:ext uri="{FF2B5EF4-FFF2-40B4-BE49-F238E27FC236}">
                  <a16:creationId xmlns:a16="http://schemas.microsoft.com/office/drawing/2014/main" id="{78C71EA3-5448-BFF1-10FC-EF4AC474DD40}"/>
                </a:ext>
              </a:extLst>
            </p:cNvPr>
            <p:cNvSpPr txBox="1"/>
            <p:nvPr/>
          </p:nvSpPr>
          <p:spPr>
            <a:xfrm>
              <a:off x="7893040" y="4491164"/>
              <a:ext cx="5897060" cy="996898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718">
                <a:defRPr/>
              </a:pP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library file name</a:t>
              </a:r>
            </a:p>
            <a:p>
              <a:pPr defTabSz="1076718">
                <a:defRPr/>
              </a:pP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If there are more than one file, list them using space as the separator.</a:t>
              </a:r>
              <a:endParaRPr lang="zh-CN" altLang="en-US" sz="172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77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BCACBD16-9E13-6CEB-9266-E8E1B8976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39" y="4193830"/>
            <a:ext cx="6400800" cy="1866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ED84C2-8831-6718-4CFD-FFF9194D9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595" y="107886"/>
            <a:ext cx="5455182" cy="398786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31B62C8-C2ED-EB35-296B-316232477CFC}"/>
              </a:ext>
            </a:extLst>
          </p:cNvPr>
          <p:cNvSpPr/>
          <p:nvPr/>
        </p:nvSpPr>
        <p:spPr>
          <a:xfrm>
            <a:off x="6196231" y="98359"/>
            <a:ext cx="1090394" cy="2278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54" tIns="41478" rIns="82954" bIns="41478" rtlCol="0" anchor="ctr"/>
          <a:lstStyle/>
          <a:p>
            <a:pPr algn="ctr"/>
            <a:endParaRPr lang="zh-CN" altLang="en-US" sz="1634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62B5C0-59D8-3FFD-BFFF-AB00E3069F4E}"/>
              </a:ext>
            </a:extLst>
          </p:cNvPr>
          <p:cNvSpPr/>
          <p:nvPr/>
        </p:nvSpPr>
        <p:spPr>
          <a:xfrm>
            <a:off x="2250543" y="3862466"/>
            <a:ext cx="5455182" cy="2278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54" tIns="41478" rIns="82954" bIns="41478" rtlCol="0" anchor="ctr"/>
          <a:lstStyle/>
          <a:p>
            <a:pPr algn="ctr"/>
            <a:endParaRPr lang="zh-CN" altLang="en-US" sz="1634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28E8E6-17C0-6214-CCBD-4075D91033E4}"/>
              </a:ext>
            </a:extLst>
          </p:cNvPr>
          <p:cNvSpPr/>
          <p:nvPr/>
        </p:nvSpPr>
        <p:spPr>
          <a:xfrm>
            <a:off x="6670944" y="452107"/>
            <a:ext cx="844281" cy="2734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54" tIns="41478" rIns="82954" bIns="41478" rtlCol="0" anchor="ctr"/>
          <a:lstStyle/>
          <a:p>
            <a:pPr algn="ctr"/>
            <a:endParaRPr lang="zh-CN" altLang="en-US" sz="1634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ED1BEC-701F-CACF-720F-7315CE21D14C}"/>
              </a:ext>
            </a:extLst>
          </p:cNvPr>
          <p:cNvSpPr/>
          <p:nvPr/>
        </p:nvSpPr>
        <p:spPr>
          <a:xfrm>
            <a:off x="2084409" y="4721104"/>
            <a:ext cx="4392591" cy="3543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</p:spTree>
    <p:extLst>
      <p:ext uri="{BB962C8B-B14F-4D97-AF65-F5344CB8AC3E}">
        <p14:creationId xmlns:p14="http://schemas.microsoft.com/office/powerpoint/2010/main" val="177480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36228"/>
            <a:ext cx="10515600" cy="833631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Exercise 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75764" y="1207130"/>
            <a:ext cx="100404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O</a:t>
            </a:r>
            <a:r>
              <a:rPr lang="zh-CN" altLang="en-US" sz="2400" dirty="0"/>
              <a:t>verload a function </a:t>
            </a:r>
            <a:r>
              <a:rPr lang="en-US" altLang="zh-CN" sz="2400" b="1" dirty="0"/>
              <a:t>bool </a:t>
            </a:r>
            <a:r>
              <a:rPr lang="zh-CN" altLang="en-US" sz="2400" b="1" dirty="0">
                <a:sym typeface="+mn-ea"/>
              </a:rPr>
              <a:t>vabs(int * p, int n)</a:t>
            </a:r>
            <a:r>
              <a:rPr lang="en-US" altLang="zh-CN" sz="2400" b="1" dirty="0">
                <a:sym typeface="+mn-ea"/>
              </a:rPr>
              <a:t> </a:t>
            </a:r>
            <a:r>
              <a:rPr lang="zh-CN" altLang="en-US" sz="2400" dirty="0"/>
              <a:t>which can compute the absolute value for </a:t>
            </a:r>
            <a:r>
              <a:rPr lang="en-US" altLang="zh-CN" sz="2400" dirty="0"/>
              <a:t>every element of an array</a:t>
            </a:r>
            <a:r>
              <a:rPr lang="zh-CN" altLang="en-US" sz="2400" dirty="0"/>
              <a:t>, the array can be int, float and double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zh-CN" altLang="en-US" sz="2400" dirty="0"/>
              <a:t> </a:t>
            </a:r>
            <a:r>
              <a:rPr lang="en-US" altLang="zh-CN" sz="2400" dirty="0"/>
              <a:t>S</a:t>
            </a:r>
            <a:r>
              <a:rPr lang="zh-CN" altLang="en-US" sz="2400" dirty="0"/>
              <a:t>hould n be int or size_t</a:t>
            </a:r>
            <a:r>
              <a:rPr lang="en-US" altLang="zh-CN" sz="2400" dirty="0"/>
              <a:t>?</a:t>
            </a:r>
            <a:r>
              <a:rPr lang="zh-CN" altLang="en-US" sz="2400" dirty="0"/>
              <a:t> what's the difference</a:t>
            </a:r>
            <a:r>
              <a:rPr lang="en-US" altLang="zh-CN" sz="2400" dirty="0"/>
              <a:t>? Remember to check whether the pointer is valid.</a:t>
            </a:r>
          </a:p>
          <a:p>
            <a:endParaRPr lang="en-US" altLang="zh-CN" sz="2400" dirty="0"/>
          </a:p>
          <a:p>
            <a:r>
              <a:rPr lang="en" altLang="zh-CN" sz="2400" dirty="0"/>
              <a:t>Create a shared library “</a:t>
            </a:r>
            <a:r>
              <a:rPr lang="en" altLang="zh-CN" sz="2400" dirty="0" err="1"/>
              <a:t>libvabs.so</a:t>
            </a:r>
            <a:r>
              <a:rPr lang="en" altLang="zh-CN" sz="2400" dirty="0"/>
              <a:t>” with 3 overloaded </a:t>
            </a:r>
            <a:r>
              <a:rPr lang="en" altLang="zh-CN" sz="2400" dirty="0" err="1"/>
              <a:t>vabs</a:t>
            </a:r>
            <a:r>
              <a:rPr lang="en" altLang="zh-CN" sz="2400" dirty="0"/>
              <a:t>() functions in it, and then compile and run your program with this shared library.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2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890310" y="1199471"/>
            <a:ext cx="10683238" cy="3021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lvl="1" indent="0">
              <a:spcBef>
                <a:spcPts val="1200"/>
              </a:spcBef>
              <a:buSzPct val="68000"/>
              <a:buFont typeface="Wingdings" panose="05000000000000000000" pitchFamily="2" charset="2"/>
              <a:buNone/>
            </a:pPr>
            <a:r>
              <a:rPr lang="en-US" altLang="zh-CN" dirty="0"/>
              <a:t>Write a program that uses a function template called </a:t>
            </a:r>
            <a:r>
              <a:rPr lang="en-US" altLang="zh-CN" b="1" i="1" dirty="0"/>
              <a:t>Compare</a:t>
            </a:r>
            <a:r>
              <a:rPr lang="en-US" altLang="zh-CN" dirty="0"/>
              <a:t> to compare the relationship between the values of the two arguments and return 1 when the first argument is greater than the second one; return -1 when the first argument is smaller than the second one, return 0 when the both values are equal. Test the program using integer, character and floating-point number arguments and print the result of the comparation.</a:t>
            </a:r>
          </a:p>
          <a:p>
            <a:pPr marL="109220" lvl="1" indent="0">
              <a:spcBef>
                <a:spcPts val="1200"/>
              </a:spcBef>
              <a:buSzPct val="68000"/>
              <a:buFont typeface="Wingdings" panose="05000000000000000000" pitchFamily="2" charset="2"/>
              <a:buNone/>
            </a:pPr>
            <a:r>
              <a:rPr lang="en-US" altLang="zh-CN" dirty="0"/>
              <a:t>If there is a structure as follows, how to define an explicit specialization of the template function </a:t>
            </a:r>
            <a:r>
              <a:rPr lang="en-US" altLang="zh-CN" b="1" dirty="0"/>
              <a:t>Compare</a:t>
            </a:r>
            <a:r>
              <a:rPr lang="en-US" altLang="zh-CN" dirty="0"/>
              <a:t> and print the result of the comparation?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DCAB82-8F7E-A891-31EE-EEFFB48EAAB5}"/>
              </a:ext>
            </a:extLst>
          </p:cNvPr>
          <p:cNvSpPr txBox="1"/>
          <p:nvPr/>
        </p:nvSpPr>
        <p:spPr>
          <a:xfrm>
            <a:off x="1311824" y="4322637"/>
            <a:ext cx="151900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struct </a:t>
            </a:r>
            <a:r>
              <a:rPr lang="en-US" altLang="zh-CN" dirty="0" err="1"/>
              <a:t>stuinfo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string name;</a:t>
            </a:r>
          </a:p>
          <a:p>
            <a:r>
              <a:rPr lang="en-US" altLang="zh-CN" dirty="0"/>
              <a:t>    int age;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6A99D0-BA39-136E-BDCA-8446AA66A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895" y="4580188"/>
            <a:ext cx="4175270" cy="6975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6FB4726-F37A-87F6-68D0-A61E38445D51}"/>
              </a:ext>
            </a:extLst>
          </p:cNvPr>
          <p:cNvSpPr txBox="1"/>
          <p:nvPr/>
        </p:nvSpPr>
        <p:spPr>
          <a:xfrm>
            <a:off x="3232727" y="4225192"/>
            <a:ext cx="547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prototype of the Compare: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42D675-9002-AE26-2552-243F20AC5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016" y="5690700"/>
            <a:ext cx="3060774" cy="8209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64DB8EF-CED4-B202-2153-DC8AF0DF3684}"/>
              </a:ext>
            </a:extLst>
          </p:cNvPr>
          <p:cNvSpPr txBox="1"/>
          <p:nvPr/>
        </p:nvSpPr>
        <p:spPr>
          <a:xfrm>
            <a:off x="2364509" y="593898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output: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a shared library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1541" y="1007709"/>
            <a:ext cx="7400636" cy="62011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Suppose we have written the following code: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03735" y="2798419"/>
            <a:ext cx="4247443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//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mymath.cpp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#include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&lt;iostream&gt;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#include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"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mymath.h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"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arraySum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size_t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==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NULL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std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cerr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"NULL pointer!"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return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0.0f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0.0f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for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size_t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&lt;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+=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return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15019" y="1417609"/>
            <a:ext cx="4247443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//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mymath.h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ifndef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__MY_MATH_H__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#define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__MY_MATH_H__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arraySum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size_t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#endif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C09640-7B4F-9B55-360F-5813E6D28852}"/>
              </a:ext>
            </a:extLst>
          </p:cNvPr>
          <p:cNvSpPr txBox="1"/>
          <p:nvPr/>
        </p:nvSpPr>
        <p:spPr>
          <a:xfrm>
            <a:off x="6223720" y="1627821"/>
            <a:ext cx="4259553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//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main.cpp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#include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&lt;iostream&gt;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#include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"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mymath.h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"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main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arr1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]{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1.f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2.f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3.f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4.f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5.f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6.f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7.f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8.f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*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arr2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NULL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sum1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arraySum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arr1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sum2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arraySum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arr2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"The result1 is "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sum1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std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"The result2 is "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sum2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return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916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Building shared libraries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2838605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effectLst/>
              </a:rPr>
              <a:t>A </a:t>
            </a:r>
            <a:r>
              <a:rPr lang="en-US" altLang="zh-CN" b="1" i="0" dirty="0">
                <a:effectLst/>
              </a:rPr>
              <a:t>shared library</a:t>
            </a:r>
            <a:r>
              <a:rPr lang="en-US" altLang="zh-CN" b="0" i="0" dirty="0">
                <a:effectLst/>
              </a:rPr>
              <a:t> packs compiled code of functionality that the developer wants to </a:t>
            </a:r>
            <a:r>
              <a:rPr lang="en-US" altLang="zh-CN" b="1" i="0" dirty="0">
                <a:effectLst/>
              </a:rPr>
              <a:t>share</a:t>
            </a:r>
            <a:r>
              <a:rPr lang="en-US" altLang="zh-CN" b="0" i="0" dirty="0">
                <a:effectLst/>
              </a:rPr>
              <a:t> with other developers.</a:t>
            </a:r>
          </a:p>
          <a:p>
            <a:r>
              <a:rPr lang="en-US" altLang="zh-CN" dirty="0"/>
              <a:t>Shared libraries in </a:t>
            </a:r>
            <a:r>
              <a:rPr lang="en-US" altLang="zh-CN" dirty="0" err="1"/>
              <a:t>linux</a:t>
            </a:r>
            <a:r>
              <a:rPr lang="en-US" altLang="zh-CN" dirty="0"/>
              <a:t> are </a:t>
            </a:r>
            <a:r>
              <a:rPr lang="en-US" altLang="zh-CN" b="1" dirty="0">
                <a:solidFill>
                  <a:srgbClr val="00B0F0"/>
                </a:solidFill>
              </a:rPr>
              <a:t>.so </a:t>
            </a:r>
            <a:r>
              <a:rPr lang="en-US" altLang="zh-CN" dirty="0"/>
              <a:t>files.</a:t>
            </a:r>
          </a:p>
          <a:p>
            <a:r>
              <a:rPr lang="en-US" altLang="zh-CN" dirty="0"/>
              <a:t>Remember to use arguments “</a:t>
            </a:r>
            <a:r>
              <a:rPr lang="en-US" altLang="zh-CN" b="1" dirty="0"/>
              <a:t>-shared</a:t>
            </a:r>
            <a:r>
              <a:rPr lang="en-US" altLang="zh-CN" dirty="0"/>
              <a:t>” and “</a:t>
            </a:r>
            <a:r>
              <a:rPr lang="en-US" altLang="zh-CN" b="1" dirty="0"/>
              <a:t>-</a:t>
            </a:r>
            <a:r>
              <a:rPr lang="en-US" altLang="zh-CN" b="1" dirty="0" err="1"/>
              <a:t>fPIC</a:t>
            </a:r>
            <a:r>
              <a:rPr lang="en-US" altLang="zh-CN" dirty="0"/>
              <a:t>” when building it.</a:t>
            </a:r>
          </a:p>
          <a:p>
            <a:r>
              <a:rPr lang="en-US" altLang="zh-CN" dirty="0"/>
              <a:t>Now we should see “</a:t>
            </a:r>
            <a:r>
              <a:rPr lang="en-US" altLang="zh-CN" dirty="0">
                <a:solidFill>
                  <a:srgbClr val="00B0F0"/>
                </a:solidFill>
              </a:rPr>
              <a:t>libmymath.so</a:t>
            </a:r>
            <a:r>
              <a:rPr lang="en-US" altLang="zh-CN" dirty="0"/>
              <a:t>” in the directory</a:t>
            </a:r>
          </a:p>
          <a:p>
            <a:pPr marL="109220" lvl="1" indent="0">
              <a:spcBef>
                <a:spcPts val="1200"/>
              </a:spcBef>
              <a:buSzPct val="68000"/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62AFE0-D2E8-2D25-18A2-61672DCC6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30" y="4809691"/>
            <a:ext cx="10320645" cy="72289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129C977B-01E0-BAC6-BE35-900DD08F9545}"/>
              </a:ext>
            </a:extLst>
          </p:cNvPr>
          <p:cNvGrpSpPr/>
          <p:nvPr/>
        </p:nvGrpSpPr>
        <p:grpSpPr>
          <a:xfrm>
            <a:off x="5685275" y="4874201"/>
            <a:ext cx="2346540" cy="1043067"/>
            <a:chOff x="2905125" y="3819525"/>
            <a:chExt cx="2346540" cy="104306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997F39-9648-173C-CC0C-F342F7C326A4}"/>
                </a:ext>
              </a:extLst>
            </p:cNvPr>
            <p:cNvSpPr/>
            <p:nvPr/>
          </p:nvSpPr>
          <p:spPr>
            <a:xfrm>
              <a:off x="4343400" y="3819525"/>
              <a:ext cx="762000" cy="228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B6CD70F-2345-2E7E-958A-BC0D7935DBD7}"/>
                </a:ext>
              </a:extLst>
            </p:cNvPr>
            <p:cNvCxnSpPr/>
            <p:nvPr/>
          </p:nvCxnSpPr>
          <p:spPr>
            <a:xfrm flipV="1">
              <a:off x="4219575" y="4048125"/>
              <a:ext cx="323850" cy="5142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8863416-B0E2-49E5-9619-2FC9549BD1A5}"/>
                </a:ext>
              </a:extLst>
            </p:cNvPr>
            <p:cNvSpPr txBox="1"/>
            <p:nvPr/>
          </p:nvSpPr>
          <p:spPr>
            <a:xfrm>
              <a:off x="2905125" y="4493260"/>
              <a:ext cx="2346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Create a shared library.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7A2528-8732-45AF-D5E5-B1EE120EAF50}"/>
              </a:ext>
            </a:extLst>
          </p:cNvPr>
          <p:cNvGrpSpPr/>
          <p:nvPr/>
        </p:nvGrpSpPr>
        <p:grpSpPr>
          <a:xfrm>
            <a:off x="7933166" y="4864965"/>
            <a:ext cx="3992708" cy="983774"/>
            <a:chOff x="4343399" y="3819525"/>
            <a:chExt cx="3992708" cy="98377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CB7B425-3961-7415-26E0-73D27D77FEE0}"/>
                </a:ext>
              </a:extLst>
            </p:cNvPr>
            <p:cNvSpPr/>
            <p:nvPr/>
          </p:nvSpPr>
          <p:spPr>
            <a:xfrm>
              <a:off x="4343399" y="3819525"/>
              <a:ext cx="538481" cy="228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8190B72-1BB1-7C0F-1DD2-E2250C37E1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3425" y="4048125"/>
              <a:ext cx="338456" cy="369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844B06D-D55B-19A5-ED75-D7074F5C8C52}"/>
                </a:ext>
              </a:extLst>
            </p:cNvPr>
            <p:cNvSpPr txBox="1"/>
            <p:nvPr/>
          </p:nvSpPr>
          <p:spPr>
            <a:xfrm>
              <a:off x="4583220" y="4433967"/>
              <a:ext cx="375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Generate </a:t>
              </a:r>
              <a:r>
                <a:rPr lang="en-US" altLang="zh-CN" b="0" i="0" dirty="0">
                  <a:effectLst/>
                  <a:latin typeface="-apple-system"/>
                </a:rPr>
                <a:t>Position-Independent-Code</a:t>
              </a:r>
              <a:r>
                <a:rPr lang="en-US" altLang="zh-CN" dirty="0"/>
                <a:t>.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D318AA-62D4-4AC6-44BE-30E06583EF65}"/>
              </a:ext>
            </a:extLst>
          </p:cNvPr>
          <p:cNvGrpSpPr/>
          <p:nvPr/>
        </p:nvGrpSpPr>
        <p:grpSpPr>
          <a:xfrm>
            <a:off x="1409517" y="4204068"/>
            <a:ext cx="9574416" cy="889497"/>
            <a:chOff x="-155761" y="3121684"/>
            <a:chExt cx="9574416" cy="889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C040AA4-6742-BC52-D9CE-843423E06150}"/>
                </a:ext>
              </a:extLst>
            </p:cNvPr>
            <p:cNvSpPr/>
            <p:nvPr/>
          </p:nvSpPr>
          <p:spPr>
            <a:xfrm>
              <a:off x="7246215" y="3782581"/>
              <a:ext cx="1246909" cy="228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C635A0BA-FC49-7A5B-7F56-D398A4AD43E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7146387" y="3481677"/>
              <a:ext cx="723283" cy="3009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164387-1555-E709-2168-88571EEF5817}"/>
                </a:ext>
              </a:extLst>
            </p:cNvPr>
            <p:cNvSpPr txBox="1"/>
            <p:nvPr/>
          </p:nvSpPr>
          <p:spPr>
            <a:xfrm>
              <a:off x="-155761" y="3121684"/>
              <a:ext cx="9574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The name of .so must be started with “</a:t>
              </a:r>
              <a:r>
                <a:rPr lang="en-US" altLang="zh-CN" b="1" dirty="0"/>
                <a:t>lib</a:t>
              </a:r>
              <a:r>
                <a:rPr lang="en-US" altLang="zh-CN" dirty="0"/>
                <a:t>” followed by the .</a:t>
              </a:r>
              <a:r>
                <a:rPr lang="en-US" altLang="zh-CN" dirty="0" err="1"/>
                <a:t>cpp</a:t>
              </a:r>
              <a:r>
                <a:rPr lang="en-US" altLang="zh-CN" dirty="0"/>
                <a:t> name in which a function is defined. </a:t>
              </a:r>
              <a:endParaRPr lang="zh-CN" altLang="en-US" dirty="0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84A99102-C963-D660-9F97-91E576309371}"/>
              </a:ext>
            </a:extLst>
          </p:cNvPr>
          <p:cNvSpPr/>
          <p:nvPr/>
        </p:nvSpPr>
        <p:spPr>
          <a:xfrm>
            <a:off x="946730" y="5283199"/>
            <a:ext cx="1380837" cy="3338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1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shared library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14780"/>
          </a:xfrm>
        </p:spPr>
        <p:txBody>
          <a:bodyPr/>
          <a:lstStyle/>
          <a:p>
            <a:r>
              <a:rPr lang="en-US" altLang="zh-CN" dirty="0"/>
              <a:t>Now we can use the “.so” shared library.</a:t>
            </a:r>
          </a:p>
          <a:p>
            <a:r>
              <a:rPr lang="en-US" altLang="zh-CN" dirty="0"/>
              <a:t>Let’s compile “main”: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2C1119-D061-B8FD-45D7-222E99C43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42" y="2930813"/>
            <a:ext cx="9682216" cy="699077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3663380-8479-1E22-E8A7-179F99FDDB47}"/>
              </a:ext>
            </a:extLst>
          </p:cNvPr>
          <p:cNvGrpSpPr/>
          <p:nvPr/>
        </p:nvGrpSpPr>
        <p:grpSpPr>
          <a:xfrm>
            <a:off x="5562600" y="2952464"/>
            <a:ext cx="5594865" cy="1006899"/>
            <a:chOff x="904875" y="3819525"/>
            <a:chExt cx="5594865" cy="100689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4E24FD-1785-118C-5AF6-F8032B185DAD}"/>
                </a:ext>
              </a:extLst>
            </p:cNvPr>
            <p:cNvSpPr/>
            <p:nvPr/>
          </p:nvSpPr>
          <p:spPr>
            <a:xfrm>
              <a:off x="4600575" y="3819525"/>
              <a:ext cx="409576" cy="228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DA4E62-52C4-3601-2F4F-61B0D82FC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9575" y="4048125"/>
              <a:ext cx="381000" cy="5142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4A366-06E6-95D3-695F-57E2AF77D888}"/>
                </a:ext>
              </a:extLst>
            </p:cNvPr>
            <p:cNvSpPr txBox="1"/>
            <p:nvPr/>
          </p:nvSpPr>
          <p:spPr>
            <a:xfrm>
              <a:off x="904875" y="4457092"/>
              <a:ext cx="5594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“-L.” indicates to find a library file in the current directory.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AFB2E2-8DE6-B264-6477-1ADAB9B7EFD6}"/>
              </a:ext>
            </a:extLst>
          </p:cNvPr>
          <p:cNvGrpSpPr/>
          <p:nvPr/>
        </p:nvGrpSpPr>
        <p:grpSpPr>
          <a:xfrm>
            <a:off x="7638478" y="2297153"/>
            <a:ext cx="4239494" cy="868323"/>
            <a:chOff x="3848100" y="3513177"/>
            <a:chExt cx="4239494" cy="86832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2274C0B-A2B3-EEC2-1B55-E6489319923C}"/>
                </a:ext>
              </a:extLst>
            </p:cNvPr>
            <p:cNvSpPr/>
            <p:nvPr/>
          </p:nvSpPr>
          <p:spPr>
            <a:xfrm>
              <a:off x="5886450" y="4152900"/>
              <a:ext cx="1067830" cy="228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42A46B9-33A6-3C9F-A267-CB210E57C735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6106097" y="3887272"/>
              <a:ext cx="314268" cy="2656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C9D120C-FEC0-EE75-851C-4FA64CCC2D59}"/>
                </a:ext>
              </a:extLst>
            </p:cNvPr>
            <p:cNvSpPr txBox="1"/>
            <p:nvPr/>
          </p:nvSpPr>
          <p:spPr>
            <a:xfrm>
              <a:off x="3848100" y="3513177"/>
              <a:ext cx="4239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“</a:t>
              </a:r>
              <a:r>
                <a:rPr lang="en-US" altLang="zh-CN" dirty="0" err="1"/>
                <a:t>lmymath</a:t>
              </a:r>
              <a:r>
                <a:rPr lang="en-US" altLang="zh-CN" dirty="0"/>
                <a:t>” indicates to use “libmymath.so”</a:t>
              </a:r>
              <a:endParaRPr lang="zh-CN" altLang="en-US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86554477-D485-1EFB-73EE-BD9AE331DA35}"/>
              </a:ext>
            </a:extLst>
          </p:cNvPr>
          <p:cNvSpPr/>
          <p:nvPr/>
        </p:nvSpPr>
        <p:spPr>
          <a:xfrm>
            <a:off x="2558473" y="3408219"/>
            <a:ext cx="554184" cy="287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59523F0-F407-993B-91A5-B6B2B859CED7}"/>
              </a:ext>
            </a:extLst>
          </p:cNvPr>
          <p:cNvSpPr txBox="1">
            <a:spLocks/>
          </p:cNvSpPr>
          <p:nvPr/>
        </p:nvSpPr>
        <p:spPr>
          <a:xfrm>
            <a:off x="648015" y="4516226"/>
            <a:ext cx="11244063" cy="1134784"/>
          </a:xfrm>
          <a:prstGeom prst="rect">
            <a:avLst/>
          </a:prstGeom>
        </p:spPr>
        <p:txBody>
          <a:bodyPr vert="horz" lIns="99096" tIns="49548" rIns="99096" bIns="4954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-L</a:t>
            </a:r>
            <a:r>
              <a:rPr lang="en-US" altLang="zh-CN" sz="2400" dirty="0"/>
              <a:t>: indicates the directory of libraries</a:t>
            </a:r>
          </a:p>
          <a:p>
            <a:r>
              <a:rPr lang="en-US" altLang="zh-CN" sz="2400" b="1" dirty="0"/>
              <a:t>-l</a:t>
            </a:r>
            <a:r>
              <a:rPr lang="en-US" altLang="zh-CN" sz="2400" dirty="0"/>
              <a:t>: indicates the library name, the compiler can give the “</a:t>
            </a:r>
            <a:r>
              <a:rPr lang="en-US" altLang="zh-CN" sz="2400" b="1" dirty="0">
                <a:solidFill>
                  <a:srgbClr val="00B0F0"/>
                </a:solidFill>
              </a:rPr>
              <a:t>lib</a:t>
            </a:r>
            <a:r>
              <a:rPr lang="en-US" altLang="zh-CN" sz="2400" dirty="0"/>
              <a:t>” prefix to the library name and follows with </a:t>
            </a:r>
            <a:r>
              <a:rPr lang="en-US" altLang="zh-CN" sz="2400" b="1" dirty="0">
                <a:solidFill>
                  <a:srgbClr val="00B0F0"/>
                </a:solidFill>
              </a:rPr>
              <a:t>.so</a:t>
            </a:r>
            <a:r>
              <a:rPr lang="en-US" altLang="zh-CN" sz="2400" dirty="0"/>
              <a:t> as extension name.</a:t>
            </a:r>
          </a:p>
        </p:txBody>
      </p:sp>
    </p:spTree>
    <p:extLst>
      <p:ext uri="{BB962C8B-B14F-4D97-AF65-F5344CB8AC3E}">
        <p14:creationId xmlns:p14="http://schemas.microsoft.com/office/powerpoint/2010/main" val="286593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shared library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After the “main” has been compiled, try to run it: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It failed because “main” now </a:t>
            </a:r>
            <a:r>
              <a:rPr lang="en-US" altLang="zh-CN" dirty="0" err="1"/>
              <a:t>relys</a:t>
            </a:r>
            <a:r>
              <a:rPr lang="en-US" altLang="zh-CN" dirty="0"/>
              <a:t> on “libmymath.so”. </a:t>
            </a:r>
            <a:r>
              <a:rPr lang="en-US" altLang="zh-CN" b="0" i="0" dirty="0">
                <a:solidFill>
                  <a:srgbClr val="3A3A3A"/>
                </a:solidFill>
                <a:effectLst/>
              </a:rPr>
              <a:t>By default, libraries are located in </a:t>
            </a:r>
            <a:r>
              <a:rPr lang="en-US" altLang="zh-CN" b="1" i="0" dirty="0">
                <a:effectLst/>
              </a:rPr>
              <a:t>/</a:t>
            </a:r>
            <a:r>
              <a:rPr lang="en-US" altLang="zh-CN" b="1" i="0" dirty="0" err="1">
                <a:effectLst/>
              </a:rPr>
              <a:t>usr</a:t>
            </a:r>
            <a:r>
              <a:rPr lang="en-US" altLang="zh-CN" b="1" i="0" dirty="0">
                <a:effectLst/>
              </a:rPr>
              <a:t>/local/lib</a:t>
            </a:r>
            <a:r>
              <a:rPr lang="en-US" altLang="zh-CN" b="1" i="0" dirty="0">
                <a:solidFill>
                  <a:srgbClr val="3A3A3A"/>
                </a:solidFill>
                <a:effectLst/>
              </a:rPr>
              <a:t> </a:t>
            </a:r>
            <a:r>
              <a:rPr lang="en-US" altLang="zh-CN" i="0" dirty="0">
                <a:solidFill>
                  <a:srgbClr val="3A3A3A"/>
                </a:solidFill>
                <a:effectLst/>
              </a:rPr>
              <a:t>or</a:t>
            </a:r>
            <a:r>
              <a:rPr lang="en-US" altLang="zh-CN" b="0" i="0" dirty="0">
                <a:solidFill>
                  <a:srgbClr val="3A3A3A"/>
                </a:solidFill>
                <a:effectLst/>
              </a:rPr>
              <a:t> </a:t>
            </a:r>
            <a:r>
              <a:rPr lang="en-US" altLang="zh-CN" b="1" i="0" dirty="0">
                <a:effectLst/>
              </a:rPr>
              <a:t>/</a:t>
            </a:r>
            <a:r>
              <a:rPr lang="en-US" altLang="zh-CN" b="1" i="0" dirty="0" err="1">
                <a:effectLst/>
              </a:rPr>
              <a:t>usr</a:t>
            </a:r>
            <a:r>
              <a:rPr lang="en-US" altLang="zh-CN" b="1" i="0" dirty="0">
                <a:effectLst/>
              </a:rPr>
              <a:t>/lib</a:t>
            </a:r>
            <a:r>
              <a:rPr lang="en-US" altLang="zh-CN" b="0" i="0" dirty="0">
                <a:effectLst/>
              </a:rPr>
              <a:t> </a:t>
            </a:r>
            <a:r>
              <a:rPr lang="en-US" altLang="zh-CN" b="0" i="0" dirty="0">
                <a:solidFill>
                  <a:srgbClr val="3A3A3A"/>
                </a:solidFill>
                <a:effectLst/>
              </a:rPr>
              <a:t>, but our “libmymath.so” is not in that directory. </a:t>
            </a:r>
            <a:r>
              <a:rPr lang="en-US" altLang="zh-CN" dirty="0"/>
              <a:t>You must tell the terminal where to find “libmymath.so”.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77647C-3153-4EC0-13E1-E294D3D10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086840"/>
            <a:ext cx="11033953" cy="85032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A215A12-3D2D-4B5A-85CE-D93FC6D04D23}"/>
              </a:ext>
            </a:extLst>
          </p:cNvPr>
          <p:cNvSpPr/>
          <p:nvPr/>
        </p:nvSpPr>
        <p:spPr>
          <a:xfrm>
            <a:off x="1570182" y="2669312"/>
            <a:ext cx="10123054" cy="3694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2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6BBD65B5-0B7F-FDAD-90AF-6E5D0E27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81" y="2301562"/>
            <a:ext cx="9725892" cy="1563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a shared library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832" y="1188450"/>
            <a:ext cx="11053879" cy="4849968"/>
          </a:xfrm>
        </p:spPr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b="1" dirty="0"/>
              <a:t>export</a:t>
            </a:r>
            <a:r>
              <a:rPr lang="en-US" altLang="zh-CN" dirty="0"/>
              <a:t> command to set environment variable “</a:t>
            </a:r>
            <a:r>
              <a:rPr lang="en-US" altLang="zh-CN" b="1" dirty="0"/>
              <a:t>LD_LIBRARY_PATH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And then run “main” again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D8FE39-1CAE-A65C-CBFA-BBF66EB1099D}"/>
              </a:ext>
            </a:extLst>
          </p:cNvPr>
          <p:cNvSpPr txBox="1"/>
          <p:nvPr/>
        </p:nvSpPr>
        <p:spPr>
          <a:xfrm>
            <a:off x="1219200" y="41123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export LD_LIBRARY_PATH=.:$LD_LIBRARY_PATH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2EB2634-3FF1-D18A-814D-86CC9C1FD370}"/>
              </a:ext>
            </a:extLst>
          </p:cNvPr>
          <p:cNvGrpSpPr/>
          <p:nvPr/>
        </p:nvGrpSpPr>
        <p:grpSpPr>
          <a:xfrm>
            <a:off x="1293494" y="4193042"/>
            <a:ext cx="5735956" cy="895592"/>
            <a:chOff x="2093594" y="5421467"/>
            <a:chExt cx="5735956" cy="89559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A02AA46-FD5B-989B-6DE1-BD92A8D26BE0}"/>
                </a:ext>
              </a:extLst>
            </p:cNvPr>
            <p:cNvSpPr/>
            <p:nvPr/>
          </p:nvSpPr>
          <p:spPr>
            <a:xfrm>
              <a:off x="4448175" y="5421467"/>
              <a:ext cx="161925" cy="2190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3B31DBC-F262-4299-B191-94CC592E67E9}"/>
                </a:ext>
              </a:extLst>
            </p:cNvPr>
            <p:cNvCxnSpPr/>
            <p:nvPr/>
          </p:nvCxnSpPr>
          <p:spPr>
            <a:xfrm flipV="1">
              <a:off x="4448175" y="5640542"/>
              <a:ext cx="80962" cy="2173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ED31CA5-8F75-0F40-C089-76A57876C5B2}"/>
                </a:ext>
              </a:extLst>
            </p:cNvPr>
            <p:cNvSpPr txBox="1"/>
            <p:nvPr/>
          </p:nvSpPr>
          <p:spPr>
            <a:xfrm flipH="1">
              <a:off x="2093594" y="5670728"/>
              <a:ext cx="5735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There is no space on either side of the equal sign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. indicates the current directory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3F6A711-513D-5B91-C131-FC38CC9DAE19}"/>
              </a:ext>
            </a:extLst>
          </p:cNvPr>
          <p:cNvSpPr txBox="1"/>
          <p:nvPr/>
        </p:nvSpPr>
        <p:spPr>
          <a:xfrm flipH="1">
            <a:off x="854832" y="5179878"/>
            <a:ext cx="8860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Another choice is to move your .so file to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usr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/lib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folder  by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command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9A6FC3-8756-515F-56A1-652D23E66BEE}"/>
              </a:ext>
            </a:extLst>
          </p:cNvPr>
          <p:cNvSpPr/>
          <p:nvPr/>
        </p:nvSpPr>
        <p:spPr>
          <a:xfrm>
            <a:off x="6633728" y="2193534"/>
            <a:ext cx="4154345" cy="364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4E20A48-FFD2-7289-44E4-8A11FF82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177" y="5631058"/>
            <a:ext cx="7581900" cy="1143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D20B243-C742-D9CB-3B6E-4B0F57941125}"/>
              </a:ext>
            </a:extLst>
          </p:cNvPr>
          <p:cNvSpPr/>
          <p:nvPr/>
        </p:nvSpPr>
        <p:spPr>
          <a:xfrm>
            <a:off x="7441912" y="5569435"/>
            <a:ext cx="316634" cy="295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6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7EDED17-D820-55FF-95A9-11186F369B31}"/>
              </a:ext>
            </a:extLst>
          </p:cNvPr>
          <p:cNvSpPr txBox="1"/>
          <p:nvPr/>
        </p:nvSpPr>
        <p:spPr>
          <a:xfrm>
            <a:off x="1482508" y="123071"/>
            <a:ext cx="3997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Shared library in </a:t>
            </a:r>
            <a:r>
              <a:rPr lang="en-US" altLang="zh-CN" sz="2800" b="1" dirty="0" err="1"/>
              <a:t>makefile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9CA60B-C537-9CA2-59F4-3BCF004C4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17" y="1766886"/>
            <a:ext cx="2076450" cy="149542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AB368D9-B08E-AE98-2CE6-58EF7FF9C98E}"/>
              </a:ext>
            </a:extLst>
          </p:cNvPr>
          <p:cNvGrpSpPr/>
          <p:nvPr/>
        </p:nvGrpSpPr>
        <p:grpSpPr>
          <a:xfrm>
            <a:off x="740105" y="2056907"/>
            <a:ext cx="1984622" cy="2095923"/>
            <a:chOff x="1592794" y="2751559"/>
            <a:chExt cx="2186759" cy="23102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2696E78-A696-9F16-D7F2-601097591296}"/>
                </a:ext>
              </a:extLst>
            </p:cNvPr>
            <p:cNvSpPr/>
            <p:nvPr/>
          </p:nvSpPr>
          <p:spPr>
            <a:xfrm>
              <a:off x="2513756" y="2751559"/>
              <a:ext cx="1265797" cy="118405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1634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6E1F9CAC-5702-A7CE-506D-77A4864BACC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92794" y="4447682"/>
              <a:ext cx="1923874" cy="6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634" dirty="0">
                  <a:latin typeface="Calibri"/>
                </a:rPr>
                <a:t>All</a:t>
              </a:r>
              <a:r>
                <a:rPr lang="zh-CN" altLang="en-US" sz="1634" dirty="0">
                  <a:latin typeface="Calibri"/>
                </a:rPr>
                <a:t> </a:t>
              </a:r>
              <a:r>
                <a:rPr lang="en-US" altLang="zh-CN" sz="1634" dirty="0">
                  <a:latin typeface="Calibri"/>
                </a:rPr>
                <a:t>the</a:t>
              </a:r>
              <a:r>
                <a:rPr lang="zh-CN" altLang="en-US" sz="1634" dirty="0">
                  <a:latin typeface="Calibri"/>
                </a:rPr>
                <a:t> </a:t>
              </a:r>
              <a:r>
                <a:rPr lang="en-US" altLang="zh-CN" sz="1634" dirty="0">
                  <a:latin typeface="Calibri"/>
                </a:rPr>
                <a:t>files</a:t>
              </a:r>
              <a:r>
                <a:rPr lang="zh-CN" altLang="en-US" sz="1634" dirty="0">
                  <a:latin typeface="Calibri"/>
                </a:rPr>
                <a:t> </a:t>
              </a:r>
              <a:r>
                <a:rPr lang="en-US" altLang="zh-CN" sz="1634" dirty="0">
                  <a:latin typeface="Calibri"/>
                </a:rPr>
                <a:t>are</a:t>
              </a:r>
              <a:r>
                <a:rPr lang="zh-CN" altLang="en-US" sz="1634" dirty="0">
                  <a:latin typeface="Calibri"/>
                </a:rPr>
                <a:t> </a:t>
              </a:r>
              <a:r>
                <a:rPr lang="en-US" altLang="zh-CN" sz="1634" dirty="0">
                  <a:latin typeface="Calibri"/>
                </a:rPr>
                <a:t>in</a:t>
              </a:r>
            </a:p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634" dirty="0">
                  <a:latin typeface="Calibri"/>
                </a:rPr>
                <a:t>the same folder.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53B883B-41CF-DF71-01A9-2627D52925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3492" y="3935617"/>
              <a:ext cx="297070" cy="6115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66DF6A2E-151A-115E-CD41-18677B9F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237" y="690561"/>
            <a:ext cx="5663582" cy="3394604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001CD0C6-3509-68F8-9C28-69F1FD7566CD}"/>
              </a:ext>
            </a:extLst>
          </p:cNvPr>
          <p:cNvGrpSpPr/>
          <p:nvPr/>
        </p:nvGrpSpPr>
        <p:grpSpPr>
          <a:xfrm>
            <a:off x="3191864" y="3100224"/>
            <a:ext cx="8228215" cy="1928924"/>
            <a:chOff x="3524367" y="3340366"/>
            <a:chExt cx="8228215" cy="1928924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8CDD7E7-BCF6-B421-3DDC-72F216D558A2}"/>
                </a:ext>
              </a:extLst>
            </p:cNvPr>
            <p:cNvSpPr txBox="1"/>
            <p:nvPr/>
          </p:nvSpPr>
          <p:spPr>
            <a:xfrm>
              <a:off x="3524367" y="4345960"/>
              <a:ext cx="82282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–</a:t>
              </a:r>
              <a:r>
                <a:rPr lang="en-US" altLang="zh-CN" b="1" dirty="0" err="1"/>
                <a:t>Wl</a:t>
              </a:r>
              <a:r>
                <a:rPr lang="en-US" altLang="zh-CN" b="1" dirty="0"/>
                <a:t> </a:t>
              </a:r>
              <a:r>
                <a:rPr lang="en-US" altLang="zh-CN" dirty="0"/>
                <a:t>option allows you to pass subsequent arguments to the linker.</a:t>
              </a:r>
            </a:p>
            <a:p>
              <a:r>
                <a:rPr lang="en-US" altLang="zh-CN" b="1" dirty="0"/>
                <a:t>–</a:t>
              </a:r>
              <a:r>
                <a:rPr lang="en-US" altLang="zh-CN" b="1" dirty="0" err="1"/>
                <a:t>rpath</a:t>
              </a:r>
              <a:r>
                <a:rPr lang="en-US" altLang="zh-CN" b="1" dirty="0"/>
                <a:t> </a:t>
              </a:r>
              <a:r>
                <a:rPr lang="en-US" altLang="zh-CN" dirty="0"/>
                <a:t>option is used to specify the directories that the runtime dynamic linker(ld.so)</a:t>
              </a:r>
            </a:p>
            <a:p>
              <a:r>
                <a:rPr lang="en-US" altLang="zh-CN" dirty="0"/>
                <a:t>should search when looking for dynamic libraries during execution.</a:t>
              </a:r>
              <a:endParaRPr lang="zh-CN" altLang="en-US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4900FC8-4455-5F67-1B9C-9DD32D72EA51}"/>
                </a:ext>
              </a:extLst>
            </p:cNvPr>
            <p:cNvGrpSpPr/>
            <p:nvPr/>
          </p:nvGrpSpPr>
          <p:grpSpPr>
            <a:xfrm>
              <a:off x="7869377" y="3340366"/>
              <a:ext cx="1246916" cy="1092335"/>
              <a:chOff x="2566724" y="3011142"/>
              <a:chExt cx="1373916" cy="120402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794E239-752C-46F7-96E9-2E6198902AF5}"/>
                  </a:ext>
                </a:extLst>
              </p:cNvPr>
              <p:cNvSpPr/>
              <p:nvPr/>
            </p:nvSpPr>
            <p:spPr>
              <a:xfrm>
                <a:off x="2566724" y="3011142"/>
                <a:ext cx="1373916" cy="295922"/>
              </a:xfrm>
              <a:prstGeom prst="rect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76709"/>
                <a:endParaRPr lang="zh-CN" altLang="en-US" sz="1634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0942B1DD-53C1-3A81-A04F-564A384716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60096" y="3287902"/>
                <a:ext cx="477279" cy="92726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9F51A1DD-AB6D-A531-95F8-809C346CE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169" y="5057942"/>
            <a:ext cx="6143625" cy="1704975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7C040B15-0C05-4F4D-55EE-0181B05F7FBA}"/>
              </a:ext>
            </a:extLst>
          </p:cNvPr>
          <p:cNvGrpSpPr/>
          <p:nvPr/>
        </p:nvGrpSpPr>
        <p:grpSpPr>
          <a:xfrm>
            <a:off x="7742430" y="4928672"/>
            <a:ext cx="4237133" cy="557140"/>
            <a:chOff x="326997" y="3234322"/>
            <a:chExt cx="3448638" cy="61410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A561B3C-EE0E-8CCA-1C54-D1838B151CE7}"/>
                </a:ext>
              </a:extLst>
            </p:cNvPr>
            <p:cNvSpPr/>
            <p:nvPr/>
          </p:nvSpPr>
          <p:spPr>
            <a:xfrm>
              <a:off x="326997" y="3367839"/>
              <a:ext cx="567320" cy="26744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1634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0CA0C159-C9E6-723D-7802-80EDCED609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61636" y="3234322"/>
              <a:ext cx="2313999" cy="6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400" dirty="0">
                  <a:latin typeface="Calibri"/>
                </a:rPr>
                <a:t>Run the first target to create the dynamic library. 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483AC13-D029-FB50-B51E-3C61CDB81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317" y="3479577"/>
              <a:ext cx="56732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0EAEF1C-58F0-F3C1-554F-8AF23379C6F0}"/>
              </a:ext>
            </a:extLst>
          </p:cNvPr>
          <p:cNvGrpSpPr/>
          <p:nvPr/>
        </p:nvGrpSpPr>
        <p:grpSpPr>
          <a:xfrm>
            <a:off x="7802470" y="5371300"/>
            <a:ext cx="4287930" cy="557140"/>
            <a:chOff x="326997" y="3248806"/>
            <a:chExt cx="3489982" cy="61410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F4B133A-2FB7-9E84-C1E8-DC2A01E90EEB}"/>
                </a:ext>
              </a:extLst>
            </p:cNvPr>
            <p:cNvSpPr/>
            <p:nvPr/>
          </p:nvSpPr>
          <p:spPr>
            <a:xfrm>
              <a:off x="326997" y="3367839"/>
              <a:ext cx="983465" cy="258371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1634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63F5FEDD-E3DD-011C-D7F2-70879EA9DD7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12769" y="3248806"/>
              <a:ext cx="2404210" cy="6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400" dirty="0">
                  <a:latin typeface="Calibri"/>
                </a:rPr>
                <a:t>Run the second target to link the dynamic library to the executable file. 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071F622-52AC-6CCD-2501-FFD74F3987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7973" y="3375028"/>
              <a:ext cx="336293" cy="1533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FBDEE7F-C350-EF5B-3BEB-2F1682B10BD0}"/>
              </a:ext>
            </a:extLst>
          </p:cNvPr>
          <p:cNvGrpSpPr/>
          <p:nvPr/>
        </p:nvGrpSpPr>
        <p:grpSpPr>
          <a:xfrm>
            <a:off x="7788618" y="5908778"/>
            <a:ext cx="4292046" cy="674341"/>
            <a:chOff x="326997" y="3367839"/>
            <a:chExt cx="3493332" cy="743292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DFBC856-7A88-EB63-D59F-8C18ACCDCCEB}"/>
                </a:ext>
              </a:extLst>
            </p:cNvPr>
            <p:cNvSpPr/>
            <p:nvPr/>
          </p:nvSpPr>
          <p:spPr>
            <a:xfrm>
              <a:off x="326997" y="3367839"/>
              <a:ext cx="567320" cy="26744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1634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2C916EF4-0562-28F9-7548-8936168A939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16119" y="3497024"/>
              <a:ext cx="2404210" cy="6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400" dirty="0">
                  <a:latin typeface="Calibri"/>
                </a:rPr>
                <a:t>Run the executable file. 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D12CA92-7222-F02A-3583-F1319E93C5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5654" y="3460108"/>
              <a:ext cx="632158" cy="2069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980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E0962BAF-13DD-993D-5153-16ADB8E0B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987" y="71739"/>
            <a:ext cx="4888795" cy="519298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A80453D-9559-5A74-B510-8221E6AB9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821" y="1317956"/>
            <a:ext cx="1838325" cy="1847850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27360268-2F5C-59EC-681B-B82FDDA01C3D}"/>
              </a:ext>
            </a:extLst>
          </p:cNvPr>
          <p:cNvGrpSpPr/>
          <p:nvPr/>
        </p:nvGrpSpPr>
        <p:grpSpPr>
          <a:xfrm>
            <a:off x="255648" y="1607127"/>
            <a:ext cx="2727698" cy="3880145"/>
            <a:chOff x="1614891" y="7699344"/>
            <a:chExt cx="3005519" cy="466527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792D9CA-4A14-826A-AF72-2287499F5D16}"/>
                </a:ext>
              </a:extLst>
            </p:cNvPr>
            <p:cNvSpPr/>
            <p:nvPr/>
          </p:nvSpPr>
          <p:spPr>
            <a:xfrm>
              <a:off x="2869947" y="7699344"/>
              <a:ext cx="1639596" cy="156191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1634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F8DE0CE3-BF7C-5BBA-44CE-9B94C9A4454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14891" y="10521836"/>
              <a:ext cx="3005519" cy="184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800" dirty="0">
                  <a:latin typeface="Calibri"/>
                </a:rPr>
                <a:t>This time we put all the source files in the “</a:t>
              </a:r>
              <a:r>
                <a:rPr lang="en-US" sz="1800" dirty="0" err="1">
                  <a:latin typeface="Calibri"/>
                </a:rPr>
                <a:t>src</a:t>
              </a:r>
              <a:r>
                <a:rPr lang="en-US" sz="1800" dirty="0">
                  <a:latin typeface="Calibri"/>
                </a:rPr>
                <a:t>” folder, the function header file in the “include” folder, and create a </a:t>
              </a:r>
              <a:r>
                <a:rPr lang="en-US" sz="1800" dirty="0" err="1">
                  <a:latin typeface="Calibri"/>
                </a:rPr>
                <a:t>makefile</a:t>
              </a:r>
              <a:r>
                <a:rPr lang="en-US" sz="1800" dirty="0">
                  <a:latin typeface="Calibri"/>
                </a:rPr>
                <a:t> in the current folder.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D67F787-3D59-E6AC-E09A-9AFDCDEBE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8259" y="9261256"/>
              <a:ext cx="671688" cy="12605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84450F86-F588-E405-7152-DEA09C93C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744" y="4771086"/>
            <a:ext cx="5236152" cy="2015175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785A0504-E796-4C65-2C12-1363E9B630A6}"/>
              </a:ext>
            </a:extLst>
          </p:cNvPr>
          <p:cNvGrpSpPr/>
          <p:nvPr/>
        </p:nvGrpSpPr>
        <p:grpSpPr>
          <a:xfrm>
            <a:off x="6585526" y="3238711"/>
            <a:ext cx="4904863" cy="923330"/>
            <a:chOff x="7447901" y="2215227"/>
            <a:chExt cx="4467766" cy="923330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4105A75-2EAE-DEFD-136D-9BEE20D4E185}"/>
                </a:ext>
              </a:extLst>
            </p:cNvPr>
            <p:cNvSpPr txBox="1"/>
            <p:nvPr/>
          </p:nvSpPr>
          <p:spPr>
            <a:xfrm>
              <a:off x="9262617" y="2215227"/>
              <a:ext cx="26530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first</a:t>
              </a:r>
              <a:r>
                <a:rPr lang="zh-CN" altLang="en-US" dirty="0"/>
                <a:t> </a:t>
              </a:r>
              <a:r>
                <a:rPr lang="en-US" altLang="zh-CN" dirty="0"/>
                <a:t>part</a:t>
              </a:r>
              <a:r>
                <a:rPr lang="zh-CN" altLang="en-US" dirty="0"/>
                <a:t> </a:t>
              </a:r>
              <a:r>
                <a:rPr lang="en-US" altLang="zh-CN" dirty="0"/>
                <a:t>of the </a:t>
              </a:r>
              <a:r>
                <a:rPr lang="en-US" altLang="zh-CN" dirty="0" err="1"/>
                <a:t>makefile</a:t>
              </a:r>
              <a:r>
                <a:rPr lang="en-US" altLang="zh-CN" dirty="0"/>
                <a:t> just creates a dynamic library named </a:t>
              </a:r>
              <a:r>
                <a:rPr lang="en-US" altLang="zh-CN" b="1" dirty="0"/>
                <a:t>libfunction.so</a:t>
              </a:r>
              <a:endParaRPr lang="zh-CN" altLang="en-US" b="1" dirty="0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D575F8A-8D6E-0B5D-CE6A-285BF76F3A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7901" y="2577135"/>
              <a:ext cx="1873353" cy="434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81D13D71-A473-4C4B-97A9-74990413946D}"/>
              </a:ext>
            </a:extLst>
          </p:cNvPr>
          <p:cNvSpPr/>
          <p:nvPr/>
        </p:nvSpPr>
        <p:spPr>
          <a:xfrm>
            <a:off x="3688987" y="3429000"/>
            <a:ext cx="2896540" cy="11245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CE2C6AD-63E3-911F-C260-D5A82387721B}"/>
              </a:ext>
            </a:extLst>
          </p:cNvPr>
          <p:cNvSpPr/>
          <p:nvPr/>
        </p:nvSpPr>
        <p:spPr>
          <a:xfrm>
            <a:off x="3725534" y="1593274"/>
            <a:ext cx="3799743" cy="3141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CE2C6AD-63E3-911F-C260-D5A82387721B}"/>
              </a:ext>
            </a:extLst>
          </p:cNvPr>
          <p:cNvSpPr/>
          <p:nvPr/>
        </p:nvSpPr>
        <p:spPr>
          <a:xfrm>
            <a:off x="11037454" y="4771086"/>
            <a:ext cx="480291" cy="2073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E7482CC-10F8-7393-1390-27CAF0F023FD}"/>
              </a:ext>
            </a:extLst>
          </p:cNvPr>
          <p:cNvSpPr/>
          <p:nvPr/>
        </p:nvSpPr>
        <p:spPr>
          <a:xfrm>
            <a:off x="11069784" y="5671618"/>
            <a:ext cx="993112" cy="2073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A90594D-C939-8FE1-D1D0-35DE115D11E9}"/>
              </a:ext>
            </a:extLst>
          </p:cNvPr>
          <p:cNvSpPr/>
          <p:nvPr/>
        </p:nvSpPr>
        <p:spPr>
          <a:xfrm>
            <a:off x="6826744" y="6569694"/>
            <a:ext cx="1208892" cy="2883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026216-7FA0-0D56-5161-7687FFC6F1BA}"/>
              </a:ext>
            </a:extLst>
          </p:cNvPr>
          <p:cNvSpPr/>
          <p:nvPr/>
        </p:nvSpPr>
        <p:spPr>
          <a:xfrm>
            <a:off x="11069786" y="6207342"/>
            <a:ext cx="549559" cy="3623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73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F94613-FFFA-696A-11A1-DB953D42B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153" y="88034"/>
            <a:ext cx="5602865" cy="5026364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E7B2E36B-B7B8-A9E6-6E94-4BEF78416811}"/>
              </a:ext>
            </a:extLst>
          </p:cNvPr>
          <p:cNvGrpSpPr/>
          <p:nvPr/>
        </p:nvGrpSpPr>
        <p:grpSpPr>
          <a:xfrm>
            <a:off x="5874328" y="1497341"/>
            <a:ext cx="6109352" cy="1520061"/>
            <a:chOff x="9561081" y="2071702"/>
            <a:chExt cx="6109352" cy="152006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3E1BB49-0C6C-5112-C261-F504F924D8AA}"/>
                </a:ext>
              </a:extLst>
            </p:cNvPr>
            <p:cNvSpPr txBox="1"/>
            <p:nvPr/>
          </p:nvSpPr>
          <p:spPr>
            <a:xfrm>
              <a:off x="11942618" y="2071702"/>
              <a:ext cx="372781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second</a:t>
              </a:r>
              <a:r>
                <a:rPr lang="zh-CN" altLang="en-US" dirty="0"/>
                <a:t> </a:t>
              </a:r>
              <a:r>
                <a:rPr lang="en-US" altLang="zh-CN" dirty="0"/>
                <a:t>part</a:t>
              </a:r>
              <a:r>
                <a:rPr lang="zh-CN" altLang="en-US" dirty="0"/>
                <a:t> </a:t>
              </a:r>
              <a:r>
                <a:rPr lang="en-US" altLang="zh-CN" dirty="0"/>
                <a:t>of the </a:t>
              </a:r>
              <a:r>
                <a:rPr lang="en-US" altLang="zh-CN" dirty="0" err="1"/>
                <a:t>makefile</a:t>
              </a:r>
              <a:r>
                <a:rPr lang="en-US" altLang="zh-CN" dirty="0"/>
                <a:t> links </a:t>
              </a:r>
            </a:p>
            <a:p>
              <a:r>
                <a:rPr lang="en-US" altLang="zh-CN" dirty="0"/>
                <a:t>the dynamic library </a:t>
              </a:r>
              <a:r>
                <a:rPr lang="en-US" altLang="zh-CN" b="1" dirty="0"/>
                <a:t>libfunction.so </a:t>
              </a:r>
              <a:r>
                <a:rPr lang="en-US" altLang="zh-CN" dirty="0"/>
                <a:t>to </a:t>
              </a:r>
            </a:p>
            <a:p>
              <a:r>
                <a:rPr lang="en-US" altLang="zh-CN" dirty="0"/>
                <a:t>the executable file </a:t>
              </a:r>
              <a:r>
                <a:rPr lang="en-US" altLang="zh-CN" b="1" dirty="0" err="1"/>
                <a:t>testdynamic</a:t>
              </a:r>
              <a:r>
                <a:rPr lang="en-US" altLang="zh-CN" b="1" dirty="0"/>
                <a:t> </a:t>
              </a:r>
              <a:r>
                <a:rPr lang="en-US" altLang="zh-CN" dirty="0"/>
                <a:t>in the</a:t>
              </a:r>
            </a:p>
            <a:p>
              <a:r>
                <a:rPr lang="en-US" altLang="zh-CN" dirty="0"/>
                <a:t>“</a:t>
              </a:r>
              <a:r>
                <a:rPr lang="en-US" altLang="zh-CN" dirty="0" err="1"/>
                <a:t>objs</a:t>
              </a:r>
              <a:r>
                <a:rPr lang="en-US" altLang="zh-CN" dirty="0"/>
                <a:t>” folder.</a:t>
              </a:r>
              <a:endParaRPr lang="zh-CN" altLang="en-US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39093B3-9C1D-3BE3-1A24-1D171D2016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1081" y="2652543"/>
              <a:ext cx="2576945" cy="9392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1AB6B00A-32E7-4A31-6F76-0D9B07B96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990" y="5303116"/>
            <a:ext cx="6238875" cy="146685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85487972-4752-6DD5-DE6B-D332BF039490}"/>
              </a:ext>
            </a:extLst>
          </p:cNvPr>
          <p:cNvSpPr/>
          <p:nvPr/>
        </p:nvSpPr>
        <p:spPr>
          <a:xfrm>
            <a:off x="6898844" y="5290993"/>
            <a:ext cx="809374" cy="2323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3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1160</Words>
  <Application>Microsoft Macintosh PowerPoint</Application>
  <PresentationFormat>宽屏</PresentationFormat>
  <Paragraphs>123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-apple-system</vt:lpstr>
      <vt:lpstr>等线</vt:lpstr>
      <vt:lpstr>Arial</vt:lpstr>
      <vt:lpstr>Calibri</vt:lpstr>
      <vt:lpstr>Franklin Gothic Demi</vt:lpstr>
      <vt:lpstr>Franklin Gothic Medium</vt:lpstr>
      <vt:lpstr>Wingdings</vt:lpstr>
      <vt:lpstr>Office 主题</vt:lpstr>
      <vt:lpstr>C/C++ Program Design</vt:lpstr>
      <vt:lpstr>Building a shared library</vt:lpstr>
      <vt:lpstr>Building shared libraries</vt:lpstr>
      <vt:lpstr>Using shared library</vt:lpstr>
      <vt:lpstr>Using shared library</vt:lpstr>
      <vt:lpstr>Using a shared library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 1</vt:lpstr>
      <vt:lpstr>Exercise 2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580</cp:revision>
  <dcterms:created xsi:type="dcterms:W3CDTF">2020-09-05T08:11:00Z</dcterms:created>
  <dcterms:modified xsi:type="dcterms:W3CDTF">2024-04-03T08:00:31Z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2052-11.1.0.10938</vt:lpwstr>
  </property>
</Properties>
</file>