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1072" r:id="rId3"/>
    <p:sldId id="1087" r:id="rId4"/>
    <p:sldId id="1088" r:id="rId5"/>
    <p:sldId id="1068" r:id="rId6"/>
    <p:sldId id="1089" r:id="rId7"/>
    <p:sldId id="1090" r:id="rId8"/>
    <p:sldId id="1073" r:id="rId9"/>
    <p:sldId id="1075" r:id="rId10"/>
    <p:sldId id="1074" r:id="rId11"/>
    <p:sldId id="1084" r:id="rId12"/>
    <p:sldId id="1071" r:id="rId13"/>
    <p:sldId id="1076" r:id="rId14"/>
    <p:sldId id="1077" r:id="rId15"/>
    <p:sldId id="1093" r:id="rId16"/>
    <p:sldId id="1091" r:id="rId17"/>
    <p:sldId id="1078" r:id="rId18"/>
    <p:sldId id="1079" r:id="rId19"/>
    <p:sldId id="1092" r:id="rId20"/>
    <p:sldId id="477" r:id="rId21"/>
    <p:sldId id="1067" r:id="rId22"/>
    <p:sldId id="1080" r:id="rId23"/>
    <p:sldId id="1081" r:id="rId24"/>
    <p:sldId id="1082" r:id="rId25"/>
    <p:sldId id="106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26" autoAdjust="0"/>
    <p:restoredTop sz="94660"/>
  </p:normalViewPr>
  <p:slideViewPr>
    <p:cSldViewPr snapToGrid="0">
      <p:cViewPr varScale="1">
        <p:scale>
          <a:sx n="177" d="100"/>
          <a:sy n="177" d="100"/>
        </p:scale>
        <p:origin x="21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eveloper.arm.com/architectures/instruction-sets/intrinsics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intel.com/content/www/us/en/docs/intrinsics-guide/index.html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intel.com/content/www/us/en/docs/intrinsics-guide/index.htm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8, SIMD</a:t>
            </a:r>
            <a:r>
              <a:rPr lang="zh-CN" altLang="en-US" sz="3600" dirty="0">
                <a:latin typeface="Franklin Gothic Medium" panose="020B0603020102020204" pitchFamily="34" charset="0"/>
                <a:sym typeface="+mn-ea"/>
              </a:rPr>
              <a:t> </a:t>
            </a:r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and OpenMP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于仕琪，廖琪梅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26129-03C2-3546-A147-E4006F3A07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263525"/>
            <a:ext cx="10515600" cy="835025"/>
          </a:xfrm>
        </p:spPr>
        <p:txBody>
          <a:bodyPr/>
          <a:lstStyle/>
          <a:p>
            <a:r>
              <a:rPr kumimoji="1" lang="en-US" altLang="zh-CN" dirty="0"/>
              <a:t>ARM </a:t>
            </a:r>
            <a:r>
              <a:rPr kumimoji="1" lang="en-US" altLang="zh-CN" dirty="0" err="1"/>
              <a:t>Intrinsics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EC88F9-72B9-134B-91BD-4F1A4DF3741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38238" y="1327150"/>
            <a:ext cx="11053762" cy="4849813"/>
          </a:xfrm>
        </p:spPr>
        <p:txBody>
          <a:bodyPr/>
          <a:lstStyle/>
          <a:p>
            <a:r>
              <a:rPr kumimoji="1" lang="en-US" altLang="zh-CN" dirty="0">
                <a:hlinkClick r:id="rId2"/>
              </a:rPr>
              <a:t>https://</a:t>
            </a:r>
            <a:r>
              <a:rPr kumimoji="1" lang="en-US" altLang="zh-CN" dirty="0" err="1">
                <a:hlinkClick r:id="rId2"/>
              </a:rPr>
              <a:t>developer.arm.com</a:t>
            </a:r>
            <a:r>
              <a:rPr kumimoji="1" lang="en-US" altLang="zh-CN" dirty="0">
                <a:hlinkClick r:id="rId2"/>
              </a:rPr>
              <a:t>/architectures/instruction-sets/</a:t>
            </a:r>
            <a:r>
              <a:rPr kumimoji="1" lang="en-US" altLang="zh-CN" dirty="0" err="1">
                <a:hlinkClick r:id="rId2"/>
              </a:rPr>
              <a:t>intrinsics</a:t>
            </a:r>
            <a:r>
              <a:rPr kumimoji="1" lang="en-US" altLang="zh-CN" dirty="0">
                <a:hlinkClick r:id="rId2"/>
              </a:rPr>
              <a:t>/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DBAB75-E559-8845-9434-1D483620D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008" y="1837994"/>
            <a:ext cx="7024190" cy="50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41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79E4DD1-1C27-0D08-F1B9-538683138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985837"/>
            <a:ext cx="8220075" cy="48863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780329F-6016-9803-B895-3212B1DF76AB}"/>
              </a:ext>
            </a:extLst>
          </p:cNvPr>
          <p:cNvSpPr txBox="1"/>
          <p:nvPr/>
        </p:nvSpPr>
        <p:spPr>
          <a:xfrm>
            <a:off x="720436" y="60544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https://manzp.blog.csdn.net/article/details/114686930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E502B2-CDCA-AA27-62A9-CAF2567765D2}"/>
              </a:ext>
            </a:extLst>
          </p:cNvPr>
          <p:cNvSpPr txBox="1"/>
          <p:nvPr/>
        </p:nvSpPr>
        <p:spPr>
          <a:xfrm>
            <a:off x="939600" y="434170"/>
            <a:ext cx="609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The NEON </a:t>
            </a:r>
            <a:r>
              <a:rPr kumimoji="1" lang="en-US" altLang="zh-CN" dirty="0" err="1"/>
              <a:t>Intrinsics</a:t>
            </a:r>
            <a:r>
              <a:rPr kumimoji="1" lang="en-US" altLang="zh-CN" dirty="0"/>
              <a:t> can operator on 128-bit registers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036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528B2-A5ED-8649-BCC0-1C5F221AB0A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263525"/>
            <a:ext cx="10515600" cy="835025"/>
          </a:xfrm>
        </p:spPr>
        <p:txBody>
          <a:bodyPr/>
          <a:lstStyle/>
          <a:p>
            <a:r>
              <a:rPr kumimoji="1" lang="en-US" altLang="zh-CN" dirty="0"/>
              <a:t>Load data from memory to registers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30A87A-4CE5-A44E-B5C2-834B9F6DA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281" y="1326995"/>
            <a:ext cx="4824857" cy="507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25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16528-C3F9-5A45-90D1-D65935A779E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263525"/>
            <a:ext cx="10515600" cy="835025"/>
          </a:xfrm>
        </p:spPr>
        <p:txBody>
          <a:bodyPr/>
          <a:lstStyle/>
          <a:p>
            <a:r>
              <a:rPr kumimoji="1" lang="en-US" altLang="zh-CN" dirty="0"/>
              <a:t>Add operation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98BCE6-6020-8A43-BDB3-7FB5E25FE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180" y="1326995"/>
            <a:ext cx="6205434" cy="537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50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4054C-20B6-5A4A-B6E2-8768A99BF8C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263525"/>
            <a:ext cx="10515600" cy="835025"/>
          </a:xfrm>
        </p:spPr>
        <p:txBody>
          <a:bodyPr/>
          <a:lstStyle/>
          <a:p>
            <a:r>
              <a:rPr kumimoji="1" lang="en-US" altLang="zh-CN" dirty="0"/>
              <a:t>Store data from registers to memory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E6CE44-A64D-6443-925A-D8BC3E3F1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719" y="1097852"/>
            <a:ext cx="5631273" cy="576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64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B02707B-1521-4E44-9C61-666BCC7E3EB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052946" y="1673658"/>
            <a:ext cx="9144000" cy="2387600"/>
          </a:xfrm>
        </p:spPr>
        <p:txBody>
          <a:bodyPr/>
          <a:lstStyle/>
          <a:p>
            <a:r>
              <a:rPr lang="en-US" altLang="zh-CN" dirty="0"/>
              <a:t>Some tips for the example of Week 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4495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D2C81F3D-6576-8A6F-B666-3C2E8BA3E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50" y="1242143"/>
            <a:ext cx="7010400" cy="16859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B67B985-C3B1-0824-DD3F-7B62AD722419}"/>
              </a:ext>
            </a:extLst>
          </p:cNvPr>
          <p:cNvSpPr txBox="1"/>
          <p:nvPr/>
        </p:nvSpPr>
        <p:spPr>
          <a:xfrm>
            <a:off x="532606" y="617586"/>
            <a:ext cx="5556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If you compile the source code using “g++ *.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cpp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–o main”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B67B985-C3B1-0824-DD3F-7B62AD722419}"/>
              </a:ext>
            </a:extLst>
          </p:cNvPr>
          <p:cNvSpPr txBox="1"/>
          <p:nvPr/>
        </p:nvSpPr>
        <p:spPr>
          <a:xfrm>
            <a:off x="403606" y="3208242"/>
            <a:ext cx="961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If you run the example at Intel CPU, please enable the function call of dotproduct_avx2() in </a:t>
            </a:r>
            <a:r>
              <a:rPr lang="en-US" altLang="zh-CN" dirty="0" err="1"/>
              <a:t>main.cpp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518C06E-979A-04A4-4D46-8D1A8DD5B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61" y="3795806"/>
            <a:ext cx="5248275" cy="2552700"/>
          </a:xfrm>
          <a:prstGeom prst="rect">
            <a:avLst/>
          </a:prstGeom>
        </p:spPr>
      </p:pic>
      <p:sp>
        <p:nvSpPr>
          <p:cNvPr id="25" name="椭圆 24">
            <a:extLst>
              <a:ext uri="{FF2B5EF4-FFF2-40B4-BE49-F238E27FC236}">
                <a16:creationId xmlns:a16="http://schemas.microsoft.com/office/drawing/2014/main" id="{9D8953DA-96D0-24B1-955F-4008A26A9994}"/>
              </a:ext>
            </a:extLst>
          </p:cNvPr>
          <p:cNvSpPr/>
          <p:nvPr/>
        </p:nvSpPr>
        <p:spPr>
          <a:xfrm>
            <a:off x="1159933" y="4472715"/>
            <a:ext cx="4669078" cy="27594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EFA2AB5-C31A-7F46-0291-CA3EB48E9147}"/>
              </a:ext>
            </a:extLst>
          </p:cNvPr>
          <p:cNvSpPr/>
          <p:nvPr/>
        </p:nvSpPr>
        <p:spPr>
          <a:xfrm>
            <a:off x="1159932" y="5789403"/>
            <a:ext cx="4945303" cy="27594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876B390-A20D-504B-A192-39E07727AB2E}"/>
              </a:ext>
            </a:extLst>
          </p:cNvPr>
          <p:cNvGrpSpPr/>
          <p:nvPr/>
        </p:nvGrpSpPr>
        <p:grpSpPr>
          <a:xfrm>
            <a:off x="486733" y="2074344"/>
            <a:ext cx="6861220" cy="678521"/>
            <a:chOff x="486733" y="2074344"/>
            <a:chExt cx="6861220" cy="678521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77A40D2-6A12-9E44-3C9C-626257E87A71}"/>
                </a:ext>
              </a:extLst>
            </p:cNvPr>
            <p:cNvGrpSpPr/>
            <p:nvPr/>
          </p:nvGrpSpPr>
          <p:grpSpPr>
            <a:xfrm>
              <a:off x="486733" y="2074344"/>
              <a:ext cx="6861220" cy="678521"/>
              <a:chOff x="486733" y="2074344"/>
              <a:chExt cx="6861220" cy="678521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34AD4869-E06A-A62C-B65F-1A1F43A7EFE1}"/>
                  </a:ext>
                </a:extLst>
              </p:cNvPr>
              <p:cNvGrpSpPr/>
              <p:nvPr/>
            </p:nvGrpSpPr>
            <p:grpSpPr>
              <a:xfrm>
                <a:off x="525848" y="2106534"/>
                <a:ext cx="6822105" cy="646331"/>
                <a:chOff x="559242" y="2311306"/>
                <a:chExt cx="6822105" cy="646331"/>
              </a:xfrm>
            </p:grpSpPr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63B602A6-71E3-2191-2655-9194DCBE84D7}"/>
                    </a:ext>
                  </a:extLst>
                </p:cNvPr>
                <p:cNvSpPr/>
                <p:nvPr/>
              </p:nvSpPr>
              <p:spPr>
                <a:xfrm>
                  <a:off x="559242" y="2660846"/>
                  <a:ext cx="2137076" cy="287126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18" name="直接箭头连接符 17">
                  <a:extLst>
                    <a:ext uri="{FF2B5EF4-FFF2-40B4-BE49-F238E27FC236}">
                      <a16:creationId xmlns:a16="http://schemas.microsoft.com/office/drawing/2014/main" id="{873066E8-B2E0-889F-E812-44375CEE3774}"/>
                    </a:ext>
                  </a:extLst>
                </p:cNvPr>
                <p:cNvCxnSpPr>
                  <a:cxnSpLocks/>
                  <a:endCxn id="20" idx="6"/>
                </p:cNvCxnSpPr>
                <p:nvPr/>
              </p:nvCxnSpPr>
              <p:spPr>
                <a:xfrm flipH="1" flipV="1">
                  <a:off x="2657203" y="2387544"/>
                  <a:ext cx="1246227" cy="108428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233FADCA-A071-7276-2458-44014C6ED5B0}"/>
                    </a:ext>
                  </a:extLst>
                </p:cNvPr>
                <p:cNvSpPr txBox="1"/>
                <p:nvPr/>
              </p:nvSpPr>
              <p:spPr>
                <a:xfrm>
                  <a:off x="3820436" y="2311306"/>
                  <a:ext cx="356091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dirty="0">
                      <a:solidFill>
                        <a:schemeClr val="bg1"/>
                      </a:solidFill>
                      <a:latin typeface="Calibri"/>
                      <a:ea typeface="宋体" panose="02010600030101010101" pitchFamily="2" charset="-122"/>
                    </a:rPr>
                    <a:t>They mean you did not compile the 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dirty="0">
                      <a:solidFill>
                        <a:schemeClr val="bg1"/>
                      </a:solidFill>
                      <a:latin typeface="Calibri"/>
                      <a:ea typeface="宋体" panose="02010600030101010101" pitchFamily="2" charset="-122"/>
                    </a:rPr>
                    <a:t>source code with NEON.</a:t>
                  </a: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CF554F85-DB58-DE1D-BDF8-F55B181BA4D9}"/>
                  </a:ext>
                </a:extLst>
              </p:cNvPr>
              <p:cNvSpPr/>
              <p:nvPr/>
            </p:nvSpPr>
            <p:spPr>
              <a:xfrm>
                <a:off x="486733" y="2074344"/>
                <a:ext cx="2137076" cy="216856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B363CF18-8C42-DDAC-D968-0868853C2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6138" y="2291200"/>
              <a:ext cx="1213898" cy="3210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694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2FAEAEE-BA2D-0B10-0DAF-C0A128858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27" y="1164693"/>
            <a:ext cx="7162800" cy="15335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B67B985-C3B1-0824-DD3F-7B62AD722419}"/>
              </a:ext>
            </a:extLst>
          </p:cNvPr>
          <p:cNvSpPr txBox="1"/>
          <p:nvPr/>
        </p:nvSpPr>
        <p:spPr>
          <a:xfrm>
            <a:off x="532606" y="360343"/>
            <a:ext cx="726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2. If you compile it again, the output still mentions AVX2 is not supported.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C4400C7-1EB3-4347-D5CD-8473D5C94CC2}"/>
              </a:ext>
            </a:extLst>
          </p:cNvPr>
          <p:cNvGrpSpPr/>
          <p:nvPr/>
        </p:nvGrpSpPr>
        <p:grpSpPr>
          <a:xfrm>
            <a:off x="531533" y="1899044"/>
            <a:ext cx="3975811" cy="2113137"/>
            <a:chOff x="559241" y="2660845"/>
            <a:chExt cx="3975811" cy="2113137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D8953DA-96D0-24B1-955F-4008A26A9994}"/>
                </a:ext>
              </a:extLst>
            </p:cNvPr>
            <p:cNvSpPr/>
            <p:nvPr/>
          </p:nvSpPr>
          <p:spPr>
            <a:xfrm>
              <a:off x="559241" y="2660845"/>
              <a:ext cx="3975811" cy="89033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44CDB065-0DCB-145C-BAC8-9E1ECE1AC3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5518" y="3413170"/>
              <a:ext cx="129396" cy="10088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B4E6AD3-177B-778A-FD54-A5B15C7B5835}"/>
                </a:ext>
              </a:extLst>
            </p:cNvPr>
            <p:cNvSpPr txBox="1"/>
            <p:nvPr/>
          </p:nvSpPr>
          <p:spPr>
            <a:xfrm>
              <a:off x="1772564" y="4404650"/>
              <a:ext cx="1787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No AVX2 support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45A4A98-60C7-6848-D5A2-DDEF2E622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358" y="1993386"/>
            <a:ext cx="5656109" cy="4332793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7F30D387-987B-11DE-BE40-1BF9D4BD7E10}"/>
              </a:ext>
            </a:extLst>
          </p:cNvPr>
          <p:cNvGrpSpPr/>
          <p:nvPr/>
        </p:nvGrpSpPr>
        <p:grpSpPr>
          <a:xfrm>
            <a:off x="5979934" y="1070056"/>
            <a:ext cx="6101999" cy="1234421"/>
            <a:chOff x="996902" y="2316761"/>
            <a:chExt cx="6101999" cy="1234421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6D7B169-A4AE-E633-2EB5-D3D34335FE15}"/>
                </a:ext>
              </a:extLst>
            </p:cNvPr>
            <p:cNvSpPr/>
            <p:nvPr/>
          </p:nvSpPr>
          <p:spPr>
            <a:xfrm>
              <a:off x="996902" y="3112441"/>
              <a:ext cx="1501522" cy="4387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6F36D099-1CCD-10C6-DBA8-C577DDF9F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1599" y="2884541"/>
              <a:ext cx="823145" cy="3555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24C4D13-5E20-9890-3980-F5C4B69BEAB4}"/>
                </a:ext>
              </a:extLst>
            </p:cNvPr>
            <p:cNvSpPr txBox="1"/>
            <p:nvPr/>
          </p:nvSpPr>
          <p:spPr>
            <a:xfrm>
              <a:off x="2982889" y="2316761"/>
              <a:ext cx="41160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The macro WITH_AVX2 should be enabled when you compile.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863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8FCCAF9-B204-4268-A75F-5F1A6DC51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35" y="814821"/>
            <a:ext cx="8572500" cy="306705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4BF21DDD-0725-2355-90E9-3B05A8929265}"/>
              </a:ext>
            </a:extLst>
          </p:cNvPr>
          <p:cNvGrpSpPr/>
          <p:nvPr/>
        </p:nvGrpSpPr>
        <p:grpSpPr>
          <a:xfrm>
            <a:off x="6940098" y="238535"/>
            <a:ext cx="4804970" cy="786701"/>
            <a:chOff x="590090" y="2658252"/>
            <a:chExt cx="4804970" cy="786701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E3EA0D58-6503-EA3B-C36A-D2950A27B1A3}"/>
                </a:ext>
              </a:extLst>
            </p:cNvPr>
            <p:cNvSpPr/>
            <p:nvPr/>
          </p:nvSpPr>
          <p:spPr>
            <a:xfrm>
              <a:off x="996902" y="3195632"/>
              <a:ext cx="1244697" cy="24932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87AA29D2-7528-42C1-8A2F-C83BC12CCB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0756" y="3027584"/>
              <a:ext cx="277091" cy="1680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1C1728F-B2A7-4C0B-A061-AE95A2D132C6}"/>
                </a:ext>
              </a:extLst>
            </p:cNvPr>
            <p:cNvSpPr txBox="1"/>
            <p:nvPr/>
          </p:nvSpPr>
          <p:spPr>
            <a:xfrm>
              <a:off x="590090" y="2658252"/>
              <a:ext cx="4804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To enable the macro by the option -DWITH_AVX2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8FD4831-DB11-E9C4-AF04-7641F8D3F366}"/>
              </a:ext>
            </a:extLst>
          </p:cNvPr>
          <p:cNvGrpSpPr/>
          <p:nvPr/>
        </p:nvGrpSpPr>
        <p:grpSpPr>
          <a:xfrm>
            <a:off x="5430360" y="1057128"/>
            <a:ext cx="6148067" cy="1477328"/>
            <a:chOff x="978430" y="2123721"/>
            <a:chExt cx="6148067" cy="147732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ADDA4DF3-9E40-752A-9BD0-708953883E3B}"/>
                </a:ext>
              </a:extLst>
            </p:cNvPr>
            <p:cNvSpPr/>
            <p:nvPr/>
          </p:nvSpPr>
          <p:spPr>
            <a:xfrm>
              <a:off x="978430" y="3121744"/>
              <a:ext cx="3759823" cy="38146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9FDA4F7E-7A7A-4BB3-00A8-730C889FE2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5925" y="2839975"/>
              <a:ext cx="1302328" cy="28176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388C16E-F625-6B5C-7040-7032C3754B63}"/>
                </a:ext>
              </a:extLst>
            </p:cNvPr>
            <p:cNvSpPr txBox="1"/>
            <p:nvPr/>
          </p:nvSpPr>
          <p:spPr>
            <a:xfrm>
              <a:off x="4619646" y="2123721"/>
              <a:ext cx="250685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You may get the error message: </a:t>
              </a:r>
              <a:r>
                <a:rPr lang="en-US" altLang="zh-CN" dirty="0" err="1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error:inlining</a:t>
              </a:r>
              <a:r>
                <a:rPr lang="en-US" altLang="zh-CN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 failed .. because you didn’t tell the compiler to enable AVX2.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C375FDDF-36C4-1997-6893-188BA7ED8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4499899"/>
            <a:ext cx="8820150" cy="1047750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5A612187-7437-D6A7-9722-C34D416ACB97}"/>
              </a:ext>
            </a:extLst>
          </p:cNvPr>
          <p:cNvGrpSpPr/>
          <p:nvPr/>
        </p:nvGrpSpPr>
        <p:grpSpPr>
          <a:xfrm>
            <a:off x="8591607" y="3518618"/>
            <a:ext cx="3600393" cy="1263050"/>
            <a:chOff x="3987277" y="2123721"/>
            <a:chExt cx="3600393" cy="126305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2B8143FD-C8E0-E652-A6BF-B4CAC0E508D6}"/>
                </a:ext>
              </a:extLst>
            </p:cNvPr>
            <p:cNvSpPr/>
            <p:nvPr/>
          </p:nvSpPr>
          <p:spPr>
            <a:xfrm>
              <a:off x="3987277" y="3121744"/>
              <a:ext cx="750976" cy="26502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0AE7BE09-C27A-E0AE-E66A-D6AE6AF462F1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 flipH="1">
              <a:off x="4362765" y="2839975"/>
              <a:ext cx="375488" cy="28176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4C52E9F-E316-75A3-5E6D-A8C91429B23A}"/>
                </a:ext>
              </a:extLst>
            </p:cNvPr>
            <p:cNvSpPr txBox="1"/>
            <p:nvPr/>
          </p:nvSpPr>
          <p:spPr>
            <a:xfrm>
              <a:off x="4619646" y="2123721"/>
              <a:ext cx="29680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Please use the option -mavx2 to let g++ enable AVX2 support.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F789DFA-CFBD-E34D-7720-11E17F8EBD57}"/>
              </a:ext>
            </a:extLst>
          </p:cNvPr>
          <p:cNvGrpSpPr/>
          <p:nvPr/>
        </p:nvGrpSpPr>
        <p:grpSpPr>
          <a:xfrm>
            <a:off x="466724" y="5301673"/>
            <a:ext cx="4761058" cy="728476"/>
            <a:chOff x="3339254" y="1944058"/>
            <a:chExt cx="4761058" cy="728476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67A21C1B-2398-8E73-E610-4CAD9F933231}"/>
                </a:ext>
              </a:extLst>
            </p:cNvPr>
            <p:cNvSpPr/>
            <p:nvPr/>
          </p:nvSpPr>
          <p:spPr>
            <a:xfrm>
              <a:off x="3339254" y="1944058"/>
              <a:ext cx="1916257" cy="24597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C801B2BA-6804-C2B9-9CD9-1C8054E666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02566" y="2190034"/>
              <a:ext cx="212437" cy="26502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0FE4E56-8F34-2283-9C6B-91EF20A7BDB9}"/>
                </a:ext>
              </a:extLst>
            </p:cNvPr>
            <p:cNvSpPr txBox="1"/>
            <p:nvPr/>
          </p:nvSpPr>
          <p:spPr>
            <a:xfrm>
              <a:off x="4415003" y="2303202"/>
              <a:ext cx="3685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运行到调用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avx2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指令时出现段错误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767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0BD09163-BF42-BA97-E9FD-1520DFF677E9}"/>
              </a:ext>
            </a:extLst>
          </p:cNvPr>
          <p:cNvSpPr txBox="1">
            <a:spLocks/>
          </p:cNvSpPr>
          <p:nvPr/>
        </p:nvSpPr>
        <p:spPr>
          <a:xfrm>
            <a:off x="655782" y="1133032"/>
            <a:ext cx="11053879" cy="5143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□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hlinkClick r:id="rId2"/>
              </a:rPr>
              <a:t>https://www.intel.com/content/www/us/en/docs/intrinsics-guide/index.html</a:t>
            </a:r>
            <a:r>
              <a:rPr kumimoji="1" lang="en-US" altLang="zh-CN" sz="2400" dirty="0"/>
              <a:t> </a:t>
            </a:r>
          </a:p>
          <a:p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870CD0E-ECFA-B40E-6CE5-361200330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1" y="1770659"/>
            <a:ext cx="11828188" cy="4185472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5041AD4A-4AC0-0878-A83C-6C9D69E1B0CD}"/>
              </a:ext>
            </a:extLst>
          </p:cNvPr>
          <p:cNvGrpSpPr/>
          <p:nvPr/>
        </p:nvGrpSpPr>
        <p:grpSpPr>
          <a:xfrm>
            <a:off x="2189021" y="1825950"/>
            <a:ext cx="5430982" cy="612648"/>
            <a:chOff x="2253673" y="1825950"/>
            <a:chExt cx="5430982" cy="61264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EB32A98-E293-43A3-ED1F-33FA2185E21D}"/>
                </a:ext>
              </a:extLst>
            </p:cNvPr>
            <p:cNvSpPr/>
            <p:nvPr/>
          </p:nvSpPr>
          <p:spPr>
            <a:xfrm>
              <a:off x="2253673" y="1949245"/>
              <a:ext cx="1579418" cy="33213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对话气泡: 圆角矩形 9">
              <a:extLst>
                <a:ext uri="{FF2B5EF4-FFF2-40B4-BE49-F238E27FC236}">
                  <a16:creationId xmlns:a16="http://schemas.microsoft.com/office/drawing/2014/main" id="{6602A0D9-73E5-DAC9-B65D-344018984BF8}"/>
                </a:ext>
              </a:extLst>
            </p:cNvPr>
            <p:cNvSpPr/>
            <p:nvPr/>
          </p:nvSpPr>
          <p:spPr>
            <a:xfrm>
              <a:off x="4091709" y="1825950"/>
              <a:ext cx="3592946" cy="612648"/>
            </a:xfrm>
            <a:prstGeom prst="wedgeRoundRectCallout">
              <a:avLst>
                <a:gd name="adj1" fmla="val -62992"/>
                <a:gd name="adj2" fmla="val -383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Input the name you search</a:t>
              </a:r>
              <a:endParaRPr lang="zh-CN" altLang="en-US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BE034BC-198E-0458-0EAF-0B1837278081}"/>
              </a:ext>
            </a:extLst>
          </p:cNvPr>
          <p:cNvGrpSpPr/>
          <p:nvPr/>
        </p:nvGrpSpPr>
        <p:grpSpPr>
          <a:xfrm>
            <a:off x="2350657" y="3121243"/>
            <a:ext cx="6810276" cy="490177"/>
            <a:chOff x="2253673" y="1842020"/>
            <a:chExt cx="6303820" cy="490177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273A886-CCC4-53E0-DBE3-5C6AFDF01D8A}"/>
                </a:ext>
              </a:extLst>
            </p:cNvPr>
            <p:cNvSpPr/>
            <p:nvPr/>
          </p:nvSpPr>
          <p:spPr>
            <a:xfrm>
              <a:off x="2253673" y="1949246"/>
              <a:ext cx="1076036" cy="16358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对话气泡: 圆角矩形 13">
              <a:extLst>
                <a:ext uri="{FF2B5EF4-FFF2-40B4-BE49-F238E27FC236}">
                  <a16:creationId xmlns:a16="http://schemas.microsoft.com/office/drawing/2014/main" id="{69B8F7E4-4E09-3AF5-A572-BE33B1F0A125}"/>
                </a:ext>
              </a:extLst>
            </p:cNvPr>
            <p:cNvSpPr/>
            <p:nvPr/>
          </p:nvSpPr>
          <p:spPr>
            <a:xfrm>
              <a:off x="4091709" y="1842020"/>
              <a:ext cx="4465784" cy="490177"/>
            </a:xfrm>
            <a:prstGeom prst="wedgeRoundRectCallout">
              <a:avLst>
                <a:gd name="adj1" fmla="val -67508"/>
                <a:gd name="adj2" fmla="val -2224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It means _mm256_load_ps() is in AVX (not AVX2)</a:t>
              </a:r>
              <a:endParaRPr lang="zh-CN" altLang="en-US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A4D6208D-D348-183B-0CB1-54772B43EBC0}"/>
              </a:ext>
            </a:extLst>
          </p:cNvPr>
          <p:cNvGrpSpPr/>
          <p:nvPr/>
        </p:nvGrpSpPr>
        <p:grpSpPr>
          <a:xfrm>
            <a:off x="1237672" y="5234791"/>
            <a:ext cx="8880765" cy="1379549"/>
            <a:chOff x="1237672" y="5234791"/>
            <a:chExt cx="8880765" cy="1379549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436DEF8-3730-66C6-0A48-EE18CE9875A8}"/>
                </a:ext>
              </a:extLst>
            </p:cNvPr>
            <p:cNvSpPr txBox="1"/>
            <p:nvPr/>
          </p:nvSpPr>
          <p:spPr>
            <a:xfrm>
              <a:off x="1237672" y="6245008"/>
              <a:ext cx="3982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g++ main.cpp </a:t>
              </a:r>
              <a:r>
                <a:rPr lang="en-US" altLang="zh-CN" dirty="0" err="1"/>
                <a:t>matoperation.cpp</a:t>
              </a:r>
              <a:r>
                <a:rPr lang="en-US" altLang="zh-CN" dirty="0"/>
                <a:t> </a:t>
              </a:r>
              <a:r>
                <a:rPr lang="en-US" altLang="zh-CN" b="1" dirty="0">
                  <a:solidFill>
                    <a:srgbClr val="FF0000"/>
                  </a:solidFill>
                </a:rPr>
                <a:t>-mavx2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对话气泡: 圆角矩形 15">
              <a:extLst>
                <a:ext uri="{FF2B5EF4-FFF2-40B4-BE49-F238E27FC236}">
                  <a16:creationId xmlns:a16="http://schemas.microsoft.com/office/drawing/2014/main" id="{8963ECE6-D438-9478-E1B9-B7B93D7FFF77}"/>
                </a:ext>
              </a:extLst>
            </p:cNvPr>
            <p:cNvSpPr/>
            <p:nvPr/>
          </p:nvSpPr>
          <p:spPr>
            <a:xfrm>
              <a:off x="4715933" y="5234791"/>
              <a:ext cx="5402504" cy="490177"/>
            </a:xfrm>
            <a:prstGeom prst="wedgeRoundRectCallout">
              <a:avLst>
                <a:gd name="adj1" fmla="val -57278"/>
                <a:gd name="adj2" fmla="val 9646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The option -</a:t>
              </a:r>
              <a:r>
                <a:rPr lang="en-US" altLang="zh-CN" dirty="0" err="1"/>
                <a:t>mavx</a:t>
              </a:r>
              <a:r>
                <a:rPr lang="en-US" altLang="zh-CN" dirty="0"/>
                <a:t> is for AVX, and -</a:t>
              </a:r>
              <a:r>
                <a:rPr lang="en-US" altLang="zh-CN" dirty="0" err="1"/>
                <a:t>mavx</a:t>
              </a:r>
              <a:r>
                <a:rPr lang="en-US" altLang="zh-CN" dirty="0"/>
                <a:t> is for AVX2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602DDA6-7AB6-F542-15F4-A1270035DE30}"/>
                </a:ext>
              </a:extLst>
            </p:cNvPr>
            <p:cNvSpPr txBox="1"/>
            <p:nvPr/>
          </p:nvSpPr>
          <p:spPr>
            <a:xfrm>
              <a:off x="1305643" y="5826756"/>
              <a:ext cx="3802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g++ main.cpp matoperation.cpp </a:t>
              </a:r>
              <a:r>
                <a:rPr lang="en-US" altLang="zh-CN" b="1" dirty="0">
                  <a:solidFill>
                    <a:srgbClr val="FF0000"/>
                  </a:solidFill>
                </a:rPr>
                <a:t>-</a:t>
              </a:r>
              <a:r>
                <a:rPr lang="en-US" altLang="zh-CN" b="1" dirty="0" err="1">
                  <a:solidFill>
                    <a:srgbClr val="FF0000"/>
                  </a:solidFill>
                </a:rPr>
                <a:t>mavx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425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F006910-D838-044B-A084-05AB71C5CA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Intel </a:t>
            </a:r>
            <a:r>
              <a:rPr lang="en-US" altLang="zh-CN" dirty="0" err="1"/>
              <a:t>Intrinsics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8BAB05F-3552-2341-A502-6B86E20DCA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273E6DB-2969-CC41-86A5-6CCEA6E37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18" y="625688"/>
            <a:ext cx="2788295" cy="117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165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D476E58-1090-E919-611B-10CCA87DE182}"/>
              </a:ext>
            </a:extLst>
          </p:cNvPr>
          <p:cNvSpPr txBox="1"/>
          <p:nvPr/>
        </p:nvSpPr>
        <p:spPr>
          <a:xfrm>
            <a:off x="631735" y="535714"/>
            <a:ext cx="6285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  <a:r>
              <a:rPr lang="en-US" altLang="zh-CN" dirty="0"/>
              <a:t>For Intel CPU, it’s better to use </a:t>
            </a:r>
            <a:r>
              <a:rPr lang="en-US" altLang="zh-CN" dirty="0" err="1"/>
              <a:t>loadu</a:t>
            </a:r>
            <a:r>
              <a:rPr lang="en-US" altLang="zh-CN" dirty="0"/>
              <a:t> &amp; </a:t>
            </a:r>
            <a:r>
              <a:rPr lang="en-US" altLang="zh-CN" dirty="0" err="1"/>
              <a:t>storeu</a:t>
            </a:r>
            <a:r>
              <a:rPr lang="en-US" altLang="zh-CN" dirty="0"/>
              <a:t>, nor load/store. </a:t>
            </a:r>
          </a:p>
          <a:p>
            <a:r>
              <a:rPr lang="en-US" altLang="zh-CN" dirty="0"/>
              <a:t>②load and store are for aligned memory only.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B124C7-9A58-CB9B-DBEB-94945E183A46}"/>
              </a:ext>
            </a:extLst>
          </p:cNvPr>
          <p:cNvSpPr txBox="1"/>
          <p:nvPr/>
        </p:nvSpPr>
        <p:spPr>
          <a:xfrm>
            <a:off x="760081" y="194281"/>
            <a:ext cx="467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You still may get segment fault or wrong results.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884BA6-341C-80FF-756B-A468CA6D8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30" y="3939594"/>
            <a:ext cx="8077200" cy="2266950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0CBCF6A7-3D3A-09A5-5FEF-091693D70CBB}"/>
              </a:ext>
            </a:extLst>
          </p:cNvPr>
          <p:cNvGrpSpPr/>
          <p:nvPr/>
        </p:nvGrpSpPr>
        <p:grpSpPr>
          <a:xfrm>
            <a:off x="1016004" y="3413121"/>
            <a:ext cx="8597523" cy="1444988"/>
            <a:chOff x="1283855" y="1565852"/>
            <a:chExt cx="8597523" cy="1444988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2FC83B3-C506-CC16-2F9F-DB9094257CAB}"/>
                </a:ext>
              </a:extLst>
            </p:cNvPr>
            <p:cNvSpPr/>
            <p:nvPr/>
          </p:nvSpPr>
          <p:spPr>
            <a:xfrm>
              <a:off x="1283855" y="2364509"/>
              <a:ext cx="7065818" cy="64633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805D3D38-11D6-E79D-0F75-B63F5B5E9FC8}"/>
                </a:ext>
              </a:extLst>
            </p:cNvPr>
            <p:cNvCxnSpPr/>
            <p:nvPr/>
          </p:nvCxnSpPr>
          <p:spPr>
            <a:xfrm flipH="1">
              <a:off x="6668655" y="1865654"/>
              <a:ext cx="683490" cy="5727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399461E-30EB-865A-79EF-C2AEC49E54A8}"/>
                </a:ext>
              </a:extLst>
            </p:cNvPr>
            <p:cNvSpPr txBox="1"/>
            <p:nvPr/>
          </p:nvSpPr>
          <p:spPr>
            <a:xfrm>
              <a:off x="6929608" y="1565852"/>
              <a:ext cx="2951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Unaligned memory allocation</a:t>
              </a:r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BBAE40D-999A-2830-1AC3-F947933E0C09}"/>
              </a:ext>
            </a:extLst>
          </p:cNvPr>
          <p:cNvGrpSpPr/>
          <p:nvPr/>
        </p:nvGrpSpPr>
        <p:grpSpPr>
          <a:xfrm>
            <a:off x="706594" y="5213931"/>
            <a:ext cx="7994063" cy="1410403"/>
            <a:chOff x="1283854" y="2364509"/>
            <a:chExt cx="7994063" cy="1410403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652B3B7-12EE-27BA-07A1-44CDE1521DF3}"/>
                </a:ext>
              </a:extLst>
            </p:cNvPr>
            <p:cNvSpPr/>
            <p:nvPr/>
          </p:nvSpPr>
          <p:spPr>
            <a:xfrm>
              <a:off x="1283854" y="2364509"/>
              <a:ext cx="7994063" cy="64633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DAFE3CA0-204F-76FA-5D08-5157B48B24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78064" y="2992316"/>
              <a:ext cx="517236" cy="40185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63AAC1E-709A-7E02-71D2-48E76F4687A8}"/>
                </a:ext>
              </a:extLst>
            </p:cNvPr>
            <p:cNvSpPr txBox="1"/>
            <p:nvPr/>
          </p:nvSpPr>
          <p:spPr>
            <a:xfrm>
              <a:off x="6224850" y="3405580"/>
              <a:ext cx="2704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Aligned memory allocation</a:t>
              </a:r>
              <a:endParaRPr lang="zh-CN" altLang="en-US" dirty="0"/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2B059ADF-4710-3F16-5D7B-8BDA302D8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655" y="1261785"/>
            <a:ext cx="5594569" cy="2063318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E9FECF84-0109-3B4C-3E5E-94CC9DBC9711}"/>
              </a:ext>
            </a:extLst>
          </p:cNvPr>
          <p:cNvGrpSpPr/>
          <p:nvPr/>
        </p:nvGrpSpPr>
        <p:grpSpPr>
          <a:xfrm>
            <a:off x="1209967" y="1487190"/>
            <a:ext cx="9077204" cy="1015663"/>
            <a:chOff x="1283855" y="2069065"/>
            <a:chExt cx="9077204" cy="1015663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66604A1-E200-7B67-E091-0FAAC60EFD0C}"/>
                </a:ext>
              </a:extLst>
            </p:cNvPr>
            <p:cNvSpPr/>
            <p:nvPr/>
          </p:nvSpPr>
          <p:spPr>
            <a:xfrm>
              <a:off x="1283855" y="2438397"/>
              <a:ext cx="3639124" cy="64633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77F92D5D-0BC0-D9B4-0892-81E26816F9F9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flipH="1">
              <a:off x="4839852" y="2253731"/>
              <a:ext cx="1752547" cy="5078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050DF98-6DCB-994C-D09C-1726B8BC8514}"/>
                </a:ext>
              </a:extLst>
            </p:cNvPr>
            <p:cNvSpPr txBox="1"/>
            <p:nvPr/>
          </p:nvSpPr>
          <p:spPr>
            <a:xfrm>
              <a:off x="6592399" y="2069065"/>
              <a:ext cx="3768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b="0" i="0" dirty="0">
                  <a:solidFill>
                    <a:srgbClr val="121212"/>
                  </a:solidFill>
                  <a:effectLst/>
                  <a:latin typeface="-apple-system"/>
                </a:rPr>
                <a:t>_</a:t>
              </a:r>
              <a:r>
                <a:rPr lang="en-US" altLang="zh-CN" b="0" i="0" dirty="0" err="1">
                  <a:solidFill>
                    <a:srgbClr val="121212"/>
                  </a:solidFill>
                  <a:effectLst/>
                  <a:latin typeface="-apple-system"/>
                </a:rPr>
                <a:t>loadu</a:t>
              </a:r>
              <a:r>
                <a:rPr lang="en-US" altLang="zh-CN" b="0" i="0" dirty="0">
                  <a:solidFill>
                    <a:srgbClr val="121212"/>
                  </a:solidFill>
                  <a:effectLst/>
                  <a:latin typeface="-apple-system"/>
                </a:rPr>
                <a:t> here is for unaligned </a:t>
              </a:r>
              <a:r>
                <a:rPr lang="en-US" altLang="zh-CN" b="0" i="0" dirty="0" err="1">
                  <a:solidFill>
                    <a:srgbClr val="121212"/>
                  </a:solidFill>
                  <a:effectLst/>
                  <a:latin typeface="-apple-system"/>
                </a:rPr>
                <a:t>memeory</a:t>
              </a:r>
              <a:endParaRPr lang="en-US" altLang="zh-CN" b="0" i="0" dirty="0">
                <a:solidFill>
                  <a:srgbClr val="121212"/>
                </a:solidFill>
                <a:effectLst/>
                <a:latin typeface="-apple-system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DAD890B-DC1C-ED7C-6934-F97643622A1F}"/>
              </a:ext>
            </a:extLst>
          </p:cNvPr>
          <p:cNvGrpSpPr/>
          <p:nvPr/>
        </p:nvGrpSpPr>
        <p:grpSpPr>
          <a:xfrm>
            <a:off x="706588" y="2978730"/>
            <a:ext cx="4215281" cy="835898"/>
            <a:chOff x="1283856" y="2512287"/>
            <a:chExt cx="4215281" cy="835898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CE8A5B71-96CD-5D03-6EDE-388CD3C379C5}"/>
                </a:ext>
              </a:extLst>
            </p:cNvPr>
            <p:cNvSpPr/>
            <p:nvPr/>
          </p:nvSpPr>
          <p:spPr>
            <a:xfrm>
              <a:off x="1283856" y="2512287"/>
              <a:ext cx="3444710" cy="3833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027AA148-9F1F-C052-B97C-4BC6B01B82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00494" y="2761562"/>
              <a:ext cx="334139" cy="24481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4B173D8-1B7F-B7D7-3AA4-86DB6C6BB9EB}"/>
                </a:ext>
              </a:extLst>
            </p:cNvPr>
            <p:cNvSpPr txBox="1"/>
            <p:nvPr/>
          </p:nvSpPr>
          <p:spPr>
            <a:xfrm>
              <a:off x="1776771" y="2978853"/>
              <a:ext cx="3722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_s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toreu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here is for unaligned memory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6F16F2B-DFDE-2362-8B13-22BB9AAC1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47" y="4914503"/>
            <a:ext cx="8705850" cy="1181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320A27F-2DA1-9BCB-7610-20FBA02C9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08" y="473647"/>
            <a:ext cx="5553075" cy="424815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F92EC693-AE0F-2C9F-A0A2-1745C80DF3FD}"/>
              </a:ext>
            </a:extLst>
          </p:cNvPr>
          <p:cNvGrpSpPr/>
          <p:nvPr/>
        </p:nvGrpSpPr>
        <p:grpSpPr>
          <a:xfrm>
            <a:off x="1394690" y="1391839"/>
            <a:ext cx="6179133" cy="908010"/>
            <a:chOff x="1505522" y="1825950"/>
            <a:chExt cx="6179133" cy="90801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A5FA900-746F-59A9-D269-8F3739B6D44D}"/>
                </a:ext>
              </a:extLst>
            </p:cNvPr>
            <p:cNvSpPr/>
            <p:nvPr/>
          </p:nvSpPr>
          <p:spPr>
            <a:xfrm>
              <a:off x="1505522" y="1949245"/>
              <a:ext cx="2466109" cy="7847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对话气泡: 圆角矩形 8">
              <a:extLst>
                <a:ext uri="{FF2B5EF4-FFF2-40B4-BE49-F238E27FC236}">
                  <a16:creationId xmlns:a16="http://schemas.microsoft.com/office/drawing/2014/main" id="{F5840825-1883-65A4-673E-37FF2DCCA532}"/>
                </a:ext>
              </a:extLst>
            </p:cNvPr>
            <p:cNvSpPr/>
            <p:nvPr/>
          </p:nvSpPr>
          <p:spPr>
            <a:xfrm>
              <a:off x="4091709" y="1825950"/>
              <a:ext cx="3592946" cy="612648"/>
            </a:xfrm>
            <a:prstGeom prst="wedgeRoundRectCallout">
              <a:avLst>
                <a:gd name="adj1" fmla="val -62992"/>
                <a:gd name="adj2" fmla="val -383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If you CPU supports AVX2, enable the macro WITH_AVX2</a:t>
              </a:r>
              <a:endParaRPr lang="zh-CN" altLang="en-US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0A7A6C9-6BDF-648D-14FB-E5790C7A686B}"/>
              </a:ext>
            </a:extLst>
          </p:cNvPr>
          <p:cNvGrpSpPr/>
          <p:nvPr/>
        </p:nvGrpSpPr>
        <p:grpSpPr>
          <a:xfrm>
            <a:off x="1390072" y="2726486"/>
            <a:ext cx="6179133" cy="908010"/>
            <a:chOff x="1505522" y="1825950"/>
            <a:chExt cx="6179133" cy="90801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A4624F5-BA06-7B2E-E163-8EF31C4082F6}"/>
                </a:ext>
              </a:extLst>
            </p:cNvPr>
            <p:cNvSpPr/>
            <p:nvPr/>
          </p:nvSpPr>
          <p:spPr>
            <a:xfrm>
              <a:off x="1505522" y="1949245"/>
              <a:ext cx="2466109" cy="7847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对话气泡: 圆角矩形 11">
              <a:extLst>
                <a:ext uri="{FF2B5EF4-FFF2-40B4-BE49-F238E27FC236}">
                  <a16:creationId xmlns:a16="http://schemas.microsoft.com/office/drawing/2014/main" id="{3DC1BD9D-2B53-098E-FDC0-1E5D5E7A0EA2}"/>
                </a:ext>
              </a:extLst>
            </p:cNvPr>
            <p:cNvSpPr/>
            <p:nvPr/>
          </p:nvSpPr>
          <p:spPr>
            <a:xfrm>
              <a:off x="4091709" y="1825950"/>
              <a:ext cx="3592946" cy="612648"/>
            </a:xfrm>
            <a:prstGeom prst="wedgeRoundRectCallout">
              <a:avLst>
                <a:gd name="adj1" fmla="val -62992"/>
                <a:gd name="adj2" fmla="val -383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If you CPU supports AVX2, enable the macro WITH_NEON</a:t>
              </a:r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7A1E9CD-A908-B9EB-DA20-78FADA014A5F}"/>
              </a:ext>
            </a:extLst>
          </p:cNvPr>
          <p:cNvGrpSpPr/>
          <p:nvPr/>
        </p:nvGrpSpPr>
        <p:grpSpPr>
          <a:xfrm>
            <a:off x="1366985" y="3784050"/>
            <a:ext cx="6179133" cy="908010"/>
            <a:chOff x="1505522" y="1825950"/>
            <a:chExt cx="6179133" cy="90801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2CA74FC-E821-CE1A-1A65-D4010D550461}"/>
                </a:ext>
              </a:extLst>
            </p:cNvPr>
            <p:cNvSpPr/>
            <p:nvPr/>
          </p:nvSpPr>
          <p:spPr>
            <a:xfrm>
              <a:off x="1505522" y="1949245"/>
              <a:ext cx="2466109" cy="7847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对话气泡: 圆角矩形 14">
              <a:extLst>
                <a:ext uri="{FF2B5EF4-FFF2-40B4-BE49-F238E27FC236}">
                  <a16:creationId xmlns:a16="http://schemas.microsoft.com/office/drawing/2014/main" id="{D7D3C1A0-178B-109B-BE4E-787837B183D3}"/>
                </a:ext>
              </a:extLst>
            </p:cNvPr>
            <p:cNvSpPr/>
            <p:nvPr/>
          </p:nvSpPr>
          <p:spPr>
            <a:xfrm>
              <a:off x="4091709" y="1825950"/>
              <a:ext cx="3592946" cy="612648"/>
            </a:xfrm>
            <a:prstGeom prst="wedgeRoundRectCallout">
              <a:avLst>
                <a:gd name="adj1" fmla="val -62992"/>
                <a:gd name="adj2" fmla="val -383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If you you want OpenMP</a:t>
              </a:r>
              <a:endParaRPr lang="zh-CN" altLang="en-US" dirty="0"/>
            </a:p>
          </p:txBody>
        </p:sp>
      </p:grpSp>
      <p:sp>
        <p:nvSpPr>
          <p:cNvPr id="19" name="椭圆 18">
            <a:extLst>
              <a:ext uri="{FF2B5EF4-FFF2-40B4-BE49-F238E27FC236}">
                <a16:creationId xmlns:a16="http://schemas.microsoft.com/office/drawing/2014/main" id="{7F21BF5E-EEF3-0DAF-14FC-00C7C3EDC918}"/>
              </a:ext>
            </a:extLst>
          </p:cNvPr>
          <p:cNvSpPr/>
          <p:nvPr/>
        </p:nvSpPr>
        <p:spPr>
          <a:xfrm>
            <a:off x="7641535" y="4853766"/>
            <a:ext cx="1890392" cy="36933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03CA84B-BEBC-C325-63F0-5212896AB02A}"/>
              </a:ext>
            </a:extLst>
          </p:cNvPr>
          <p:cNvSpPr txBox="1"/>
          <p:nvPr/>
        </p:nvSpPr>
        <p:spPr>
          <a:xfrm>
            <a:off x="319669" y="66523"/>
            <a:ext cx="531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To include different header files by different macros.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3FBFA3B-BE73-EFA1-310B-40C5932AED46}"/>
              </a:ext>
            </a:extLst>
          </p:cNvPr>
          <p:cNvSpPr/>
          <p:nvPr/>
        </p:nvSpPr>
        <p:spPr>
          <a:xfrm>
            <a:off x="608027" y="5274019"/>
            <a:ext cx="3465210" cy="62340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48255CF-A390-4E9F-0B40-14F0C2DDC5B7}"/>
              </a:ext>
            </a:extLst>
          </p:cNvPr>
          <p:cNvGrpSpPr/>
          <p:nvPr/>
        </p:nvGrpSpPr>
        <p:grpSpPr>
          <a:xfrm>
            <a:off x="632700" y="5889342"/>
            <a:ext cx="5013308" cy="750443"/>
            <a:chOff x="1283856" y="2568855"/>
            <a:chExt cx="5013308" cy="750443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E427D716-9C65-B91F-82CC-63F070560220}"/>
                </a:ext>
              </a:extLst>
            </p:cNvPr>
            <p:cNvSpPr/>
            <p:nvPr/>
          </p:nvSpPr>
          <p:spPr>
            <a:xfrm>
              <a:off x="1283856" y="2568855"/>
              <a:ext cx="3791518" cy="26699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17434814-D091-F6A9-072A-AF37794561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07338" y="2766402"/>
              <a:ext cx="334139" cy="24481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D81AF17-5151-B5C4-3D6A-636E80B4DFFB}"/>
                </a:ext>
              </a:extLst>
            </p:cNvPr>
            <p:cNvSpPr txBox="1"/>
            <p:nvPr/>
          </p:nvSpPr>
          <p:spPr>
            <a:xfrm>
              <a:off x="4309119" y="2949966"/>
              <a:ext cx="1988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OpenMP</a:t>
              </a:r>
              <a:r>
                <a:rPr lang="zh-CN" altLang="en-US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没有启动</a:t>
              </a:r>
              <a:r>
                <a:rPr lang="en-US" altLang="zh-CN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 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908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F72B970-99E8-6B0C-5FDE-EA3BC256391A}"/>
              </a:ext>
            </a:extLst>
          </p:cNvPr>
          <p:cNvSpPr txBox="1"/>
          <p:nvPr/>
        </p:nvSpPr>
        <p:spPr>
          <a:xfrm>
            <a:off x="720436" y="517236"/>
            <a:ext cx="444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You can use –O3 to gain the maximum speed.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258596-4D96-27CB-2656-8A57A2052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78" y="1100421"/>
            <a:ext cx="9105900" cy="1133475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4DB9893C-295C-8BE0-D140-12237B32457F}"/>
              </a:ext>
            </a:extLst>
          </p:cNvPr>
          <p:cNvSpPr/>
          <p:nvPr/>
        </p:nvSpPr>
        <p:spPr>
          <a:xfrm>
            <a:off x="7798555" y="1002208"/>
            <a:ext cx="2370683" cy="36933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FDACA87-C54F-BE29-4040-FDB6858A4488}"/>
              </a:ext>
            </a:extLst>
          </p:cNvPr>
          <p:cNvSpPr/>
          <p:nvPr/>
        </p:nvSpPr>
        <p:spPr>
          <a:xfrm>
            <a:off x="563418" y="1450173"/>
            <a:ext cx="4498109" cy="88193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34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FD7F49E-89D5-CF60-6F28-65E3764E0277}"/>
              </a:ext>
            </a:extLst>
          </p:cNvPr>
          <p:cNvSpPr txBox="1"/>
          <p:nvPr/>
        </p:nvSpPr>
        <p:spPr>
          <a:xfrm>
            <a:off x="637309" y="415636"/>
            <a:ext cx="5103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How to do the previous mentioned in </a:t>
            </a:r>
            <a:r>
              <a:rPr lang="en-US" altLang="zh-CN" dirty="0" err="1"/>
              <a:t>CMakeLists.txt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7D0514-E619-871C-E7CB-F3B5DB51B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58" y="914400"/>
            <a:ext cx="6791325" cy="50292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DEEFADFE-49B1-D286-112D-EDCA001160D5}"/>
              </a:ext>
            </a:extLst>
          </p:cNvPr>
          <p:cNvGrpSpPr/>
          <p:nvPr/>
        </p:nvGrpSpPr>
        <p:grpSpPr>
          <a:xfrm>
            <a:off x="1366984" y="1459494"/>
            <a:ext cx="9719874" cy="1431489"/>
            <a:chOff x="1283855" y="2013661"/>
            <a:chExt cx="9719874" cy="1431489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DC67101-FBDB-8B7E-0B82-3630BB2E84F6}"/>
                </a:ext>
              </a:extLst>
            </p:cNvPr>
            <p:cNvSpPr/>
            <p:nvPr/>
          </p:nvSpPr>
          <p:spPr>
            <a:xfrm>
              <a:off x="1283855" y="2438397"/>
              <a:ext cx="3417456" cy="100675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B95641B1-EA4C-21B4-CED4-565B9CD220EE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599707" y="2198327"/>
              <a:ext cx="2953847" cy="59109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664977A-49E4-F880-8725-722EFA675FE6}"/>
                </a:ext>
              </a:extLst>
            </p:cNvPr>
            <p:cNvSpPr txBox="1"/>
            <p:nvPr/>
          </p:nvSpPr>
          <p:spPr>
            <a:xfrm>
              <a:off x="7553554" y="2013661"/>
              <a:ext cx="3450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Add some options for the compiler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890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76E096F-1F38-EB53-AF60-2C67ACE06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35" y="161925"/>
            <a:ext cx="7153275" cy="6696075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244D1FCD-82CE-E8CF-A6D2-086C242A9E9B}"/>
              </a:ext>
            </a:extLst>
          </p:cNvPr>
          <p:cNvGrpSpPr/>
          <p:nvPr/>
        </p:nvGrpSpPr>
        <p:grpSpPr>
          <a:xfrm>
            <a:off x="6022109" y="46117"/>
            <a:ext cx="6009024" cy="762139"/>
            <a:chOff x="5938980" y="600284"/>
            <a:chExt cx="6009024" cy="762139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94BF0C6-6125-3D5E-89D2-CED4B18BE6E5}"/>
                </a:ext>
              </a:extLst>
            </p:cNvPr>
            <p:cNvSpPr/>
            <p:nvPr/>
          </p:nvSpPr>
          <p:spPr>
            <a:xfrm>
              <a:off x="5938980" y="600284"/>
              <a:ext cx="1256146" cy="36028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C1129952-89B2-4957-ACA9-78140E991A41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 flipV="1">
              <a:off x="7100116" y="790040"/>
              <a:ext cx="672475" cy="24921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C880DFD-697B-FC36-7AB6-181682F58E12}"/>
                </a:ext>
              </a:extLst>
            </p:cNvPr>
            <p:cNvSpPr txBox="1"/>
            <p:nvPr/>
          </p:nvSpPr>
          <p:spPr>
            <a:xfrm>
              <a:off x="7772591" y="716092"/>
              <a:ext cx="4175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You can create a directory for generated files by </a:t>
              </a:r>
              <a:r>
                <a:rPr lang="en-US" altLang="zh-CN" dirty="0" err="1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cmake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BC32974-A89B-3F20-EE4A-BE1CB778CB88}"/>
              </a:ext>
            </a:extLst>
          </p:cNvPr>
          <p:cNvGrpSpPr/>
          <p:nvPr/>
        </p:nvGrpSpPr>
        <p:grpSpPr>
          <a:xfrm>
            <a:off x="6553193" y="484840"/>
            <a:ext cx="5532917" cy="1149889"/>
            <a:chOff x="5938980" y="600284"/>
            <a:chExt cx="5532917" cy="1149889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39C782E-5D79-21A3-1B74-FD3F643E4498}"/>
                </a:ext>
              </a:extLst>
            </p:cNvPr>
            <p:cNvSpPr/>
            <p:nvPr/>
          </p:nvSpPr>
          <p:spPr>
            <a:xfrm>
              <a:off x="5938980" y="600284"/>
              <a:ext cx="1066126" cy="36028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AB0507EB-4982-FB65-C6C4-CE3AC71F98D4}"/>
                </a:ext>
              </a:extLst>
            </p:cNvPr>
            <p:cNvCxnSpPr>
              <a:cxnSpLocks/>
              <a:endCxn id="10" idx="6"/>
            </p:cNvCxnSpPr>
            <p:nvPr/>
          </p:nvCxnSpPr>
          <p:spPr>
            <a:xfrm flipH="1" flipV="1">
              <a:off x="7005106" y="780426"/>
              <a:ext cx="582757" cy="29122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A8A8669-CD44-C30A-3485-0C925299D9AB}"/>
                </a:ext>
              </a:extLst>
            </p:cNvPr>
            <p:cNvSpPr txBox="1"/>
            <p:nvPr/>
          </p:nvSpPr>
          <p:spPr>
            <a:xfrm>
              <a:off x="7296484" y="1103842"/>
              <a:ext cx="4175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To </a:t>
              </a:r>
              <a:r>
                <a:rPr lang="en-US" altLang="zh-CN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use the file </a:t>
              </a:r>
              <a:r>
                <a:rPr lang="en-US" altLang="zh-CN" dirty="0" err="1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CMakeLists.txt</a:t>
              </a:r>
              <a:r>
                <a:rPr lang="en-US" altLang="zh-CN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 in the parent directory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1AC6581-11A6-36A3-21CD-28A3321D5533}"/>
              </a:ext>
            </a:extLst>
          </p:cNvPr>
          <p:cNvGrpSpPr/>
          <p:nvPr/>
        </p:nvGrpSpPr>
        <p:grpSpPr>
          <a:xfrm>
            <a:off x="6603997" y="4682773"/>
            <a:ext cx="2320203" cy="872890"/>
            <a:chOff x="5938980" y="600284"/>
            <a:chExt cx="2320203" cy="872890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ED62A15-FEE6-DA4E-E768-6149F6847019}"/>
                </a:ext>
              </a:extLst>
            </p:cNvPr>
            <p:cNvSpPr/>
            <p:nvPr/>
          </p:nvSpPr>
          <p:spPr>
            <a:xfrm>
              <a:off x="5938980" y="600284"/>
              <a:ext cx="1066126" cy="36028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F9A995A2-0EAC-39C7-21C1-628B86BBAAB0}"/>
                </a:ext>
              </a:extLst>
            </p:cNvPr>
            <p:cNvCxnSpPr>
              <a:cxnSpLocks/>
              <a:endCxn id="16" idx="6"/>
            </p:cNvCxnSpPr>
            <p:nvPr/>
          </p:nvCxnSpPr>
          <p:spPr>
            <a:xfrm flipH="1" flipV="1">
              <a:off x="7005106" y="780426"/>
              <a:ext cx="582757" cy="29122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5E49600-583A-A3E3-0336-99A431AFA945}"/>
                </a:ext>
              </a:extLst>
            </p:cNvPr>
            <p:cNvSpPr txBox="1"/>
            <p:nvPr/>
          </p:nvSpPr>
          <p:spPr>
            <a:xfrm>
              <a:off x="7296484" y="1103842"/>
              <a:ext cx="962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Make it!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4EBDC88-832A-C17E-06BE-50DA5D20384A}"/>
              </a:ext>
            </a:extLst>
          </p:cNvPr>
          <p:cNvGrpSpPr/>
          <p:nvPr/>
        </p:nvGrpSpPr>
        <p:grpSpPr>
          <a:xfrm>
            <a:off x="6654801" y="5777284"/>
            <a:ext cx="2168945" cy="872890"/>
            <a:chOff x="5938980" y="600284"/>
            <a:chExt cx="2168945" cy="872890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76E69B9-6922-0886-46C2-B11A91DB613E}"/>
                </a:ext>
              </a:extLst>
            </p:cNvPr>
            <p:cNvSpPr/>
            <p:nvPr/>
          </p:nvSpPr>
          <p:spPr>
            <a:xfrm>
              <a:off x="5938980" y="600284"/>
              <a:ext cx="1066126" cy="36028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F7D51BF3-F665-4A93-1907-BE1A4AFCA8F2}"/>
                </a:ext>
              </a:extLst>
            </p:cNvPr>
            <p:cNvCxnSpPr>
              <a:cxnSpLocks/>
              <a:endCxn id="20" idx="6"/>
            </p:cNvCxnSpPr>
            <p:nvPr/>
          </p:nvCxnSpPr>
          <p:spPr>
            <a:xfrm flipH="1" flipV="1">
              <a:off x="7005106" y="780426"/>
              <a:ext cx="582757" cy="29122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31341DE-152E-847C-9BDC-FFCC1C798B89}"/>
                </a:ext>
              </a:extLst>
            </p:cNvPr>
            <p:cNvSpPr txBox="1"/>
            <p:nvPr/>
          </p:nvSpPr>
          <p:spPr>
            <a:xfrm>
              <a:off x="7296484" y="1103842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Run it!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22FE0462-E08C-7AD9-BFAF-A966A2B051D6}"/>
              </a:ext>
            </a:extLst>
          </p:cNvPr>
          <p:cNvSpPr/>
          <p:nvPr/>
        </p:nvSpPr>
        <p:spPr>
          <a:xfrm>
            <a:off x="544944" y="6040582"/>
            <a:ext cx="4073237" cy="81280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267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676400" y="263525"/>
            <a:ext cx="10515600" cy="835025"/>
          </a:xfrm>
        </p:spPr>
        <p:txBody>
          <a:bodyPr/>
          <a:lstStyle/>
          <a:p>
            <a:r>
              <a:rPr lang="en-US" altLang="zh-CN" dirty="0"/>
              <a:t>Exercise: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138238" y="1327150"/>
            <a:ext cx="11053762" cy="484981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Write a program to add 2 </a:t>
            </a:r>
            <a:r>
              <a:rPr lang="en-US" altLang="zh-CN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zh-CN" dirty="0"/>
              <a:t> vectors whose size should be more than 1M. You can initialize the two vectors with values like </a:t>
            </a:r>
            <a:r>
              <a:rPr lang="en-US" altLang="zh-CN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0.f, 1.f, 2.f, </a:t>
            </a:r>
            <a:r>
              <a:rPr lang="en-US" altLang="zh-CN" dirty="0"/>
              <a:t>…</a:t>
            </a:r>
          </a:p>
          <a:p>
            <a:r>
              <a:rPr lang="en-US" altLang="zh-CN" dirty="0"/>
              <a:t>Use pure C source code and SIMD (AVX2 or NEON) separately, and compare their speeds</a:t>
            </a:r>
          </a:p>
          <a:p>
            <a:r>
              <a:rPr lang="en-US" altLang="zh-CN" dirty="0"/>
              <a:t>Use OpenMP to speed up the addition. Can you get the correct result?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919018" y="263524"/>
            <a:ext cx="10515600" cy="835025"/>
          </a:xfrm>
        </p:spPr>
        <p:txBody>
          <a:bodyPr>
            <a:normAutofit/>
          </a:bodyPr>
          <a:lstStyle/>
          <a:p>
            <a:pPr algn="l"/>
            <a:r>
              <a:rPr lang="en-US" altLang="zh-CN" b="1" i="0" dirty="0" err="1">
                <a:solidFill>
                  <a:srgbClr val="24292F"/>
                </a:solidFill>
                <a:effectLst/>
                <a:cs typeface="+mj-lt"/>
              </a:rPr>
              <a:t>SIMD@Intel</a:t>
            </a:r>
            <a:endParaRPr lang="en-US" altLang="zh-CN" b="1" i="0" dirty="0">
              <a:solidFill>
                <a:srgbClr val="24292F"/>
              </a:solidFill>
              <a:effectLst/>
              <a:cs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138238" y="1327150"/>
            <a:ext cx="11053762" cy="4849813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en-US" altLang="zh-CN" dirty="0">
                <a:sym typeface="+mn-ea"/>
              </a:rPr>
              <a:t>MMX: 1997, 8 registers, 64 bits, </a:t>
            </a:r>
          </a:p>
          <a:p>
            <a:pPr marL="285750" indent="-285750"/>
            <a:r>
              <a:rPr lang="en-US" altLang="zh-CN" dirty="0">
                <a:sym typeface="+mn-ea"/>
              </a:rPr>
              <a:t>SSE (Streaming SIMD Extensions): 1999,  128 bits</a:t>
            </a:r>
          </a:p>
          <a:p>
            <a:pPr marL="285750" indent="-285750"/>
            <a:r>
              <a:rPr lang="en-US" altLang="zh-CN" dirty="0">
                <a:sym typeface="+mn-ea"/>
              </a:rPr>
              <a:t>SSE2: 2000</a:t>
            </a:r>
          </a:p>
          <a:p>
            <a:pPr marL="285750" indent="-285750"/>
            <a:r>
              <a:rPr lang="en-US" altLang="zh-CN" dirty="0">
                <a:sym typeface="+mn-ea"/>
              </a:rPr>
              <a:t>SSE3: 2004</a:t>
            </a:r>
          </a:p>
          <a:p>
            <a:pPr marL="285750" indent="-285750"/>
            <a:r>
              <a:rPr lang="en-US" altLang="zh-CN" dirty="0">
                <a:sym typeface="+mn-ea"/>
              </a:rPr>
              <a:t>SSSE3: 2006</a:t>
            </a:r>
          </a:p>
          <a:p>
            <a:pPr marL="285750" indent="-285750"/>
            <a:r>
              <a:rPr lang="en-US" altLang="zh-CN" dirty="0">
                <a:sym typeface="+mn-ea"/>
              </a:rPr>
              <a:t>SSE4.1: 2006</a:t>
            </a:r>
          </a:p>
          <a:p>
            <a:pPr marL="285750" indent="-285750"/>
            <a:r>
              <a:rPr lang="en-US" altLang="zh-CN" dirty="0">
                <a:sym typeface="+mn-ea"/>
              </a:rPr>
              <a:t>SSE4.2</a:t>
            </a:r>
          </a:p>
          <a:p>
            <a:pPr marL="285750" indent="-285750"/>
            <a:r>
              <a:rPr lang="en-US" altLang="zh-CN" dirty="0">
                <a:sym typeface="+mn-ea"/>
              </a:rPr>
              <a:t>AVX (Advanced Vector Extensions): 2011, 256 bits</a:t>
            </a:r>
          </a:p>
          <a:p>
            <a:pPr marL="285750" indent="-285750"/>
            <a:r>
              <a:rPr lang="en-US" altLang="zh-CN" dirty="0">
                <a:sym typeface="+mn-ea"/>
              </a:rPr>
              <a:t>AVX2: 2013</a:t>
            </a:r>
          </a:p>
          <a:p>
            <a:pPr marL="285750" indent="-285750"/>
            <a:r>
              <a:rPr lang="en-US" altLang="zh-CN" dirty="0">
                <a:sym typeface="+mn-ea"/>
              </a:rPr>
              <a:t>AVX-512: 2016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BDFC84-CDE5-C048-9E2C-299837994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267" y="22412"/>
            <a:ext cx="29210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1BD3A-E415-174F-AA8D-6ED16F1BBB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8162" y="145628"/>
            <a:ext cx="10515600" cy="835025"/>
          </a:xfrm>
        </p:spPr>
        <p:txBody>
          <a:bodyPr/>
          <a:lstStyle/>
          <a:p>
            <a:r>
              <a:rPr kumimoji="1" lang="en-US" altLang="zh-CN" dirty="0"/>
              <a:t>Intel® </a:t>
            </a:r>
            <a:r>
              <a:rPr kumimoji="1" lang="en-US" altLang="zh-CN" dirty="0" err="1"/>
              <a:t>Intrinsics</a:t>
            </a:r>
            <a:r>
              <a:rPr kumimoji="1" lang="en-US" altLang="zh-CN" dirty="0"/>
              <a:t> Guide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261FE-8366-E645-9E14-5BBFAB6BC74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38238" y="800681"/>
            <a:ext cx="11053762" cy="514350"/>
          </a:xfrm>
        </p:spPr>
        <p:txBody>
          <a:bodyPr/>
          <a:lstStyle/>
          <a:p>
            <a:r>
              <a:rPr kumimoji="1" lang="en-US" altLang="zh-CN" sz="2400" dirty="0">
                <a:hlinkClick r:id="rId2"/>
              </a:rPr>
              <a:t>https://www.intel.com/content/www/us/en/docs/intrinsics-guide/index.html</a:t>
            </a:r>
            <a:r>
              <a:rPr kumimoji="1" lang="en-US" altLang="zh-CN" sz="2400" dirty="0"/>
              <a:t> 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1693A7-1C2D-0F48-910A-DC85E7714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526" y="1406667"/>
            <a:ext cx="6644762" cy="488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3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604CD22-39A1-534C-8A0A-32FD50D57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40" y="1565908"/>
            <a:ext cx="7018189" cy="462024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3AD1E82-37ED-4845-9EBD-E4E0CE1805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263525"/>
            <a:ext cx="10515600" cy="835025"/>
          </a:xfrm>
        </p:spPr>
        <p:txBody>
          <a:bodyPr/>
          <a:lstStyle/>
          <a:p>
            <a:r>
              <a:rPr kumimoji="1" lang="en-US" altLang="zh-CN" dirty="0"/>
              <a:t>Load data from memory to registers</a:t>
            </a:r>
            <a:endParaRPr kumimoji="1"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5C8E03E-9531-7E4E-9F67-6BBD5B79D54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80595" y="3318741"/>
            <a:ext cx="5340350" cy="126365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zh-CN" alt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...;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__m256 a;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 = </a:t>
            </a:r>
            <a:r>
              <a:rPr lang="en-US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_mm256_load_ps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(p);</a:t>
            </a:r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2793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8701811-8152-0D4E-BFDE-71541D527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98" y="1097852"/>
            <a:ext cx="7122382" cy="553100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1BC8668-86E5-F745-92BF-F8A8D71086C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263525"/>
            <a:ext cx="10515600" cy="835025"/>
          </a:xfrm>
        </p:spPr>
        <p:txBody>
          <a:bodyPr/>
          <a:lstStyle/>
          <a:p>
            <a:r>
              <a:rPr kumimoji="1" lang="en-US" altLang="zh-CN" dirty="0"/>
              <a:t>Add operation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575A3-8161-9448-A4E5-A03DD09C87D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563254" y="3571604"/>
            <a:ext cx="5256212" cy="1609725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__m256 a, b, c;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a = </a:t>
            </a:r>
            <a:r>
              <a:rPr lang="en-US" altLang="zh-CN" sz="1800" dirty="0">
                <a:solidFill>
                  <a:srgbClr val="795E26"/>
                </a:solidFill>
                <a:latin typeface="Menlo" panose="020B0609030804020204" pitchFamily="49" charset="0"/>
              </a:rPr>
              <a:t>_mm256_load_ps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(p1 + </a:t>
            </a:r>
            <a:r>
              <a:rPr lang="en-US" altLang="zh-CN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b = </a:t>
            </a:r>
            <a:r>
              <a:rPr lang="en-US" altLang="zh-CN" sz="1800" dirty="0">
                <a:solidFill>
                  <a:srgbClr val="795E26"/>
                </a:solidFill>
                <a:latin typeface="Menlo" panose="020B0609030804020204" pitchFamily="49" charset="0"/>
              </a:rPr>
              <a:t>_mm256_load_ps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(p2 + </a:t>
            </a:r>
            <a:r>
              <a:rPr lang="en-US" altLang="zh-CN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c = </a:t>
            </a:r>
            <a:r>
              <a:rPr lang="en-US" altLang="zh-CN" sz="1800" dirty="0">
                <a:solidFill>
                  <a:srgbClr val="795E26"/>
                </a:solidFill>
                <a:latin typeface="Menlo" panose="020B0609030804020204" pitchFamily="49" charset="0"/>
              </a:rPr>
              <a:t>_mm256_add_ps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(a, b);</a:t>
            </a:r>
          </a:p>
          <a:p>
            <a:pPr marL="0" indent="0">
              <a:buNone/>
            </a:pPr>
            <a:endParaRPr kumimoji="1" lang="zh-CN" altLang="en-US" sz="1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DC3FB5-C1BF-8D68-38D7-8309479DA92E}"/>
              </a:ext>
            </a:extLst>
          </p:cNvPr>
          <p:cNvSpPr txBox="1"/>
          <p:nvPr/>
        </p:nvSpPr>
        <p:spPr>
          <a:xfrm>
            <a:off x="6003238" y="2120454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FF0000"/>
                </a:solidFill>
                <a:effectLst/>
              </a:rPr>
              <a:t>s</a:t>
            </a:r>
            <a:r>
              <a:rPr lang="zh-CN" altLang="en-US" b="1" dirty="0">
                <a:solidFill>
                  <a:srgbClr val="121212"/>
                </a:solidFill>
              </a:rPr>
              <a:t> </a:t>
            </a:r>
            <a:r>
              <a:rPr lang="en-US" altLang="zh-CN" b="1" dirty="0">
                <a:solidFill>
                  <a:srgbClr val="121212"/>
                </a:solidFill>
              </a:rPr>
              <a:t>is for</a:t>
            </a:r>
            <a:r>
              <a:rPr lang="zh-CN" altLang="en-US" b="1" i="0" dirty="0">
                <a:solidFill>
                  <a:srgbClr val="121212"/>
                </a:solidFill>
                <a:effectLst/>
              </a:rPr>
              <a:t> </a:t>
            </a:r>
            <a:r>
              <a:rPr lang="en-US" altLang="zh-CN" b="1" i="0" dirty="0">
                <a:solidFill>
                  <a:srgbClr val="121212"/>
                </a:solidFill>
                <a:effectLst/>
              </a:rPr>
              <a:t>single precision floating point (float)</a:t>
            </a:r>
            <a:r>
              <a:rPr lang="en-US" altLang="zh-CN" b="1" dirty="0">
                <a:solidFill>
                  <a:srgbClr val="121212"/>
                </a:solidFill>
              </a:rPr>
              <a:t>; </a:t>
            </a:r>
            <a:r>
              <a:rPr lang="en-US" altLang="zh-CN" b="1" i="0" dirty="0">
                <a:solidFill>
                  <a:srgbClr val="FF0000"/>
                </a:solidFill>
                <a:effectLst/>
              </a:rPr>
              <a:t>d</a:t>
            </a:r>
            <a:r>
              <a:rPr lang="zh-CN" altLang="en-US" b="1" i="0" dirty="0">
                <a:solidFill>
                  <a:srgbClr val="121212"/>
                </a:solidFill>
                <a:effectLst/>
              </a:rPr>
              <a:t> </a:t>
            </a:r>
            <a:r>
              <a:rPr lang="en-US" altLang="zh-CN" b="1" i="0" dirty="0">
                <a:solidFill>
                  <a:srgbClr val="121212"/>
                </a:solidFill>
                <a:effectLst/>
              </a:rPr>
              <a:t>is for double precision floating point (double)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39695A-B4D8-F551-12C5-FE9C5DD2F96B}"/>
              </a:ext>
            </a:extLst>
          </p:cNvPr>
          <p:cNvSpPr txBox="1"/>
          <p:nvPr/>
        </p:nvSpPr>
        <p:spPr>
          <a:xfrm>
            <a:off x="5915564" y="5435626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p</a:t>
            </a:r>
            <a:r>
              <a:rPr lang="zh-CN" altLang="en-US" b="1" i="0" dirty="0">
                <a:solidFill>
                  <a:srgbClr val="121212"/>
                </a:solidFill>
                <a:effectLst/>
              </a:rPr>
              <a:t> </a:t>
            </a:r>
            <a:r>
              <a:rPr lang="en-US" altLang="zh-CN" b="1" i="0" dirty="0">
                <a:solidFill>
                  <a:srgbClr val="121212"/>
                </a:solidFill>
                <a:effectLst/>
              </a:rPr>
              <a:t>is for packed data, all scalars will be in the operation.</a:t>
            </a:r>
          </a:p>
          <a:p>
            <a:pPr algn="l"/>
            <a:r>
              <a:rPr lang="en-US" altLang="zh-CN" b="1" i="0" dirty="0">
                <a:solidFill>
                  <a:srgbClr val="FF0000"/>
                </a:solidFill>
                <a:effectLst/>
              </a:rPr>
              <a:t>s</a:t>
            </a:r>
            <a:r>
              <a:rPr lang="en-US" altLang="zh-CN" b="1" dirty="0">
                <a:solidFill>
                  <a:srgbClr val="121212"/>
                </a:solidFill>
              </a:rPr>
              <a:t> </a:t>
            </a:r>
            <a:r>
              <a:rPr lang="en-US" altLang="zh-CN" b="1" i="0" dirty="0">
                <a:solidFill>
                  <a:srgbClr val="121212"/>
                </a:solidFill>
                <a:effectLst/>
              </a:rPr>
              <a:t>is for scalar, only the first scaler will be involved.</a:t>
            </a:r>
            <a:endParaRPr lang="zh-CN" altLang="en-US" b="1" i="0" dirty="0">
              <a:solidFill>
                <a:srgbClr val="121212"/>
              </a:solidFill>
              <a:effectLst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4E4EBA9-3A49-9D50-17F9-7DF096FA6B98}"/>
              </a:ext>
            </a:extLst>
          </p:cNvPr>
          <p:cNvGrpSpPr/>
          <p:nvPr/>
        </p:nvGrpSpPr>
        <p:grpSpPr>
          <a:xfrm>
            <a:off x="7645632" y="2731063"/>
            <a:ext cx="1508404" cy="1501650"/>
            <a:chOff x="7522234" y="2743200"/>
            <a:chExt cx="1508404" cy="1501650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E706F6BA-383E-C81D-8588-35FF0661262F}"/>
                </a:ext>
              </a:extLst>
            </p:cNvPr>
            <p:cNvCxnSpPr/>
            <p:nvPr/>
          </p:nvCxnSpPr>
          <p:spPr>
            <a:xfrm flipH="1" flipV="1">
              <a:off x="7522234" y="2743200"/>
              <a:ext cx="1440611" cy="126808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A973F18-8437-304C-EF45-358223397E38}"/>
                </a:ext>
              </a:extLst>
            </p:cNvPr>
            <p:cNvSpPr/>
            <p:nvPr/>
          </p:nvSpPr>
          <p:spPr>
            <a:xfrm>
              <a:off x="8927121" y="3974949"/>
              <a:ext cx="103517" cy="26990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696565D-CB1A-179F-4D0D-DFC8E122B38A}"/>
              </a:ext>
            </a:extLst>
          </p:cNvPr>
          <p:cNvGrpSpPr/>
          <p:nvPr/>
        </p:nvGrpSpPr>
        <p:grpSpPr>
          <a:xfrm>
            <a:off x="7522234" y="4741650"/>
            <a:ext cx="1388855" cy="770629"/>
            <a:chOff x="7723512" y="4002657"/>
            <a:chExt cx="1388855" cy="770629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854ED96-E976-544B-70A9-F2ABDF451F40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H="1">
              <a:off x="7723512" y="4233032"/>
              <a:ext cx="1217053" cy="54025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5A66E89-6E57-4C43-F973-ED267E0F56C4}"/>
                </a:ext>
              </a:extLst>
            </p:cNvPr>
            <p:cNvSpPr/>
            <p:nvPr/>
          </p:nvSpPr>
          <p:spPr>
            <a:xfrm>
              <a:off x="8911089" y="4002657"/>
              <a:ext cx="201278" cy="26990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230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884E110-73D5-F14A-B85C-D5FF6DAD7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38" y="1206927"/>
            <a:ext cx="8117643" cy="553100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651470D-02FD-BF44-A211-2486455349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54289"/>
            <a:ext cx="10515600" cy="835025"/>
          </a:xfrm>
        </p:spPr>
        <p:txBody>
          <a:bodyPr/>
          <a:lstStyle/>
          <a:p>
            <a:r>
              <a:rPr kumimoji="1" lang="en-US" altLang="zh-CN" dirty="0"/>
              <a:t>Store data from registers to memory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5E57B9-1E90-0A4C-80D1-A37FB793F39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842539" y="4092497"/>
            <a:ext cx="4137025" cy="1508125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__m256 c;</a:t>
            </a:r>
            <a:endParaRPr lang="en-US" altLang="zh-CN" sz="2000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p = ...;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_mm256_store_ps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(p, c);</a:t>
            </a:r>
          </a:p>
          <a:p>
            <a:pPr marL="0" indent="0">
              <a:buNone/>
            </a:pP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10630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B02707B-1521-4E44-9C61-666BCC7E3EB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052946" y="1673658"/>
            <a:ext cx="9144000" cy="2387600"/>
          </a:xfrm>
        </p:spPr>
        <p:txBody>
          <a:bodyPr/>
          <a:lstStyle/>
          <a:p>
            <a:r>
              <a:rPr lang="en-US" altLang="zh-CN" dirty="0"/>
              <a:t>ARM Neon </a:t>
            </a:r>
            <a:r>
              <a:rPr lang="en-US" altLang="zh-CN" dirty="0" err="1"/>
              <a:t>Intrinsics</a:t>
            </a:r>
            <a:endParaRPr lang="zh-CN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13CBDDA-8C67-164A-849B-3DEE0B405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4" y="608013"/>
            <a:ext cx="300990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784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3BBDF-8480-C345-B20F-441362C722C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263525"/>
            <a:ext cx="10515600" cy="835025"/>
          </a:xfrm>
        </p:spPr>
        <p:txBody>
          <a:bodyPr/>
          <a:lstStyle/>
          <a:p>
            <a:r>
              <a:rPr kumimoji="1" lang="en-US" altLang="zh-CN" dirty="0"/>
              <a:t>SIMD@ARM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E05689-5356-CF4A-BF48-86CCB7157EB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38238" y="1327150"/>
            <a:ext cx="11053762" cy="4849813"/>
          </a:xfrm>
        </p:spPr>
        <p:txBody>
          <a:bodyPr/>
          <a:lstStyle/>
          <a:p>
            <a:r>
              <a:rPr kumimoji="1" lang="en-US" altLang="zh-CN" dirty="0"/>
              <a:t>Neon: 64 bits and 128 bits</a:t>
            </a:r>
          </a:p>
          <a:p>
            <a:r>
              <a:rPr kumimoji="1" lang="en-US" altLang="zh-CN" dirty="0"/>
              <a:t>Helium (or MVE): More instructions</a:t>
            </a:r>
          </a:p>
          <a:p>
            <a:r>
              <a:rPr kumimoji="1" lang="en-US" altLang="zh-CN" dirty="0"/>
              <a:t>SVE </a:t>
            </a:r>
            <a:r>
              <a:rPr kumimoji="1" lang="en-US" altLang="zh-CN" dirty="0">
                <a:sym typeface="Wingdings" pitchFamily="2" charset="2"/>
              </a:rPr>
              <a:t>(Scalable Vector Extension):  128 bits to 2048 bits</a:t>
            </a:r>
          </a:p>
          <a:p>
            <a:r>
              <a:rPr kumimoji="1" lang="en-US" altLang="zh-CN" dirty="0">
                <a:sym typeface="Wingdings" pitchFamily="2" charset="2"/>
              </a:rPr>
              <a:t>SVE2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0260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783</Words>
  <Application>Microsoft Macintosh PowerPoint</Application>
  <PresentationFormat>宽屏</PresentationFormat>
  <Paragraphs>89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-apple-system</vt:lpstr>
      <vt:lpstr>等线</vt:lpstr>
      <vt:lpstr>Arial</vt:lpstr>
      <vt:lpstr>Calibri</vt:lpstr>
      <vt:lpstr>Consolas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Intel Intrinsics</vt:lpstr>
      <vt:lpstr>SIMD@Intel</vt:lpstr>
      <vt:lpstr>Intel® Intrinsics Guide</vt:lpstr>
      <vt:lpstr>Load data from memory to registers</vt:lpstr>
      <vt:lpstr>Add operation</vt:lpstr>
      <vt:lpstr>Store data from registers to memory</vt:lpstr>
      <vt:lpstr>ARM Neon Intrinsics</vt:lpstr>
      <vt:lpstr>SIMD@ARM</vt:lpstr>
      <vt:lpstr>ARM Intrinsics</vt:lpstr>
      <vt:lpstr>PowerPoint 演示文稿</vt:lpstr>
      <vt:lpstr>Load data from memory to registers</vt:lpstr>
      <vt:lpstr>Add operation</vt:lpstr>
      <vt:lpstr>Store data from registers to memory</vt:lpstr>
      <vt:lpstr>Some tips for the example of Week 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Exercise:</vt:lpstr>
    </vt:vector>
  </TitlesOfParts>
  <Company>Southern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Shiqi Yu</cp:lastModifiedBy>
  <cp:revision>739</cp:revision>
  <dcterms:created xsi:type="dcterms:W3CDTF">2020-09-05T08:11:00Z</dcterms:created>
  <dcterms:modified xsi:type="dcterms:W3CDTF">2024-04-09T11:29:44Z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2052-11.1.0.11045</vt:lpwstr>
  </property>
</Properties>
</file>