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77" r:id="rId3"/>
    <p:sldId id="443" r:id="rId4"/>
    <p:sldId id="1084" r:id="rId5"/>
    <p:sldId id="416" r:id="rId6"/>
    <p:sldId id="1089" r:id="rId7"/>
    <p:sldId id="1090" r:id="rId8"/>
    <p:sldId id="1088" r:id="rId9"/>
    <p:sldId id="448" r:id="rId10"/>
    <p:sldId id="452" r:id="rId11"/>
    <p:sldId id="449" r:id="rId12"/>
    <p:sldId id="451" r:id="rId13"/>
    <p:sldId id="31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2024/4/21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5</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8</a:t>
            </a:fld>
            <a:endParaRPr lang="en-US" altLang="zh-CN">
              <a:solidFill>
                <a:prstClr val="black"/>
              </a:solidFill>
            </a:endParaRPr>
          </a:p>
        </p:txBody>
      </p:sp>
    </p:spTree>
    <p:extLst>
      <p:ext uri="{BB962C8B-B14F-4D97-AF65-F5344CB8AC3E}">
        <p14:creationId xmlns:p14="http://schemas.microsoft.com/office/powerpoint/2010/main" val="170157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6988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09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120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2024/4/21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10, operator overloading</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0ED4CC5-494F-B6A7-2F70-9B3B0341C283}"/>
              </a:ext>
            </a:extLst>
          </p:cNvPr>
          <p:cNvPicPr>
            <a:picLocks noChangeAspect="1"/>
          </p:cNvPicPr>
          <p:nvPr/>
        </p:nvPicPr>
        <p:blipFill>
          <a:blip r:embed="rId2"/>
          <a:stretch>
            <a:fillRect/>
          </a:stretch>
        </p:blipFill>
        <p:spPr>
          <a:xfrm>
            <a:off x="397209" y="161411"/>
            <a:ext cx="7019286" cy="5938797"/>
          </a:xfrm>
          <a:prstGeom prst="rect">
            <a:avLst/>
          </a:prstGeom>
        </p:spPr>
      </p:pic>
      <p:pic>
        <p:nvPicPr>
          <p:cNvPr id="5" name="图片 4">
            <a:extLst>
              <a:ext uri="{FF2B5EF4-FFF2-40B4-BE49-F238E27FC236}">
                <a16:creationId xmlns:a16="http://schemas.microsoft.com/office/drawing/2014/main" id="{6D5869B2-F757-C663-A3DA-BD4A73D30581}"/>
              </a:ext>
            </a:extLst>
          </p:cNvPr>
          <p:cNvPicPr>
            <a:picLocks noChangeAspect="1"/>
          </p:cNvPicPr>
          <p:nvPr/>
        </p:nvPicPr>
        <p:blipFill>
          <a:blip r:embed="rId3"/>
          <a:stretch>
            <a:fillRect/>
          </a:stretch>
        </p:blipFill>
        <p:spPr>
          <a:xfrm>
            <a:off x="7705430" y="161410"/>
            <a:ext cx="3799080" cy="5711090"/>
          </a:xfrm>
          <a:prstGeom prst="rect">
            <a:avLst/>
          </a:prstGeom>
        </p:spPr>
      </p:pic>
      <p:grpSp>
        <p:nvGrpSpPr>
          <p:cNvPr id="2" name="组合 1">
            <a:extLst>
              <a:ext uri="{FF2B5EF4-FFF2-40B4-BE49-F238E27FC236}">
                <a16:creationId xmlns:a16="http://schemas.microsoft.com/office/drawing/2014/main" id="{253ED2C2-845D-47A8-8702-1CC04C19445E}"/>
              </a:ext>
            </a:extLst>
          </p:cNvPr>
          <p:cNvGrpSpPr/>
          <p:nvPr/>
        </p:nvGrpSpPr>
        <p:grpSpPr>
          <a:xfrm>
            <a:off x="8710072" y="1207039"/>
            <a:ext cx="2688302" cy="973678"/>
            <a:chOff x="1584000" y="1612670"/>
            <a:chExt cx="2962110" cy="1298148"/>
          </a:xfrm>
        </p:grpSpPr>
        <p:sp>
          <p:nvSpPr>
            <p:cNvPr id="14" name="矩形 13">
              <a:extLst>
                <a:ext uri="{FF2B5EF4-FFF2-40B4-BE49-F238E27FC236}">
                  <a16:creationId xmlns:a16="http://schemas.microsoft.com/office/drawing/2014/main" id="{3EC935E3-C19C-49F5-BC12-1D4C361EF9B9}"/>
                </a:ext>
              </a:extLst>
            </p:cNvPr>
            <p:cNvSpPr/>
            <p:nvPr/>
          </p:nvSpPr>
          <p:spPr>
            <a:xfrm>
              <a:off x="1584000" y="2550778"/>
              <a:ext cx="1803334"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21" name="直接箭头连接符 20">
              <a:extLst>
                <a:ext uri="{FF2B5EF4-FFF2-40B4-BE49-F238E27FC236}">
                  <a16:creationId xmlns:a16="http://schemas.microsoft.com/office/drawing/2014/main" id="{0FC023E8-717A-40EF-8608-01F06EBEC654}"/>
                </a:ext>
              </a:extLst>
            </p:cNvPr>
            <p:cNvCxnSpPr>
              <a:cxnSpLocks/>
            </p:cNvCxnSpPr>
            <p:nvPr/>
          </p:nvCxnSpPr>
          <p:spPr>
            <a:xfrm flipH="1">
              <a:off x="3068970" y="2289388"/>
              <a:ext cx="318364" cy="1900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C1A85A5-9E89-4F81-BB13-A1090FE1EF77}"/>
                </a:ext>
              </a:extLst>
            </p:cNvPr>
            <p:cNvSpPr txBox="1"/>
            <p:nvPr/>
          </p:nvSpPr>
          <p:spPr>
            <a:xfrm>
              <a:off x="2950386" y="1612670"/>
              <a:ext cx="1595724" cy="793667"/>
            </a:xfrm>
            <a:prstGeom prst="rect">
              <a:avLst/>
            </a:prstGeom>
            <a:noFill/>
          </p:spPr>
          <p:txBody>
            <a:bodyPr wrap="square" rtlCol="0">
              <a:spAutoFit/>
            </a:bodyPr>
            <a:lstStyle/>
            <a:p>
              <a:pPr defTabSz="1077140">
                <a:defRPr/>
              </a:pPr>
              <a:r>
                <a:rPr lang="en-US" altLang="zh-CN" sz="1634" dirty="0">
                  <a:solidFill>
                    <a:schemeClr val="bg1"/>
                  </a:solidFill>
                  <a:latin typeface="Calibri"/>
                  <a:ea typeface="宋体" panose="02010600030101010101" pitchFamily="2" charset="-122"/>
                </a:rPr>
                <a:t>Convert int to Rational type</a:t>
              </a:r>
              <a:endParaRPr lang="zh-CN" altLang="en-US" sz="1634" dirty="0">
                <a:solidFill>
                  <a:schemeClr val="bg1"/>
                </a:solidFill>
                <a:latin typeface="Calibri"/>
                <a:ea typeface="宋体" panose="02010600030101010101" pitchFamily="2" charset="-122"/>
              </a:endParaRPr>
            </a:p>
          </p:txBody>
        </p:sp>
      </p:grpSp>
      <p:grpSp>
        <p:nvGrpSpPr>
          <p:cNvPr id="4" name="组合 3">
            <a:extLst>
              <a:ext uri="{FF2B5EF4-FFF2-40B4-BE49-F238E27FC236}">
                <a16:creationId xmlns:a16="http://schemas.microsoft.com/office/drawing/2014/main" id="{9E47A0F6-27BD-4911-B936-400FE92B4ACA}"/>
              </a:ext>
            </a:extLst>
          </p:cNvPr>
          <p:cNvGrpSpPr/>
          <p:nvPr/>
        </p:nvGrpSpPr>
        <p:grpSpPr>
          <a:xfrm>
            <a:off x="1231675" y="1599150"/>
            <a:ext cx="5759965" cy="1127621"/>
            <a:chOff x="1061765" y="1309898"/>
            <a:chExt cx="6346628" cy="1242471"/>
          </a:xfrm>
        </p:grpSpPr>
        <p:sp>
          <p:nvSpPr>
            <p:cNvPr id="27" name="矩形 26">
              <a:extLst>
                <a:ext uri="{FF2B5EF4-FFF2-40B4-BE49-F238E27FC236}">
                  <a16:creationId xmlns:a16="http://schemas.microsoft.com/office/drawing/2014/main" id="{0CDEB1BE-0831-41B9-9D9C-AFDD34064EF3}"/>
                </a:ext>
              </a:extLst>
            </p:cNvPr>
            <p:cNvSpPr/>
            <p:nvPr/>
          </p:nvSpPr>
          <p:spPr>
            <a:xfrm>
              <a:off x="1061765" y="2241446"/>
              <a:ext cx="6346628" cy="3109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9" name="直接箭头连接符 28">
              <a:extLst>
                <a:ext uri="{FF2B5EF4-FFF2-40B4-BE49-F238E27FC236}">
                  <a16:creationId xmlns:a16="http://schemas.microsoft.com/office/drawing/2014/main" id="{88C56F19-AAEA-4012-BD6F-30135533F168}"/>
                </a:ext>
              </a:extLst>
            </p:cNvPr>
            <p:cNvCxnSpPr>
              <a:cxnSpLocks/>
            </p:cNvCxnSpPr>
            <p:nvPr/>
          </p:nvCxnSpPr>
          <p:spPr>
            <a:xfrm flipH="1">
              <a:off x="2893138" y="1944368"/>
              <a:ext cx="504056" cy="3217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D2A43B7-B05F-4F5F-A165-CA1B5D5B3A92}"/>
                </a:ext>
              </a:extLst>
            </p:cNvPr>
            <p:cNvSpPr txBox="1"/>
            <p:nvPr/>
          </p:nvSpPr>
          <p:spPr>
            <a:xfrm>
              <a:off x="3009046" y="1309898"/>
              <a:ext cx="3963237" cy="717247"/>
            </a:xfrm>
            <a:prstGeom prst="rect">
              <a:avLst/>
            </a:prstGeom>
            <a:noFill/>
          </p:spPr>
          <p:txBody>
            <a:bodyPr wrap="square" rtlCol="0">
              <a:spAutoFit/>
            </a:bodyPr>
            <a:lstStyle/>
            <a:p>
              <a:pPr defTabSz="1077140">
                <a:defRPr/>
              </a:pPr>
              <a:r>
                <a:rPr lang="en-US" altLang="zh-CN" sz="1815" dirty="0">
                  <a:solidFill>
                    <a:schemeClr val="bg1"/>
                  </a:solidFill>
                  <a:latin typeface="Calibri"/>
                  <a:ea typeface="宋体" panose="02010600030101010101" pitchFamily="2" charset="-122"/>
                </a:rPr>
                <a:t>Constructor with default arguments works as a converting constructor.</a:t>
              </a:r>
              <a:endParaRPr lang="zh-CN" altLang="en-US" sz="1815" dirty="0">
                <a:solidFill>
                  <a:schemeClr val="bg1"/>
                </a:solidFill>
                <a:latin typeface="Calibri"/>
                <a:ea typeface="宋体" panose="02010600030101010101" pitchFamily="2" charset="-122"/>
              </a:endParaRPr>
            </a:p>
          </p:txBody>
        </p:sp>
      </p:grpSp>
      <p:grpSp>
        <p:nvGrpSpPr>
          <p:cNvPr id="15" name="组合 14">
            <a:extLst>
              <a:ext uri="{FF2B5EF4-FFF2-40B4-BE49-F238E27FC236}">
                <a16:creationId xmlns:a16="http://schemas.microsoft.com/office/drawing/2014/main" id="{4EB78C6A-701F-89B0-1901-EC31CF2A007F}"/>
              </a:ext>
            </a:extLst>
          </p:cNvPr>
          <p:cNvGrpSpPr/>
          <p:nvPr/>
        </p:nvGrpSpPr>
        <p:grpSpPr>
          <a:xfrm>
            <a:off x="946576" y="5258850"/>
            <a:ext cx="6260405" cy="1619968"/>
            <a:chOff x="1670737" y="1771715"/>
            <a:chExt cx="6898039" cy="1784965"/>
          </a:xfrm>
        </p:grpSpPr>
        <p:sp>
          <p:nvSpPr>
            <p:cNvPr id="16" name="矩形 15">
              <a:extLst>
                <a:ext uri="{FF2B5EF4-FFF2-40B4-BE49-F238E27FC236}">
                  <a16:creationId xmlns:a16="http://schemas.microsoft.com/office/drawing/2014/main" id="{42B497D5-4FC4-3EAC-027D-6DD21413E52D}"/>
                </a:ext>
              </a:extLst>
            </p:cNvPr>
            <p:cNvSpPr/>
            <p:nvPr/>
          </p:nvSpPr>
          <p:spPr>
            <a:xfrm>
              <a:off x="1670737" y="1771715"/>
              <a:ext cx="6660766" cy="97715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17" name="直接箭头连接符 16">
              <a:extLst>
                <a:ext uri="{FF2B5EF4-FFF2-40B4-BE49-F238E27FC236}">
                  <a16:creationId xmlns:a16="http://schemas.microsoft.com/office/drawing/2014/main" id="{F8259A05-126F-B290-9156-4846CF8B43B5}"/>
                </a:ext>
              </a:extLst>
            </p:cNvPr>
            <p:cNvCxnSpPr>
              <a:cxnSpLocks/>
            </p:cNvCxnSpPr>
            <p:nvPr/>
          </p:nvCxnSpPr>
          <p:spPr>
            <a:xfrm flipV="1">
              <a:off x="3024160" y="2640788"/>
              <a:ext cx="162240" cy="3317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5CA3FA6-28DB-8D22-525A-15BEEE51DB98}"/>
                </a:ext>
              </a:extLst>
            </p:cNvPr>
            <p:cNvSpPr txBox="1"/>
            <p:nvPr/>
          </p:nvSpPr>
          <p:spPr>
            <a:xfrm>
              <a:off x="1841700" y="2839433"/>
              <a:ext cx="6727076" cy="717247"/>
            </a:xfrm>
            <a:prstGeom prst="rect">
              <a:avLst/>
            </a:prstGeom>
            <a:noFill/>
          </p:spPr>
          <p:txBody>
            <a:bodyPr wrap="square" rtlCol="0">
              <a:spAutoFit/>
            </a:bodyPr>
            <a:lstStyle/>
            <a:p>
              <a:pPr defTabSz="1077140">
                <a:defRPr/>
              </a:pPr>
              <a:r>
                <a:rPr lang="en-US" altLang="zh-CN" sz="1815" dirty="0">
                  <a:solidFill>
                    <a:prstClr val="black"/>
                  </a:solidFill>
                  <a:latin typeface="Calibri"/>
                  <a:ea typeface="宋体" panose="02010600030101010101" pitchFamily="2" charset="-122"/>
                </a:rPr>
                <a:t>We define the operator * as a normal function not a friend function of the Rational class.</a:t>
              </a:r>
              <a:endParaRPr lang="zh-CN" altLang="en-US" sz="1815" dirty="0">
                <a:solidFill>
                  <a:prstClr val="black"/>
                </a:solidFill>
                <a:latin typeface="Calibri"/>
                <a:ea typeface="宋体" panose="02010600030101010101" pitchFamily="2" charset="-122"/>
              </a:endParaRPr>
            </a:p>
          </p:txBody>
        </p:sp>
      </p:grpSp>
      <p:grpSp>
        <p:nvGrpSpPr>
          <p:cNvPr id="28" name="组合 27">
            <a:extLst>
              <a:ext uri="{FF2B5EF4-FFF2-40B4-BE49-F238E27FC236}">
                <a16:creationId xmlns:a16="http://schemas.microsoft.com/office/drawing/2014/main" id="{3A7D9667-0A37-B62E-6541-1FA9423738D2}"/>
              </a:ext>
            </a:extLst>
          </p:cNvPr>
          <p:cNvGrpSpPr/>
          <p:nvPr/>
        </p:nvGrpSpPr>
        <p:grpSpPr>
          <a:xfrm>
            <a:off x="9850344" y="3327587"/>
            <a:ext cx="672416" cy="1636501"/>
            <a:chOff x="10865611" y="3842798"/>
            <a:chExt cx="740903" cy="1803182"/>
          </a:xfrm>
        </p:grpSpPr>
        <p:sp>
          <p:nvSpPr>
            <p:cNvPr id="23" name="椭圆 22">
              <a:extLst>
                <a:ext uri="{FF2B5EF4-FFF2-40B4-BE49-F238E27FC236}">
                  <a16:creationId xmlns:a16="http://schemas.microsoft.com/office/drawing/2014/main" id="{4A049717-E039-C3BE-78F7-38E6FE0A0380}"/>
                </a:ext>
              </a:extLst>
            </p:cNvPr>
            <p:cNvSpPr/>
            <p:nvPr/>
          </p:nvSpPr>
          <p:spPr>
            <a:xfrm>
              <a:off x="10895837" y="3842798"/>
              <a:ext cx="267316"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4" name="椭圆 23">
              <a:extLst>
                <a:ext uri="{FF2B5EF4-FFF2-40B4-BE49-F238E27FC236}">
                  <a16:creationId xmlns:a16="http://schemas.microsoft.com/office/drawing/2014/main" id="{49CD82FD-E7DB-9FBA-C657-1E6F1FF0C746}"/>
                </a:ext>
              </a:extLst>
            </p:cNvPr>
            <p:cNvSpPr/>
            <p:nvPr/>
          </p:nvSpPr>
          <p:spPr>
            <a:xfrm>
              <a:off x="11288150" y="4570338"/>
              <a:ext cx="318364" cy="297554"/>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5" name="椭圆 24">
              <a:extLst>
                <a:ext uri="{FF2B5EF4-FFF2-40B4-BE49-F238E27FC236}">
                  <a16:creationId xmlns:a16="http://schemas.microsoft.com/office/drawing/2014/main" id="{736BD9B4-D513-7139-FE44-533F2EF87941}"/>
                </a:ext>
              </a:extLst>
            </p:cNvPr>
            <p:cNvSpPr/>
            <p:nvPr/>
          </p:nvSpPr>
          <p:spPr>
            <a:xfrm>
              <a:off x="10865611" y="5376482"/>
              <a:ext cx="297542"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6" name="椭圆 25">
              <a:extLst>
                <a:ext uri="{FF2B5EF4-FFF2-40B4-BE49-F238E27FC236}">
                  <a16:creationId xmlns:a16="http://schemas.microsoft.com/office/drawing/2014/main" id="{B2A820CE-2C84-8572-4746-DA548B129660}"/>
                </a:ext>
              </a:extLst>
            </p:cNvPr>
            <p:cNvSpPr/>
            <p:nvPr/>
          </p:nvSpPr>
          <p:spPr>
            <a:xfrm>
              <a:off x="11286901" y="5362426"/>
              <a:ext cx="297542"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pic>
        <p:nvPicPr>
          <p:cNvPr id="32" name="图片 31">
            <a:extLst>
              <a:ext uri="{FF2B5EF4-FFF2-40B4-BE49-F238E27FC236}">
                <a16:creationId xmlns:a16="http://schemas.microsoft.com/office/drawing/2014/main" id="{FE5BEB37-296C-8C5F-52D4-0D3FDC103D7B}"/>
              </a:ext>
            </a:extLst>
          </p:cNvPr>
          <p:cNvPicPr>
            <a:picLocks noChangeAspect="1"/>
          </p:cNvPicPr>
          <p:nvPr/>
        </p:nvPicPr>
        <p:blipFill>
          <a:blip r:embed="rId4"/>
          <a:stretch>
            <a:fillRect/>
          </a:stretch>
        </p:blipFill>
        <p:spPr>
          <a:xfrm>
            <a:off x="10017109" y="5929794"/>
            <a:ext cx="997681" cy="886828"/>
          </a:xfrm>
          <a:prstGeom prst="rect">
            <a:avLst/>
          </a:prstGeom>
        </p:spPr>
      </p:pic>
    </p:spTree>
    <p:extLst>
      <p:ext uri="{BB962C8B-B14F-4D97-AF65-F5344CB8AC3E}">
        <p14:creationId xmlns:p14="http://schemas.microsoft.com/office/powerpoint/2010/main" val="282224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514A91-38B3-9E9F-08C7-ED08FC5A2992}"/>
              </a:ext>
            </a:extLst>
          </p:cNvPr>
          <p:cNvPicPr>
            <a:picLocks noChangeAspect="1"/>
          </p:cNvPicPr>
          <p:nvPr/>
        </p:nvPicPr>
        <p:blipFill>
          <a:blip r:embed="rId3"/>
          <a:stretch>
            <a:fillRect/>
          </a:stretch>
        </p:blipFill>
        <p:spPr>
          <a:xfrm>
            <a:off x="5047327" y="1576824"/>
            <a:ext cx="3812241" cy="4711273"/>
          </a:xfrm>
          <a:prstGeom prst="rect">
            <a:avLst/>
          </a:prstGeom>
        </p:spPr>
      </p:pic>
      <p:pic>
        <p:nvPicPr>
          <p:cNvPr id="8" name="图片 7">
            <a:extLst>
              <a:ext uri="{FF2B5EF4-FFF2-40B4-BE49-F238E27FC236}">
                <a16:creationId xmlns:a16="http://schemas.microsoft.com/office/drawing/2014/main" id="{B4431884-811C-451C-9EF3-2CC50C0E08DF}"/>
              </a:ext>
            </a:extLst>
          </p:cNvPr>
          <p:cNvPicPr>
            <a:picLocks noChangeAspect="1"/>
          </p:cNvPicPr>
          <p:nvPr/>
        </p:nvPicPr>
        <p:blipFill>
          <a:blip r:embed="rId4"/>
          <a:stretch>
            <a:fillRect/>
          </a:stretch>
        </p:blipFill>
        <p:spPr>
          <a:xfrm>
            <a:off x="500027" y="2261929"/>
            <a:ext cx="4495160" cy="2308092"/>
          </a:xfrm>
          <a:prstGeom prst="rect">
            <a:avLst/>
          </a:prstGeom>
        </p:spPr>
      </p:pic>
      <p:sp>
        <p:nvSpPr>
          <p:cNvPr id="2" name="TextBox 1"/>
          <p:cNvSpPr txBox="1"/>
          <p:nvPr/>
        </p:nvSpPr>
        <p:spPr>
          <a:xfrm>
            <a:off x="1479138" y="435967"/>
            <a:ext cx="7136377" cy="539250"/>
          </a:xfrm>
          <a:prstGeom prst="rect">
            <a:avLst/>
          </a:prstGeom>
          <a:noFill/>
        </p:spPr>
        <p:txBody>
          <a:bodyPr wrap="none" rtlCol="0">
            <a:spAutoFit/>
          </a:bodyPr>
          <a:lstStyle/>
          <a:p>
            <a:pPr defTabSz="1077140">
              <a:defRPr/>
            </a:pPr>
            <a:r>
              <a:rPr lang="en-US" altLang="zh-CN" sz="2904" b="1" dirty="0">
                <a:solidFill>
                  <a:prstClr val="black"/>
                </a:solidFill>
                <a:latin typeface="Calibri"/>
                <a:ea typeface="宋体" panose="02010600030101010101" pitchFamily="2" charset="-122"/>
              </a:rPr>
              <a:t>Use explicit to supper the implicit conversion</a:t>
            </a:r>
            <a:endParaRPr lang="zh-CN" altLang="en-US" sz="2904" b="1" dirty="0">
              <a:solidFill>
                <a:prstClr val="black"/>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D9B4BC75-8CE4-4967-BC14-F4766BD94F7D}"/>
              </a:ext>
            </a:extLst>
          </p:cNvPr>
          <p:cNvSpPr txBox="1"/>
          <p:nvPr/>
        </p:nvSpPr>
        <p:spPr>
          <a:xfrm>
            <a:off x="541097" y="1034519"/>
            <a:ext cx="10736779" cy="762645"/>
          </a:xfrm>
          <a:prstGeom prst="rect">
            <a:avLst/>
          </a:prstGeom>
          <a:noFill/>
        </p:spPr>
        <p:txBody>
          <a:bodyPr wrap="square">
            <a:spAutoFit/>
          </a:bodyPr>
          <a:lstStyle/>
          <a:p>
            <a:pPr defTabSz="1077140">
              <a:defRPr/>
            </a:pPr>
            <a:r>
              <a:rPr lang="en-US" altLang="zh-CN" sz="2178" dirty="0"/>
              <a:t>We can prevent the use of a constructor in a context that requires an implicit conversion by declaring the constructor as </a:t>
            </a:r>
            <a:r>
              <a:rPr lang="en-US" altLang="zh-CN" sz="2178" b="1" i="1" dirty="0">
                <a:solidFill>
                  <a:srgbClr val="00B0F0"/>
                </a:solidFill>
              </a:rPr>
              <a:t>explicit</a:t>
            </a:r>
            <a:r>
              <a:rPr lang="en-US" altLang="zh-CN" sz="2178" dirty="0"/>
              <a:t>:</a:t>
            </a:r>
            <a:endParaRPr lang="zh-CN" altLang="en-US" sz="2178" dirty="0">
              <a:solidFill>
                <a:prstClr val="black"/>
              </a:solidFill>
              <a:latin typeface="Calibri"/>
              <a:ea typeface="宋体" panose="02010600030101010101" pitchFamily="2" charset="-122"/>
            </a:endParaRPr>
          </a:p>
        </p:txBody>
      </p:sp>
      <p:grpSp>
        <p:nvGrpSpPr>
          <p:cNvPr id="20" name="组合 19">
            <a:extLst>
              <a:ext uri="{FF2B5EF4-FFF2-40B4-BE49-F238E27FC236}">
                <a16:creationId xmlns:a16="http://schemas.microsoft.com/office/drawing/2014/main" id="{4E93EBF8-1448-45CD-9066-AEB63BEC0FA0}"/>
              </a:ext>
            </a:extLst>
          </p:cNvPr>
          <p:cNvGrpSpPr/>
          <p:nvPr/>
        </p:nvGrpSpPr>
        <p:grpSpPr>
          <a:xfrm>
            <a:off x="5973955" y="2395716"/>
            <a:ext cx="3220065" cy="2274968"/>
            <a:chOff x="6650568" y="2075785"/>
            <a:chExt cx="3548035" cy="2506678"/>
          </a:xfrm>
        </p:grpSpPr>
        <p:grpSp>
          <p:nvGrpSpPr>
            <p:cNvPr id="21" name="组合 20">
              <a:extLst>
                <a:ext uri="{FF2B5EF4-FFF2-40B4-BE49-F238E27FC236}">
                  <a16:creationId xmlns:a16="http://schemas.microsoft.com/office/drawing/2014/main" id="{2C06F6CE-9215-4915-AA39-FF2695EC4B05}"/>
                </a:ext>
              </a:extLst>
            </p:cNvPr>
            <p:cNvGrpSpPr/>
            <p:nvPr/>
          </p:nvGrpSpPr>
          <p:grpSpPr>
            <a:xfrm>
              <a:off x="6650568" y="2075785"/>
              <a:ext cx="3548035" cy="1449670"/>
              <a:chOff x="1277789" y="4029345"/>
              <a:chExt cx="3548035" cy="1449670"/>
            </a:xfrm>
          </p:grpSpPr>
          <p:sp>
            <p:nvSpPr>
              <p:cNvPr id="22" name="文本框 21">
                <a:extLst>
                  <a:ext uri="{FF2B5EF4-FFF2-40B4-BE49-F238E27FC236}">
                    <a16:creationId xmlns:a16="http://schemas.microsoft.com/office/drawing/2014/main" id="{14267963-C75E-4C19-829E-D07924FFD2B4}"/>
                  </a:ext>
                </a:extLst>
              </p:cNvPr>
              <p:cNvSpPr txBox="1"/>
              <p:nvPr/>
            </p:nvSpPr>
            <p:spPr>
              <a:xfrm>
                <a:off x="2356155" y="4029345"/>
                <a:ext cx="2469669" cy="717247"/>
              </a:xfrm>
              <a:prstGeom prst="rect">
                <a:avLst/>
              </a:prstGeom>
              <a:noFill/>
            </p:spPr>
            <p:txBody>
              <a:bodyPr wrap="square">
                <a:spAutoFit/>
              </a:bodyPr>
              <a:lstStyle/>
              <a:p>
                <a:pPr defTabSz="1077140">
                  <a:defRPr/>
                </a:pPr>
                <a:r>
                  <a:rPr lang="en-US" altLang="zh-CN" sz="1815" dirty="0">
                    <a:solidFill>
                      <a:prstClr val="white"/>
                    </a:solidFill>
                    <a:latin typeface="Calibri"/>
                    <a:ea typeface="宋体" panose="02010600030101010101" pitchFamily="2" charset="-122"/>
                  </a:rPr>
                  <a:t>Can not do the implicit conversion</a:t>
                </a:r>
                <a:endParaRPr lang="zh-CN" altLang="en-US" sz="1815" dirty="0">
                  <a:solidFill>
                    <a:prstClr val="white"/>
                  </a:solidFill>
                  <a:latin typeface="Calibri"/>
                  <a:ea typeface="宋体" panose="02010600030101010101" pitchFamily="2" charset="-122"/>
                </a:endParaRPr>
              </a:p>
            </p:txBody>
          </p:sp>
          <p:grpSp>
            <p:nvGrpSpPr>
              <p:cNvPr id="23" name="组合 22">
                <a:extLst>
                  <a:ext uri="{FF2B5EF4-FFF2-40B4-BE49-F238E27FC236}">
                    <a16:creationId xmlns:a16="http://schemas.microsoft.com/office/drawing/2014/main" id="{7C571495-A41B-4658-B5BF-833ADA32F954}"/>
                  </a:ext>
                </a:extLst>
              </p:cNvPr>
              <p:cNvGrpSpPr/>
              <p:nvPr/>
            </p:nvGrpSpPr>
            <p:grpSpPr>
              <a:xfrm>
                <a:off x="1277789" y="4591807"/>
                <a:ext cx="1864207" cy="887208"/>
                <a:chOff x="6454364" y="4935124"/>
                <a:chExt cx="1864207" cy="887208"/>
              </a:xfrm>
            </p:grpSpPr>
            <p:sp>
              <p:nvSpPr>
                <p:cNvPr id="24" name="矩形 23">
                  <a:extLst>
                    <a:ext uri="{FF2B5EF4-FFF2-40B4-BE49-F238E27FC236}">
                      <a16:creationId xmlns:a16="http://schemas.microsoft.com/office/drawing/2014/main" id="{924D5899-8AF8-4604-8A58-D86A0AAFF62B}"/>
                    </a:ext>
                  </a:extLst>
                </p:cNvPr>
                <p:cNvSpPr/>
                <p:nvPr/>
              </p:nvSpPr>
              <p:spPr>
                <a:xfrm>
                  <a:off x="6454364" y="5506441"/>
                  <a:ext cx="1864207" cy="31589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25" name="直接箭头连接符 24">
                  <a:extLst>
                    <a:ext uri="{FF2B5EF4-FFF2-40B4-BE49-F238E27FC236}">
                      <a16:creationId xmlns:a16="http://schemas.microsoft.com/office/drawing/2014/main" id="{76896815-9BC1-4948-A35A-2641C1369F7F}"/>
                    </a:ext>
                  </a:extLst>
                </p:cNvPr>
                <p:cNvCxnSpPr>
                  <a:cxnSpLocks/>
                </p:cNvCxnSpPr>
                <p:nvPr/>
              </p:nvCxnSpPr>
              <p:spPr>
                <a:xfrm>
                  <a:off x="7942434" y="4935124"/>
                  <a:ext cx="160117" cy="57131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2" name="组合 41">
              <a:extLst>
                <a:ext uri="{FF2B5EF4-FFF2-40B4-BE49-F238E27FC236}">
                  <a16:creationId xmlns:a16="http://schemas.microsoft.com/office/drawing/2014/main" id="{4668773E-B15F-447E-9CD5-14E374141D1B}"/>
                </a:ext>
              </a:extLst>
            </p:cNvPr>
            <p:cNvGrpSpPr/>
            <p:nvPr/>
          </p:nvGrpSpPr>
          <p:grpSpPr>
            <a:xfrm>
              <a:off x="6678390" y="2638247"/>
              <a:ext cx="1460248" cy="1944216"/>
              <a:chOff x="6454365" y="3878116"/>
              <a:chExt cx="1460248" cy="1944216"/>
            </a:xfrm>
          </p:grpSpPr>
          <p:sp>
            <p:nvSpPr>
              <p:cNvPr id="43" name="矩形 42">
                <a:extLst>
                  <a:ext uri="{FF2B5EF4-FFF2-40B4-BE49-F238E27FC236}">
                    <a16:creationId xmlns:a16="http://schemas.microsoft.com/office/drawing/2014/main" id="{C9E48BEB-8178-4E4C-A2C7-C3B6C6E0E377}"/>
                  </a:ext>
                </a:extLst>
              </p:cNvPr>
              <p:cNvSpPr/>
              <p:nvPr/>
            </p:nvSpPr>
            <p:spPr>
              <a:xfrm>
                <a:off x="6454365" y="5506441"/>
                <a:ext cx="983648" cy="31589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44" name="直接箭头连接符 43">
                <a:extLst>
                  <a:ext uri="{FF2B5EF4-FFF2-40B4-BE49-F238E27FC236}">
                    <a16:creationId xmlns:a16="http://schemas.microsoft.com/office/drawing/2014/main" id="{22109C7A-AC1A-4367-ACA9-8ECFB1E1DBC1}"/>
                  </a:ext>
                </a:extLst>
              </p:cNvPr>
              <p:cNvCxnSpPr>
                <a:cxnSpLocks/>
              </p:cNvCxnSpPr>
              <p:nvPr/>
            </p:nvCxnSpPr>
            <p:spPr>
              <a:xfrm flipH="1">
                <a:off x="7438012" y="3878116"/>
                <a:ext cx="476601" cy="16807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0" name="组合 29">
            <a:extLst>
              <a:ext uri="{FF2B5EF4-FFF2-40B4-BE49-F238E27FC236}">
                <a16:creationId xmlns:a16="http://schemas.microsoft.com/office/drawing/2014/main" id="{E73A2242-4B38-471D-9BE2-33A0014C69E9}"/>
              </a:ext>
            </a:extLst>
          </p:cNvPr>
          <p:cNvGrpSpPr/>
          <p:nvPr/>
        </p:nvGrpSpPr>
        <p:grpSpPr>
          <a:xfrm>
            <a:off x="541097" y="4138778"/>
            <a:ext cx="3659701" cy="1126295"/>
            <a:chOff x="485701" y="4560321"/>
            <a:chExt cx="4032448" cy="1241011"/>
          </a:xfrm>
        </p:grpSpPr>
        <p:grpSp>
          <p:nvGrpSpPr>
            <p:cNvPr id="10" name="组合 9">
              <a:extLst>
                <a:ext uri="{FF2B5EF4-FFF2-40B4-BE49-F238E27FC236}">
                  <a16:creationId xmlns:a16="http://schemas.microsoft.com/office/drawing/2014/main" id="{0F608680-28AD-4764-BB51-484D0E2267D1}"/>
                </a:ext>
              </a:extLst>
            </p:cNvPr>
            <p:cNvGrpSpPr/>
            <p:nvPr/>
          </p:nvGrpSpPr>
          <p:grpSpPr>
            <a:xfrm>
              <a:off x="485701" y="4948892"/>
              <a:ext cx="4032448" cy="852440"/>
              <a:chOff x="485701" y="4948892"/>
              <a:chExt cx="4032448" cy="852440"/>
            </a:xfrm>
          </p:grpSpPr>
          <p:sp>
            <p:nvSpPr>
              <p:cNvPr id="11" name="文本框 10">
                <a:extLst>
                  <a:ext uri="{FF2B5EF4-FFF2-40B4-BE49-F238E27FC236}">
                    <a16:creationId xmlns:a16="http://schemas.microsoft.com/office/drawing/2014/main" id="{7C7D71AD-076C-4986-8707-BF5676A6664B}"/>
                  </a:ext>
                </a:extLst>
              </p:cNvPr>
              <p:cNvSpPr txBox="1"/>
              <p:nvPr/>
            </p:nvSpPr>
            <p:spPr>
              <a:xfrm>
                <a:off x="485701" y="5330302"/>
                <a:ext cx="4032448" cy="471030"/>
              </a:xfrm>
              <a:prstGeom prst="rect">
                <a:avLst/>
              </a:prstGeom>
              <a:noFill/>
            </p:spPr>
            <p:txBody>
              <a:bodyPr wrap="square">
                <a:spAutoFit/>
              </a:bodyPr>
              <a:lstStyle/>
              <a:p>
                <a:pPr defTabSz="1077140">
                  <a:defRPr/>
                </a:pPr>
                <a:r>
                  <a:rPr lang="en-US" altLang="zh-CN" sz="2178" dirty="0">
                    <a:solidFill>
                      <a:prstClr val="black"/>
                    </a:solidFill>
                    <a:latin typeface="Calibri"/>
                    <a:ea typeface="宋体" panose="02010600030101010101" pitchFamily="2" charset="-122"/>
                  </a:rPr>
                  <a:t>Turn off implicit conversion</a:t>
                </a:r>
                <a:endParaRPr lang="zh-CN" altLang="en-US" sz="2178" dirty="0">
                  <a:solidFill>
                    <a:prstClr val="black"/>
                  </a:solidFill>
                  <a:latin typeface="Calibri"/>
                  <a:ea typeface="宋体" panose="02010600030101010101" pitchFamily="2" charset="-122"/>
                </a:endParaRPr>
              </a:p>
            </p:txBody>
          </p:sp>
          <p:cxnSp>
            <p:nvCxnSpPr>
              <p:cNvPr id="19" name="直接箭头连接符 18">
                <a:extLst>
                  <a:ext uri="{FF2B5EF4-FFF2-40B4-BE49-F238E27FC236}">
                    <a16:creationId xmlns:a16="http://schemas.microsoft.com/office/drawing/2014/main" id="{C8B8C59E-BE9E-48C1-82B8-BAA2C5DB6525}"/>
                  </a:ext>
                </a:extLst>
              </p:cNvPr>
              <p:cNvCxnSpPr>
                <a:cxnSpLocks/>
              </p:cNvCxnSpPr>
              <p:nvPr/>
            </p:nvCxnSpPr>
            <p:spPr>
              <a:xfrm flipH="1" flipV="1">
                <a:off x="1343429" y="4948892"/>
                <a:ext cx="146768" cy="296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3" name="椭圆 32">
              <a:extLst>
                <a:ext uri="{FF2B5EF4-FFF2-40B4-BE49-F238E27FC236}">
                  <a16:creationId xmlns:a16="http://schemas.microsoft.com/office/drawing/2014/main" id="{EFD6AE92-BA80-4CE1-A76E-829F5C501E35}"/>
                </a:ext>
              </a:extLst>
            </p:cNvPr>
            <p:cNvSpPr/>
            <p:nvPr/>
          </p:nvSpPr>
          <p:spPr>
            <a:xfrm>
              <a:off x="821917" y="4560321"/>
              <a:ext cx="1031935" cy="3885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39" name="组合 38">
            <a:extLst>
              <a:ext uri="{FF2B5EF4-FFF2-40B4-BE49-F238E27FC236}">
                <a16:creationId xmlns:a16="http://schemas.microsoft.com/office/drawing/2014/main" id="{C02B1AF2-7FAD-0D5C-2596-FF39A6B97B3E}"/>
              </a:ext>
            </a:extLst>
          </p:cNvPr>
          <p:cNvGrpSpPr/>
          <p:nvPr/>
        </p:nvGrpSpPr>
        <p:grpSpPr>
          <a:xfrm>
            <a:off x="8911707" y="3379187"/>
            <a:ext cx="2774897" cy="1342103"/>
            <a:chOff x="9708873" y="3723363"/>
            <a:chExt cx="3057525" cy="1478799"/>
          </a:xfrm>
        </p:grpSpPr>
        <p:pic>
          <p:nvPicPr>
            <p:cNvPr id="14" name="图片 13">
              <a:extLst>
                <a:ext uri="{FF2B5EF4-FFF2-40B4-BE49-F238E27FC236}">
                  <a16:creationId xmlns:a16="http://schemas.microsoft.com/office/drawing/2014/main" id="{C1F13F0C-AB19-2502-C7E6-DB6E674D551E}"/>
                </a:ext>
              </a:extLst>
            </p:cNvPr>
            <p:cNvPicPr>
              <a:picLocks noChangeAspect="1"/>
            </p:cNvPicPr>
            <p:nvPr/>
          </p:nvPicPr>
          <p:blipFill>
            <a:blip r:embed="rId5"/>
            <a:stretch>
              <a:fillRect/>
            </a:stretch>
          </p:blipFill>
          <p:spPr>
            <a:xfrm>
              <a:off x="9750366" y="3723363"/>
              <a:ext cx="2533650" cy="295275"/>
            </a:xfrm>
            <a:prstGeom prst="rect">
              <a:avLst/>
            </a:prstGeom>
          </p:spPr>
        </p:pic>
        <p:pic>
          <p:nvPicPr>
            <p:cNvPr id="16" name="图片 15">
              <a:extLst>
                <a:ext uri="{FF2B5EF4-FFF2-40B4-BE49-F238E27FC236}">
                  <a16:creationId xmlns:a16="http://schemas.microsoft.com/office/drawing/2014/main" id="{4D6D0AB0-01FF-F06B-F177-1105C15304F1}"/>
                </a:ext>
              </a:extLst>
            </p:cNvPr>
            <p:cNvPicPr>
              <a:picLocks noChangeAspect="1"/>
            </p:cNvPicPr>
            <p:nvPr/>
          </p:nvPicPr>
          <p:blipFill>
            <a:blip r:embed="rId6"/>
            <a:stretch>
              <a:fillRect/>
            </a:stretch>
          </p:blipFill>
          <p:spPr>
            <a:xfrm>
              <a:off x="9708873" y="4849737"/>
              <a:ext cx="3057525" cy="352425"/>
            </a:xfrm>
            <a:prstGeom prst="rect">
              <a:avLst/>
            </a:prstGeom>
          </p:spPr>
        </p:pic>
      </p:grpSp>
      <p:grpSp>
        <p:nvGrpSpPr>
          <p:cNvPr id="38" name="组合 37">
            <a:extLst>
              <a:ext uri="{FF2B5EF4-FFF2-40B4-BE49-F238E27FC236}">
                <a16:creationId xmlns:a16="http://schemas.microsoft.com/office/drawing/2014/main" id="{D66CB986-4794-8845-33C4-228EA275FE5C}"/>
              </a:ext>
            </a:extLst>
          </p:cNvPr>
          <p:cNvGrpSpPr/>
          <p:nvPr/>
        </p:nvGrpSpPr>
        <p:grpSpPr>
          <a:xfrm>
            <a:off x="9428942" y="3647167"/>
            <a:ext cx="2241380" cy="1902561"/>
            <a:chOff x="10278789" y="4018638"/>
            <a:chExt cx="2469669" cy="2096341"/>
          </a:xfrm>
        </p:grpSpPr>
        <p:sp>
          <p:nvSpPr>
            <p:cNvPr id="17" name="文本框 16">
              <a:extLst>
                <a:ext uri="{FF2B5EF4-FFF2-40B4-BE49-F238E27FC236}">
                  <a16:creationId xmlns:a16="http://schemas.microsoft.com/office/drawing/2014/main" id="{8050B764-59BB-9AA0-AB7B-04A48AEEED95}"/>
                </a:ext>
              </a:extLst>
            </p:cNvPr>
            <p:cNvSpPr txBox="1"/>
            <p:nvPr/>
          </p:nvSpPr>
          <p:spPr>
            <a:xfrm>
              <a:off x="10278789" y="5397732"/>
              <a:ext cx="2469669" cy="717247"/>
            </a:xfrm>
            <a:prstGeom prst="rect">
              <a:avLst/>
            </a:prstGeom>
            <a:noFill/>
          </p:spPr>
          <p:txBody>
            <a:bodyPr wrap="square">
              <a:spAutoFit/>
            </a:bodyPr>
            <a:lstStyle/>
            <a:p>
              <a:pPr defTabSz="1077140">
                <a:defRPr/>
              </a:pPr>
              <a:r>
                <a:rPr lang="en-US" altLang="zh-CN" sz="1815" dirty="0">
                  <a:latin typeface="Calibri"/>
                  <a:ea typeface="宋体" panose="02010600030101010101" pitchFamily="2" charset="-122"/>
                </a:rPr>
                <a:t>Use these two styles for explicit conversion</a:t>
              </a:r>
              <a:endParaRPr lang="zh-CN" altLang="en-US" sz="1815" dirty="0">
                <a:latin typeface="Calibri"/>
                <a:ea typeface="宋体" panose="02010600030101010101" pitchFamily="2" charset="-122"/>
              </a:endParaRPr>
            </a:p>
          </p:txBody>
        </p:sp>
        <p:cxnSp>
          <p:nvCxnSpPr>
            <p:cNvPr id="18" name="直接箭头连接符 17">
              <a:extLst>
                <a:ext uri="{FF2B5EF4-FFF2-40B4-BE49-F238E27FC236}">
                  <a16:creationId xmlns:a16="http://schemas.microsoft.com/office/drawing/2014/main" id="{A2A331F9-CDCD-E2D7-4774-A72A03271BA6}"/>
                </a:ext>
              </a:extLst>
            </p:cNvPr>
            <p:cNvCxnSpPr>
              <a:cxnSpLocks/>
            </p:cNvCxnSpPr>
            <p:nvPr/>
          </p:nvCxnSpPr>
          <p:spPr>
            <a:xfrm flipH="1" flipV="1">
              <a:off x="11358909" y="5146402"/>
              <a:ext cx="360040" cy="439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B648299-785D-43F4-858E-BD1B3D36174E}"/>
                </a:ext>
              </a:extLst>
            </p:cNvPr>
            <p:cNvCxnSpPr>
              <a:cxnSpLocks/>
            </p:cNvCxnSpPr>
            <p:nvPr/>
          </p:nvCxnSpPr>
          <p:spPr>
            <a:xfrm flipV="1">
              <a:off x="11718949" y="4018638"/>
              <a:ext cx="0" cy="15669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982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1F2FBC78-FB2A-4156-9FD1-57D45A350F11}"/>
              </a:ext>
            </a:extLst>
          </p:cNvPr>
          <p:cNvPicPr>
            <a:picLocks noChangeAspect="1"/>
          </p:cNvPicPr>
          <p:nvPr/>
        </p:nvPicPr>
        <p:blipFill>
          <a:blip r:embed="rId3"/>
          <a:stretch>
            <a:fillRect/>
          </a:stretch>
        </p:blipFill>
        <p:spPr>
          <a:xfrm>
            <a:off x="5914198" y="2675256"/>
            <a:ext cx="2661644" cy="740538"/>
          </a:xfrm>
          <a:prstGeom prst="rect">
            <a:avLst/>
          </a:prstGeom>
        </p:spPr>
      </p:pic>
      <p:pic>
        <p:nvPicPr>
          <p:cNvPr id="12" name="图片 11">
            <a:extLst>
              <a:ext uri="{FF2B5EF4-FFF2-40B4-BE49-F238E27FC236}">
                <a16:creationId xmlns:a16="http://schemas.microsoft.com/office/drawing/2014/main" id="{45933C1E-C92B-4BB2-AB55-A2F8961F4EA7}"/>
              </a:ext>
            </a:extLst>
          </p:cNvPr>
          <p:cNvPicPr>
            <a:picLocks noChangeAspect="1"/>
          </p:cNvPicPr>
          <p:nvPr/>
        </p:nvPicPr>
        <p:blipFill>
          <a:blip r:embed="rId4"/>
          <a:stretch>
            <a:fillRect/>
          </a:stretch>
        </p:blipFill>
        <p:spPr>
          <a:xfrm>
            <a:off x="487028" y="2428446"/>
            <a:ext cx="4673851" cy="4069580"/>
          </a:xfrm>
          <a:prstGeom prst="rect">
            <a:avLst/>
          </a:prstGeom>
        </p:spPr>
      </p:pic>
      <p:sp>
        <p:nvSpPr>
          <p:cNvPr id="2" name="TextBox 1"/>
          <p:cNvSpPr txBox="1"/>
          <p:nvPr/>
        </p:nvSpPr>
        <p:spPr>
          <a:xfrm>
            <a:off x="1412266" y="359974"/>
            <a:ext cx="3662734" cy="539250"/>
          </a:xfrm>
          <a:prstGeom prst="rect">
            <a:avLst/>
          </a:prstGeom>
          <a:noFill/>
        </p:spPr>
        <p:txBody>
          <a:bodyPr wrap="none" rtlCol="0">
            <a:spAutoFit/>
          </a:bodyPr>
          <a:lstStyle/>
          <a:p>
            <a:pPr defTabSz="1077140">
              <a:defRPr/>
            </a:pPr>
            <a:r>
              <a:rPr lang="en-US" altLang="zh-CN" sz="2904" b="1" dirty="0">
                <a:solidFill>
                  <a:prstClr val="black"/>
                </a:solidFill>
                <a:latin typeface="Calibri"/>
                <a:ea typeface="宋体" panose="02010600030101010101" pitchFamily="2" charset="-122"/>
              </a:rPr>
              <a:t>2. Conversion function</a:t>
            </a:r>
            <a:endParaRPr lang="zh-CN" altLang="en-US" sz="2904" b="1" dirty="0">
              <a:solidFill>
                <a:prstClr val="black"/>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D9B4BC75-8CE4-4967-BC14-F4766BD94F7D}"/>
              </a:ext>
            </a:extLst>
          </p:cNvPr>
          <p:cNvSpPr txBox="1"/>
          <p:nvPr/>
        </p:nvSpPr>
        <p:spPr>
          <a:xfrm>
            <a:off x="1221226" y="956974"/>
            <a:ext cx="10736779" cy="762645"/>
          </a:xfrm>
          <a:prstGeom prst="rect">
            <a:avLst/>
          </a:prstGeom>
          <a:noFill/>
        </p:spPr>
        <p:txBody>
          <a:bodyPr wrap="square">
            <a:spAutoFit/>
          </a:bodyPr>
          <a:lstStyle/>
          <a:p>
            <a:pPr defTabSz="1077140">
              <a:defRPr/>
            </a:pPr>
            <a:r>
              <a:rPr lang="en-US" altLang="zh-CN" sz="2178" dirty="0">
                <a:solidFill>
                  <a:prstClr val="black"/>
                </a:solidFill>
                <a:latin typeface="Calibri"/>
                <a:ea typeface="宋体" panose="02010600030101010101" pitchFamily="2" charset="-122"/>
              </a:rPr>
              <a:t>Conversion function is </a:t>
            </a:r>
            <a:r>
              <a:rPr lang="en-US" altLang="zh-CN" sz="2178" dirty="0"/>
              <a:t>a member function with the name </a:t>
            </a:r>
            <a:r>
              <a:rPr lang="en-US" altLang="zh-CN" sz="2178" b="1" i="1" dirty="0">
                <a:solidFill>
                  <a:srgbClr val="00B0F0"/>
                </a:solidFill>
              </a:rPr>
              <a:t>operator </a:t>
            </a:r>
            <a:r>
              <a:rPr lang="en-US" altLang="zh-CN" sz="2178" dirty="0"/>
              <a:t>followed by a type specification, no return type, no arguments.</a:t>
            </a:r>
            <a:endParaRPr lang="zh-CN" altLang="en-US" sz="2178" dirty="0">
              <a:solidFill>
                <a:prstClr val="black"/>
              </a:solidFill>
              <a:latin typeface="Calibri"/>
              <a:ea typeface="宋体" panose="02010600030101010101" pitchFamily="2" charset="-122"/>
            </a:endParaRPr>
          </a:p>
        </p:txBody>
      </p:sp>
      <p:grpSp>
        <p:nvGrpSpPr>
          <p:cNvPr id="10" name="组合 9">
            <a:extLst>
              <a:ext uri="{FF2B5EF4-FFF2-40B4-BE49-F238E27FC236}">
                <a16:creationId xmlns:a16="http://schemas.microsoft.com/office/drawing/2014/main" id="{0F608680-28AD-4764-BB51-484D0E2267D1}"/>
              </a:ext>
            </a:extLst>
          </p:cNvPr>
          <p:cNvGrpSpPr/>
          <p:nvPr/>
        </p:nvGrpSpPr>
        <p:grpSpPr>
          <a:xfrm>
            <a:off x="737153" y="5604564"/>
            <a:ext cx="3430969" cy="1220387"/>
            <a:chOff x="1277789" y="5452470"/>
            <a:chExt cx="3780420" cy="1344686"/>
          </a:xfrm>
        </p:grpSpPr>
        <p:sp>
          <p:nvSpPr>
            <p:cNvPr id="11" name="文本框 10">
              <a:extLst>
                <a:ext uri="{FF2B5EF4-FFF2-40B4-BE49-F238E27FC236}">
                  <a16:creationId xmlns:a16="http://schemas.microsoft.com/office/drawing/2014/main" id="{7C7D71AD-076C-4986-8707-BF5676A6664B}"/>
                </a:ext>
              </a:extLst>
            </p:cNvPr>
            <p:cNvSpPr txBox="1"/>
            <p:nvPr/>
          </p:nvSpPr>
          <p:spPr>
            <a:xfrm>
              <a:off x="1961865" y="6326126"/>
              <a:ext cx="3096344" cy="471030"/>
            </a:xfrm>
            <a:prstGeom prst="rect">
              <a:avLst/>
            </a:prstGeom>
            <a:noFill/>
          </p:spPr>
          <p:txBody>
            <a:bodyPr wrap="square">
              <a:spAutoFit/>
            </a:bodyPr>
            <a:lstStyle/>
            <a:p>
              <a:pPr defTabSz="1077140">
                <a:defRPr/>
              </a:pPr>
              <a:r>
                <a:rPr lang="en-US" altLang="zh-CN" sz="2178" dirty="0">
                  <a:solidFill>
                    <a:prstClr val="black"/>
                  </a:solidFill>
                  <a:latin typeface="Calibri"/>
                  <a:ea typeface="宋体" panose="02010600030101010101" pitchFamily="2" charset="-122"/>
                </a:rPr>
                <a:t>conversion function</a:t>
              </a:r>
              <a:endParaRPr lang="zh-CN" altLang="en-US" sz="2178" dirty="0">
                <a:solidFill>
                  <a:prstClr val="black"/>
                </a:solidFill>
                <a:latin typeface="Calibri"/>
                <a:ea typeface="宋体" panose="02010600030101010101" pitchFamily="2" charset="-122"/>
              </a:endParaRPr>
            </a:p>
          </p:txBody>
        </p:sp>
        <p:grpSp>
          <p:nvGrpSpPr>
            <p:cNvPr id="17" name="组合 16">
              <a:extLst>
                <a:ext uri="{FF2B5EF4-FFF2-40B4-BE49-F238E27FC236}">
                  <a16:creationId xmlns:a16="http://schemas.microsoft.com/office/drawing/2014/main" id="{EC35D2DF-A1D9-49B9-AE80-8252A1634A29}"/>
                </a:ext>
              </a:extLst>
            </p:cNvPr>
            <p:cNvGrpSpPr/>
            <p:nvPr/>
          </p:nvGrpSpPr>
          <p:grpSpPr>
            <a:xfrm>
              <a:off x="1277789" y="5452470"/>
              <a:ext cx="2733553" cy="984462"/>
              <a:chOff x="6454364" y="5795787"/>
              <a:chExt cx="2733553" cy="984462"/>
            </a:xfrm>
          </p:grpSpPr>
          <p:sp>
            <p:nvSpPr>
              <p:cNvPr id="18" name="矩形 17">
                <a:extLst>
                  <a:ext uri="{FF2B5EF4-FFF2-40B4-BE49-F238E27FC236}">
                    <a16:creationId xmlns:a16="http://schemas.microsoft.com/office/drawing/2014/main" id="{4824C29E-9132-45DA-99D1-69B657ED1E1C}"/>
                  </a:ext>
                </a:extLst>
              </p:cNvPr>
              <p:cNvSpPr/>
              <p:nvPr/>
            </p:nvSpPr>
            <p:spPr>
              <a:xfrm>
                <a:off x="6454364" y="5795787"/>
                <a:ext cx="2733553" cy="87365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9" name="直接箭头连接符 18">
                <a:extLst>
                  <a:ext uri="{FF2B5EF4-FFF2-40B4-BE49-F238E27FC236}">
                    <a16:creationId xmlns:a16="http://schemas.microsoft.com/office/drawing/2014/main" id="{C8B8C59E-BE9E-48C1-82B8-BAA2C5DB6525}"/>
                  </a:ext>
                </a:extLst>
              </p:cNvPr>
              <p:cNvCxnSpPr>
                <a:cxnSpLocks/>
              </p:cNvCxnSpPr>
              <p:nvPr/>
            </p:nvCxnSpPr>
            <p:spPr>
              <a:xfrm flipH="1" flipV="1">
                <a:off x="7606492" y="6348159"/>
                <a:ext cx="216024" cy="432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5" name="直接箭头连接符 24">
            <a:extLst>
              <a:ext uri="{FF2B5EF4-FFF2-40B4-BE49-F238E27FC236}">
                <a16:creationId xmlns:a16="http://schemas.microsoft.com/office/drawing/2014/main" id="{76896815-9BC1-4948-A35A-2641C1369F7F}"/>
              </a:ext>
            </a:extLst>
          </p:cNvPr>
          <p:cNvCxnSpPr>
            <a:cxnSpLocks/>
            <a:stCxn id="31" idx="3"/>
          </p:cNvCxnSpPr>
          <p:nvPr/>
        </p:nvCxnSpPr>
        <p:spPr>
          <a:xfrm flipH="1">
            <a:off x="3138167" y="3300599"/>
            <a:ext cx="4916792" cy="24157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172" name="组合 7171">
            <a:extLst>
              <a:ext uri="{FF2B5EF4-FFF2-40B4-BE49-F238E27FC236}">
                <a16:creationId xmlns:a16="http://schemas.microsoft.com/office/drawing/2014/main" id="{EB2EC023-A5F2-45E7-BFBB-A10D2C6F3F94}"/>
              </a:ext>
            </a:extLst>
          </p:cNvPr>
          <p:cNvGrpSpPr/>
          <p:nvPr/>
        </p:nvGrpSpPr>
        <p:grpSpPr>
          <a:xfrm>
            <a:off x="7991202" y="2702689"/>
            <a:ext cx="3713771" cy="650947"/>
            <a:chOff x="7638855" y="4365725"/>
            <a:chExt cx="4092026" cy="717247"/>
          </a:xfrm>
        </p:grpSpPr>
        <p:sp>
          <p:nvSpPr>
            <p:cNvPr id="31" name="椭圆 30">
              <a:extLst>
                <a:ext uri="{FF2B5EF4-FFF2-40B4-BE49-F238E27FC236}">
                  <a16:creationId xmlns:a16="http://schemas.microsoft.com/office/drawing/2014/main" id="{2515EAE5-1417-4A2B-8E87-11DF918919F4}"/>
                </a:ext>
              </a:extLst>
            </p:cNvPr>
            <p:cNvSpPr/>
            <p:nvPr/>
          </p:nvSpPr>
          <p:spPr>
            <a:xfrm>
              <a:off x="7638855" y="4733926"/>
              <a:ext cx="479694" cy="340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7169" name="直接箭头连接符 7168">
              <a:extLst>
                <a:ext uri="{FF2B5EF4-FFF2-40B4-BE49-F238E27FC236}">
                  <a16:creationId xmlns:a16="http://schemas.microsoft.com/office/drawing/2014/main" id="{91AD9B59-0BB9-456B-979F-6D136DEC6754}"/>
                </a:ext>
              </a:extLst>
            </p:cNvPr>
            <p:cNvCxnSpPr>
              <a:cxnSpLocks/>
            </p:cNvCxnSpPr>
            <p:nvPr/>
          </p:nvCxnSpPr>
          <p:spPr>
            <a:xfrm flipH="1">
              <a:off x="8046545" y="4741505"/>
              <a:ext cx="459067" cy="1171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CBED9FE-753C-486C-8213-36F7DDCCFFB6}"/>
                </a:ext>
              </a:extLst>
            </p:cNvPr>
            <p:cNvSpPr txBox="1"/>
            <p:nvPr/>
          </p:nvSpPr>
          <p:spPr>
            <a:xfrm>
              <a:off x="8314266" y="4365725"/>
              <a:ext cx="3416615" cy="717247"/>
            </a:xfrm>
            <a:prstGeom prst="rect">
              <a:avLst/>
            </a:prstGeom>
            <a:noFill/>
          </p:spPr>
          <p:txBody>
            <a:bodyPr wrap="square">
              <a:spAutoFit/>
            </a:bodyPr>
            <a:lstStyle/>
            <a:p>
              <a:pPr defTabSz="1077140">
                <a:defRPr/>
              </a:pPr>
              <a:r>
                <a:rPr lang="en-US" altLang="zh-CN" sz="1815" dirty="0">
                  <a:solidFill>
                    <a:prstClr val="black"/>
                  </a:solidFill>
                  <a:latin typeface="Calibri"/>
                  <a:ea typeface="宋体" panose="02010600030101010101" pitchFamily="2" charset="-122"/>
                </a:rPr>
                <a:t>Convert Rational object </a:t>
              </a:r>
              <a:r>
                <a:rPr lang="en-US" altLang="zh-CN" sz="1815" b="1" dirty="0">
                  <a:solidFill>
                    <a:prstClr val="black"/>
                  </a:solidFill>
                  <a:latin typeface="Calibri"/>
                  <a:ea typeface="宋体" panose="02010600030101010101" pitchFamily="2" charset="-122"/>
                </a:rPr>
                <a:t>a</a:t>
              </a:r>
              <a:r>
                <a:rPr lang="en-US" altLang="zh-CN" sz="1815" dirty="0">
                  <a:solidFill>
                    <a:prstClr val="black"/>
                  </a:solidFill>
                  <a:latin typeface="Calibri"/>
                  <a:ea typeface="宋体" panose="02010600030101010101" pitchFamily="2" charset="-122"/>
                </a:rPr>
                <a:t> to </a:t>
              </a:r>
              <a:r>
                <a:rPr lang="en-US" altLang="zh-CN" sz="1815" b="1" dirty="0">
                  <a:solidFill>
                    <a:prstClr val="black"/>
                  </a:solidFill>
                  <a:latin typeface="Calibri"/>
                  <a:ea typeface="宋体" panose="02010600030101010101" pitchFamily="2" charset="-122"/>
                </a:rPr>
                <a:t>double</a:t>
              </a:r>
              <a:r>
                <a:rPr lang="en-US" altLang="zh-CN" sz="1815" dirty="0">
                  <a:solidFill>
                    <a:prstClr val="black"/>
                  </a:solidFill>
                  <a:latin typeface="Calibri"/>
                  <a:ea typeface="宋体" panose="02010600030101010101" pitchFamily="2" charset="-122"/>
                </a:rPr>
                <a:t> by conversion function</a:t>
              </a:r>
              <a:endParaRPr lang="zh-CN" altLang="en-US" sz="1815" dirty="0">
                <a:solidFill>
                  <a:prstClr val="black"/>
                </a:solidFill>
                <a:latin typeface="Calibri"/>
                <a:ea typeface="宋体" panose="02010600030101010101" pitchFamily="2" charset="-122"/>
              </a:endParaRPr>
            </a:p>
          </p:txBody>
        </p:sp>
      </p:grpSp>
      <p:sp>
        <p:nvSpPr>
          <p:cNvPr id="32" name="TextBox 5">
            <a:extLst>
              <a:ext uri="{FF2B5EF4-FFF2-40B4-BE49-F238E27FC236}">
                <a16:creationId xmlns:a16="http://schemas.microsoft.com/office/drawing/2014/main" id="{39B5B8BA-8FBA-4EFD-9FD6-9CB9A2A6128F}"/>
              </a:ext>
            </a:extLst>
          </p:cNvPr>
          <p:cNvSpPr txBox="1"/>
          <p:nvPr/>
        </p:nvSpPr>
        <p:spPr>
          <a:xfrm>
            <a:off x="2763059" y="1849594"/>
            <a:ext cx="3217227" cy="483337"/>
          </a:xfrm>
          <a:prstGeom prst="rect">
            <a:avLst/>
          </a:prstGeom>
          <a:noFill/>
        </p:spPr>
        <p:txBody>
          <a:bodyPr wrap="none" rtlCol="0">
            <a:spAutoFit/>
          </a:bodyPr>
          <a:lstStyle/>
          <a:p>
            <a:r>
              <a:rPr lang="en-US" altLang="zh-CN" sz="2541" b="1" i="1" dirty="0">
                <a:solidFill>
                  <a:srgbClr val="00B0F0"/>
                </a:solidFill>
              </a:rPr>
              <a:t>operator</a:t>
            </a:r>
            <a:r>
              <a:rPr lang="en-US" altLang="zh-CN" sz="2541" b="1" dirty="0"/>
              <a:t> </a:t>
            </a:r>
            <a:r>
              <a:rPr lang="en-US" altLang="zh-CN" sz="2541" b="1" dirty="0" err="1"/>
              <a:t>typeName</a:t>
            </a:r>
            <a:r>
              <a:rPr lang="en-US" altLang="zh-CN" sz="2541" b="1" dirty="0"/>
              <a:t>( );</a:t>
            </a:r>
            <a:endParaRPr lang="zh-CN" altLang="en-US" sz="2541" b="1" dirty="0"/>
          </a:p>
        </p:txBody>
      </p:sp>
      <p:pic>
        <p:nvPicPr>
          <p:cNvPr id="7173" name="图片 7172">
            <a:extLst>
              <a:ext uri="{FF2B5EF4-FFF2-40B4-BE49-F238E27FC236}">
                <a16:creationId xmlns:a16="http://schemas.microsoft.com/office/drawing/2014/main" id="{82115BE2-D4C2-4F1A-9A83-AD40325234FF}"/>
              </a:ext>
            </a:extLst>
          </p:cNvPr>
          <p:cNvPicPr>
            <a:picLocks noChangeAspect="1"/>
          </p:cNvPicPr>
          <p:nvPr/>
        </p:nvPicPr>
        <p:blipFill>
          <a:blip r:embed="rId5"/>
          <a:stretch>
            <a:fillRect/>
          </a:stretch>
        </p:blipFill>
        <p:spPr>
          <a:xfrm>
            <a:off x="5469417" y="5437023"/>
            <a:ext cx="3596128" cy="985477"/>
          </a:xfrm>
          <a:prstGeom prst="rect">
            <a:avLst/>
          </a:prstGeom>
        </p:spPr>
      </p:pic>
      <p:grpSp>
        <p:nvGrpSpPr>
          <p:cNvPr id="50" name="组合 49">
            <a:extLst>
              <a:ext uri="{FF2B5EF4-FFF2-40B4-BE49-F238E27FC236}">
                <a16:creationId xmlns:a16="http://schemas.microsoft.com/office/drawing/2014/main" id="{CD89C66D-F360-4BA4-BAD8-DF2FF61C8AF9}"/>
              </a:ext>
            </a:extLst>
          </p:cNvPr>
          <p:cNvGrpSpPr/>
          <p:nvPr/>
        </p:nvGrpSpPr>
        <p:grpSpPr>
          <a:xfrm>
            <a:off x="5507835" y="4600606"/>
            <a:ext cx="3348824" cy="1156332"/>
            <a:chOff x="7566848" y="3864661"/>
            <a:chExt cx="3689908" cy="1274107"/>
          </a:xfrm>
        </p:grpSpPr>
        <p:sp>
          <p:nvSpPr>
            <p:cNvPr id="51" name="椭圆 50">
              <a:extLst>
                <a:ext uri="{FF2B5EF4-FFF2-40B4-BE49-F238E27FC236}">
                  <a16:creationId xmlns:a16="http://schemas.microsoft.com/office/drawing/2014/main" id="{B8CB643B-EA12-45AC-9468-9C79CC1E28AE}"/>
                </a:ext>
              </a:extLst>
            </p:cNvPr>
            <p:cNvSpPr/>
            <p:nvPr/>
          </p:nvSpPr>
          <p:spPr>
            <a:xfrm>
              <a:off x="7616277" y="4741505"/>
              <a:ext cx="889336" cy="3972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52" name="直接箭头连接符 51">
              <a:extLst>
                <a:ext uri="{FF2B5EF4-FFF2-40B4-BE49-F238E27FC236}">
                  <a16:creationId xmlns:a16="http://schemas.microsoft.com/office/drawing/2014/main" id="{2015D99A-C4CB-4EDE-82EA-616D15280266}"/>
                </a:ext>
              </a:extLst>
            </p:cNvPr>
            <p:cNvCxnSpPr>
              <a:cxnSpLocks/>
            </p:cNvCxnSpPr>
            <p:nvPr/>
          </p:nvCxnSpPr>
          <p:spPr>
            <a:xfrm flipH="1">
              <a:off x="8046545" y="4517941"/>
              <a:ext cx="399127" cy="2363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584DF5F-B381-4DD2-9252-873C03BAD7AC}"/>
                </a:ext>
              </a:extLst>
            </p:cNvPr>
            <p:cNvSpPr txBox="1"/>
            <p:nvPr/>
          </p:nvSpPr>
          <p:spPr>
            <a:xfrm>
              <a:off x="7566848" y="3864661"/>
              <a:ext cx="3689908" cy="717247"/>
            </a:xfrm>
            <a:prstGeom prst="rect">
              <a:avLst/>
            </a:prstGeom>
            <a:noFill/>
          </p:spPr>
          <p:txBody>
            <a:bodyPr wrap="square">
              <a:spAutoFit/>
            </a:bodyPr>
            <a:lstStyle/>
            <a:p>
              <a:pPr defTabSz="1077140">
                <a:defRPr/>
              </a:pPr>
              <a:r>
                <a:rPr lang="en-US" altLang="zh-CN" sz="1815" dirty="0">
                  <a:solidFill>
                    <a:prstClr val="black"/>
                  </a:solidFill>
                  <a:latin typeface="Calibri"/>
                  <a:ea typeface="宋体" panose="02010600030101010101" pitchFamily="2" charset="-122"/>
                </a:rPr>
                <a:t>Declare a conversion operator as explicit for calling it explicitly</a:t>
              </a:r>
              <a:endParaRPr lang="zh-CN" altLang="en-US" sz="1815" dirty="0">
                <a:solidFill>
                  <a:prstClr val="black"/>
                </a:solidFill>
                <a:latin typeface="Calibri"/>
                <a:ea typeface="宋体" panose="02010600030101010101" pitchFamily="2" charset="-122"/>
              </a:endParaRPr>
            </a:p>
          </p:txBody>
        </p:sp>
      </p:grpSp>
      <p:pic>
        <p:nvPicPr>
          <p:cNvPr id="7177" name="图片 7176">
            <a:extLst>
              <a:ext uri="{FF2B5EF4-FFF2-40B4-BE49-F238E27FC236}">
                <a16:creationId xmlns:a16="http://schemas.microsoft.com/office/drawing/2014/main" id="{C061D735-0B94-40EB-83AA-2C1F37B64567}"/>
              </a:ext>
            </a:extLst>
          </p:cNvPr>
          <p:cNvPicPr>
            <a:picLocks noChangeAspect="1"/>
          </p:cNvPicPr>
          <p:nvPr/>
        </p:nvPicPr>
        <p:blipFill>
          <a:blip r:embed="rId6"/>
          <a:stretch>
            <a:fillRect/>
          </a:stretch>
        </p:blipFill>
        <p:spPr>
          <a:xfrm>
            <a:off x="8689679" y="4025187"/>
            <a:ext cx="2818119" cy="579184"/>
          </a:xfrm>
          <a:prstGeom prst="rect">
            <a:avLst/>
          </a:prstGeom>
        </p:spPr>
      </p:pic>
      <p:grpSp>
        <p:nvGrpSpPr>
          <p:cNvPr id="7182" name="组合 7181">
            <a:extLst>
              <a:ext uri="{FF2B5EF4-FFF2-40B4-BE49-F238E27FC236}">
                <a16:creationId xmlns:a16="http://schemas.microsoft.com/office/drawing/2014/main" id="{7460F950-4AD0-471D-8310-CD8C3117A626}"/>
              </a:ext>
            </a:extLst>
          </p:cNvPr>
          <p:cNvGrpSpPr/>
          <p:nvPr/>
        </p:nvGrpSpPr>
        <p:grpSpPr>
          <a:xfrm>
            <a:off x="8777839" y="4282210"/>
            <a:ext cx="2711440" cy="1291618"/>
            <a:chOff x="9561370" y="4718361"/>
            <a:chExt cx="2987605" cy="1423172"/>
          </a:xfrm>
        </p:grpSpPr>
        <p:sp>
          <p:nvSpPr>
            <p:cNvPr id="57" name="椭圆 56">
              <a:extLst>
                <a:ext uri="{FF2B5EF4-FFF2-40B4-BE49-F238E27FC236}">
                  <a16:creationId xmlns:a16="http://schemas.microsoft.com/office/drawing/2014/main" id="{0E587C62-989A-4DE4-9086-DFD959DDF477}"/>
                </a:ext>
              </a:extLst>
            </p:cNvPr>
            <p:cNvSpPr/>
            <p:nvPr/>
          </p:nvSpPr>
          <p:spPr>
            <a:xfrm>
              <a:off x="11286901" y="4718361"/>
              <a:ext cx="1262074" cy="340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58" name="直接箭头连接符 57">
              <a:extLst>
                <a:ext uri="{FF2B5EF4-FFF2-40B4-BE49-F238E27FC236}">
                  <a16:creationId xmlns:a16="http://schemas.microsoft.com/office/drawing/2014/main" id="{4EFB0343-F51C-46B9-A3EF-503E3B6734BF}"/>
                </a:ext>
              </a:extLst>
            </p:cNvPr>
            <p:cNvCxnSpPr>
              <a:cxnSpLocks/>
              <a:stCxn id="57" idx="3"/>
            </p:cNvCxnSpPr>
            <p:nvPr/>
          </p:nvCxnSpPr>
          <p:spPr>
            <a:xfrm flipH="1">
              <a:off x="9561370" y="5008969"/>
              <a:ext cx="1910357" cy="11325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id="{19FEF811-D92E-4FAE-9663-2736FFCAFE3E}"/>
              </a:ext>
            </a:extLst>
          </p:cNvPr>
          <p:cNvSpPr txBox="1"/>
          <p:nvPr/>
        </p:nvSpPr>
        <p:spPr>
          <a:xfrm>
            <a:off x="9412501" y="5133654"/>
            <a:ext cx="2545504" cy="1768176"/>
          </a:xfrm>
          <a:prstGeom prst="rect">
            <a:avLst/>
          </a:prstGeom>
          <a:noFill/>
        </p:spPr>
        <p:txBody>
          <a:bodyPr wrap="square">
            <a:spAutoFit/>
          </a:bodyPr>
          <a:lstStyle/>
          <a:p>
            <a:r>
              <a:rPr lang="en-US" altLang="zh-CN" sz="1815" b="1" dirty="0">
                <a:solidFill>
                  <a:srgbClr val="FF0000"/>
                </a:solidFill>
              </a:rPr>
              <a:t>Caution:</a:t>
            </a:r>
            <a:r>
              <a:rPr lang="en-US" altLang="zh-CN" sz="1815" dirty="0"/>
              <a:t> You should use implicit conversion functions with care. Often a function that can only be invoked explicitly is the best choice.</a:t>
            </a:r>
            <a:endParaRPr lang="zh-CN" altLang="en-US" sz="1815" dirty="0"/>
          </a:p>
        </p:txBody>
      </p:sp>
    </p:spTree>
    <p:extLst>
      <p:ext uri="{BB962C8B-B14F-4D97-AF65-F5344CB8AC3E}">
        <p14:creationId xmlns:p14="http://schemas.microsoft.com/office/powerpoint/2010/main" val="56775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357" y="725213"/>
            <a:ext cx="11145298" cy="1416466"/>
          </a:xfrm>
        </p:spPr>
        <p:txBody>
          <a:bodyPr/>
          <a:lstStyle/>
          <a:p>
            <a:pPr marL="126912" lvl="1" indent="0">
              <a:spcBef>
                <a:spcPts val="1390"/>
              </a:spcBef>
              <a:buSzPct val="68000"/>
              <a:buNone/>
            </a:pPr>
            <a:r>
              <a:rPr lang="en-US" sz="2541" dirty="0"/>
              <a:t>Continue improving the Complex class and adding more operations for it, such as: </a:t>
            </a:r>
            <a:r>
              <a:rPr lang="en-US" sz="2541" b="1" dirty="0"/>
              <a:t>-, *, ~, ==, != </a:t>
            </a:r>
            <a:r>
              <a:rPr lang="en-US" sz="2541" dirty="0"/>
              <a:t>etc. Make the following program run correctly.</a:t>
            </a:r>
          </a:p>
          <a:p>
            <a:pPr marL="126912" lvl="1" indent="0">
              <a:spcBef>
                <a:spcPts val="1390"/>
              </a:spcBef>
              <a:buSzPct val="68000"/>
              <a:buNone/>
            </a:pPr>
            <a:endParaRPr lang="en-US" sz="2541" dirty="0"/>
          </a:p>
        </p:txBody>
      </p:sp>
      <p:sp>
        <p:nvSpPr>
          <p:cNvPr id="7170" name="Title 1"/>
          <p:cNvSpPr>
            <a:spLocks noGrp="1"/>
          </p:cNvSpPr>
          <p:nvPr>
            <p:ph type="title"/>
          </p:nvPr>
        </p:nvSpPr>
        <p:spPr>
          <a:xfrm>
            <a:off x="1307537" y="115348"/>
            <a:ext cx="10448062" cy="674517"/>
          </a:xfrm>
        </p:spPr>
        <p:txBody>
          <a:bodyPr>
            <a:noAutofit/>
          </a:bodyPr>
          <a:lstStyle/>
          <a:p>
            <a:r>
              <a:rPr lang="en-US" altLang="zh-CN" sz="4642" dirty="0"/>
              <a:t>Exercises</a:t>
            </a:r>
          </a:p>
        </p:txBody>
      </p:sp>
      <p:sp>
        <p:nvSpPr>
          <p:cNvPr id="8" name="TextBox 1">
            <a:extLst>
              <a:ext uri="{FF2B5EF4-FFF2-40B4-BE49-F238E27FC236}">
                <a16:creationId xmlns:a16="http://schemas.microsoft.com/office/drawing/2014/main" id="{CF79B499-46AB-6417-C120-477EEDFD4D06}"/>
              </a:ext>
            </a:extLst>
          </p:cNvPr>
          <p:cNvSpPr txBox="1"/>
          <p:nvPr/>
        </p:nvSpPr>
        <p:spPr>
          <a:xfrm>
            <a:off x="6420136" y="1899046"/>
            <a:ext cx="5457828" cy="1670990"/>
          </a:xfrm>
          <a:prstGeom prst="rect">
            <a:avLst/>
          </a:prstGeom>
          <a:noFill/>
        </p:spPr>
        <p:txBody>
          <a:bodyPr wrap="square" lIns="105938" tIns="52969" rIns="105938" bIns="52969" rtlCol="0">
            <a:spAutoFit/>
          </a:bodyPr>
          <a:lstStyle/>
          <a:p>
            <a:pPr defTabSz="1059439"/>
            <a:r>
              <a:rPr lang="en-US" altLang="zh-CN" sz="2541" dirty="0">
                <a:solidFill>
                  <a:prstClr val="black"/>
                </a:solidFill>
                <a:latin typeface="Calibri"/>
                <a:ea typeface="宋体" panose="02010600030101010101" pitchFamily="2" charset="-122"/>
              </a:rPr>
              <a:t>Note that you have to overload the </a:t>
            </a:r>
            <a:r>
              <a:rPr lang="en-US" altLang="zh-CN" sz="2541" b="1" dirty="0">
                <a:solidFill>
                  <a:prstClr val="black"/>
                </a:solidFill>
                <a:latin typeface="Calibri"/>
                <a:ea typeface="宋体" panose="02010600030101010101" pitchFamily="2" charset="-122"/>
              </a:rPr>
              <a:t>&lt;&lt; and &gt;&gt; operators</a:t>
            </a:r>
            <a:r>
              <a:rPr lang="en-US" altLang="zh-CN" sz="2541" dirty="0">
                <a:solidFill>
                  <a:prstClr val="black"/>
                </a:solidFill>
                <a:latin typeface="Calibri"/>
                <a:ea typeface="宋体" panose="02010600030101010101" pitchFamily="2" charset="-122"/>
              </a:rPr>
              <a:t>. Use reference to object and const whenever warranted.</a:t>
            </a:r>
          </a:p>
          <a:p>
            <a:pPr defTabSz="1059439"/>
            <a:r>
              <a:rPr lang="en-US" altLang="zh-CN" sz="2541" dirty="0">
                <a:solidFill>
                  <a:prstClr val="black"/>
                </a:solidFill>
                <a:latin typeface="Calibri"/>
                <a:ea typeface="宋体" panose="02010600030101010101" pitchFamily="2" charset="-122"/>
              </a:rPr>
              <a:t>A sample runs might look like this:</a:t>
            </a:r>
            <a:endParaRPr lang="zh-CN" altLang="en-US" sz="2541" dirty="0">
              <a:solidFill>
                <a:prstClr val="black"/>
              </a:solidFill>
              <a:latin typeface="Calibri"/>
              <a:ea typeface="宋体" panose="02010600030101010101" pitchFamily="2" charset="-122"/>
            </a:endParaRPr>
          </a:p>
        </p:txBody>
      </p:sp>
      <p:pic>
        <p:nvPicPr>
          <p:cNvPr id="5" name="图片 4">
            <a:extLst>
              <a:ext uri="{FF2B5EF4-FFF2-40B4-BE49-F238E27FC236}">
                <a16:creationId xmlns:a16="http://schemas.microsoft.com/office/drawing/2014/main" id="{734ACC7A-D6BC-2202-AECD-E3E77BDB486F}"/>
              </a:ext>
            </a:extLst>
          </p:cNvPr>
          <p:cNvPicPr>
            <a:picLocks noChangeAspect="1"/>
          </p:cNvPicPr>
          <p:nvPr/>
        </p:nvPicPr>
        <p:blipFill>
          <a:blip r:embed="rId3"/>
          <a:stretch>
            <a:fillRect/>
          </a:stretch>
        </p:blipFill>
        <p:spPr>
          <a:xfrm>
            <a:off x="6698080" y="3704714"/>
            <a:ext cx="4186382" cy="2973283"/>
          </a:xfrm>
          <a:prstGeom prst="rect">
            <a:avLst/>
          </a:prstGeom>
        </p:spPr>
      </p:pic>
      <p:grpSp>
        <p:nvGrpSpPr>
          <p:cNvPr id="14" name="组合 13">
            <a:extLst>
              <a:ext uri="{FF2B5EF4-FFF2-40B4-BE49-F238E27FC236}">
                <a16:creationId xmlns:a16="http://schemas.microsoft.com/office/drawing/2014/main" id="{453317EE-62B9-BE7F-0449-198A74AB2129}"/>
              </a:ext>
            </a:extLst>
          </p:cNvPr>
          <p:cNvGrpSpPr/>
          <p:nvPr/>
        </p:nvGrpSpPr>
        <p:grpSpPr>
          <a:xfrm>
            <a:off x="1307537" y="1482725"/>
            <a:ext cx="4438874" cy="5375275"/>
            <a:chOff x="1307537" y="1482725"/>
            <a:chExt cx="4438874" cy="5375275"/>
          </a:xfrm>
        </p:grpSpPr>
        <p:pic>
          <p:nvPicPr>
            <p:cNvPr id="10" name="图片 9">
              <a:extLst>
                <a:ext uri="{FF2B5EF4-FFF2-40B4-BE49-F238E27FC236}">
                  <a16:creationId xmlns:a16="http://schemas.microsoft.com/office/drawing/2014/main" id="{0145CD6E-3505-4EAB-A9F3-00A0E7A4D499}"/>
                </a:ext>
              </a:extLst>
            </p:cNvPr>
            <p:cNvPicPr>
              <a:picLocks noChangeAspect="1"/>
            </p:cNvPicPr>
            <p:nvPr/>
          </p:nvPicPr>
          <p:blipFill>
            <a:blip r:embed="rId4"/>
            <a:stretch>
              <a:fillRect/>
            </a:stretch>
          </p:blipFill>
          <p:spPr>
            <a:xfrm>
              <a:off x="1307537" y="1482725"/>
              <a:ext cx="4438873" cy="3892550"/>
            </a:xfrm>
            <a:prstGeom prst="rect">
              <a:avLst/>
            </a:prstGeom>
          </p:spPr>
        </p:pic>
        <p:pic>
          <p:nvPicPr>
            <p:cNvPr id="13" name="图片 12">
              <a:extLst>
                <a:ext uri="{FF2B5EF4-FFF2-40B4-BE49-F238E27FC236}">
                  <a16:creationId xmlns:a16="http://schemas.microsoft.com/office/drawing/2014/main" id="{B96AAEB6-9908-4405-1A99-C9543D405D0F}"/>
                </a:ext>
              </a:extLst>
            </p:cNvPr>
            <p:cNvPicPr>
              <a:picLocks noChangeAspect="1"/>
            </p:cNvPicPr>
            <p:nvPr/>
          </p:nvPicPr>
          <p:blipFill>
            <a:blip r:embed="rId5"/>
            <a:stretch>
              <a:fillRect/>
            </a:stretch>
          </p:blipFill>
          <p:spPr>
            <a:xfrm>
              <a:off x="1307538" y="5355612"/>
              <a:ext cx="4438873" cy="1502388"/>
            </a:xfrm>
            <a:prstGeom prst="rect">
              <a:avLst/>
            </a:prstGeom>
          </p:spPr>
        </p:pic>
      </p:grpSp>
    </p:spTree>
    <p:extLst>
      <p:ext uri="{BB962C8B-B14F-4D97-AF65-F5344CB8AC3E}">
        <p14:creationId xmlns:p14="http://schemas.microsoft.com/office/powerpoint/2010/main" val="41336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Operator overloading and friend function</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Operator overloading</a:t>
            </a:r>
          </a:p>
          <a:p>
            <a:pPr marL="285750" indent="-285750">
              <a:buFont typeface="Arial" panose="020B0604020202020204" pitchFamily="34" charset="0"/>
              <a:buChar char="•"/>
            </a:pPr>
            <a:r>
              <a:rPr lang="en-US" altLang="zh-CN" dirty="0">
                <a:sym typeface="+mn-ea"/>
              </a:rPr>
              <a:t>Returning object</a:t>
            </a:r>
          </a:p>
          <a:p>
            <a:pPr marL="285750" indent="-285750">
              <a:buFont typeface="Arial" panose="020B0604020202020204" pitchFamily="34" charset="0"/>
              <a:buChar char="•"/>
            </a:pPr>
            <a:r>
              <a:rPr lang="en-US" altLang="zh-CN" dirty="0">
                <a:sym typeface="+mn-ea"/>
              </a:rPr>
              <a:t>Conversion of class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3013" y="1153970"/>
            <a:ext cx="9379427" cy="427489"/>
          </a:xfrm>
          <a:prstGeom prst="rect">
            <a:avLst/>
          </a:prstGeom>
          <a:noFill/>
        </p:spPr>
        <p:txBody>
          <a:bodyPr wrap="none" rtlCol="0">
            <a:spAutoFit/>
          </a:bodyPr>
          <a:lstStyle/>
          <a:p>
            <a:r>
              <a:rPr lang="en-US" altLang="zh-CN" sz="2178" dirty="0"/>
              <a:t>To overload an operator, use a special function form called an </a:t>
            </a:r>
            <a:r>
              <a:rPr lang="en-US" altLang="zh-CN" sz="2178" b="1" dirty="0">
                <a:solidFill>
                  <a:srgbClr val="00B0F0"/>
                </a:solidFill>
              </a:rPr>
              <a:t>operator function</a:t>
            </a:r>
            <a:r>
              <a:rPr lang="en-US" altLang="zh-CN" sz="2178" dirty="0"/>
              <a:t>. </a:t>
            </a:r>
            <a:endParaRPr lang="zh-CN" altLang="en-US" sz="2178" dirty="0"/>
          </a:p>
        </p:txBody>
      </p:sp>
      <p:sp>
        <p:nvSpPr>
          <p:cNvPr id="6" name="TextBox 5"/>
          <p:cNvSpPr txBox="1"/>
          <p:nvPr/>
        </p:nvSpPr>
        <p:spPr>
          <a:xfrm>
            <a:off x="1321242" y="1748513"/>
            <a:ext cx="5488041" cy="483337"/>
          </a:xfrm>
          <a:prstGeom prst="rect">
            <a:avLst/>
          </a:prstGeom>
          <a:noFill/>
        </p:spPr>
        <p:txBody>
          <a:bodyPr wrap="none" rtlCol="0">
            <a:spAutoFit/>
          </a:bodyPr>
          <a:lstStyle/>
          <a:p>
            <a:r>
              <a:rPr lang="en-US" altLang="zh-CN" sz="2541" b="1" dirty="0" err="1"/>
              <a:t>return_type</a:t>
            </a:r>
            <a:r>
              <a:rPr lang="en-US" altLang="zh-CN" sz="2541" b="1" dirty="0"/>
              <a:t> operator op(argument-list)</a:t>
            </a:r>
            <a:endParaRPr lang="zh-CN" altLang="en-US" sz="2541" b="1" dirty="0"/>
          </a:p>
        </p:txBody>
      </p:sp>
      <p:grpSp>
        <p:nvGrpSpPr>
          <p:cNvPr id="8" name="组合 7"/>
          <p:cNvGrpSpPr/>
          <p:nvPr/>
        </p:nvGrpSpPr>
        <p:grpSpPr>
          <a:xfrm>
            <a:off x="4254817" y="1785456"/>
            <a:ext cx="596283" cy="784222"/>
            <a:chOff x="4425018" y="4827070"/>
            <a:chExt cx="657016" cy="864096"/>
          </a:xfrm>
        </p:grpSpPr>
        <p:sp>
          <p:nvSpPr>
            <p:cNvPr id="7" name="椭圆 6"/>
            <p:cNvSpPr/>
            <p:nvPr/>
          </p:nvSpPr>
          <p:spPr>
            <a:xfrm>
              <a:off x="4425018" y="4827070"/>
              <a:ext cx="50405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9" name="直接箭头连接符 8"/>
            <p:cNvCxnSpPr>
              <a:endCxn id="7" idx="5"/>
            </p:cNvCxnSpPr>
            <p:nvPr/>
          </p:nvCxnSpPr>
          <p:spPr>
            <a:xfrm flipH="1" flipV="1">
              <a:off x="4855257" y="5273666"/>
              <a:ext cx="226777" cy="4175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652448" y="2467383"/>
            <a:ext cx="5964838" cy="427489"/>
          </a:xfrm>
          <a:prstGeom prst="rect">
            <a:avLst/>
          </a:prstGeom>
          <a:noFill/>
        </p:spPr>
        <p:txBody>
          <a:bodyPr wrap="none" rtlCol="0">
            <a:spAutoFit/>
          </a:bodyPr>
          <a:lstStyle/>
          <a:p>
            <a:r>
              <a:rPr lang="en-US" altLang="zh-CN" sz="2178" b="1" dirty="0"/>
              <a:t>op</a:t>
            </a:r>
            <a:r>
              <a:rPr lang="en-US" altLang="zh-CN" sz="2178" dirty="0"/>
              <a:t> is the symbol for the operator being overloaded</a:t>
            </a:r>
            <a:endParaRPr lang="zh-CN" altLang="en-US" sz="2178" dirty="0"/>
          </a:p>
        </p:txBody>
      </p:sp>
      <p:sp>
        <p:nvSpPr>
          <p:cNvPr id="11" name="Title 1">
            <a:extLst>
              <a:ext uri="{FF2B5EF4-FFF2-40B4-BE49-F238E27FC236}">
                <a16:creationId xmlns:a16="http://schemas.microsoft.com/office/drawing/2014/main" id="{95E3D509-453A-4B8F-83E0-D9D788E74A30}"/>
              </a:ext>
            </a:extLst>
          </p:cNvPr>
          <p:cNvSpPr txBox="1">
            <a:spLocks/>
          </p:cNvSpPr>
          <p:nvPr/>
        </p:nvSpPr>
        <p:spPr>
          <a:xfrm>
            <a:off x="1559560" y="311150"/>
            <a:ext cx="9724390" cy="10109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t> Operator overloading</a:t>
            </a:r>
          </a:p>
        </p:txBody>
      </p:sp>
      <p:sp>
        <p:nvSpPr>
          <p:cNvPr id="4" name="文本框 3">
            <a:extLst>
              <a:ext uri="{FF2B5EF4-FFF2-40B4-BE49-F238E27FC236}">
                <a16:creationId xmlns:a16="http://schemas.microsoft.com/office/drawing/2014/main" id="{AE4A395B-5577-4A3B-B429-FAFB8B5C0436}"/>
              </a:ext>
            </a:extLst>
          </p:cNvPr>
          <p:cNvSpPr txBox="1"/>
          <p:nvPr/>
        </p:nvSpPr>
        <p:spPr>
          <a:xfrm>
            <a:off x="1003631" y="3160570"/>
            <a:ext cx="10043060" cy="830997"/>
          </a:xfrm>
          <a:prstGeom prst="rect">
            <a:avLst/>
          </a:prstGeom>
          <a:noFill/>
        </p:spPr>
        <p:txBody>
          <a:bodyPr wrap="square">
            <a:spAutoFit/>
          </a:bodyPr>
          <a:lstStyle/>
          <a:p>
            <a:r>
              <a:rPr lang="en-US" altLang="zh-CN" sz="2400" dirty="0"/>
              <a:t>An operator function must either be a member function of a class or have at least one parameter of class type.</a:t>
            </a:r>
            <a:endParaRPr lang="zh-CN" altLang="en-US" sz="2400" dirty="0"/>
          </a:p>
        </p:txBody>
      </p:sp>
    </p:spTree>
    <p:extLst>
      <p:ext uri="{BB962C8B-B14F-4D97-AF65-F5344CB8AC3E}">
        <p14:creationId xmlns:p14="http://schemas.microsoft.com/office/powerpoint/2010/main" val="27833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F8F2B3E-8553-4215-8F2B-EB675C1F496C}"/>
              </a:ext>
            </a:extLst>
          </p:cNvPr>
          <p:cNvSpPr txBox="1">
            <a:spLocks/>
          </p:cNvSpPr>
          <p:nvPr/>
        </p:nvSpPr>
        <p:spPr>
          <a:xfrm>
            <a:off x="1244080" y="358724"/>
            <a:ext cx="10015366" cy="6845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marR="0" lvl="1" indent="0" algn="l" defTabSz="914400" rtl="0" eaLnBrk="1" fontAlgn="auto" latinLnBrk="0" hangingPunct="1">
              <a:lnSpc>
                <a:spcPct val="120000"/>
              </a:lnSpc>
              <a:spcBef>
                <a:spcPts val="0"/>
              </a:spcBef>
              <a:spcAft>
                <a:spcPts val="0"/>
              </a:spcAft>
              <a:buClrTx/>
              <a:buSzPct val="68000"/>
              <a:buFont typeface="Wingdings" panose="05000000000000000000" pitchFamily="2" charset="2"/>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member function, non-member function, friend function</a:t>
            </a:r>
          </a:p>
        </p:txBody>
      </p:sp>
      <p:sp>
        <p:nvSpPr>
          <p:cNvPr id="5" name="Content Placeholder 2">
            <a:extLst>
              <a:ext uri="{FF2B5EF4-FFF2-40B4-BE49-F238E27FC236}">
                <a16:creationId xmlns:a16="http://schemas.microsoft.com/office/drawing/2014/main" id="{BBA34A40-CDF2-494F-AFBC-88DDE83F4B8A}"/>
              </a:ext>
            </a:extLst>
          </p:cNvPr>
          <p:cNvSpPr txBox="1">
            <a:spLocks/>
          </p:cNvSpPr>
          <p:nvPr/>
        </p:nvSpPr>
        <p:spPr>
          <a:xfrm>
            <a:off x="987972" y="1258127"/>
            <a:ext cx="10426261" cy="19076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marR="0" lvl="1" indent="0" algn="l" defTabSz="914400" rtl="0" eaLnBrk="1" fontAlgn="auto" latinLnBrk="0" hangingPunct="1">
              <a:lnSpc>
                <a:spcPct val="120000"/>
              </a:lnSpc>
              <a:spcBef>
                <a:spcPts val="0"/>
              </a:spcBef>
              <a:spcAft>
                <a:spcPts val="0"/>
              </a:spcAft>
              <a:buClrTx/>
              <a:buSzPct val="68000"/>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Only a non-member operator overloading function can </a:t>
            </a:r>
            <a:r>
              <a:rPr kumimoji="0" lang="en-US" sz="2400" b="1" i="0" u="none" strike="noStrike" kern="1200" cap="none" spc="0" normalizeH="0" baseline="0" noProof="0" dirty="0">
                <a:ln>
                  <a:noFill/>
                </a:ln>
                <a:solidFill>
                  <a:prstClr val="black"/>
                </a:solidFill>
                <a:effectLst/>
                <a:uLnTx/>
                <a:uFillTx/>
                <a:latin typeface="Calibri"/>
                <a:ea typeface="+mn-ea"/>
                <a:cs typeface="+mn-cs"/>
              </a:rPr>
              <a:t>implement type conversion </a:t>
            </a:r>
            <a:r>
              <a:rPr kumimoji="0" lang="en-US" sz="2400" b="0" i="0" u="none" strike="noStrike" kern="1200" cap="none" spc="0" normalizeH="0" baseline="0" noProof="0" dirty="0">
                <a:ln>
                  <a:noFill/>
                </a:ln>
                <a:solidFill>
                  <a:prstClr val="black"/>
                </a:solidFill>
                <a:effectLst/>
                <a:uLnTx/>
                <a:uFillTx/>
                <a:latin typeface="Calibri"/>
                <a:ea typeface="+mn-ea"/>
                <a:cs typeface="+mn-cs"/>
              </a:rPr>
              <a:t>on its </a:t>
            </a:r>
            <a:r>
              <a:rPr kumimoji="0" lang="en-US" sz="2400" b="1" i="0" u="none" strike="noStrike" kern="1200" cap="none" spc="0" normalizeH="0" baseline="0" noProof="0" dirty="0">
                <a:ln>
                  <a:noFill/>
                </a:ln>
                <a:solidFill>
                  <a:prstClr val="black"/>
                </a:solidFill>
                <a:effectLst/>
                <a:uLnTx/>
                <a:uFillTx/>
                <a:latin typeface="Calibri"/>
                <a:ea typeface="+mn-ea"/>
                <a:cs typeface="+mn-cs"/>
              </a:rPr>
              <a:t>left argument</a:t>
            </a:r>
            <a:r>
              <a:rPr kumimoji="0" lang="en-US" sz="2400" b="0" i="0" u="none" strike="noStrike" kern="1200" cap="none" spc="0" normalizeH="0" baseline="0" noProof="0" dirty="0">
                <a:ln>
                  <a:noFill/>
                </a:ln>
                <a:solidFill>
                  <a:prstClr val="black"/>
                </a:solidFill>
                <a:effectLst/>
                <a:uLnTx/>
                <a:uFillTx/>
                <a:latin typeface="Calibri"/>
                <a:ea typeface="+mn-ea"/>
                <a:cs typeface="+mn-cs"/>
              </a:rPr>
              <a:t>, so if a function need convert type on its left argument, define the function as non-member function; if the function must get the non-public members of the class, define it as a friend function of the class.</a:t>
            </a:r>
          </a:p>
        </p:txBody>
      </p:sp>
      <p:sp>
        <p:nvSpPr>
          <p:cNvPr id="6" name="Content Placeholder 2">
            <a:extLst>
              <a:ext uri="{FF2B5EF4-FFF2-40B4-BE49-F238E27FC236}">
                <a16:creationId xmlns:a16="http://schemas.microsoft.com/office/drawing/2014/main" id="{B8B24D90-291F-468D-B3E4-30676DE2A0B2}"/>
              </a:ext>
            </a:extLst>
          </p:cNvPr>
          <p:cNvSpPr txBox="1">
            <a:spLocks/>
          </p:cNvSpPr>
          <p:nvPr/>
        </p:nvSpPr>
        <p:spPr>
          <a:xfrm>
            <a:off x="987972" y="3242103"/>
            <a:ext cx="10426261" cy="743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marR="0" lvl="1" indent="0" algn="l" defTabSz="914400" rtl="0" eaLnBrk="1" fontAlgn="auto" latinLnBrk="0" hangingPunct="1">
              <a:lnSpc>
                <a:spcPct val="120000"/>
              </a:lnSpc>
              <a:spcBef>
                <a:spcPts val="0"/>
              </a:spcBef>
              <a:spcAft>
                <a:spcPts val="0"/>
              </a:spcAft>
              <a:buClrTx/>
              <a:buSzPct val="68000"/>
              <a:buFont typeface="Wingdings" panose="05000000000000000000" pitchFamily="2" charset="2"/>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Other cases beyond the above, define the function as a member function.</a:t>
            </a:r>
          </a:p>
        </p:txBody>
      </p:sp>
      <p:sp>
        <p:nvSpPr>
          <p:cNvPr id="3" name="文本框 2">
            <a:extLst>
              <a:ext uri="{FF2B5EF4-FFF2-40B4-BE49-F238E27FC236}">
                <a16:creationId xmlns:a16="http://schemas.microsoft.com/office/drawing/2014/main" id="{78DE0819-B4AC-05D4-99F8-EF96BD9F1023}"/>
              </a:ext>
            </a:extLst>
          </p:cNvPr>
          <p:cNvSpPr txBox="1"/>
          <p:nvPr/>
        </p:nvSpPr>
        <p:spPr>
          <a:xfrm>
            <a:off x="1057405" y="4200605"/>
            <a:ext cx="9804559" cy="830997"/>
          </a:xfrm>
          <a:prstGeom prst="rect">
            <a:avLst/>
          </a:prstGeom>
          <a:noFill/>
        </p:spPr>
        <p:txBody>
          <a:bodyPr wrap="square">
            <a:spAutoFit/>
          </a:bodyPr>
          <a:lstStyle/>
          <a:p>
            <a:r>
              <a:rPr lang="en-US" altLang="zh-CN" sz="2400" dirty="0"/>
              <a:t>The assignment (=)operators must be defined as member function. However, IO operators(&lt;&lt; and &gt;&gt;) must be non-member functions.</a:t>
            </a:r>
          </a:p>
        </p:txBody>
      </p:sp>
    </p:spTree>
    <p:extLst>
      <p:ext uri="{BB962C8B-B14F-4D97-AF65-F5344CB8AC3E}">
        <p14:creationId xmlns:p14="http://schemas.microsoft.com/office/powerpoint/2010/main" val="10917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53250" y="64763"/>
            <a:ext cx="9051475" cy="770236"/>
          </a:xfrm>
        </p:spPr>
        <p:txBody>
          <a:bodyPr>
            <a:noAutofit/>
          </a:bodyPr>
          <a:lstStyle/>
          <a:p>
            <a:r>
              <a:rPr lang="en-US" altLang="zh-CN" sz="3993" dirty="0"/>
              <a:t> Returning object</a:t>
            </a:r>
          </a:p>
        </p:txBody>
      </p:sp>
      <p:sp>
        <p:nvSpPr>
          <p:cNvPr id="2" name="TextBox 1"/>
          <p:cNvSpPr txBox="1"/>
          <p:nvPr/>
        </p:nvSpPr>
        <p:spPr>
          <a:xfrm>
            <a:off x="1290704" y="727251"/>
            <a:ext cx="10533483" cy="762645"/>
          </a:xfrm>
          <a:prstGeom prst="rect">
            <a:avLst/>
          </a:prstGeom>
          <a:noFill/>
        </p:spPr>
        <p:txBody>
          <a:bodyPr wrap="square" rtlCol="0">
            <a:spAutoFit/>
          </a:bodyPr>
          <a:lstStyle/>
          <a:p>
            <a:pPr marL="0" lvl="1"/>
            <a:r>
              <a:rPr lang="en-US" altLang="zh-CN" sz="2178" dirty="0"/>
              <a:t>When a member function or standard function returns an object, you have choices. The function could return an </a:t>
            </a:r>
            <a:r>
              <a:rPr lang="en-US" altLang="zh-CN" sz="2178" b="1" dirty="0"/>
              <a:t>object</a:t>
            </a:r>
            <a:r>
              <a:rPr lang="en-US" altLang="zh-CN" sz="2178" dirty="0"/>
              <a:t> , or return a </a:t>
            </a:r>
            <a:r>
              <a:rPr lang="en-US" altLang="zh-CN" sz="2178" b="1" dirty="0"/>
              <a:t>reference to an object</a:t>
            </a:r>
            <a:r>
              <a:rPr lang="en-US" altLang="zh-CN" sz="2178" dirty="0"/>
              <a:t>.</a:t>
            </a:r>
            <a:endParaRPr lang="zh-CN" altLang="en-US" sz="2178" dirty="0">
              <a:solidFill>
                <a:srgbClr val="FF0000"/>
              </a:solidFill>
            </a:endParaRPr>
          </a:p>
        </p:txBody>
      </p:sp>
      <p:sp>
        <p:nvSpPr>
          <p:cNvPr id="4" name="TextBox 4"/>
          <p:cNvSpPr txBox="1"/>
          <p:nvPr/>
        </p:nvSpPr>
        <p:spPr>
          <a:xfrm>
            <a:off x="659672" y="1687826"/>
            <a:ext cx="3162469" cy="483337"/>
          </a:xfrm>
          <a:prstGeom prst="rect">
            <a:avLst/>
          </a:prstGeom>
          <a:noFill/>
        </p:spPr>
        <p:txBody>
          <a:bodyPr wrap="none" rtlCol="0">
            <a:spAutoFit/>
          </a:bodyPr>
          <a:lstStyle/>
          <a:p>
            <a:pPr marL="0" lvl="1"/>
            <a:r>
              <a:rPr lang="en-US" altLang="zh-CN" sz="2541" b="1" dirty="0">
                <a:solidFill>
                  <a:prstClr val="black"/>
                </a:solidFill>
              </a:rPr>
              <a:t>1. Returning an object</a:t>
            </a:r>
            <a:endParaRPr lang="zh-CN" altLang="en-US" sz="2541" b="1" dirty="0">
              <a:solidFill>
                <a:prstClr val="black"/>
              </a:solidFill>
            </a:endParaRPr>
          </a:p>
        </p:txBody>
      </p:sp>
      <p:pic>
        <p:nvPicPr>
          <p:cNvPr id="6" name="图片 5">
            <a:extLst>
              <a:ext uri="{FF2B5EF4-FFF2-40B4-BE49-F238E27FC236}">
                <a16:creationId xmlns:a16="http://schemas.microsoft.com/office/drawing/2014/main" id="{381CB3FB-7C0F-02EE-3077-6C8939BE3CD5}"/>
              </a:ext>
            </a:extLst>
          </p:cNvPr>
          <p:cNvPicPr>
            <a:picLocks noChangeAspect="1"/>
          </p:cNvPicPr>
          <p:nvPr/>
        </p:nvPicPr>
        <p:blipFill>
          <a:blip r:embed="rId3"/>
          <a:stretch>
            <a:fillRect/>
          </a:stretch>
        </p:blipFill>
        <p:spPr>
          <a:xfrm>
            <a:off x="781688" y="2369093"/>
            <a:ext cx="6080906" cy="2325355"/>
          </a:xfrm>
          <a:prstGeom prst="rect">
            <a:avLst/>
          </a:prstGeom>
        </p:spPr>
      </p:pic>
      <p:grpSp>
        <p:nvGrpSpPr>
          <p:cNvPr id="9" name="组合 8">
            <a:extLst>
              <a:ext uri="{FF2B5EF4-FFF2-40B4-BE49-F238E27FC236}">
                <a16:creationId xmlns:a16="http://schemas.microsoft.com/office/drawing/2014/main" id="{99CA9E91-A7FB-BA3D-8A18-D8D1841ED2F3}"/>
              </a:ext>
            </a:extLst>
          </p:cNvPr>
          <p:cNvGrpSpPr/>
          <p:nvPr/>
        </p:nvGrpSpPr>
        <p:grpSpPr>
          <a:xfrm>
            <a:off x="574470" y="4051718"/>
            <a:ext cx="8717311" cy="2064723"/>
            <a:chOff x="417456" y="5658842"/>
            <a:chExt cx="8717311" cy="2064723"/>
          </a:xfrm>
        </p:grpSpPr>
        <p:grpSp>
          <p:nvGrpSpPr>
            <p:cNvPr id="16" name="组合 15">
              <a:extLst>
                <a:ext uri="{FF2B5EF4-FFF2-40B4-BE49-F238E27FC236}">
                  <a16:creationId xmlns:a16="http://schemas.microsoft.com/office/drawing/2014/main" id="{778C1BE0-5DF0-B440-D055-CCEFC2D8FFC4}"/>
                </a:ext>
              </a:extLst>
            </p:cNvPr>
            <p:cNvGrpSpPr/>
            <p:nvPr/>
          </p:nvGrpSpPr>
          <p:grpSpPr>
            <a:xfrm>
              <a:off x="1087592" y="5658842"/>
              <a:ext cx="1701795" cy="783704"/>
              <a:chOff x="6560200" y="5506442"/>
              <a:chExt cx="1701795" cy="783704"/>
            </a:xfrm>
          </p:grpSpPr>
          <p:sp>
            <p:nvSpPr>
              <p:cNvPr id="18" name="矩形 17">
                <a:extLst>
                  <a:ext uri="{FF2B5EF4-FFF2-40B4-BE49-F238E27FC236}">
                    <a16:creationId xmlns:a16="http://schemas.microsoft.com/office/drawing/2014/main" id="{0523A2B9-FFA0-B136-7971-3E8D19804CE6}"/>
                  </a:ext>
                </a:extLst>
              </p:cNvPr>
              <p:cNvSpPr/>
              <p:nvPr/>
            </p:nvSpPr>
            <p:spPr>
              <a:xfrm>
                <a:off x="6560200" y="5506442"/>
                <a:ext cx="1701795"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箭头连接符 18">
                <a:extLst>
                  <a:ext uri="{FF2B5EF4-FFF2-40B4-BE49-F238E27FC236}">
                    <a16:creationId xmlns:a16="http://schemas.microsoft.com/office/drawing/2014/main" id="{8A19E42B-09E5-3739-58C8-B20D62FF5108}"/>
                  </a:ext>
                </a:extLst>
              </p:cNvPr>
              <p:cNvCxnSpPr>
                <a:cxnSpLocks/>
              </p:cNvCxnSpPr>
              <p:nvPr/>
            </p:nvCxnSpPr>
            <p:spPr>
              <a:xfrm flipV="1">
                <a:off x="6903534" y="5809022"/>
                <a:ext cx="484182" cy="4811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CA9F0747-89BE-B910-C84E-744DED4B380D}"/>
                </a:ext>
              </a:extLst>
            </p:cNvPr>
            <p:cNvSpPr txBox="1"/>
            <p:nvPr/>
          </p:nvSpPr>
          <p:spPr>
            <a:xfrm>
              <a:off x="417456" y="6400126"/>
              <a:ext cx="8717311" cy="1323439"/>
            </a:xfrm>
            <a:prstGeom prst="rect">
              <a:avLst/>
            </a:prstGeom>
            <a:noFill/>
          </p:spPr>
          <p:txBody>
            <a:bodyPr wrap="square" rtlCol="0">
              <a:spAutoFit/>
            </a:bodyPr>
            <a:lstStyle/>
            <a:p>
              <a:r>
                <a:rPr lang="en-US" altLang="zh-CN" sz="2000" dirty="0"/>
                <a:t>When a function returns an object,  a temporary object will be created. </a:t>
              </a:r>
              <a:r>
                <a:rPr lang="en-US" altLang="zh-CN" sz="2000" dirty="0">
                  <a:solidFill>
                    <a:prstClr val="black"/>
                  </a:solidFill>
                </a:rPr>
                <a:t>There is the added expense of calling the copy constructor to create the temporary object, it is less efficient</a:t>
              </a:r>
              <a:r>
                <a:rPr lang="en-US" altLang="zh-CN" sz="2000" dirty="0"/>
                <a:t>. It is invisible and does not appear in your source code. The temporary object is automatically destroyed when the function call terminates. </a:t>
              </a:r>
              <a:endParaRPr lang="zh-CN" altLang="en-US" sz="2000" dirty="0"/>
            </a:p>
          </p:txBody>
        </p:sp>
      </p:grpSp>
      <p:sp>
        <p:nvSpPr>
          <p:cNvPr id="20" name="椭圆 19">
            <a:extLst>
              <a:ext uri="{FF2B5EF4-FFF2-40B4-BE49-F238E27FC236}">
                <a16:creationId xmlns:a16="http://schemas.microsoft.com/office/drawing/2014/main" id="{62BB80D1-C91A-ACE1-CEF2-32E096D5893B}"/>
              </a:ext>
            </a:extLst>
          </p:cNvPr>
          <p:cNvSpPr/>
          <p:nvPr/>
        </p:nvSpPr>
        <p:spPr>
          <a:xfrm>
            <a:off x="819150" y="2352675"/>
            <a:ext cx="900775"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1E33471-483B-D938-0106-0BFD82B0612E}"/>
              </a:ext>
            </a:extLst>
          </p:cNvPr>
          <p:cNvPicPr>
            <a:picLocks noChangeAspect="1"/>
          </p:cNvPicPr>
          <p:nvPr/>
        </p:nvPicPr>
        <p:blipFill>
          <a:blip r:embed="rId2"/>
          <a:stretch>
            <a:fillRect/>
          </a:stretch>
        </p:blipFill>
        <p:spPr>
          <a:xfrm>
            <a:off x="1553939" y="929417"/>
            <a:ext cx="6221616" cy="2325355"/>
          </a:xfrm>
          <a:prstGeom prst="rect">
            <a:avLst/>
          </a:prstGeom>
        </p:spPr>
      </p:pic>
      <p:pic>
        <p:nvPicPr>
          <p:cNvPr id="6" name="图片 5">
            <a:extLst>
              <a:ext uri="{FF2B5EF4-FFF2-40B4-BE49-F238E27FC236}">
                <a16:creationId xmlns:a16="http://schemas.microsoft.com/office/drawing/2014/main" id="{6687EC80-A7E4-264F-4B67-25C9C329596C}"/>
              </a:ext>
            </a:extLst>
          </p:cNvPr>
          <p:cNvPicPr>
            <a:picLocks noChangeAspect="1"/>
          </p:cNvPicPr>
          <p:nvPr/>
        </p:nvPicPr>
        <p:blipFill>
          <a:blip r:embed="rId3"/>
          <a:stretch>
            <a:fillRect/>
          </a:stretch>
        </p:blipFill>
        <p:spPr>
          <a:xfrm>
            <a:off x="1326945" y="4562475"/>
            <a:ext cx="8715375" cy="1352550"/>
          </a:xfrm>
          <a:prstGeom prst="rect">
            <a:avLst/>
          </a:prstGeom>
        </p:spPr>
      </p:pic>
      <p:sp>
        <p:nvSpPr>
          <p:cNvPr id="7" name="椭圆 6">
            <a:extLst>
              <a:ext uri="{FF2B5EF4-FFF2-40B4-BE49-F238E27FC236}">
                <a16:creationId xmlns:a16="http://schemas.microsoft.com/office/drawing/2014/main" id="{9C798E96-0DC3-BA49-8B3C-434390539C4C}"/>
              </a:ext>
            </a:extLst>
          </p:cNvPr>
          <p:cNvSpPr/>
          <p:nvPr/>
        </p:nvSpPr>
        <p:spPr>
          <a:xfrm>
            <a:off x="1562100" y="942975"/>
            <a:ext cx="1085850"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83193196-056D-5143-29BD-469155BA1ADF}"/>
              </a:ext>
            </a:extLst>
          </p:cNvPr>
          <p:cNvGrpSpPr/>
          <p:nvPr/>
        </p:nvGrpSpPr>
        <p:grpSpPr>
          <a:xfrm>
            <a:off x="1326945" y="2642018"/>
            <a:ext cx="7740855" cy="1449170"/>
            <a:chOff x="417456" y="5658842"/>
            <a:chExt cx="7740855" cy="1449170"/>
          </a:xfrm>
        </p:grpSpPr>
        <p:grpSp>
          <p:nvGrpSpPr>
            <p:cNvPr id="9" name="组合 8">
              <a:extLst>
                <a:ext uri="{FF2B5EF4-FFF2-40B4-BE49-F238E27FC236}">
                  <a16:creationId xmlns:a16="http://schemas.microsoft.com/office/drawing/2014/main" id="{956FAB68-4A42-7CFE-76F1-5984255693EE}"/>
                </a:ext>
              </a:extLst>
            </p:cNvPr>
            <p:cNvGrpSpPr/>
            <p:nvPr/>
          </p:nvGrpSpPr>
          <p:grpSpPr>
            <a:xfrm>
              <a:off x="1087592" y="5658842"/>
              <a:ext cx="1701795" cy="783704"/>
              <a:chOff x="6560200" y="5506442"/>
              <a:chExt cx="1701795" cy="783704"/>
            </a:xfrm>
          </p:grpSpPr>
          <p:sp>
            <p:nvSpPr>
              <p:cNvPr id="11" name="矩形 10">
                <a:extLst>
                  <a:ext uri="{FF2B5EF4-FFF2-40B4-BE49-F238E27FC236}">
                    <a16:creationId xmlns:a16="http://schemas.microsoft.com/office/drawing/2014/main" id="{FAFBD918-082F-74C3-ECD2-266DF77874B4}"/>
                  </a:ext>
                </a:extLst>
              </p:cNvPr>
              <p:cNvSpPr/>
              <p:nvPr/>
            </p:nvSpPr>
            <p:spPr>
              <a:xfrm>
                <a:off x="6560200" y="5506442"/>
                <a:ext cx="1701795"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箭头连接符 11">
                <a:extLst>
                  <a:ext uri="{FF2B5EF4-FFF2-40B4-BE49-F238E27FC236}">
                    <a16:creationId xmlns:a16="http://schemas.microsoft.com/office/drawing/2014/main" id="{751CF6B5-5A4D-C391-FA47-F2E10293A0D6}"/>
                  </a:ext>
                </a:extLst>
              </p:cNvPr>
              <p:cNvCxnSpPr>
                <a:cxnSpLocks/>
              </p:cNvCxnSpPr>
              <p:nvPr/>
            </p:nvCxnSpPr>
            <p:spPr>
              <a:xfrm flipV="1">
                <a:off x="6903534" y="5809022"/>
                <a:ext cx="484182" cy="4811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EA8415ED-6D50-19A5-D8BB-149F0CFCC2DB}"/>
                </a:ext>
              </a:extLst>
            </p:cNvPr>
            <p:cNvSpPr txBox="1"/>
            <p:nvPr/>
          </p:nvSpPr>
          <p:spPr>
            <a:xfrm>
              <a:off x="417456" y="6400126"/>
              <a:ext cx="7740855" cy="707886"/>
            </a:xfrm>
            <a:prstGeom prst="rect">
              <a:avLst/>
            </a:prstGeom>
            <a:noFill/>
          </p:spPr>
          <p:txBody>
            <a:bodyPr wrap="square" rtlCol="0">
              <a:spAutoFit/>
            </a:bodyPr>
            <a:lstStyle/>
            <a:p>
              <a:r>
                <a:rPr lang="en-US" altLang="zh-CN" sz="2000" dirty="0">
                  <a:solidFill>
                    <a:schemeClr val="tx1"/>
                  </a:solidFill>
                </a:rPr>
                <a:t>Do not return the reference of a local object, because when the function terminates, the reference would be a reference to a non-existent object.</a:t>
              </a:r>
              <a:endParaRPr lang="zh-CN" altLang="en-US" sz="2000" dirty="0">
                <a:solidFill>
                  <a:schemeClr val="tx1"/>
                </a:solidFill>
              </a:endParaRPr>
            </a:p>
          </p:txBody>
        </p:sp>
      </p:grpSp>
    </p:spTree>
    <p:extLst>
      <p:ext uri="{BB962C8B-B14F-4D97-AF65-F5344CB8AC3E}">
        <p14:creationId xmlns:p14="http://schemas.microsoft.com/office/powerpoint/2010/main" val="268712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636C463-3AA1-633B-1ABB-723309488586}"/>
              </a:ext>
            </a:extLst>
          </p:cNvPr>
          <p:cNvPicPr>
            <a:picLocks noChangeAspect="1"/>
          </p:cNvPicPr>
          <p:nvPr/>
        </p:nvPicPr>
        <p:blipFill>
          <a:blip r:embed="rId2"/>
          <a:stretch>
            <a:fillRect/>
          </a:stretch>
        </p:blipFill>
        <p:spPr>
          <a:xfrm>
            <a:off x="2081212" y="514350"/>
            <a:ext cx="5114925" cy="1905000"/>
          </a:xfrm>
          <a:prstGeom prst="rect">
            <a:avLst/>
          </a:prstGeom>
        </p:spPr>
      </p:pic>
      <p:sp>
        <p:nvSpPr>
          <p:cNvPr id="6" name="椭圆 5">
            <a:extLst>
              <a:ext uri="{FF2B5EF4-FFF2-40B4-BE49-F238E27FC236}">
                <a16:creationId xmlns:a16="http://schemas.microsoft.com/office/drawing/2014/main" id="{B03A8A08-AE18-59DB-6174-140C1E7212AC}"/>
              </a:ext>
            </a:extLst>
          </p:cNvPr>
          <p:cNvSpPr/>
          <p:nvPr/>
        </p:nvSpPr>
        <p:spPr>
          <a:xfrm>
            <a:off x="2057400" y="476250"/>
            <a:ext cx="1085850"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3E3AAC4B-0997-2515-38A2-C34BA9F40071}"/>
              </a:ext>
            </a:extLst>
          </p:cNvPr>
          <p:cNvGrpSpPr/>
          <p:nvPr/>
        </p:nvGrpSpPr>
        <p:grpSpPr>
          <a:xfrm>
            <a:off x="1726995" y="1584743"/>
            <a:ext cx="7740855" cy="1506320"/>
            <a:chOff x="417456" y="5658842"/>
            <a:chExt cx="7740855" cy="1506320"/>
          </a:xfrm>
        </p:grpSpPr>
        <p:grpSp>
          <p:nvGrpSpPr>
            <p:cNvPr id="8" name="组合 7">
              <a:extLst>
                <a:ext uri="{FF2B5EF4-FFF2-40B4-BE49-F238E27FC236}">
                  <a16:creationId xmlns:a16="http://schemas.microsoft.com/office/drawing/2014/main" id="{2F9B6DFD-D4DC-C6F6-27B7-7F4FC5508AA3}"/>
                </a:ext>
              </a:extLst>
            </p:cNvPr>
            <p:cNvGrpSpPr/>
            <p:nvPr/>
          </p:nvGrpSpPr>
          <p:grpSpPr>
            <a:xfrm>
              <a:off x="1087592" y="5658842"/>
              <a:ext cx="1701795" cy="939382"/>
              <a:chOff x="6560200" y="5506442"/>
              <a:chExt cx="1701795" cy="939382"/>
            </a:xfrm>
          </p:grpSpPr>
          <p:sp>
            <p:nvSpPr>
              <p:cNvPr id="10" name="矩形 9">
                <a:extLst>
                  <a:ext uri="{FF2B5EF4-FFF2-40B4-BE49-F238E27FC236}">
                    <a16:creationId xmlns:a16="http://schemas.microsoft.com/office/drawing/2014/main" id="{DD000436-00FF-AB22-7642-576EADB4DC43}"/>
                  </a:ext>
                </a:extLst>
              </p:cNvPr>
              <p:cNvSpPr/>
              <p:nvPr/>
            </p:nvSpPr>
            <p:spPr>
              <a:xfrm>
                <a:off x="6560200" y="5506442"/>
                <a:ext cx="1701795"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箭头连接符 10">
                <a:extLst>
                  <a:ext uri="{FF2B5EF4-FFF2-40B4-BE49-F238E27FC236}">
                    <a16:creationId xmlns:a16="http://schemas.microsoft.com/office/drawing/2014/main" id="{16755B94-05B6-756C-88BB-EC570811F50B}"/>
                  </a:ext>
                </a:extLst>
              </p:cNvPr>
              <p:cNvCxnSpPr>
                <a:cxnSpLocks/>
              </p:cNvCxnSpPr>
              <p:nvPr/>
            </p:nvCxnSpPr>
            <p:spPr>
              <a:xfrm flipV="1">
                <a:off x="6836859" y="5809022"/>
                <a:ext cx="550857" cy="63680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EDD8F98F-CFE3-8E90-33ED-E93EF10D6899}"/>
                </a:ext>
              </a:extLst>
            </p:cNvPr>
            <p:cNvSpPr txBox="1"/>
            <p:nvPr/>
          </p:nvSpPr>
          <p:spPr>
            <a:xfrm>
              <a:off x="417456" y="6457276"/>
              <a:ext cx="7740855" cy="707886"/>
            </a:xfrm>
            <a:prstGeom prst="rect">
              <a:avLst/>
            </a:prstGeom>
            <a:noFill/>
          </p:spPr>
          <p:txBody>
            <a:bodyPr wrap="square" rtlCol="0">
              <a:spAutoFit/>
            </a:bodyPr>
            <a:lstStyle/>
            <a:p>
              <a:r>
                <a:rPr lang="en-US" altLang="zh-CN" sz="2000" dirty="0">
                  <a:solidFill>
                    <a:schemeClr val="tx1"/>
                  </a:solidFill>
                </a:rPr>
                <a:t>Returning a reference to </a:t>
              </a:r>
              <a:r>
                <a:rPr lang="en-US" altLang="zh-CN" sz="2000" b="1" dirty="0">
                  <a:solidFill>
                    <a:schemeClr val="tx1"/>
                  </a:solidFill>
                </a:rPr>
                <a:t>this object </a:t>
              </a:r>
              <a:r>
                <a:rPr lang="en-US" altLang="zh-CN" sz="2000" dirty="0">
                  <a:solidFill>
                    <a:schemeClr val="tx1"/>
                  </a:solidFill>
                </a:rPr>
                <a:t>works efficiently, but it modifies the values of the data member of </a:t>
              </a:r>
              <a:r>
                <a:rPr lang="en-US" altLang="zh-CN" sz="2000" b="1" dirty="0">
                  <a:solidFill>
                    <a:schemeClr val="tx1"/>
                  </a:solidFill>
                </a:rPr>
                <a:t>this object</a:t>
              </a:r>
              <a:r>
                <a:rPr lang="en-US" altLang="zh-CN" sz="2000" dirty="0">
                  <a:solidFill>
                    <a:schemeClr val="tx1"/>
                  </a:solidFill>
                </a:rPr>
                <a:t>.</a:t>
              </a:r>
              <a:endParaRPr lang="zh-CN" altLang="en-US" sz="2000" dirty="0">
                <a:solidFill>
                  <a:schemeClr val="tx1"/>
                </a:solidFill>
              </a:endParaRPr>
            </a:p>
          </p:txBody>
        </p:sp>
      </p:grpSp>
      <p:pic>
        <p:nvPicPr>
          <p:cNvPr id="13" name="图片 12">
            <a:extLst>
              <a:ext uri="{FF2B5EF4-FFF2-40B4-BE49-F238E27FC236}">
                <a16:creationId xmlns:a16="http://schemas.microsoft.com/office/drawing/2014/main" id="{F623F768-8459-0F96-C585-9BA76BBA6C6B}"/>
              </a:ext>
            </a:extLst>
          </p:cNvPr>
          <p:cNvPicPr>
            <a:picLocks noChangeAspect="1"/>
          </p:cNvPicPr>
          <p:nvPr/>
        </p:nvPicPr>
        <p:blipFill>
          <a:blip r:embed="rId3"/>
          <a:stretch>
            <a:fillRect/>
          </a:stretch>
        </p:blipFill>
        <p:spPr>
          <a:xfrm>
            <a:off x="1914525" y="3489743"/>
            <a:ext cx="5010150" cy="1666875"/>
          </a:xfrm>
          <a:prstGeom prst="rect">
            <a:avLst/>
          </a:prstGeom>
        </p:spPr>
      </p:pic>
      <p:sp>
        <p:nvSpPr>
          <p:cNvPr id="14" name="椭圆 13">
            <a:extLst>
              <a:ext uri="{FF2B5EF4-FFF2-40B4-BE49-F238E27FC236}">
                <a16:creationId xmlns:a16="http://schemas.microsoft.com/office/drawing/2014/main" id="{F0D18C09-066C-65DB-53D2-2BE188713F8F}"/>
              </a:ext>
            </a:extLst>
          </p:cNvPr>
          <p:cNvSpPr/>
          <p:nvPr/>
        </p:nvSpPr>
        <p:spPr>
          <a:xfrm>
            <a:off x="1924050" y="3476625"/>
            <a:ext cx="873565"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5929D734-9D81-FB6D-020A-752EBF9B0D71}"/>
              </a:ext>
            </a:extLst>
          </p:cNvPr>
          <p:cNvGrpSpPr/>
          <p:nvPr/>
        </p:nvGrpSpPr>
        <p:grpSpPr>
          <a:xfrm>
            <a:off x="1660320" y="4547018"/>
            <a:ext cx="9036255" cy="1767339"/>
            <a:chOff x="417456" y="5620742"/>
            <a:chExt cx="9036255" cy="1767339"/>
          </a:xfrm>
        </p:grpSpPr>
        <p:grpSp>
          <p:nvGrpSpPr>
            <p:cNvPr id="16" name="组合 15">
              <a:extLst>
                <a:ext uri="{FF2B5EF4-FFF2-40B4-BE49-F238E27FC236}">
                  <a16:creationId xmlns:a16="http://schemas.microsoft.com/office/drawing/2014/main" id="{DDEC5BDF-0A0C-ED45-09C9-015696B487EF}"/>
                </a:ext>
              </a:extLst>
            </p:cNvPr>
            <p:cNvGrpSpPr/>
            <p:nvPr/>
          </p:nvGrpSpPr>
          <p:grpSpPr>
            <a:xfrm>
              <a:off x="1087592" y="5620742"/>
              <a:ext cx="2632069" cy="821804"/>
              <a:chOff x="6560200" y="5468342"/>
              <a:chExt cx="2632069" cy="821804"/>
            </a:xfrm>
          </p:grpSpPr>
          <p:sp>
            <p:nvSpPr>
              <p:cNvPr id="18" name="矩形 17">
                <a:extLst>
                  <a:ext uri="{FF2B5EF4-FFF2-40B4-BE49-F238E27FC236}">
                    <a16:creationId xmlns:a16="http://schemas.microsoft.com/office/drawing/2014/main" id="{25E4B6B3-B4AC-1D9D-E2C5-CA1461795075}"/>
                  </a:ext>
                </a:extLst>
              </p:cNvPr>
              <p:cNvSpPr/>
              <p:nvPr/>
            </p:nvSpPr>
            <p:spPr>
              <a:xfrm>
                <a:off x="6560200" y="5468342"/>
                <a:ext cx="2632069"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箭头连接符 18">
                <a:extLst>
                  <a:ext uri="{FF2B5EF4-FFF2-40B4-BE49-F238E27FC236}">
                    <a16:creationId xmlns:a16="http://schemas.microsoft.com/office/drawing/2014/main" id="{4BC2860F-513C-EBA5-B170-4B9CDA1E5D76}"/>
                  </a:ext>
                </a:extLst>
              </p:cNvPr>
              <p:cNvCxnSpPr>
                <a:cxnSpLocks/>
              </p:cNvCxnSpPr>
              <p:nvPr/>
            </p:nvCxnSpPr>
            <p:spPr>
              <a:xfrm flipV="1">
                <a:off x="6903534" y="5809022"/>
                <a:ext cx="484182" cy="4811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E3877200-0C5A-C758-D1FB-303A39220621}"/>
                </a:ext>
              </a:extLst>
            </p:cNvPr>
            <p:cNvSpPr txBox="1"/>
            <p:nvPr/>
          </p:nvSpPr>
          <p:spPr>
            <a:xfrm>
              <a:off x="417456" y="6372418"/>
              <a:ext cx="9036255" cy="1015663"/>
            </a:xfrm>
            <a:prstGeom prst="rect">
              <a:avLst/>
            </a:prstGeom>
            <a:noFill/>
          </p:spPr>
          <p:txBody>
            <a:bodyPr wrap="square" rtlCol="0">
              <a:spAutoFit/>
            </a:bodyPr>
            <a:lstStyle/>
            <a:p>
              <a:r>
                <a:rPr lang="en-US" altLang="zh-CN" sz="2000" dirty="0"/>
                <a:t>This return style is known as return constructor argument. By using this style instead of returning an object, the compiler can eliminate the cost of the temporary object. This even has a name: the </a:t>
              </a:r>
              <a:r>
                <a:rPr lang="en-US" altLang="zh-CN" sz="2000" b="1" i="1" dirty="0">
                  <a:solidFill>
                    <a:srgbClr val="00B0F0"/>
                  </a:solidFill>
                </a:rPr>
                <a:t>return value optimization</a:t>
              </a:r>
              <a:r>
                <a:rPr lang="en-US" altLang="zh-CN" sz="2000" dirty="0"/>
                <a:t>.</a:t>
              </a:r>
              <a:endParaRPr lang="zh-CN" altLang="en-US" sz="2000" dirty="0"/>
            </a:p>
          </p:txBody>
        </p:sp>
      </p:grpSp>
    </p:spTree>
    <p:extLst>
      <p:ext uri="{BB962C8B-B14F-4D97-AF65-F5344CB8AC3E}">
        <p14:creationId xmlns:p14="http://schemas.microsoft.com/office/powerpoint/2010/main" val="108541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1B3DA3F-9A6F-0B70-FF07-DEC0E70EB2C3}"/>
              </a:ext>
            </a:extLst>
          </p:cNvPr>
          <p:cNvPicPr>
            <a:picLocks noChangeAspect="1"/>
          </p:cNvPicPr>
          <p:nvPr/>
        </p:nvPicPr>
        <p:blipFill>
          <a:blip r:embed="rId3"/>
          <a:stretch>
            <a:fillRect/>
          </a:stretch>
        </p:blipFill>
        <p:spPr>
          <a:xfrm>
            <a:off x="6193865" y="1447306"/>
            <a:ext cx="5653528" cy="1680982"/>
          </a:xfrm>
          <a:prstGeom prst="rect">
            <a:avLst/>
          </a:prstGeom>
        </p:spPr>
      </p:pic>
      <p:pic>
        <p:nvPicPr>
          <p:cNvPr id="5" name="图片 4">
            <a:extLst>
              <a:ext uri="{FF2B5EF4-FFF2-40B4-BE49-F238E27FC236}">
                <a16:creationId xmlns:a16="http://schemas.microsoft.com/office/drawing/2014/main" id="{ADC81C9E-BA55-9AEF-230A-5D74C0221C11}"/>
              </a:ext>
            </a:extLst>
          </p:cNvPr>
          <p:cNvPicPr>
            <a:picLocks noChangeAspect="1"/>
          </p:cNvPicPr>
          <p:nvPr/>
        </p:nvPicPr>
        <p:blipFill>
          <a:blip r:embed="rId4"/>
          <a:stretch>
            <a:fillRect/>
          </a:stretch>
        </p:blipFill>
        <p:spPr>
          <a:xfrm>
            <a:off x="575727" y="1447306"/>
            <a:ext cx="4986430" cy="1730764"/>
          </a:xfrm>
          <a:prstGeom prst="rect">
            <a:avLst/>
          </a:prstGeom>
        </p:spPr>
      </p:pic>
      <p:sp>
        <p:nvSpPr>
          <p:cNvPr id="12" name="TextBox 11"/>
          <p:cNvSpPr txBox="1"/>
          <p:nvPr/>
        </p:nvSpPr>
        <p:spPr>
          <a:xfrm>
            <a:off x="650503" y="3235038"/>
            <a:ext cx="11501917" cy="1768113"/>
          </a:xfrm>
          <a:prstGeom prst="rect">
            <a:avLst/>
          </a:prstGeom>
          <a:noFill/>
        </p:spPr>
        <p:txBody>
          <a:bodyPr wrap="square" rtlCol="0">
            <a:spAutoFit/>
          </a:bodyPr>
          <a:lstStyle/>
          <a:p>
            <a:pPr marL="311216" lvl="1" indent="-311216">
              <a:buFont typeface="Arial" panose="020B0604020202020204" pitchFamily="34" charset="0"/>
              <a:buChar char="•"/>
            </a:pPr>
            <a:r>
              <a:rPr lang="en-US" altLang="zh-CN" sz="2178" dirty="0"/>
              <a:t>Returning an object invokes the copy constructor, whereas returning a reference doesn’t. Thus version 2 does less work and is more efficient.</a:t>
            </a:r>
          </a:p>
          <a:p>
            <a:pPr marL="311216" lvl="1" indent="-311216">
              <a:buFont typeface="Arial" panose="020B0604020202020204" pitchFamily="34" charset="0"/>
              <a:buChar char="•"/>
            </a:pPr>
            <a:r>
              <a:rPr lang="en-US" altLang="zh-CN" sz="2178" dirty="0"/>
              <a:t>The reference should be to an object that exists when the calling function is executing.</a:t>
            </a:r>
          </a:p>
          <a:p>
            <a:pPr marL="311216" lvl="1" indent="-311216">
              <a:buFont typeface="Arial" panose="020B0604020202020204" pitchFamily="34" charset="0"/>
              <a:buChar char="•"/>
            </a:pPr>
            <a:r>
              <a:rPr lang="en-US" altLang="zh-CN" sz="2178" dirty="0"/>
              <a:t>Both v1 and v2 are declared as being const references, so the return type has to be const to match.</a:t>
            </a:r>
          </a:p>
        </p:txBody>
      </p:sp>
      <p:sp>
        <p:nvSpPr>
          <p:cNvPr id="8" name="TextBox 7"/>
          <p:cNvSpPr txBox="1"/>
          <p:nvPr/>
        </p:nvSpPr>
        <p:spPr>
          <a:xfrm>
            <a:off x="1290704" y="587328"/>
            <a:ext cx="5110758" cy="483337"/>
          </a:xfrm>
          <a:prstGeom prst="rect">
            <a:avLst/>
          </a:prstGeom>
          <a:noFill/>
        </p:spPr>
        <p:txBody>
          <a:bodyPr wrap="none" rtlCol="0">
            <a:spAutoFit/>
          </a:bodyPr>
          <a:lstStyle/>
          <a:p>
            <a:pPr marL="0" lvl="1"/>
            <a:r>
              <a:rPr lang="en-US" altLang="zh-CN" sz="2541" b="1" dirty="0"/>
              <a:t>2. Returning a reference to an object</a:t>
            </a:r>
            <a:endParaRPr lang="zh-CN" altLang="en-US" sz="2541" b="1" dirty="0"/>
          </a:p>
        </p:txBody>
      </p:sp>
      <p:sp>
        <p:nvSpPr>
          <p:cNvPr id="3" name="椭圆 2">
            <a:extLst>
              <a:ext uri="{FF2B5EF4-FFF2-40B4-BE49-F238E27FC236}">
                <a16:creationId xmlns:a16="http://schemas.microsoft.com/office/drawing/2014/main" id="{64539F53-EF75-490D-8061-6CD602989028}"/>
              </a:ext>
            </a:extLst>
          </p:cNvPr>
          <p:cNvSpPr/>
          <p:nvPr/>
        </p:nvSpPr>
        <p:spPr>
          <a:xfrm>
            <a:off x="6072195" y="1629311"/>
            <a:ext cx="1619956" cy="326759"/>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椭圆 10">
            <a:extLst>
              <a:ext uri="{FF2B5EF4-FFF2-40B4-BE49-F238E27FC236}">
                <a16:creationId xmlns:a16="http://schemas.microsoft.com/office/drawing/2014/main" id="{B63BB8D7-252A-4F6B-9478-F90DCD286B7B}"/>
              </a:ext>
            </a:extLst>
          </p:cNvPr>
          <p:cNvSpPr/>
          <p:nvPr/>
        </p:nvSpPr>
        <p:spPr>
          <a:xfrm>
            <a:off x="8098101" y="1559424"/>
            <a:ext cx="1900473" cy="431961"/>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椭圆 12">
            <a:extLst>
              <a:ext uri="{FF2B5EF4-FFF2-40B4-BE49-F238E27FC236}">
                <a16:creationId xmlns:a16="http://schemas.microsoft.com/office/drawing/2014/main" id="{BDB0AD5E-52B1-475F-AF24-4A8CD338B534}"/>
              </a:ext>
            </a:extLst>
          </p:cNvPr>
          <p:cNvSpPr/>
          <p:nvPr/>
        </p:nvSpPr>
        <p:spPr>
          <a:xfrm>
            <a:off x="10028617" y="1573527"/>
            <a:ext cx="1779850" cy="428104"/>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4" name="椭圆 13">
            <a:extLst>
              <a:ext uri="{FF2B5EF4-FFF2-40B4-BE49-F238E27FC236}">
                <a16:creationId xmlns:a16="http://schemas.microsoft.com/office/drawing/2014/main" id="{E1EE5944-8270-419B-B0DB-1772A11F5A82}"/>
              </a:ext>
            </a:extLst>
          </p:cNvPr>
          <p:cNvSpPr/>
          <p:nvPr/>
        </p:nvSpPr>
        <p:spPr>
          <a:xfrm>
            <a:off x="459603" y="1672711"/>
            <a:ext cx="849573" cy="288243"/>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9" name="TextBox 3">
            <a:extLst>
              <a:ext uri="{FF2B5EF4-FFF2-40B4-BE49-F238E27FC236}">
                <a16:creationId xmlns:a16="http://schemas.microsoft.com/office/drawing/2014/main" id="{0591D4DA-004C-3395-4B0A-C1236FF5DD76}"/>
              </a:ext>
            </a:extLst>
          </p:cNvPr>
          <p:cNvSpPr txBox="1"/>
          <p:nvPr/>
        </p:nvSpPr>
        <p:spPr>
          <a:xfrm>
            <a:off x="673621" y="5185289"/>
            <a:ext cx="11455680" cy="707886"/>
          </a:xfrm>
          <a:prstGeom prst="rect">
            <a:avLst/>
          </a:prstGeom>
          <a:noFill/>
        </p:spPr>
        <p:txBody>
          <a:bodyPr wrap="square" rtlCol="0">
            <a:spAutoFit/>
          </a:bodyPr>
          <a:lstStyle/>
          <a:p>
            <a:pPr marL="0" lvl="1"/>
            <a:r>
              <a:rPr lang="en-US" altLang="zh-CN" sz="2000" dirty="0"/>
              <a:t>Two common examples of returning a non-const object are overloading the </a:t>
            </a:r>
            <a:r>
              <a:rPr lang="en-US" altLang="zh-CN" sz="2000" b="1" dirty="0"/>
              <a:t>assignment operator </a:t>
            </a:r>
            <a:r>
              <a:rPr lang="en-US" altLang="zh-CN" sz="2000" dirty="0"/>
              <a:t>and overloading the </a:t>
            </a:r>
            <a:r>
              <a:rPr lang="en-US" altLang="zh-CN" sz="2000" b="1" dirty="0"/>
              <a:t>&lt;&lt; operator </a:t>
            </a:r>
            <a:r>
              <a:rPr lang="en-US" altLang="zh-CN" sz="2000" dirty="0"/>
              <a:t>for use with </a:t>
            </a:r>
            <a:r>
              <a:rPr lang="en-US" altLang="zh-CN" sz="2000" b="1" dirty="0" err="1"/>
              <a:t>cout</a:t>
            </a:r>
            <a:r>
              <a:rPr lang="en-US" altLang="zh-CN" sz="2000" dirty="0"/>
              <a:t>. </a:t>
            </a:r>
            <a:endParaRPr lang="zh-CN" altLang="en-US" sz="2000" dirty="0"/>
          </a:p>
        </p:txBody>
      </p:sp>
    </p:spTree>
    <p:extLst>
      <p:ext uri="{BB962C8B-B14F-4D97-AF65-F5344CB8AC3E}">
        <p14:creationId xmlns:p14="http://schemas.microsoft.com/office/powerpoint/2010/main" val="42671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11" grpId="0" animBg="1"/>
      <p:bldP spid="13" grpId="0" animBg="1"/>
      <p:bldP spid="14"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图片 7173">
            <a:extLst>
              <a:ext uri="{FF2B5EF4-FFF2-40B4-BE49-F238E27FC236}">
                <a16:creationId xmlns:a16="http://schemas.microsoft.com/office/drawing/2014/main" id="{E44E0D1F-00F6-4610-BF4A-1CDBF68097CA}"/>
              </a:ext>
            </a:extLst>
          </p:cNvPr>
          <p:cNvPicPr>
            <a:picLocks noChangeAspect="1"/>
          </p:cNvPicPr>
          <p:nvPr/>
        </p:nvPicPr>
        <p:blipFill>
          <a:blip r:embed="rId3"/>
          <a:stretch>
            <a:fillRect/>
          </a:stretch>
        </p:blipFill>
        <p:spPr>
          <a:xfrm>
            <a:off x="4847055" y="2081443"/>
            <a:ext cx="3959198" cy="4745851"/>
          </a:xfrm>
          <a:prstGeom prst="rect">
            <a:avLst/>
          </a:prstGeom>
        </p:spPr>
      </p:pic>
      <p:sp>
        <p:nvSpPr>
          <p:cNvPr id="7170" name="Title 1"/>
          <p:cNvSpPr>
            <a:spLocks noGrp="1"/>
          </p:cNvSpPr>
          <p:nvPr>
            <p:ph type="title"/>
          </p:nvPr>
        </p:nvSpPr>
        <p:spPr>
          <a:xfrm>
            <a:off x="1406738" y="73337"/>
            <a:ext cx="5528831" cy="885769"/>
          </a:xfrm>
        </p:spPr>
        <p:txBody>
          <a:bodyPr>
            <a:noAutofit/>
          </a:bodyPr>
          <a:lstStyle/>
          <a:p>
            <a:r>
              <a:rPr lang="en-US" altLang="zh-CN" sz="4000" dirty="0"/>
              <a:t> Conversion of class</a:t>
            </a:r>
          </a:p>
        </p:txBody>
      </p:sp>
      <p:sp>
        <p:nvSpPr>
          <p:cNvPr id="2" name="TextBox 1"/>
          <p:cNvSpPr txBox="1"/>
          <p:nvPr/>
        </p:nvSpPr>
        <p:spPr>
          <a:xfrm>
            <a:off x="1357785" y="809456"/>
            <a:ext cx="5468869" cy="539250"/>
          </a:xfrm>
          <a:prstGeom prst="rect">
            <a:avLst/>
          </a:prstGeom>
          <a:noFill/>
        </p:spPr>
        <p:txBody>
          <a:bodyPr wrap="none" rtlCol="0">
            <a:spAutoFit/>
          </a:bodyPr>
          <a:lstStyle/>
          <a:p>
            <a:pPr defTabSz="1077140">
              <a:defRPr/>
            </a:pPr>
            <a:r>
              <a:rPr lang="en-US" altLang="zh-CN" sz="2904" b="1" dirty="0">
                <a:solidFill>
                  <a:prstClr val="black"/>
                </a:solidFill>
                <a:latin typeface="Calibri"/>
                <a:ea typeface="宋体" panose="02010600030101010101" pitchFamily="2" charset="-122"/>
              </a:rPr>
              <a:t>1. </a:t>
            </a:r>
            <a:r>
              <a:rPr lang="en-US" altLang="zh-CN" sz="2904" b="1" dirty="0"/>
              <a:t> Implicit Class-Type Conversions</a:t>
            </a:r>
            <a:endParaRPr lang="zh-CN" altLang="en-US" sz="2904" b="1" dirty="0">
              <a:solidFill>
                <a:prstClr val="black"/>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D9B4BC75-8CE4-4967-BC14-F4766BD94F7D}"/>
              </a:ext>
            </a:extLst>
          </p:cNvPr>
          <p:cNvSpPr txBox="1"/>
          <p:nvPr/>
        </p:nvSpPr>
        <p:spPr>
          <a:xfrm>
            <a:off x="538817" y="1379801"/>
            <a:ext cx="10736779" cy="762645"/>
          </a:xfrm>
          <a:prstGeom prst="rect">
            <a:avLst/>
          </a:prstGeom>
          <a:noFill/>
        </p:spPr>
        <p:txBody>
          <a:bodyPr wrap="square">
            <a:spAutoFit/>
          </a:bodyPr>
          <a:lstStyle/>
          <a:p>
            <a:pPr defTabSz="1077140">
              <a:defRPr/>
            </a:pPr>
            <a:r>
              <a:rPr lang="en-US" altLang="zh-CN" sz="2178" dirty="0"/>
              <a:t>Every constructor that can be called with </a:t>
            </a:r>
            <a:r>
              <a:rPr lang="en-US" altLang="zh-CN" sz="2178" b="1" dirty="0"/>
              <a:t>a single argument </a:t>
            </a:r>
            <a:r>
              <a:rPr lang="en-US" altLang="zh-CN" sz="2178" dirty="0"/>
              <a:t>defines an implicit conversion to a class type. Such constructors are sometimes referred to as </a:t>
            </a:r>
            <a:r>
              <a:rPr lang="en-US" altLang="zh-CN" sz="2178" b="1" i="1" dirty="0"/>
              <a:t>converting constructors</a:t>
            </a:r>
            <a:r>
              <a:rPr lang="en-US" altLang="zh-CN" sz="2178" dirty="0"/>
              <a:t>. </a:t>
            </a:r>
            <a:endParaRPr lang="zh-CN" altLang="en-US" sz="2178" dirty="0">
              <a:solidFill>
                <a:prstClr val="black"/>
              </a:solidFill>
              <a:latin typeface="Calibri"/>
              <a:ea typeface="宋体" panose="02010600030101010101" pitchFamily="2" charset="-122"/>
            </a:endParaRPr>
          </a:p>
        </p:txBody>
      </p:sp>
      <p:pic>
        <p:nvPicPr>
          <p:cNvPr id="4" name="图片 3">
            <a:extLst>
              <a:ext uri="{FF2B5EF4-FFF2-40B4-BE49-F238E27FC236}">
                <a16:creationId xmlns:a16="http://schemas.microsoft.com/office/drawing/2014/main" id="{4C0DA6A3-C92C-4E2A-A6F5-0B1AEB0B4A93}"/>
              </a:ext>
            </a:extLst>
          </p:cNvPr>
          <p:cNvPicPr>
            <a:picLocks noChangeAspect="1"/>
          </p:cNvPicPr>
          <p:nvPr/>
        </p:nvPicPr>
        <p:blipFill>
          <a:blip r:embed="rId4"/>
          <a:stretch>
            <a:fillRect/>
          </a:stretch>
        </p:blipFill>
        <p:spPr>
          <a:xfrm>
            <a:off x="933208" y="2840567"/>
            <a:ext cx="3647995" cy="2221646"/>
          </a:xfrm>
          <a:prstGeom prst="rect">
            <a:avLst/>
          </a:prstGeom>
        </p:spPr>
      </p:pic>
      <p:grpSp>
        <p:nvGrpSpPr>
          <p:cNvPr id="10" name="组合 9">
            <a:extLst>
              <a:ext uri="{FF2B5EF4-FFF2-40B4-BE49-F238E27FC236}">
                <a16:creationId xmlns:a16="http://schemas.microsoft.com/office/drawing/2014/main" id="{0F608680-28AD-4764-BB51-484D0E2267D1}"/>
              </a:ext>
            </a:extLst>
          </p:cNvPr>
          <p:cNvGrpSpPr/>
          <p:nvPr/>
        </p:nvGrpSpPr>
        <p:grpSpPr>
          <a:xfrm>
            <a:off x="1063912" y="4685860"/>
            <a:ext cx="3456384" cy="971013"/>
            <a:chOff x="1061765" y="5163124"/>
            <a:chExt cx="3808423" cy="1069913"/>
          </a:xfrm>
        </p:grpSpPr>
        <p:sp>
          <p:nvSpPr>
            <p:cNvPr id="11" name="文本框 10">
              <a:extLst>
                <a:ext uri="{FF2B5EF4-FFF2-40B4-BE49-F238E27FC236}">
                  <a16:creationId xmlns:a16="http://schemas.microsoft.com/office/drawing/2014/main" id="{7C7D71AD-076C-4986-8707-BF5676A6664B}"/>
                </a:ext>
              </a:extLst>
            </p:cNvPr>
            <p:cNvSpPr txBox="1"/>
            <p:nvPr/>
          </p:nvSpPr>
          <p:spPr>
            <a:xfrm>
              <a:off x="1061765" y="5762007"/>
              <a:ext cx="3096344" cy="471030"/>
            </a:xfrm>
            <a:prstGeom prst="rect">
              <a:avLst/>
            </a:prstGeom>
            <a:noFill/>
          </p:spPr>
          <p:txBody>
            <a:bodyPr wrap="square">
              <a:spAutoFit/>
            </a:bodyPr>
            <a:lstStyle/>
            <a:p>
              <a:pPr defTabSz="1077140">
                <a:defRPr/>
              </a:pPr>
              <a:r>
                <a:rPr lang="en-US" altLang="zh-CN" sz="2178" dirty="0">
                  <a:solidFill>
                    <a:prstClr val="black"/>
                  </a:solidFill>
                  <a:latin typeface="Calibri"/>
                  <a:ea typeface="宋体" panose="02010600030101010101" pitchFamily="2" charset="-122"/>
                </a:rPr>
                <a:t>Converting constructor</a:t>
              </a:r>
              <a:endParaRPr lang="zh-CN" altLang="en-US" sz="2178" dirty="0">
                <a:solidFill>
                  <a:prstClr val="black"/>
                </a:solidFill>
                <a:latin typeface="Calibri"/>
                <a:ea typeface="宋体" panose="02010600030101010101" pitchFamily="2" charset="-122"/>
              </a:endParaRPr>
            </a:p>
          </p:txBody>
        </p:sp>
        <p:grpSp>
          <p:nvGrpSpPr>
            <p:cNvPr id="17" name="组合 16">
              <a:extLst>
                <a:ext uri="{FF2B5EF4-FFF2-40B4-BE49-F238E27FC236}">
                  <a16:creationId xmlns:a16="http://schemas.microsoft.com/office/drawing/2014/main" id="{EC35D2DF-A1D9-49B9-AE80-8252A1634A29}"/>
                </a:ext>
              </a:extLst>
            </p:cNvPr>
            <p:cNvGrpSpPr/>
            <p:nvPr/>
          </p:nvGrpSpPr>
          <p:grpSpPr>
            <a:xfrm>
              <a:off x="1277789" y="5163124"/>
              <a:ext cx="3592399" cy="598883"/>
              <a:chOff x="6454364" y="5506441"/>
              <a:chExt cx="3592399" cy="598883"/>
            </a:xfrm>
          </p:grpSpPr>
          <p:sp>
            <p:nvSpPr>
              <p:cNvPr id="18" name="矩形 17">
                <a:extLst>
                  <a:ext uri="{FF2B5EF4-FFF2-40B4-BE49-F238E27FC236}">
                    <a16:creationId xmlns:a16="http://schemas.microsoft.com/office/drawing/2014/main" id="{4824C29E-9132-45DA-99D1-69B657ED1E1C}"/>
                  </a:ext>
                </a:extLst>
              </p:cNvPr>
              <p:cNvSpPr/>
              <p:nvPr/>
            </p:nvSpPr>
            <p:spPr>
              <a:xfrm>
                <a:off x="6454364" y="5506441"/>
                <a:ext cx="3592399"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9" name="直接箭头连接符 18">
                <a:extLst>
                  <a:ext uri="{FF2B5EF4-FFF2-40B4-BE49-F238E27FC236}">
                    <a16:creationId xmlns:a16="http://schemas.microsoft.com/office/drawing/2014/main" id="{C8B8C59E-BE9E-48C1-82B8-BAA2C5DB6525}"/>
                  </a:ext>
                </a:extLst>
              </p:cNvPr>
              <p:cNvCxnSpPr>
                <a:cxnSpLocks/>
              </p:cNvCxnSpPr>
              <p:nvPr/>
            </p:nvCxnSpPr>
            <p:spPr>
              <a:xfrm flipH="1" flipV="1">
                <a:off x="7387716" y="5809022"/>
                <a:ext cx="146768" cy="296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 name="组合 20">
            <a:extLst>
              <a:ext uri="{FF2B5EF4-FFF2-40B4-BE49-F238E27FC236}">
                <a16:creationId xmlns:a16="http://schemas.microsoft.com/office/drawing/2014/main" id="{2C06F6CE-9215-4915-AA39-FF2695EC4B05}"/>
              </a:ext>
            </a:extLst>
          </p:cNvPr>
          <p:cNvGrpSpPr/>
          <p:nvPr/>
        </p:nvGrpSpPr>
        <p:grpSpPr>
          <a:xfrm>
            <a:off x="5703890" y="3178660"/>
            <a:ext cx="3096784" cy="1101917"/>
            <a:chOff x="1277789" y="4363658"/>
            <a:chExt cx="3412197" cy="1214149"/>
          </a:xfrm>
        </p:grpSpPr>
        <p:sp>
          <p:nvSpPr>
            <p:cNvPr id="22" name="文本框 21">
              <a:extLst>
                <a:ext uri="{FF2B5EF4-FFF2-40B4-BE49-F238E27FC236}">
                  <a16:creationId xmlns:a16="http://schemas.microsoft.com/office/drawing/2014/main" id="{14267963-C75E-4C19-829E-D07924FFD2B4}"/>
                </a:ext>
              </a:extLst>
            </p:cNvPr>
            <p:cNvSpPr txBox="1"/>
            <p:nvPr/>
          </p:nvSpPr>
          <p:spPr>
            <a:xfrm>
              <a:off x="2869332" y="4363658"/>
              <a:ext cx="1820654" cy="717247"/>
            </a:xfrm>
            <a:prstGeom prst="rect">
              <a:avLst/>
            </a:prstGeom>
            <a:noFill/>
          </p:spPr>
          <p:txBody>
            <a:bodyPr wrap="square">
              <a:spAutoFit/>
            </a:bodyPr>
            <a:lstStyle/>
            <a:p>
              <a:pPr defTabSz="1077140">
                <a:defRPr/>
              </a:pPr>
              <a:r>
                <a:rPr lang="en-US" altLang="zh-CN" sz="1815" dirty="0">
                  <a:solidFill>
                    <a:schemeClr val="bg1"/>
                  </a:solidFill>
                  <a:latin typeface="Calibri"/>
                  <a:ea typeface="宋体" panose="02010600030101010101" pitchFamily="2" charset="-122"/>
                </a:rPr>
                <a:t>Convert int </a:t>
              </a:r>
            </a:p>
            <a:p>
              <a:pPr defTabSz="1077140">
                <a:defRPr/>
              </a:pPr>
              <a:r>
                <a:rPr lang="en-US" altLang="zh-CN" sz="1815" dirty="0">
                  <a:solidFill>
                    <a:schemeClr val="bg1"/>
                  </a:solidFill>
                  <a:latin typeface="Calibri"/>
                  <a:ea typeface="宋体" panose="02010600030101010101" pitchFamily="2" charset="-122"/>
                </a:rPr>
                <a:t>to Circle type</a:t>
              </a:r>
              <a:endParaRPr lang="zh-CN" altLang="en-US" sz="1815" dirty="0">
                <a:solidFill>
                  <a:schemeClr val="bg1"/>
                </a:solidFill>
                <a:latin typeface="Calibri"/>
                <a:ea typeface="宋体" panose="02010600030101010101" pitchFamily="2" charset="-122"/>
              </a:endParaRPr>
            </a:p>
          </p:txBody>
        </p:sp>
        <p:grpSp>
          <p:nvGrpSpPr>
            <p:cNvPr id="23" name="组合 22">
              <a:extLst>
                <a:ext uri="{FF2B5EF4-FFF2-40B4-BE49-F238E27FC236}">
                  <a16:creationId xmlns:a16="http://schemas.microsoft.com/office/drawing/2014/main" id="{7C571495-A41B-4658-B5BF-833ADA32F954}"/>
                </a:ext>
              </a:extLst>
            </p:cNvPr>
            <p:cNvGrpSpPr/>
            <p:nvPr/>
          </p:nvGrpSpPr>
          <p:grpSpPr>
            <a:xfrm>
              <a:off x="1277789" y="5027566"/>
              <a:ext cx="1864207" cy="550241"/>
              <a:chOff x="6454364" y="5370883"/>
              <a:chExt cx="1864207" cy="550241"/>
            </a:xfrm>
          </p:grpSpPr>
          <p:sp>
            <p:nvSpPr>
              <p:cNvPr id="24" name="矩形 23">
                <a:extLst>
                  <a:ext uri="{FF2B5EF4-FFF2-40B4-BE49-F238E27FC236}">
                    <a16:creationId xmlns:a16="http://schemas.microsoft.com/office/drawing/2014/main" id="{924D5899-8AF8-4604-8A58-D86A0AAFF62B}"/>
                  </a:ext>
                </a:extLst>
              </p:cNvPr>
              <p:cNvSpPr/>
              <p:nvPr/>
            </p:nvSpPr>
            <p:spPr>
              <a:xfrm>
                <a:off x="6454364" y="5506441"/>
                <a:ext cx="1864207"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5" name="直接箭头连接符 24">
                <a:extLst>
                  <a:ext uri="{FF2B5EF4-FFF2-40B4-BE49-F238E27FC236}">
                    <a16:creationId xmlns:a16="http://schemas.microsoft.com/office/drawing/2014/main" id="{76896815-9BC1-4948-A35A-2641C1369F7F}"/>
                  </a:ext>
                </a:extLst>
              </p:cNvPr>
              <p:cNvCxnSpPr>
                <a:cxnSpLocks/>
              </p:cNvCxnSpPr>
              <p:nvPr/>
            </p:nvCxnSpPr>
            <p:spPr>
              <a:xfrm flipH="1">
                <a:off x="8102551" y="5370883"/>
                <a:ext cx="216020" cy="1355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0" name="组合 39">
            <a:extLst>
              <a:ext uri="{FF2B5EF4-FFF2-40B4-BE49-F238E27FC236}">
                <a16:creationId xmlns:a16="http://schemas.microsoft.com/office/drawing/2014/main" id="{7AB484D8-A1C5-4011-B293-02516A3C701B}"/>
              </a:ext>
            </a:extLst>
          </p:cNvPr>
          <p:cNvGrpSpPr/>
          <p:nvPr/>
        </p:nvGrpSpPr>
        <p:grpSpPr>
          <a:xfrm>
            <a:off x="5769242" y="4570018"/>
            <a:ext cx="2614071" cy="650947"/>
            <a:chOff x="1277790" y="4890826"/>
            <a:chExt cx="2880319" cy="717247"/>
          </a:xfrm>
        </p:grpSpPr>
        <p:sp>
          <p:nvSpPr>
            <p:cNvPr id="41" name="文本框 40">
              <a:extLst>
                <a:ext uri="{FF2B5EF4-FFF2-40B4-BE49-F238E27FC236}">
                  <a16:creationId xmlns:a16="http://schemas.microsoft.com/office/drawing/2014/main" id="{24DCF009-58BD-49DD-A7D9-C55EB462FD53}"/>
                </a:ext>
              </a:extLst>
            </p:cNvPr>
            <p:cNvSpPr txBox="1"/>
            <p:nvPr/>
          </p:nvSpPr>
          <p:spPr>
            <a:xfrm>
              <a:off x="2573933" y="4890826"/>
              <a:ext cx="1584176" cy="717247"/>
            </a:xfrm>
            <a:prstGeom prst="rect">
              <a:avLst/>
            </a:prstGeom>
            <a:noFill/>
          </p:spPr>
          <p:txBody>
            <a:bodyPr wrap="square">
              <a:spAutoFit/>
            </a:bodyPr>
            <a:lstStyle/>
            <a:p>
              <a:pPr defTabSz="1077140">
                <a:defRPr/>
              </a:pPr>
              <a:r>
                <a:rPr lang="en-US" altLang="zh-CN" sz="1815" dirty="0">
                  <a:solidFill>
                    <a:schemeClr val="bg1"/>
                  </a:solidFill>
                  <a:latin typeface="Calibri"/>
                  <a:ea typeface="宋体" panose="02010600030101010101" pitchFamily="2" charset="-122"/>
                </a:rPr>
                <a:t>Convert int </a:t>
              </a:r>
            </a:p>
            <a:p>
              <a:pPr defTabSz="1077140">
                <a:defRPr/>
              </a:pPr>
              <a:r>
                <a:rPr lang="en-US" altLang="zh-CN" sz="1815" dirty="0">
                  <a:solidFill>
                    <a:schemeClr val="bg1"/>
                  </a:solidFill>
                  <a:latin typeface="Calibri"/>
                  <a:ea typeface="宋体" panose="02010600030101010101" pitchFamily="2" charset="-122"/>
                </a:rPr>
                <a:t>to Circle type</a:t>
              </a:r>
              <a:endParaRPr lang="zh-CN" altLang="en-US" sz="1815" dirty="0">
                <a:solidFill>
                  <a:schemeClr val="bg1"/>
                </a:solidFill>
                <a:latin typeface="Calibri"/>
                <a:ea typeface="宋体" panose="02010600030101010101" pitchFamily="2" charset="-122"/>
              </a:endParaRPr>
            </a:p>
          </p:txBody>
        </p:sp>
        <p:grpSp>
          <p:nvGrpSpPr>
            <p:cNvPr id="42" name="组合 41">
              <a:extLst>
                <a:ext uri="{FF2B5EF4-FFF2-40B4-BE49-F238E27FC236}">
                  <a16:creationId xmlns:a16="http://schemas.microsoft.com/office/drawing/2014/main" id="{4668773E-B15F-447E-9CD5-14E374141D1B}"/>
                </a:ext>
              </a:extLst>
            </p:cNvPr>
            <p:cNvGrpSpPr/>
            <p:nvPr/>
          </p:nvGrpSpPr>
          <p:grpSpPr>
            <a:xfrm>
              <a:off x="1277790" y="5135115"/>
              <a:ext cx="1285120" cy="442692"/>
              <a:chOff x="6454365" y="5478432"/>
              <a:chExt cx="1285120" cy="442692"/>
            </a:xfrm>
          </p:grpSpPr>
          <p:sp>
            <p:nvSpPr>
              <p:cNvPr id="43" name="矩形 42">
                <a:extLst>
                  <a:ext uri="{FF2B5EF4-FFF2-40B4-BE49-F238E27FC236}">
                    <a16:creationId xmlns:a16="http://schemas.microsoft.com/office/drawing/2014/main" id="{C9E48BEB-8178-4E4C-A2C7-C3B6C6E0E377}"/>
                  </a:ext>
                </a:extLst>
              </p:cNvPr>
              <p:cNvSpPr/>
              <p:nvPr/>
            </p:nvSpPr>
            <p:spPr>
              <a:xfrm>
                <a:off x="6454365" y="5506441"/>
                <a:ext cx="983648"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44" name="直接箭头连接符 43">
                <a:extLst>
                  <a:ext uri="{FF2B5EF4-FFF2-40B4-BE49-F238E27FC236}">
                    <a16:creationId xmlns:a16="http://schemas.microsoft.com/office/drawing/2014/main" id="{22109C7A-AC1A-4367-ACA9-8ECFB1E1DBC1}"/>
                  </a:ext>
                </a:extLst>
              </p:cNvPr>
              <p:cNvCxnSpPr>
                <a:cxnSpLocks/>
              </p:cNvCxnSpPr>
              <p:nvPr/>
            </p:nvCxnSpPr>
            <p:spPr>
              <a:xfrm flipH="1">
                <a:off x="7438012" y="5478432"/>
                <a:ext cx="301473" cy="804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7181" name="组合 7180">
            <a:extLst>
              <a:ext uri="{FF2B5EF4-FFF2-40B4-BE49-F238E27FC236}">
                <a16:creationId xmlns:a16="http://schemas.microsoft.com/office/drawing/2014/main" id="{55F9DB02-421A-4E32-81AD-88EAFD61D86B}"/>
              </a:ext>
            </a:extLst>
          </p:cNvPr>
          <p:cNvGrpSpPr/>
          <p:nvPr/>
        </p:nvGrpSpPr>
        <p:grpSpPr>
          <a:xfrm>
            <a:off x="6095999" y="3122732"/>
            <a:ext cx="5698837" cy="2070767"/>
            <a:chOff x="6606381" y="3440788"/>
            <a:chExt cx="6279275" cy="2281678"/>
          </a:xfrm>
        </p:grpSpPr>
        <p:grpSp>
          <p:nvGrpSpPr>
            <p:cNvPr id="7172" name="组合 7171">
              <a:extLst>
                <a:ext uri="{FF2B5EF4-FFF2-40B4-BE49-F238E27FC236}">
                  <a16:creationId xmlns:a16="http://schemas.microsoft.com/office/drawing/2014/main" id="{EB2EC023-A5F2-45E7-BFBB-A10D2C6F3F94}"/>
                </a:ext>
              </a:extLst>
            </p:cNvPr>
            <p:cNvGrpSpPr/>
            <p:nvPr/>
          </p:nvGrpSpPr>
          <p:grpSpPr>
            <a:xfrm>
              <a:off x="7387180" y="3440788"/>
              <a:ext cx="5498476" cy="1322584"/>
              <a:chOff x="7638855" y="3852149"/>
              <a:chExt cx="5498476" cy="1322584"/>
            </a:xfrm>
          </p:grpSpPr>
          <p:sp>
            <p:nvSpPr>
              <p:cNvPr id="31" name="椭圆 30">
                <a:extLst>
                  <a:ext uri="{FF2B5EF4-FFF2-40B4-BE49-F238E27FC236}">
                    <a16:creationId xmlns:a16="http://schemas.microsoft.com/office/drawing/2014/main" id="{2515EAE5-1417-4A2B-8E87-11DF918919F4}"/>
                  </a:ext>
                </a:extLst>
              </p:cNvPr>
              <p:cNvSpPr/>
              <p:nvPr/>
            </p:nvSpPr>
            <p:spPr>
              <a:xfrm>
                <a:off x="7638855" y="4733926"/>
                <a:ext cx="479694" cy="340468"/>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7169" name="直接箭头连接符 7168">
                <a:extLst>
                  <a:ext uri="{FF2B5EF4-FFF2-40B4-BE49-F238E27FC236}">
                    <a16:creationId xmlns:a16="http://schemas.microsoft.com/office/drawing/2014/main" id="{91AD9B59-0BB9-456B-979F-6D136DEC6754}"/>
                  </a:ext>
                </a:extLst>
              </p:cNvPr>
              <p:cNvCxnSpPr/>
              <p:nvPr/>
            </p:nvCxnSpPr>
            <p:spPr>
              <a:xfrm flipH="1">
                <a:off x="8046545" y="4598368"/>
                <a:ext cx="1864207" cy="26023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CBED9FE-753C-486C-8213-36F7DDCCFFB6}"/>
                  </a:ext>
                </a:extLst>
              </p:cNvPr>
              <p:cNvSpPr txBox="1"/>
              <p:nvPr/>
            </p:nvSpPr>
            <p:spPr>
              <a:xfrm>
                <a:off x="9878335" y="3852149"/>
                <a:ext cx="3258996" cy="1322584"/>
              </a:xfrm>
              <a:prstGeom prst="rect">
                <a:avLst/>
              </a:prstGeom>
              <a:noFill/>
            </p:spPr>
            <p:txBody>
              <a:bodyPr wrap="square">
                <a:spAutoFit/>
              </a:bodyPr>
              <a:lstStyle/>
              <a:p>
                <a:r>
                  <a:rPr lang="en-US" altLang="zh-CN" dirty="0"/>
                  <a:t>when we use the copy form of initialization</a:t>
                </a:r>
                <a:r>
                  <a:rPr lang="zh-CN" altLang="en-US" dirty="0"/>
                  <a:t> </a:t>
                </a:r>
                <a:r>
                  <a:rPr lang="en-US" altLang="zh-CN" dirty="0"/>
                  <a:t>or</a:t>
                </a:r>
                <a:r>
                  <a:rPr lang="zh-CN" altLang="en-US" dirty="0"/>
                  <a:t> </a:t>
                </a:r>
                <a:r>
                  <a:rPr lang="en-US" altLang="zh-CN" dirty="0"/>
                  <a:t>assignment (with an =), implicit conversions happens.</a:t>
                </a:r>
                <a:endParaRPr lang="zh-CN" altLang="en-US" dirty="0"/>
              </a:p>
            </p:txBody>
          </p:sp>
        </p:grpSp>
        <p:sp>
          <p:nvSpPr>
            <p:cNvPr id="47" name="椭圆 46">
              <a:extLst>
                <a:ext uri="{FF2B5EF4-FFF2-40B4-BE49-F238E27FC236}">
                  <a16:creationId xmlns:a16="http://schemas.microsoft.com/office/drawing/2014/main" id="{5D574A72-93BA-4633-9769-18F11FEE9428}"/>
                </a:ext>
              </a:extLst>
            </p:cNvPr>
            <p:cNvSpPr/>
            <p:nvPr/>
          </p:nvSpPr>
          <p:spPr>
            <a:xfrm>
              <a:off x="6606381" y="5381998"/>
              <a:ext cx="479694" cy="340468"/>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48" name="直接箭头连接符 47">
              <a:extLst>
                <a:ext uri="{FF2B5EF4-FFF2-40B4-BE49-F238E27FC236}">
                  <a16:creationId xmlns:a16="http://schemas.microsoft.com/office/drawing/2014/main" id="{8CC566E8-C58E-4B3D-86B1-B637E4AF857A}"/>
                </a:ext>
              </a:extLst>
            </p:cNvPr>
            <p:cNvCxnSpPr>
              <a:cxnSpLocks/>
            </p:cNvCxnSpPr>
            <p:nvPr/>
          </p:nvCxnSpPr>
          <p:spPr>
            <a:xfrm flipH="1">
              <a:off x="6894413" y="4187007"/>
              <a:ext cx="2692117" cy="124742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874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757</Words>
  <Application>Microsoft Office PowerPoint</Application>
  <PresentationFormat>宽屏</PresentationFormat>
  <Paragraphs>64</Paragraphs>
  <Slides>13</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Arial</vt:lpstr>
      <vt:lpstr>Calibri</vt:lpstr>
      <vt:lpstr>Franklin Gothic Demi</vt:lpstr>
      <vt:lpstr>Franklin Gothic Medium</vt:lpstr>
      <vt:lpstr>Wingdings</vt:lpstr>
      <vt:lpstr>Office 主题</vt:lpstr>
      <vt:lpstr>C/C++ Program Design</vt:lpstr>
      <vt:lpstr>Operator overloading and friend function</vt:lpstr>
      <vt:lpstr>PowerPoint 演示文稿</vt:lpstr>
      <vt:lpstr>PowerPoint 演示文稿</vt:lpstr>
      <vt:lpstr> Returning object</vt:lpstr>
      <vt:lpstr>PowerPoint 演示文稿</vt:lpstr>
      <vt:lpstr>PowerPoint 演示文稿</vt:lpstr>
      <vt:lpstr>PowerPoint 演示文稿</vt:lpstr>
      <vt:lpstr> Conversion of class</vt:lpstr>
      <vt:lpstr>PowerPoint 演示文稿</vt:lpstr>
      <vt:lpstr>PowerPoint 演示文稿</vt:lpstr>
      <vt:lpstr>PowerPoint 演示文稿</vt:lpstr>
      <vt:lpstr>Exercises</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796</cp:revision>
  <dcterms:created xsi:type="dcterms:W3CDTF">2020-09-05T08:11:00Z</dcterms:created>
  <dcterms:modified xsi:type="dcterms:W3CDTF">2024-04-21T10:05:32Z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