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83" r:id="rId3"/>
    <p:sldId id="318" r:id="rId4"/>
    <p:sldId id="384" r:id="rId5"/>
    <p:sldId id="385" r:id="rId6"/>
    <p:sldId id="386" r:id="rId7"/>
    <p:sldId id="388" r:id="rId8"/>
    <p:sldId id="389" r:id="rId9"/>
    <p:sldId id="391" r:id="rId10"/>
    <p:sldId id="392" r:id="rId11"/>
    <p:sldId id="390" r:id="rId12"/>
    <p:sldId id="393" r:id="rId13"/>
    <p:sldId id="394" r:id="rId14"/>
    <p:sldId id="396" r:id="rId15"/>
    <p:sldId id="395" r:id="rId16"/>
    <p:sldId id="34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6" autoAdjust="0"/>
    <p:restoredTop sz="81502" autoAdjust="0"/>
  </p:normalViewPr>
  <p:slideViewPr>
    <p:cSldViewPr snapToGrid="0">
      <p:cViewPr varScale="1">
        <p:scale>
          <a:sx n="89" d="100"/>
          <a:sy n="89" d="100"/>
        </p:scale>
        <p:origin x="19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T\Documents\KIET\2019\%5b&#45824;&#50808;&#54876;&#46041;%5d%20AI&#49328;&#50629;%20&#49464;&#48120;&#45208;\&#49328;&#50629;&#48324;%20AI%20&#54876;&#50857;%20&#49892;&#53468;%20&#48143;%20&#51204;&#4758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ET\Documents\KIET\2019\%5b&#45824;&#50808;&#54876;&#46041;%5d%20AI&#49328;&#50629;%20&#49464;&#48120;&#45208;\&#49328;&#50629;&#48324;%20AI%20&#54876;&#50857;%20&#49892;&#53468;%20&#48143;%20&#51204;&#4758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>
                <a:solidFill>
                  <a:schemeClr val="accent1"/>
                </a:solidFill>
              </a:rPr>
              <a:t>상품교역 증가율</a:t>
            </a:r>
          </a:p>
        </c:rich>
      </c:tx>
      <c:layout>
        <c:manualLayout>
          <c:xMode val="edge"/>
          <c:yMode val="edge"/>
          <c:x val="0.2724720728095545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FE3536-02E8-4264-9769-3510A0881348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500-4955-881E-8C28C8AB6D1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794F6FE-DF0B-4933-A597-763F610B1368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500-4955-881E-8C28C8AB6D1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24E472-9329-482E-A277-A10DFF92F7D4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500-4955-881E-8C28C8AB6D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Sheet1!$B$2:$D$2</c:f>
              <c:strCache>
                <c:ptCount val="3"/>
                <c:pt idx="0">
                  <c:v>2017년</c:v>
                </c:pt>
                <c:pt idx="1">
                  <c:v>2018년</c:v>
                </c:pt>
                <c:pt idx="2">
                  <c:v>2019년 (p)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4.7</c:v>
                </c:pt>
                <c:pt idx="1">
                  <c:v>3.9</c:v>
                </c:pt>
                <c:pt idx="2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00-4955-881E-8C28C8AB6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157584"/>
        <c:axId val="339033984"/>
      </c:barChart>
      <c:catAx>
        <c:axId val="34115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9033984"/>
        <c:crosses val="autoZero"/>
        <c:auto val="1"/>
        <c:lblAlgn val="ctr"/>
        <c:lblOffset val="100"/>
        <c:noMultiLvlLbl val="0"/>
      </c:catAx>
      <c:valAx>
        <c:axId val="339033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115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Sheet2!$B$1:$AF$1</c:f>
              <c:numCache>
                <c:formatCode>General</c:formatCode>
                <c:ptCount val="3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  <c:pt idx="24">
                  <c:v>2024</c:v>
                </c:pt>
                <c:pt idx="25">
                  <c:v>2025</c:v>
                </c:pt>
                <c:pt idx="26">
                  <c:v>2026</c:v>
                </c:pt>
                <c:pt idx="27">
                  <c:v>2027</c:v>
                </c:pt>
                <c:pt idx="28">
                  <c:v>2028</c:v>
                </c:pt>
                <c:pt idx="29">
                  <c:v>2029</c:v>
                </c:pt>
                <c:pt idx="30">
                  <c:v>2030</c:v>
                </c:pt>
              </c:numCache>
            </c:numRef>
          </c:cat>
          <c:val>
            <c:numRef>
              <c:f>Sheet2!$B$2:$AF$2</c:f>
              <c:numCache>
                <c:formatCode>0.0%</c:formatCode>
                <c:ptCount val="31"/>
                <c:pt idx="0">
                  <c:v>0.278989126427173</c:v>
                </c:pt>
                <c:pt idx="1">
                  <c:v>0.28164757070746188</c:v>
                </c:pt>
                <c:pt idx="2">
                  <c:v>0.27523102718157177</c:v>
                </c:pt>
                <c:pt idx="3">
                  <c:v>0.27177764907585616</c:v>
                </c:pt>
                <c:pt idx="4">
                  <c:v>0.26898650048120792</c:v>
                </c:pt>
                <c:pt idx="5">
                  <c:v>0.26216969956973774</c:v>
                </c:pt>
                <c:pt idx="6">
                  <c:v>0.25742310055811624</c:v>
                </c:pt>
                <c:pt idx="7">
                  <c:v>0.2533255956658978</c:v>
                </c:pt>
                <c:pt idx="8">
                  <c:v>0.25774563771017794</c:v>
                </c:pt>
                <c:pt idx="9">
                  <c:v>0.25968478224202002</c:v>
                </c:pt>
                <c:pt idx="10">
                  <c:v>0.26038683410371272</c:v>
                </c:pt>
                <c:pt idx="11">
                  <c:v>0.25143137584894693</c:v>
                </c:pt>
                <c:pt idx="12">
                  <c:v>0.24963343751645112</c:v>
                </c:pt>
                <c:pt idx="13">
                  <c:v>0.25195961185627402</c:v>
                </c:pt>
                <c:pt idx="14">
                  <c:v>0.25323855139912421</c:v>
                </c:pt>
                <c:pt idx="15">
                  <c:v>0.25479656074441226</c:v>
                </c:pt>
                <c:pt idx="16">
                  <c:v>0.25366377053184835</c:v>
                </c:pt>
                <c:pt idx="17">
                  <c:v>0.25662548696043697</c:v>
                </c:pt>
                <c:pt idx="18">
                  <c:v>0.25593916952883067</c:v>
                </c:pt>
                <c:pt idx="19">
                  <c:v>0.2560335139064861</c:v>
                </c:pt>
                <c:pt idx="20">
                  <c:v>0.25616293312159899</c:v>
                </c:pt>
                <c:pt idx="21">
                  <c:v>0.26047242073724031</c:v>
                </c:pt>
                <c:pt idx="22">
                  <c:v>0.26483314487855319</c:v>
                </c:pt>
                <c:pt idx="23">
                  <c:v>0.26938917757924852</c:v>
                </c:pt>
                <c:pt idx="24">
                  <c:v>0.27404797887295945</c:v>
                </c:pt>
                <c:pt idx="25">
                  <c:v>0.27877907027730764</c:v>
                </c:pt>
                <c:pt idx="26">
                  <c:v>0.28336698065111049</c:v>
                </c:pt>
                <c:pt idx="27">
                  <c:v>0.28801936743824808</c:v>
                </c:pt>
                <c:pt idx="28">
                  <c:v>0.29273383890395144</c:v>
                </c:pt>
                <c:pt idx="29">
                  <c:v>0.29748423042395006</c:v>
                </c:pt>
                <c:pt idx="30">
                  <c:v>0.302275808091995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5-4F53-A133-2183868D4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365832"/>
        <c:axId val="340294448"/>
      </c:lineChart>
      <c:catAx>
        <c:axId val="387365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pPr>
            <a:endParaRPr lang="ko-KR"/>
          </a:p>
        </c:txPr>
        <c:crossAx val="340294448"/>
        <c:crosses val="autoZero"/>
        <c:auto val="1"/>
        <c:lblAlgn val="ctr"/>
        <c:lblOffset val="100"/>
        <c:noMultiLvlLbl val="0"/>
      </c:catAx>
      <c:valAx>
        <c:axId val="340294448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7365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시스템산업군</c:v>
                </c:pt>
              </c:strCache>
            </c:strRef>
          </c:tx>
          <c:spPr>
            <a:pattFill prst="pct5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numRef>
              <c:f>Sheet1!$H$1:$K$1</c:f>
              <c:numCache>
                <c:formatCode>General</c:formatCode>
                <c:ptCount val="4"/>
                <c:pt idx="0">
                  <c:v>2017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Sheet1!$H$2:$K$2</c:f>
              <c:numCache>
                <c:formatCode>0.0_ </c:formatCode>
                <c:ptCount val="4"/>
                <c:pt idx="0">
                  <c:v>2.5249999999999999</c:v>
                </c:pt>
                <c:pt idx="1">
                  <c:v>4.2</c:v>
                </c:pt>
                <c:pt idx="2">
                  <c:v>5.7750000000000004</c:v>
                </c:pt>
                <c:pt idx="3">
                  <c:v>7.0749999999999993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6-4FE9-B0AC-E32D3FF67EB7}"/>
            </c:ext>
          </c:extLst>
        </c:ser>
        <c:ser>
          <c:idx val="1"/>
          <c:order val="1"/>
          <c:tx>
            <c:strRef>
              <c:f>Sheet1!$G$3</c:f>
              <c:strCache>
                <c:ptCount val="1"/>
                <c:pt idx="0">
                  <c:v>소재산업군</c:v>
                </c:pt>
              </c:strCache>
            </c:strRef>
          </c:tx>
          <c:spPr>
            <a:pattFill prst="pct70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numRef>
              <c:f>Sheet1!$H$1:$K$1</c:f>
              <c:numCache>
                <c:formatCode>General</c:formatCode>
                <c:ptCount val="4"/>
                <c:pt idx="0">
                  <c:v>2017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Sheet1!$H$3:$K$3</c:f>
              <c:numCache>
                <c:formatCode>0.0_ </c:formatCode>
                <c:ptCount val="4"/>
                <c:pt idx="0">
                  <c:v>2.0499999999999998</c:v>
                </c:pt>
                <c:pt idx="1">
                  <c:v>3.5249999999999995</c:v>
                </c:pt>
                <c:pt idx="2">
                  <c:v>5.1749999999999998</c:v>
                </c:pt>
                <c:pt idx="3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36-4FE9-B0AC-E32D3FF67EB7}"/>
            </c:ext>
          </c:extLst>
        </c:ser>
        <c:ser>
          <c:idx val="2"/>
          <c:order val="2"/>
          <c:tx>
            <c:strRef>
              <c:f>Sheet1!$G$4</c:f>
              <c:strCache>
                <c:ptCount val="1"/>
                <c:pt idx="0">
                  <c:v>IT산업군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cat>
            <c:numRef>
              <c:f>Sheet1!$H$1:$K$1</c:f>
              <c:numCache>
                <c:formatCode>General</c:formatCode>
                <c:ptCount val="4"/>
                <c:pt idx="0">
                  <c:v>2017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numCache>
            </c:numRef>
          </c:cat>
          <c:val>
            <c:numRef>
              <c:f>Sheet1!$H$4:$K$4</c:f>
              <c:numCache>
                <c:formatCode>0.0_ </c:formatCode>
                <c:ptCount val="4"/>
                <c:pt idx="0">
                  <c:v>2.2666666666666666</c:v>
                </c:pt>
                <c:pt idx="1">
                  <c:v>3.8333333333333335</c:v>
                </c:pt>
                <c:pt idx="2">
                  <c:v>5.4333333333333336</c:v>
                </c:pt>
                <c:pt idx="3">
                  <c:v>6.7333333333333334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36-4FE9-B0AC-E32D3FF67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7"/>
        <c:overlap val="-27"/>
        <c:axId val="340295624"/>
        <c:axId val="340296016"/>
      </c:barChart>
      <c:catAx>
        <c:axId val="34029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296016"/>
        <c:crosses val="autoZero"/>
        <c:auto val="1"/>
        <c:lblAlgn val="ctr"/>
        <c:lblOffset val="100"/>
        <c:noMultiLvlLbl val="0"/>
      </c:catAx>
      <c:valAx>
        <c:axId val="340296016"/>
        <c:scaling>
          <c:orientation val="minMax"/>
          <c:max val="8"/>
          <c:min val="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ko-KR" altLang="en-US">
                    <a:solidFill>
                      <a:sysClr val="windowText" lastClr="000000"/>
                    </a:solidFill>
                    <a:latin typeface="+mj-ea"/>
                    <a:ea typeface="+mj-ea"/>
                  </a:rPr>
                  <a:t>활용단계</a:t>
                </a:r>
              </a:p>
            </c:rich>
          </c:tx>
          <c:layout>
            <c:manualLayout>
              <c:xMode val="edge"/>
              <c:yMode val="edge"/>
              <c:x val="2.2767695776973389E-2"/>
              <c:y val="4.13199096381608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j-ea"/>
                  <a:ea typeface="+mj-ea"/>
                  <a:cs typeface="+mn-cs"/>
                </a:defRPr>
              </a:pPr>
              <a:endParaRPr lang="ko-KR"/>
            </a:p>
          </c:txPr>
        </c:title>
        <c:numFmt formatCode="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2956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934C581-F2D4-43C7-A420-368E34B0B2AB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90F-42F8-AA9E-DE284B55016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73E966-7795-41EF-BC12-EF56A3093F84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90F-42F8-AA9E-DE284B55016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201942-7BF0-412D-866D-8F5A5C67BD79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90F-42F8-AA9E-DE284B55016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1165BA0-F84C-4DB5-B967-2BA94C81D1B9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90F-42F8-AA9E-DE284B55016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FA3913-EEAF-46E2-BA87-192239FAE7B8}" type="VALUE">
                      <a:rPr lang="en-US" altLang="ko-KR"/>
                      <a:pPr/>
                      <a:t>[값]</a:t>
                    </a:fld>
                    <a:r>
                      <a:rPr lang="en-US" altLang="ko-KR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90F-42F8-AA9E-DE284B5501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5"/>
                <c:pt idx="0">
                  <c:v>수익률 증대</c:v>
                </c:pt>
                <c:pt idx="1">
                  <c:v>경쟁력 강화</c:v>
                </c:pt>
                <c:pt idx="2">
                  <c:v>생산성 향상</c:v>
                </c:pt>
                <c:pt idx="3">
                  <c:v>고객 관리 개선</c:v>
                </c:pt>
                <c:pt idx="4">
                  <c:v>혁신 가속화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5"/>
                <c:pt idx="0">
                  <c:v>39</c:v>
                </c:pt>
                <c:pt idx="1">
                  <c:v>21</c:v>
                </c:pt>
                <c:pt idx="2">
                  <c:v>14</c:v>
                </c:pt>
                <c:pt idx="3">
                  <c:v>1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0F-42F8-AA9E-DE284B5501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296408"/>
        <c:axId val="340296800"/>
      </c:barChart>
      <c:catAx>
        <c:axId val="3402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296800"/>
        <c:crosses val="autoZero"/>
        <c:auto val="1"/>
        <c:lblAlgn val="ctr"/>
        <c:lblOffset val="100"/>
        <c:noMultiLvlLbl val="0"/>
      </c:catAx>
      <c:valAx>
        <c:axId val="34029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296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E39A6-B4E8-44A3-BDF2-E5DFCA06C644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95B2-2B01-40A2-A644-3AFA0DC1DF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1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2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6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6CCE-7DF3-438F-9163-1EF745090025}" type="datetimeFigureOut">
              <a:rPr lang="ko-KR" altLang="en-US" smtClean="0"/>
              <a:pPr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EB5D-F7B3-45F9-A27D-6081A53350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3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81163" y="1116229"/>
            <a:ext cx="8829674" cy="56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제조업 르네상스를 위한 </a:t>
            </a:r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AI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산업 육성 방향</a:t>
            </a:r>
            <a:endParaRPr lang="ko-KR" altLang="en-US" sz="3200" b="1" i="1" dirty="0">
              <a:solidFill>
                <a:schemeClr val="accent5">
                  <a:lumMod val="75000"/>
                </a:schemeClr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1025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89" y="5552303"/>
            <a:ext cx="3294422" cy="5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370500" y="2369407"/>
            <a:ext cx="9451001" cy="2119186"/>
            <a:chOff x="1233475" y="2057399"/>
            <a:chExt cx="9451001" cy="21191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475" y="2057401"/>
              <a:ext cx="4574201" cy="211918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7675" y="2057399"/>
              <a:ext cx="2674421" cy="211918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097" y="2057399"/>
              <a:ext cx="2202379" cy="211918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865180" y="4603526"/>
            <a:ext cx="4461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 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소재산업실장</a:t>
            </a:r>
          </a:p>
        </p:txBody>
      </p:sp>
    </p:spTree>
    <p:extLst>
      <p:ext uri="{BB962C8B-B14F-4D97-AF65-F5344CB8AC3E}">
        <p14:creationId xmlns:p14="http://schemas.microsoft.com/office/powerpoint/2010/main" val="78288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주요국과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선도기업은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주도권 확보를 위해 경쟁 중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851852" y="2045291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주요국의 </a:t>
                </a: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 </a:t>
                </a:r>
                <a:r>
                  <a:rPr lang="ko-KR" altLang="en-US" sz="12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전략</a:t>
                </a: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순서도: 지연 36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5" name="순서도: 지연 34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05481" y="6046147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NIA(2018), “</a:t>
            </a:r>
            <a:r>
              <a:rPr lang="ko-KR" altLang="en-US" sz="800" dirty="0">
                <a:solidFill>
                  <a:schemeClr val="tx1"/>
                </a:solidFill>
              </a:rPr>
              <a:t>인공지능을 선도하는 주요국 핵심 전략</a:t>
            </a:r>
            <a:r>
              <a:rPr lang="en-US" altLang="ko-KR" sz="800" dirty="0">
                <a:solidFill>
                  <a:schemeClr val="tx1"/>
                </a:solidFill>
              </a:rPr>
              <a:t>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15" y="2496818"/>
            <a:ext cx="944263" cy="5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직사각형 16"/>
          <p:cNvSpPr/>
          <p:nvPr/>
        </p:nvSpPr>
        <p:spPr>
          <a:xfrm>
            <a:off x="1776170" y="2496818"/>
            <a:ext cx="4154367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분야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규제개혁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인재양성 등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 분야 지원 방안 수립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주도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산업 육성 추진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부처 간 협업을 위한 컨트롤 타워 설립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65" y="2496818"/>
            <a:ext cx="936000" cy="624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직사각형 18"/>
          <p:cNvSpPr/>
          <p:nvPr/>
        </p:nvSpPr>
        <p:spPr>
          <a:xfrm>
            <a:off x="7444957" y="2496818"/>
            <a:ext cx="4154366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액션 플랜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 경쟁력 강화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제조 스마트화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인프라 개선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차세대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발전 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규획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(2017), 2030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년까지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핵심산업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위안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연관산업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위안 육성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76170" y="3410106"/>
            <a:ext cx="4154367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인공지능전략회의 설립으로 민관 협업 기반 마련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산업화 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로드맵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개방 확대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주요산업에서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상용화 조기 추진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76170" y="4337423"/>
            <a:ext cx="4154367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년까지 총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억 유로 투자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 핵심분야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의료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환경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운송수단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국방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데이터 공유 플랫폼 구축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기업 유치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페이스북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삼성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후지쯔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IBM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76170" y="5261906"/>
            <a:ext cx="4154367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made in Germany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 교수직 신설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재교육 정책 추진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독일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프랑스 간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연구 협업 센터 구축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44957" y="3410106"/>
            <a:ext cx="4154366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범캐나다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전략 수립 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기업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센터 유치를 위한 법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제도적 지원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도시별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허브 구축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44957" y="4337423"/>
            <a:ext cx="4154366" cy="57606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Sector Deal (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정부와 민간의 역할 구분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 데이터 과학 전문기관을 설립하고 교육 및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수행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" y="3405300"/>
            <a:ext cx="943200" cy="629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65" y="3405300"/>
            <a:ext cx="943200" cy="5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그림 6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4335984"/>
            <a:ext cx="943200" cy="5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65" y="4337423"/>
            <a:ext cx="950400" cy="58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5261906"/>
            <a:ext cx="943200" cy="5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831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이후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육성 정책 본격 시동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D9FFF1-91F8-4D3C-9D09-9809018FB4A6}"/>
              </a:ext>
            </a:extLst>
          </p:cNvPr>
          <p:cNvGrpSpPr/>
          <p:nvPr/>
        </p:nvGrpSpPr>
        <p:grpSpPr>
          <a:xfrm>
            <a:off x="1370883" y="2300061"/>
            <a:ext cx="9628233" cy="4281999"/>
            <a:chOff x="1410970" y="1847214"/>
            <a:chExt cx="9628233" cy="4281999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FC0712DE-B625-4A9B-B88D-570D6E5345CA}"/>
                </a:ext>
              </a:extLst>
            </p:cNvPr>
            <p:cNvGrpSpPr/>
            <p:nvPr/>
          </p:nvGrpSpPr>
          <p:grpSpPr>
            <a:xfrm>
              <a:off x="8106065" y="4821861"/>
              <a:ext cx="2433436" cy="1307352"/>
              <a:chOff x="5620418" y="4757164"/>
              <a:chExt cx="3176163" cy="1706379"/>
            </a:xfrm>
            <a:solidFill>
              <a:schemeClr val="bg1"/>
            </a:solidFill>
          </p:grpSpPr>
          <p:grpSp>
            <p:nvGrpSpPr>
              <p:cNvPr id="83" name="Group 4">
                <a:extLst>
                  <a:ext uri="{FF2B5EF4-FFF2-40B4-BE49-F238E27FC236}">
                    <a16:creationId xmlns:a16="http://schemas.microsoft.com/office/drawing/2014/main" id="{ED6A38A5-DF2B-48B8-A556-5E14AC6085C7}"/>
                  </a:ext>
                </a:extLst>
              </p:cNvPr>
              <p:cNvGrpSpPr/>
              <p:nvPr/>
            </p:nvGrpSpPr>
            <p:grpSpPr>
              <a:xfrm>
                <a:off x="6156176" y="4757164"/>
                <a:ext cx="2099369" cy="1706379"/>
                <a:chOff x="2676526" y="2041913"/>
                <a:chExt cx="3486148" cy="2833560"/>
              </a:xfrm>
              <a:grpFill/>
            </p:grpSpPr>
            <p:grpSp>
              <p:nvGrpSpPr>
                <p:cNvPr id="90" name="Group 11">
                  <a:extLst>
                    <a:ext uri="{FF2B5EF4-FFF2-40B4-BE49-F238E27FC236}">
                      <a16:creationId xmlns:a16="http://schemas.microsoft.com/office/drawing/2014/main" id="{631F77E0-A34F-46DA-8433-8664F42A2A3D}"/>
                    </a:ext>
                  </a:extLst>
                </p:cNvPr>
                <p:cNvGrpSpPr/>
                <p:nvPr/>
              </p:nvGrpSpPr>
              <p:grpSpPr>
                <a:xfrm>
                  <a:off x="2745022" y="2041913"/>
                  <a:ext cx="3417652" cy="2755290"/>
                  <a:chOff x="2745022" y="2041913"/>
                  <a:chExt cx="3417652" cy="2755290"/>
                </a:xfrm>
                <a:grpFill/>
              </p:grpSpPr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B8B580A9-CEF7-454B-9B64-8813E8ED7060}"/>
                      </a:ext>
                    </a:extLst>
                  </p:cNvPr>
                  <p:cNvSpPr/>
                  <p:nvPr/>
                </p:nvSpPr>
                <p:spPr>
                  <a:xfrm>
                    <a:off x="2901403" y="2041913"/>
                    <a:ext cx="3261271" cy="1993269"/>
                  </a:xfrm>
                  <a:custGeom>
                    <a:avLst/>
                    <a:gdLst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5725 w 3228975"/>
                      <a:gd name="connsiteY2" fmla="*/ 742950 h 1866900"/>
                      <a:gd name="connsiteX3" fmla="*/ 866775 w 3228975"/>
                      <a:gd name="connsiteY3" fmla="*/ 0 h 1866900"/>
                      <a:gd name="connsiteX4" fmla="*/ 962025 w 3228975"/>
                      <a:gd name="connsiteY4" fmla="*/ 19050 h 1866900"/>
                      <a:gd name="connsiteX5" fmla="*/ 2105025 w 3228975"/>
                      <a:gd name="connsiteY5" fmla="*/ 9525 h 1866900"/>
                      <a:gd name="connsiteX6" fmla="*/ 3228975 w 3228975"/>
                      <a:gd name="connsiteY6" fmla="*/ 476250 h 1866900"/>
                      <a:gd name="connsiteX7" fmla="*/ 3219450 w 3228975"/>
                      <a:gd name="connsiteY7" fmla="*/ 1866900 h 1866900"/>
                      <a:gd name="connsiteX8" fmla="*/ 3086100 w 3228975"/>
                      <a:gd name="connsiteY8" fmla="*/ 1847850 h 1866900"/>
                      <a:gd name="connsiteX9" fmla="*/ 2095500 w 3228975"/>
                      <a:gd name="connsiteY9" fmla="*/ 771525 h 1866900"/>
                      <a:gd name="connsiteX10" fmla="*/ 1095375 w 3228975"/>
                      <a:gd name="connsiteY10" fmla="*/ 571500 h 1866900"/>
                      <a:gd name="connsiteX11" fmla="*/ 0 w 3228975"/>
                      <a:gd name="connsiteY11" fmla="*/ 790575 h 1866900"/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5725 w 3228975"/>
                      <a:gd name="connsiteY2" fmla="*/ 742950 h 1866900"/>
                      <a:gd name="connsiteX3" fmla="*/ 866775 w 3228975"/>
                      <a:gd name="connsiteY3" fmla="*/ 0 h 1866900"/>
                      <a:gd name="connsiteX4" fmla="*/ 2105025 w 3228975"/>
                      <a:gd name="connsiteY4" fmla="*/ 9525 h 1866900"/>
                      <a:gd name="connsiteX5" fmla="*/ 3228975 w 3228975"/>
                      <a:gd name="connsiteY5" fmla="*/ 476250 h 1866900"/>
                      <a:gd name="connsiteX6" fmla="*/ 3219450 w 3228975"/>
                      <a:gd name="connsiteY6" fmla="*/ 1866900 h 1866900"/>
                      <a:gd name="connsiteX7" fmla="*/ 3086100 w 3228975"/>
                      <a:gd name="connsiteY7" fmla="*/ 1847850 h 1866900"/>
                      <a:gd name="connsiteX8" fmla="*/ 2095500 w 3228975"/>
                      <a:gd name="connsiteY8" fmla="*/ 771525 h 1866900"/>
                      <a:gd name="connsiteX9" fmla="*/ 1095375 w 3228975"/>
                      <a:gd name="connsiteY9" fmla="*/ 571500 h 1866900"/>
                      <a:gd name="connsiteX10" fmla="*/ 0 w 3228975"/>
                      <a:gd name="connsiteY10" fmla="*/ 790575 h 1866900"/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5725 w 3228975"/>
                      <a:gd name="connsiteY2" fmla="*/ 742950 h 1866900"/>
                      <a:gd name="connsiteX3" fmla="*/ 866775 w 3228975"/>
                      <a:gd name="connsiteY3" fmla="*/ 0 h 1866900"/>
                      <a:gd name="connsiteX4" fmla="*/ 2105025 w 3228975"/>
                      <a:gd name="connsiteY4" fmla="*/ 9525 h 1866900"/>
                      <a:gd name="connsiteX5" fmla="*/ 3228975 w 3228975"/>
                      <a:gd name="connsiteY5" fmla="*/ 476250 h 1866900"/>
                      <a:gd name="connsiteX6" fmla="*/ 3219450 w 3228975"/>
                      <a:gd name="connsiteY6" fmla="*/ 1866900 h 1866900"/>
                      <a:gd name="connsiteX7" fmla="*/ 3086100 w 3228975"/>
                      <a:gd name="connsiteY7" fmla="*/ 1847850 h 1866900"/>
                      <a:gd name="connsiteX8" fmla="*/ 2095500 w 3228975"/>
                      <a:gd name="connsiteY8" fmla="*/ 771525 h 1866900"/>
                      <a:gd name="connsiteX9" fmla="*/ 1095375 w 3228975"/>
                      <a:gd name="connsiteY9" fmla="*/ 571500 h 1866900"/>
                      <a:gd name="connsiteX10" fmla="*/ 0 w 3228975"/>
                      <a:gd name="connsiteY10" fmla="*/ 790575 h 1866900"/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5725 w 3228975"/>
                      <a:gd name="connsiteY2" fmla="*/ 742950 h 1866900"/>
                      <a:gd name="connsiteX3" fmla="*/ 866775 w 3228975"/>
                      <a:gd name="connsiteY3" fmla="*/ 0 h 1866900"/>
                      <a:gd name="connsiteX4" fmla="*/ 2105025 w 3228975"/>
                      <a:gd name="connsiteY4" fmla="*/ 9525 h 1866900"/>
                      <a:gd name="connsiteX5" fmla="*/ 3228975 w 3228975"/>
                      <a:gd name="connsiteY5" fmla="*/ 476250 h 1866900"/>
                      <a:gd name="connsiteX6" fmla="*/ 3219450 w 3228975"/>
                      <a:gd name="connsiteY6" fmla="*/ 1866900 h 1866900"/>
                      <a:gd name="connsiteX7" fmla="*/ 3086100 w 3228975"/>
                      <a:gd name="connsiteY7" fmla="*/ 1847850 h 1866900"/>
                      <a:gd name="connsiteX8" fmla="*/ 2095500 w 3228975"/>
                      <a:gd name="connsiteY8" fmla="*/ 771525 h 1866900"/>
                      <a:gd name="connsiteX9" fmla="*/ 1095375 w 3228975"/>
                      <a:gd name="connsiteY9" fmla="*/ 571500 h 1866900"/>
                      <a:gd name="connsiteX10" fmla="*/ 0 w 3228975"/>
                      <a:gd name="connsiteY10" fmla="*/ 790575 h 1866900"/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66775 w 3228975"/>
                      <a:gd name="connsiteY2" fmla="*/ 0 h 1866900"/>
                      <a:gd name="connsiteX3" fmla="*/ 2105025 w 3228975"/>
                      <a:gd name="connsiteY3" fmla="*/ 9525 h 1866900"/>
                      <a:gd name="connsiteX4" fmla="*/ 3228975 w 3228975"/>
                      <a:gd name="connsiteY4" fmla="*/ 476250 h 1866900"/>
                      <a:gd name="connsiteX5" fmla="*/ 3219450 w 3228975"/>
                      <a:gd name="connsiteY5" fmla="*/ 1866900 h 1866900"/>
                      <a:gd name="connsiteX6" fmla="*/ 3086100 w 3228975"/>
                      <a:gd name="connsiteY6" fmla="*/ 1847850 h 1866900"/>
                      <a:gd name="connsiteX7" fmla="*/ 2095500 w 3228975"/>
                      <a:gd name="connsiteY7" fmla="*/ 771525 h 1866900"/>
                      <a:gd name="connsiteX8" fmla="*/ 1095375 w 3228975"/>
                      <a:gd name="connsiteY8" fmla="*/ 571500 h 1866900"/>
                      <a:gd name="connsiteX9" fmla="*/ 0 w 3228975"/>
                      <a:gd name="connsiteY9" fmla="*/ 790575 h 1866900"/>
                      <a:gd name="connsiteX0" fmla="*/ 0 w 3228975"/>
                      <a:gd name="connsiteY0" fmla="*/ 790575 h 1866900"/>
                      <a:gd name="connsiteX1" fmla="*/ 0 w 3228975"/>
                      <a:gd name="connsiteY1" fmla="*/ 790575 h 1866900"/>
                      <a:gd name="connsiteX2" fmla="*/ 866775 w 3228975"/>
                      <a:gd name="connsiteY2" fmla="*/ 0 h 1866900"/>
                      <a:gd name="connsiteX3" fmla="*/ 2105025 w 3228975"/>
                      <a:gd name="connsiteY3" fmla="*/ 9525 h 1866900"/>
                      <a:gd name="connsiteX4" fmla="*/ 3228975 w 3228975"/>
                      <a:gd name="connsiteY4" fmla="*/ 476250 h 1866900"/>
                      <a:gd name="connsiteX5" fmla="*/ 3219450 w 3228975"/>
                      <a:gd name="connsiteY5" fmla="*/ 1866900 h 1866900"/>
                      <a:gd name="connsiteX6" fmla="*/ 3086100 w 3228975"/>
                      <a:gd name="connsiteY6" fmla="*/ 1847850 h 1866900"/>
                      <a:gd name="connsiteX7" fmla="*/ 2095500 w 3228975"/>
                      <a:gd name="connsiteY7" fmla="*/ 771525 h 1866900"/>
                      <a:gd name="connsiteX8" fmla="*/ 1095375 w 3228975"/>
                      <a:gd name="connsiteY8" fmla="*/ 571500 h 1866900"/>
                      <a:gd name="connsiteX9" fmla="*/ 0 w 3228975"/>
                      <a:gd name="connsiteY9" fmla="*/ 790575 h 1866900"/>
                      <a:gd name="connsiteX0" fmla="*/ 253889 w 3254264"/>
                      <a:gd name="connsiteY0" fmla="*/ 1143000 h 1866900"/>
                      <a:gd name="connsiteX1" fmla="*/ 25289 w 3254264"/>
                      <a:gd name="connsiteY1" fmla="*/ 790575 h 1866900"/>
                      <a:gd name="connsiteX2" fmla="*/ 892064 w 3254264"/>
                      <a:gd name="connsiteY2" fmla="*/ 0 h 1866900"/>
                      <a:gd name="connsiteX3" fmla="*/ 2130314 w 3254264"/>
                      <a:gd name="connsiteY3" fmla="*/ 9525 h 1866900"/>
                      <a:gd name="connsiteX4" fmla="*/ 3254264 w 3254264"/>
                      <a:gd name="connsiteY4" fmla="*/ 476250 h 1866900"/>
                      <a:gd name="connsiteX5" fmla="*/ 3244739 w 3254264"/>
                      <a:gd name="connsiteY5" fmla="*/ 1866900 h 1866900"/>
                      <a:gd name="connsiteX6" fmla="*/ 3111389 w 3254264"/>
                      <a:gd name="connsiteY6" fmla="*/ 1847850 h 1866900"/>
                      <a:gd name="connsiteX7" fmla="*/ 2120789 w 3254264"/>
                      <a:gd name="connsiteY7" fmla="*/ 771525 h 1866900"/>
                      <a:gd name="connsiteX8" fmla="*/ 1120664 w 3254264"/>
                      <a:gd name="connsiteY8" fmla="*/ 571500 h 1866900"/>
                      <a:gd name="connsiteX9" fmla="*/ 253889 w 3254264"/>
                      <a:gd name="connsiteY9" fmla="*/ 1143000 h 1866900"/>
                      <a:gd name="connsiteX0" fmla="*/ 1097065 w 3230665"/>
                      <a:gd name="connsiteY0" fmla="*/ 571500 h 1866900"/>
                      <a:gd name="connsiteX1" fmla="*/ 1690 w 3230665"/>
                      <a:gd name="connsiteY1" fmla="*/ 790575 h 1866900"/>
                      <a:gd name="connsiteX2" fmla="*/ 868465 w 3230665"/>
                      <a:gd name="connsiteY2" fmla="*/ 0 h 1866900"/>
                      <a:gd name="connsiteX3" fmla="*/ 2106715 w 3230665"/>
                      <a:gd name="connsiteY3" fmla="*/ 9525 h 1866900"/>
                      <a:gd name="connsiteX4" fmla="*/ 3230665 w 3230665"/>
                      <a:gd name="connsiteY4" fmla="*/ 476250 h 1866900"/>
                      <a:gd name="connsiteX5" fmla="*/ 3221140 w 3230665"/>
                      <a:gd name="connsiteY5" fmla="*/ 1866900 h 1866900"/>
                      <a:gd name="connsiteX6" fmla="*/ 3087790 w 3230665"/>
                      <a:gd name="connsiteY6" fmla="*/ 1847850 h 1866900"/>
                      <a:gd name="connsiteX7" fmla="*/ 2097190 w 3230665"/>
                      <a:gd name="connsiteY7" fmla="*/ 771525 h 1866900"/>
                      <a:gd name="connsiteX8" fmla="*/ 1097065 w 3230665"/>
                      <a:gd name="connsiteY8" fmla="*/ 571500 h 1866900"/>
                      <a:gd name="connsiteX0" fmla="*/ 1099783 w 3233383"/>
                      <a:gd name="connsiteY0" fmla="*/ 571500 h 1866900"/>
                      <a:gd name="connsiteX1" fmla="*/ 4408 w 3233383"/>
                      <a:gd name="connsiteY1" fmla="*/ 790575 h 1866900"/>
                      <a:gd name="connsiteX2" fmla="*/ 871183 w 3233383"/>
                      <a:gd name="connsiteY2" fmla="*/ 0 h 1866900"/>
                      <a:gd name="connsiteX3" fmla="*/ 2109433 w 3233383"/>
                      <a:gd name="connsiteY3" fmla="*/ 9525 h 1866900"/>
                      <a:gd name="connsiteX4" fmla="*/ 3233383 w 3233383"/>
                      <a:gd name="connsiteY4" fmla="*/ 476250 h 1866900"/>
                      <a:gd name="connsiteX5" fmla="*/ 3223858 w 3233383"/>
                      <a:gd name="connsiteY5" fmla="*/ 1866900 h 1866900"/>
                      <a:gd name="connsiteX6" fmla="*/ 3090508 w 3233383"/>
                      <a:gd name="connsiteY6" fmla="*/ 1847850 h 1866900"/>
                      <a:gd name="connsiteX7" fmla="*/ 2099908 w 3233383"/>
                      <a:gd name="connsiteY7" fmla="*/ 771525 h 1866900"/>
                      <a:gd name="connsiteX8" fmla="*/ 1099783 w 3233383"/>
                      <a:gd name="connsiteY8" fmla="*/ 571500 h 1866900"/>
                      <a:gd name="connsiteX0" fmla="*/ 1099783 w 3233383"/>
                      <a:gd name="connsiteY0" fmla="*/ 571500 h 1866900"/>
                      <a:gd name="connsiteX1" fmla="*/ 4408 w 3233383"/>
                      <a:gd name="connsiteY1" fmla="*/ 790575 h 1866900"/>
                      <a:gd name="connsiteX2" fmla="*/ 871183 w 3233383"/>
                      <a:gd name="connsiteY2" fmla="*/ 0 h 1866900"/>
                      <a:gd name="connsiteX3" fmla="*/ 2109433 w 3233383"/>
                      <a:gd name="connsiteY3" fmla="*/ 9525 h 1866900"/>
                      <a:gd name="connsiteX4" fmla="*/ 3233383 w 3233383"/>
                      <a:gd name="connsiteY4" fmla="*/ 476250 h 1866900"/>
                      <a:gd name="connsiteX5" fmla="*/ 3223858 w 3233383"/>
                      <a:gd name="connsiteY5" fmla="*/ 1866900 h 1866900"/>
                      <a:gd name="connsiteX6" fmla="*/ 3090508 w 3233383"/>
                      <a:gd name="connsiteY6" fmla="*/ 1847850 h 1866900"/>
                      <a:gd name="connsiteX7" fmla="*/ 2099908 w 3233383"/>
                      <a:gd name="connsiteY7" fmla="*/ 771525 h 1866900"/>
                      <a:gd name="connsiteX8" fmla="*/ 1099783 w 3233383"/>
                      <a:gd name="connsiteY8" fmla="*/ 571500 h 1866900"/>
                      <a:gd name="connsiteX0" fmla="*/ 1099427 w 3233027"/>
                      <a:gd name="connsiteY0" fmla="*/ 571500 h 1866900"/>
                      <a:gd name="connsiteX1" fmla="*/ 4052 w 3233027"/>
                      <a:gd name="connsiteY1" fmla="*/ 790575 h 1866900"/>
                      <a:gd name="connsiteX2" fmla="*/ 870827 w 3233027"/>
                      <a:gd name="connsiteY2" fmla="*/ 0 h 1866900"/>
                      <a:gd name="connsiteX3" fmla="*/ 2109077 w 3233027"/>
                      <a:gd name="connsiteY3" fmla="*/ 9525 h 1866900"/>
                      <a:gd name="connsiteX4" fmla="*/ 3233027 w 3233027"/>
                      <a:gd name="connsiteY4" fmla="*/ 476250 h 1866900"/>
                      <a:gd name="connsiteX5" fmla="*/ 3223502 w 3233027"/>
                      <a:gd name="connsiteY5" fmla="*/ 1866900 h 1866900"/>
                      <a:gd name="connsiteX6" fmla="*/ 3090152 w 3233027"/>
                      <a:gd name="connsiteY6" fmla="*/ 1847850 h 1866900"/>
                      <a:gd name="connsiteX7" fmla="*/ 2099552 w 3233027"/>
                      <a:gd name="connsiteY7" fmla="*/ 771525 h 1866900"/>
                      <a:gd name="connsiteX8" fmla="*/ 1099427 w 3233027"/>
                      <a:gd name="connsiteY8" fmla="*/ 571500 h 1866900"/>
                      <a:gd name="connsiteX0" fmla="*/ 1118366 w 3251966"/>
                      <a:gd name="connsiteY0" fmla="*/ 571500 h 1866900"/>
                      <a:gd name="connsiteX1" fmla="*/ 3941 w 3251966"/>
                      <a:gd name="connsiteY1" fmla="*/ 809625 h 1866900"/>
                      <a:gd name="connsiteX2" fmla="*/ 889766 w 3251966"/>
                      <a:gd name="connsiteY2" fmla="*/ 0 h 1866900"/>
                      <a:gd name="connsiteX3" fmla="*/ 2128016 w 3251966"/>
                      <a:gd name="connsiteY3" fmla="*/ 9525 h 1866900"/>
                      <a:gd name="connsiteX4" fmla="*/ 3251966 w 3251966"/>
                      <a:gd name="connsiteY4" fmla="*/ 476250 h 1866900"/>
                      <a:gd name="connsiteX5" fmla="*/ 3242441 w 3251966"/>
                      <a:gd name="connsiteY5" fmla="*/ 1866900 h 1866900"/>
                      <a:gd name="connsiteX6" fmla="*/ 3109091 w 3251966"/>
                      <a:gd name="connsiteY6" fmla="*/ 1847850 h 1866900"/>
                      <a:gd name="connsiteX7" fmla="*/ 2118491 w 3251966"/>
                      <a:gd name="connsiteY7" fmla="*/ 771525 h 1866900"/>
                      <a:gd name="connsiteX8" fmla="*/ 1118366 w 3251966"/>
                      <a:gd name="connsiteY8" fmla="*/ 571500 h 1866900"/>
                      <a:gd name="connsiteX0" fmla="*/ 1119025 w 3252625"/>
                      <a:gd name="connsiteY0" fmla="*/ 571500 h 1866900"/>
                      <a:gd name="connsiteX1" fmla="*/ 4600 w 3252625"/>
                      <a:gd name="connsiteY1" fmla="*/ 809625 h 1866900"/>
                      <a:gd name="connsiteX2" fmla="*/ 890425 w 3252625"/>
                      <a:gd name="connsiteY2" fmla="*/ 0 h 1866900"/>
                      <a:gd name="connsiteX3" fmla="*/ 2128675 w 3252625"/>
                      <a:gd name="connsiteY3" fmla="*/ 9525 h 1866900"/>
                      <a:gd name="connsiteX4" fmla="*/ 3252625 w 3252625"/>
                      <a:gd name="connsiteY4" fmla="*/ 476250 h 1866900"/>
                      <a:gd name="connsiteX5" fmla="*/ 3243100 w 3252625"/>
                      <a:gd name="connsiteY5" fmla="*/ 1866900 h 1866900"/>
                      <a:gd name="connsiteX6" fmla="*/ 3109750 w 3252625"/>
                      <a:gd name="connsiteY6" fmla="*/ 1847850 h 1866900"/>
                      <a:gd name="connsiteX7" fmla="*/ 2119150 w 3252625"/>
                      <a:gd name="connsiteY7" fmla="*/ 771525 h 1866900"/>
                      <a:gd name="connsiteX8" fmla="*/ 1119025 w 3252625"/>
                      <a:gd name="connsiteY8" fmla="*/ 571500 h 1866900"/>
                      <a:gd name="connsiteX0" fmla="*/ 1118146 w 3251746"/>
                      <a:gd name="connsiteY0" fmla="*/ 571500 h 1866900"/>
                      <a:gd name="connsiteX1" fmla="*/ 3721 w 3251746"/>
                      <a:gd name="connsiteY1" fmla="*/ 809625 h 1866900"/>
                      <a:gd name="connsiteX2" fmla="*/ 889546 w 3251746"/>
                      <a:gd name="connsiteY2" fmla="*/ 0 h 1866900"/>
                      <a:gd name="connsiteX3" fmla="*/ 2127796 w 3251746"/>
                      <a:gd name="connsiteY3" fmla="*/ 9525 h 1866900"/>
                      <a:gd name="connsiteX4" fmla="*/ 3251746 w 3251746"/>
                      <a:gd name="connsiteY4" fmla="*/ 476250 h 1866900"/>
                      <a:gd name="connsiteX5" fmla="*/ 3242221 w 3251746"/>
                      <a:gd name="connsiteY5" fmla="*/ 1866900 h 1866900"/>
                      <a:gd name="connsiteX6" fmla="*/ 3108871 w 3251746"/>
                      <a:gd name="connsiteY6" fmla="*/ 1847850 h 1866900"/>
                      <a:gd name="connsiteX7" fmla="*/ 2118271 w 3251746"/>
                      <a:gd name="connsiteY7" fmla="*/ 771525 h 1866900"/>
                      <a:gd name="connsiteX8" fmla="*/ 1118146 w 3251746"/>
                      <a:gd name="connsiteY8" fmla="*/ 571500 h 1866900"/>
                      <a:gd name="connsiteX0" fmla="*/ 1118146 w 3251746"/>
                      <a:gd name="connsiteY0" fmla="*/ 589645 h 1885045"/>
                      <a:gd name="connsiteX1" fmla="*/ 3721 w 3251746"/>
                      <a:gd name="connsiteY1" fmla="*/ 827770 h 1885045"/>
                      <a:gd name="connsiteX2" fmla="*/ 889546 w 3251746"/>
                      <a:gd name="connsiteY2" fmla="*/ 18145 h 1885045"/>
                      <a:gd name="connsiteX3" fmla="*/ 2127796 w 3251746"/>
                      <a:gd name="connsiteY3" fmla="*/ 27670 h 1885045"/>
                      <a:gd name="connsiteX4" fmla="*/ 3251746 w 3251746"/>
                      <a:gd name="connsiteY4" fmla="*/ 494395 h 1885045"/>
                      <a:gd name="connsiteX5" fmla="*/ 3242221 w 3251746"/>
                      <a:gd name="connsiteY5" fmla="*/ 1885045 h 1885045"/>
                      <a:gd name="connsiteX6" fmla="*/ 3108871 w 3251746"/>
                      <a:gd name="connsiteY6" fmla="*/ 1865995 h 1885045"/>
                      <a:gd name="connsiteX7" fmla="*/ 2118271 w 3251746"/>
                      <a:gd name="connsiteY7" fmla="*/ 789670 h 1885045"/>
                      <a:gd name="connsiteX8" fmla="*/ 1118146 w 3251746"/>
                      <a:gd name="connsiteY8" fmla="*/ 589645 h 1885045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108871 w 3251746"/>
                      <a:gd name="connsiteY6" fmla="*/ 188238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108871 w 3251746"/>
                      <a:gd name="connsiteY6" fmla="*/ 188238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108871 w 3251746"/>
                      <a:gd name="connsiteY6" fmla="*/ 188238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080296 w 3251746"/>
                      <a:gd name="connsiteY6" fmla="*/ 186333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080296 w 3251746"/>
                      <a:gd name="connsiteY6" fmla="*/ 186333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080296 w 3251746"/>
                      <a:gd name="connsiteY6" fmla="*/ 186333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080296 w 3251746"/>
                      <a:gd name="connsiteY6" fmla="*/ 186333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3080296 w 3251746"/>
                      <a:gd name="connsiteY6" fmla="*/ 1863337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2994571 w 3251746"/>
                      <a:gd name="connsiteY6" fmla="*/ 1777612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01437"/>
                      <a:gd name="connsiteX1" fmla="*/ 3721 w 3251746"/>
                      <a:gd name="connsiteY1" fmla="*/ 844162 h 1901437"/>
                      <a:gd name="connsiteX2" fmla="*/ 889546 w 3251746"/>
                      <a:gd name="connsiteY2" fmla="*/ 34537 h 1901437"/>
                      <a:gd name="connsiteX3" fmla="*/ 2127796 w 3251746"/>
                      <a:gd name="connsiteY3" fmla="*/ 44062 h 1901437"/>
                      <a:gd name="connsiteX4" fmla="*/ 3251746 w 3251746"/>
                      <a:gd name="connsiteY4" fmla="*/ 510787 h 1901437"/>
                      <a:gd name="connsiteX5" fmla="*/ 3242221 w 3251746"/>
                      <a:gd name="connsiteY5" fmla="*/ 1901437 h 1901437"/>
                      <a:gd name="connsiteX6" fmla="*/ 2994571 w 3251746"/>
                      <a:gd name="connsiteY6" fmla="*/ 1777612 h 1901437"/>
                      <a:gd name="connsiteX7" fmla="*/ 2118271 w 3251746"/>
                      <a:gd name="connsiteY7" fmla="*/ 806062 h 1901437"/>
                      <a:gd name="connsiteX8" fmla="*/ 1118146 w 3251746"/>
                      <a:gd name="connsiteY8" fmla="*/ 606037 h 1901437"/>
                      <a:gd name="connsiteX0" fmla="*/ 1118146 w 3251746"/>
                      <a:gd name="connsiteY0" fmla="*/ 606037 h 1921976"/>
                      <a:gd name="connsiteX1" fmla="*/ 3721 w 3251746"/>
                      <a:gd name="connsiteY1" fmla="*/ 844162 h 1921976"/>
                      <a:gd name="connsiteX2" fmla="*/ 889546 w 3251746"/>
                      <a:gd name="connsiteY2" fmla="*/ 34537 h 1921976"/>
                      <a:gd name="connsiteX3" fmla="*/ 2127796 w 3251746"/>
                      <a:gd name="connsiteY3" fmla="*/ 44062 h 1921976"/>
                      <a:gd name="connsiteX4" fmla="*/ 3251746 w 3251746"/>
                      <a:gd name="connsiteY4" fmla="*/ 510787 h 1921976"/>
                      <a:gd name="connsiteX5" fmla="*/ 3242221 w 3251746"/>
                      <a:gd name="connsiteY5" fmla="*/ 1901437 h 1921976"/>
                      <a:gd name="connsiteX6" fmla="*/ 2994571 w 3251746"/>
                      <a:gd name="connsiteY6" fmla="*/ 1777612 h 1921976"/>
                      <a:gd name="connsiteX7" fmla="*/ 2118271 w 3251746"/>
                      <a:gd name="connsiteY7" fmla="*/ 806062 h 1921976"/>
                      <a:gd name="connsiteX8" fmla="*/ 1118146 w 3251746"/>
                      <a:gd name="connsiteY8" fmla="*/ 606037 h 1921976"/>
                      <a:gd name="connsiteX0" fmla="*/ 1118146 w 3242221"/>
                      <a:gd name="connsiteY0" fmla="*/ 606037 h 1921976"/>
                      <a:gd name="connsiteX1" fmla="*/ 3721 w 3242221"/>
                      <a:gd name="connsiteY1" fmla="*/ 844162 h 1921976"/>
                      <a:gd name="connsiteX2" fmla="*/ 889546 w 3242221"/>
                      <a:gd name="connsiteY2" fmla="*/ 34537 h 1921976"/>
                      <a:gd name="connsiteX3" fmla="*/ 2127796 w 3242221"/>
                      <a:gd name="connsiteY3" fmla="*/ 44062 h 1921976"/>
                      <a:gd name="connsiteX4" fmla="*/ 3242221 w 3242221"/>
                      <a:gd name="connsiteY4" fmla="*/ 615562 h 1921976"/>
                      <a:gd name="connsiteX5" fmla="*/ 3242221 w 3242221"/>
                      <a:gd name="connsiteY5" fmla="*/ 1901437 h 1921976"/>
                      <a:gd name="connsiteX6" fmla="*/ 2994571 w 3242221"/>
                      <a:gd name="connsiteY6" fmla="*/ 1777612 h 1921976"/>
                      <a:gd name="connsiteX7" fmla="*/ 2118271 w 3242221"/>
                      <a:gd name="connsiteY7" fmla="*/ 806062 h 1921976"/>
                      <a:gd name="connsiteX8" fmla="*/ 1118146 w 3242221"/>
                      <a:gd name="connsiteY8" fmla="*/ 606037 h 1921976"/>
                      <a:gd name="connsiteX0" fmla="*/ 1118146 w 3242221"/>
                      <a:gd name="connsiteY0" fmla="*/ 606037 h 1921976"/>
                      <a:gd name="connsiteX1" fmla="*/ 3721 w 3242221"/>
                      <a:gd name="connsiteY1" fmla="*/ 844162 h 1921976"/>
                      <a:gd name="connsiteX2" fmla="*/ 889546 w 3242221"/>
                      <a:gd name="connsiteY2" fmla="*/ 34537 h 1921976"/>
                      <a:gd name="connsiteX3" fmla="*/ 2127796 w 3242221"/>
                      <a:gd name="connsiteY3" fmla="*/ 44062 h 1921976"/>
                      <a:gd name="connsiteX4" fmla="*/ 3242221 w 3242221"/>
                      <a:gd name="connsiteY4" fmla="*/ 615562 h 1921976"/>
                      <a:gd name="connsiteX5" fmla="*/ 3242221 w 3242221"/>
                      <a:gd name="connsiteY5" fmla="*/ 1901437 h 1921976"/>
                      <a:gd name="connsiteX6" fmla="*/ 2994571 w 3242221"/>
                      <a:gd name="connsiteY6" fmla="*/ 1777612 h 1921976"/>
                      <a:gd name="connsiteX7" fmla="*/ 2118271 w 3242221"/>
                      <a:gd name="connsiteY7" fmla="*/ 806062 h 1921976"/>
                      <a:gd name="connsiteX8" fmla="*/ 1118146 w 3242221"/>
                      <a:gd name="connsiteY8" fmla="*/ 606037 h 1921976"/>
                      <a:gd name="connsiteX0" fmla="*/ 1118146 w 3261271"/>
                      <a:gd name="connsiteY0" fmla="*/ 606037 h 1993269"/>
                      <a:gd name="connsiteX1" fmla="*/ 3721 w 3261271"/>
                      <a:gd name="connsiteY1" fmla="*/ 844162 h 1993269"/>
                      <a:gd name="connsiteX2" fmla="*/ 889546 w 3261271"/>
                      <a:gd name="connsiteY2" fmla="*/ 34537 h 1993269"/>
                      <a:gd name="connsiteX3" fmla="*/ 2127796 w 3261271"/>
                      <a:gd name="connsiteY3" fmla="*/ 44062 h 1993269"/>
                      <a:gd name="connsiteX4" fmla="*/ 3242221 w 3261271"/>
                      <a:gd name="connsiteY4" fmla="*/ 615562 h 1993269"/>
                      <a:gd name="connsiteX5" fmla="*/ 3261271 w 3261271"/>
                      <a:gd name="connsiteY5" fmla="*/ 1987162 h 1993269"/>
                      <a:gd name="connsiteX6" fmla="*/ 2994571 w 3261271"/>
                      <a:gd name="connsiteY6" fmla="*/ 1777612 h 1993269"/>
                      <a:gd name="connsiteX7" fmla="*/ 2118271 w 3261271"/>
                      <a:gd name="connsiteY7" fmla="*/ 806062 h 1993269"/>
                      <a:gd name="connsiteX8" fmla="*/ 1118146 w 3261271"/>
                      <a:gd name="connsiteY8" fmla="*/ 606037 h 1993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61271" h="1993269">
                        <a:moveTo>
                          <a:pt x="1118146" y="606037"/>
                        </a:moveTo>
                        <a:cubicBezTo>
                          <a:pt x="816521" y="761612"/>
                          <a:pt x="308521" y="1206112"/>
                          <a:pt x="3721" y="844162"/>
                        </a:cubicBezTo>
                        <a:cubicBezTo>
                          <a:pt x="-62359" y="765692"/>
                          <a:pt x="772071" y="98037"/>
                          <a:pt x="889546" y="34537"/>
                        </a:cubicBezTo>
                        <a:cubicBezTo>
                          <a:pt x="1007021" y="-9913"/>
                          <a:pt x="2000796" y="-16263"/>
                          <a:pt x="2127796" y="44062"/>
                        </a:cubicBezTo>
                        <a:cubicBezTo>
                          <a:pt x="2616746" y="180587"/>
                          <a:pt x="2915196" y="345687"/>
                          <a:pt x="3242221" y="615562"/>
                        </a:cubicBezTo>
                        <a:lnTo>
                          <a:pt x="3261271" y="1987162"/>
                        </a:lnTo>
                        <a:cubicBezTo>
                          <a:pt x="3159671" y="2012562"/>
                          <a:pt x="3134271" y="1961762"/>
                          <a:pt x="2994571" y="1777612"/>
                        </a:cubicBezTo>
                        <a:cubicBezTo>
                          <a:pt x="2616746" y="1444237"/>
                          <a:pt x="2343696" y="1148962"/>
                          <a:pt x="2118271" y="806062"/>
                        </a:cubicBezTo>
                        <a:cubicBezTo>
                          <a:pt x="1756321" y="777487"/>
                          <a:pt x="1432471" y="720337"/>
                          <a:pt x="1118146" y="60603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Rounded Rectangle 14">
                    <a:extLst>
                      <a:ext uri="{FF2B5EF4-FFF2-40B4-BE49-F238E27FC236}">
                        <a16:creationId xmlns:a16="http://schemas.microsoft.com/office/drawing/2014/main" id="{12E2262A-8D75-4971-9CFD-E0D428FA6C1C}"/>
                      </a:ext>
                    </a:extLst>
                  </p:cNvPr>
                  <p:cNvSpPr/>
                  <p:nvPr/>
                </p:nvSpPr>
                <p:spPr>
                  <a:xfrm rot="2002203">
                    <a:off x="2745022" y="3807001"/>
                    <a:ext cx="339508" cy="61214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Rounded Rectangle 15">
                    <a:extLst>
                      <a:ext uri="{FF2B5EF4-FFF2-40B4-BE49-F238E27FC236}">
                        <a16:creationId xmlns:a16="http://schemas.microsoft.com/office/drawing/2014/main" id="{9FFC9657-A1B6-458D-A2D0-8547942331A8}"/>
                      </a:ext>
                    </a:extLst>
                  </p:cNvPr>
                  <p:cNvSpPr/>
                  <p:nvPr/>
                </p:nvSpPr>
                <p:spPr>
                  <a:xfrm rot="2002203">
                    <a:off x="3276558" y="3627997"/>
                    <a:ext cx="339508" cy="9346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Rounded Rectangle 16">
                    <a:extLst>
                      <a:ext uri="{FF2B5EF4-FFF2-40B4-BE49-F238E27FC236}">
                        <a16:creationId xmlns:a16="http://schemas.microsoft.com/office/drawing/2014/main" id="{33243697-7422-4EE4-BD0C-C3381876C96B}"/>
                      </a:ext>
                    </a:extLst>
                  </p:cNvPr>
                  <p:cNvSpPr/>
                  <p:nvPr/>
                </p:nvSpPr>
                <p:spPr>
                  <a:xfrm rot="2002203">
                    <a:off x="3656813" y="3935485"/>
                    <a:ext cx="339508" cy="72431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Rounded Rectangle 17">
                    <a:extLst>
                      <a:ext uri="{FF2B5EF4-FFF2-40B4-BE49-F238E27FC236}">
                        <a16:creationId xmlns:a16="http://schemas.microsoft.com/office/drawing/2014/main" id="{3AB14BD0-FCB3-4E47-883F-718293AB8685}"/>
                      </a:ext>
                    </a:extLst>
                  </p:cNvPr>
                  <p:cNvSpPr/>
                  <p:nvPr/>
                </p:nvSpPr>
                <p:spPr>
                  <a:xfrm rot="2002203">
                    <a:off x="4082895" y="4229792"/>
                    <a:ext cx="339508" cy="567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1" name="Freeform 12">
                  <a:extLst>
                    <a:ext uri="{FF2B5EF4-FFF2-40B4-BE49-F238E27FC236}">
                      <a16:creationId xmlns:a16="http://schemas.microsoft.com/office/drawing/2014/main" id="{C7931260-8845-4C27-A7D8-18A9F4E32CF4}"/>
                    </a:ext>
                  </a:extLst>
                </p:cNvPr>
                <p:cNvSpPr/>
                <p:nvPr/>
              </p:nvSpPr>
              <p:spPr>
                <a:xfrm>
                  <a:off x="2676526" y="2590800"/>
                  <a:ext cx="3152217" cy="2284673"/>
                </a:xfrm>
                <a:custGeom>
                  <a:avLst/>
                  <a:gdLst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66688 w 3152217"/>
                    <a:gd name="connsiteY20" fmla="*/ 1796050 h 2217998"/>
                    <a:gd name="connsiteX21" fmla="*/ 1987859 w 3152217"/>
                    <a:gd name="connsiteY21" fmla="*/ 1774879 h 2217998"/>
                    <a:gd name="connsiteX22" fmla="*/ 2218760 w 3152217"/>
                    <a:gd name="connsiteY22" fmla="*/ 2005781 h 2217998"/>
                    <a:gd name="connsiteX23" fmla="*/ 2218760 w 3152217"/>
                    <a:gd name="connsiteY23" fmla="*/ 2217998 h 2217998"/>
                    <a:gd name="connsiteX24" fmla="*/ 2006543 w 3152217"/>
                    <a:gd name="connsiteY24" fmla="*/ 2217998 h 2217998"/>
                    <a:gd name="connsiteX25" fmla="*/ 1803401 w 3152217"/>
                    <a:gd name="connsiteY25" fmla="*/ 2014854 h 2217998"/>
                    <a:gd name="connsiteX26" fmla="*/ 1771650 w 3152217"/>
                    <a:gd name="connsiteY26" fmla="*/ 2057400 h 2217998"/>
                    <a:gd name="connsiteX27" fmla="*/ 1798691 w 3152217"/>
                    <a:gd name="connsiteY27" fmla="*/ 2010144 h 2217998"/>
                    <a:gd name="connsiteX28" fmla="*/ 1775643 w 3152217"/>
                    <a:gd name="connsiteY28" fmla="*/ 1987096 h 2217998"/>
                    <a:gd name="connsiteX29" fmla="*/ 1848068 w 3152217"/>
                    <a:gd name="connsiteY29" fmla="*/ 1914670 h 2217998"/>
                    <a:gd name="connsiteX30" fmla="*/ 1533525 w 3152217"/>
                    <a:gd name="connsiteY30" fmla="*/ 1485900 h 2217998"/>
                    <a:gd name="connsiteX31" fmla="*/ 1219200 w 3152217"/>
                    <a:gd name="connsiteY31" fmla="*/ 1181100 h 2217998"/>
                    <a:gd name="connsiteX32" fmla="*/ 571500 w 3152217"/>
                    <a:gd name="connsiteY32" fmla="*/ 1295400 h 2217998"/>
                    <a:gd name="connsiteX33" fmla="*/ 0 w 3152217"/>
                    <a:gd name="connsiteY33" fmla="*/ 1266825 h 2217998"/>
                    <a:gd name="connsiteX34" fmla="*/ 9525 w 3152217"/>
                    <a:gd name="connsiteY34" fmla="*/ 28575 h 2217998"/>
                    <a:gd name="connsiteX35" fmla="*/ 323850 w 3152217"/>
                    <a:gd name="connsiteY35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66688 w 3152217"/>
                    <a:gd name="connsiteY20" fmla="*/ 1796050 h 2217998"/>
                    <a:gd name="connsiteX21" fmla="*/ 1987859 w 3152217"/>
                    <a:gd name="connsiteY21" fmla="*/ 1774879 h 2217998"/>
                    <a:gd name="connsiteX22" fmla="*/ 2218760 w 3152217"/>
                    <a:gd name="connsiteY22" fmla="*/ 2005781 h 2217998"/>
                    <a:gd name="connsiteX23" fmla="*/ 2218760 w 3152217"/>
                    <a:gd name="connsiteY23" fmla="*/ 2217998 h 2217998"/>
                    <a:gd name="connsiteX24" fmla="*/ 2006543 w 3152217"/>
                    <a:gd name="connsiteY24" fmla="*/ 2217998 h 2217998"/>
                    <a:gd name="connsiteX25" fmla="*/ 1803401 w 3152217"/>
                    <a:gd name="connsiteY25" fmla="*/ 2014854 h 2217998"/>
                    <a:gd name="connsiteX26" fmla="*/ 1771650 w 3152217"/>
                    <a:gd name="connsiteY26" fmla="*/ 2057400 h 2217998"/>
                    <a:gd name="connsiteX27" fmla="*/ 1798691 w 3152217"/>
                    <a:gd name="connsiteY27" fmla="*/ 2010144 h 2217998"/>
                    <a:gd name="connsiteX28" fmla="*/ 1775643 w 3152217"/>
                    <a:gd name="connsiteY28" fmla="*/ 1987096 h 2217998"/>
                    <a:gd name="connsiteX29" fmla="*/ 1848068 w 3152217"/>
                    <a:gd name="connsiteY29" fmla="*/ 1914670 h 2217998"/>
                    <a:gd name="connsiteX30" fmla="*/ 1533525 w 3152217"/>
                    <a:gd name="connsiteY30" fmla="*/ 1485900 h 2217998"/>
                    <a:gd name="connsiteX31" fmla="*/ 1219200 w 3152217"/>
                    <a:gd name="connsiteY31" fmla="*/ 1181100 h 2217998"/>
                    <a:gd name="connsiteX32" fmla="*/ 571500 w 3152217"/>
                    <a:gd name="connsiteY32" fmla="*/ 1295400 h 2217998"/>
                    <a:gd name="connsiteX33" fmla="*/ 0 w 3152217"/>
                    <a:gd name="connsiteY33" fmla="*/ 1266825 h 2217998"/>
                    <a:gd name="connsiteX34" fmla="*/ 9525 w 3152217"/>
                    <a:gd name="connsiteY34" fmla="*/ 28575 h 2217998"/>
                    <a:gd name="connsiteX35" fmla="*/ 323850 w 3152217"/>
                    <a:gd name="connsiteY35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66688 w 3152217"/>
                    <a:gd name="connsiteY20" fmla="*/ 1796050 h 2217998"/>
                    <a:gd name="connsiteX21" fmla="*/ 1987859 w 3152217"/>
                    <a:gd name="connsiteY21" fmla="*/ 1774879 h 2217998"/>
                    <a:gd name="connsiteX22" fmla="*/ 2218760 w 3152217"/>
                    <a:gd name="connsiteY22" fmla="*/ 2005781 h 2217998"/>
                    <a:gd name="connsiteX23" fmla="*/ 2218760 w 3152217"/>
                    <a:gd name="connsiteY23" fmla="*/ 2217998 h 2217998"/>
                    <a:gd name="connsiteX24" fmla="*/ 2006543 w 3152217"/>
                    <a:gd name="connsiteY24" fmla="*/ 2217998 h 2217998"/>
                    <a:gd name="connsiteX25" fmla="*/ 1803401 w 3152217"/>
                    <a:gd name="connsiteY25" fmla="*/ 2014854 h 2217998"/>
                    <a:gd name="connsiteX26" fmla="*/ 1798691 w 3152217"/>
                    <a:gd name="connsiteY26" fmla="*/ 2010144 h 2217998"/>
                    <a:gd name="connsiteX27" fmla="*/ 1775643 w 3152217"/>
                    <a:gd name="connsiteY27" fmla="*/ 1987096 h 2217998"/>
                    <a:gd name="connsiteX28" fmla="*/ 1848068 w 3152217"/>
                    <a:gd name="connsiteY28" fmla="*/ 1914670 h 2217998"/>
                    <a:gd name="connsiteX29" fmla="*/ 1533525 w 3152217"/>
                    <a:gd name="connsiteY29" fmla="*/ 1485900 h 2217998"/>
                    <a:gd name="connsiteX30" fmla="*/ 1219200 w 3152217"/>
                    <a:gd name="connsiteY30" fmla="*/ 1181100 h 2217998"/>
                    <a:gd name="connsiteX31" fmla="*/ 571500 w 3152217"/>
                    <a:gd name="connsiteY31" fmla="*/ 1295400 h 2217998"/>
                    <a:gd name="connsiteX32" fmla="*/ 0 w 3152217"/>
                    <a:gd name="connsiteY32" fmla="*/ 1266825 h 2217998"/>
                    <a:gd name="connsiteX33" fmla="*/ 9525 w 3152217"/>
                    <a:gd name="connsiteY33" fmla="*/ 28575 h 2217998"/>
                    <a:gd name="connsiteX34" fmla="*/ 323850 w 3152217"/>
                    <a:gd name="connsiteY34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66688 w 3152217"/>
                    <a:gd name="connsiteY20" fmla="*/ 1796050 h 2217998"/>
                    <a:gd name="connsiteX21" fmla="*/ 1987859 w 3152217"/>
                    <a:gd name="connsiteY21" fmla="*/ 1774879 h 2217998"/>
                    <a:gd name="connsiteX22" fmla="*/ 2218760 w 3152217"/>
                    <a:gd name="connsiteY22" fmla="*/ 2005781 h 2217998"/>
                    <a:gd name="connsiteX23" fmla="*/ 2218760 w 3152217"/>
                    <a:gd name="connsiteY23" fmla="*/ 2217998 h 2217998"/>
                    <a:gd name="connsiteX24" fmla="*/ 2006543 w 3152217"/>
                    <a:gd name="connsiteY24" fmla="*/ 2217998 h 2217998"/>
                    <a:gd name="connsiteX25" fmla="*/ 1798691 w 3152217"/>
                    <a:gd name="connsiteY25" fmla="*/ 2010144 h 2217998"/>
                    <a:gd name="connsiteX26" fmla="*/ 1775643 w 3152217"/>
                    <a:gd name="connsiteY26" fmla="*/ 1987096 h 2217998"/>
                    <a:gd name="connsiteX27" fmla="*/ 1848068 w 3152217"/>
                    <a:gd name="connsiteY27" fmla="*/ 1914670 h 2217998"/>
                    <a:gd name="connsiteX28" fmla="*/ 1533525 w 3152217"/>
                    <a:gd name="connsiteY28" fmla="*/ 1485900 h 2217998"/>
                    <a:gd name="connsiteX29" fmla="*/ 1219200 w 3152217"/>
                    <a:gd name="connsiteY29" fmla="*/ 1181100 h 2217998"/>
                    <a:gd name="connsiteX30" fmla="*/ 571500 w 3152217"/>
                    <a:gd name="connsiteY30" fmla="*/ 1295400 h 2217998"/>
                    <a:gd name="connsiteX31" fmla="*/ 0 w 3152217"/>
                    <a:gd name="connsiteY31" fmla="*/ 1266825 h 2217998"/>
                    <a:gd name="connsiteX32" fmla="*/ 9525 w 3152217"/>
                    <a:gd name="connsiteY32" fmla="*/ 28575 h 2217998"/>
                    <a:gd name="connsiteX33" fmla="*/ 323850 w 3152217"/>
                    <a:gd name="connsiteY33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66688 w 3152217"/>
                    <a:gd name="connsiteY20" fmla="*/ 1796050 h 2217998"/>
                    <a:gd name="connsiteX21" fmla="*/ 1987859 w 3152217"/>
                    <a:gd name="connsiteY21" fmla="*/ 1774879 h 2217998"/>
                    <a:gd name="connsiteX22" fmla="*/ 2218760 w 3152217"/>
                    <a:gd name="connsiteY22" fmla="*/ 2005781 h 2217998"/>
                    <a:gd name="connsiteX23" fmla="*/ 2218760 w 3152217"/>
                    <a:gd name="connsiteY23" fmla="*/ 2217998 h 2217998"/>
                    <a:gd name="connsiteX24" fmla="*/ 2006543 w 3152217"/>
                    <a:gd name="connsiteY24" fmla="*/ 2217998 h 2217998"/>
                    <a:gd name="connsiteX25" fmla="*/ 1798691 w 3152217"/>
                    <a:gd name="connsiteY25" fmla="*/ 2010144 h 2217998"/>
                    <a:gd name="connsiteX26" fmla="*/ 1775643 w 3152217"/>
                    <a:gd name="connsiteY26" fmla="*/ 1987096 h 2217998"/>
                    <a:gd name="connsiteX27" fmla="*/ 1848068 w 3152217"/>
                    <a:gd name="connsiteY27" fmla="*/ 1914670 h 2217998"/>
                    <a:gd name="connsiteX28" fmla="*/ 1533525 w 3152217"/>
                    <a:gd name="connsiteY28" fmla="*/ 1485900 h 2217998"/>
                    <a:gd name="connsiteX29" fmla="*/ 1219200 w 3152217"/>
                    <a:gd name="connsiteY29" fmla="*/ 1181100 h 2217998"/>
                    <a:gd name="connsiteX30" fmla="*/ 571500 w 3152217"/>
                    <a:gd name="connsiteY30" fmla="*/ 1295400 h 2217998"/>
                    <a:gd name="connsiteX31" fmla="*/ 0 w 3152217"/>
                    <a:gd name="connsiteY31" fmla="*/ 1266825 h 2217998"/>
                    <a:gd name="connsiteX32" fmla="*/ 9525 w 3152217"/>
                    <a:gd name="connsiteY32" fmla="*/ 28575 h 2217998"/>
                    <a:gd name="connsiteX33" fmla="*/ 323850 w 3152217"/>
                    <a:gd name="connsiteY33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8068 w 3152217"/>
                    <a:gd name="connsiteY26" fmla="*/ 1914670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8068 w 3152217"/>
                    <a:gd name="connsiteY26" fmla="*/ 1911865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8068 w 3152217"/>
                    <a:gd name="connsiteY26" fmla="*/ 1911865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2458 w 3152217"/>
                    <a:gd name="connsiteY26" fmla="*/ 1897840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2458 w 3152217"/>
                    <a:gd name="connsiteY26" fmla="*/ 1897840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2458 w 3152217"/>
                    <a:gd name="connsiteY26" fmla="*/ 1897840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2720489 w 3152217"/>
                    <a:gd name="connsiteY5" fmla="*/ 785957 h 2217998"/>
                    <a:gd name="connsiteX6" fmla="*/ 3152217 w 3152217"/>
                    <a:gd name="connsiteY6" fmla="*/ 1217685 h 2217998"/>
                    <a:gd name="connsiteX7" fmla="*/ 3152217 w 3152217"/>
                    <a:gd name="connsiteY7" fmla="*/ 1429902 h 2217998"/>
                    <a:gd name="connsiteX8" fmla="*/ 2940000 w 3152217"/>
                    <a:gd name="connsiteY8" fmla="*/ 1429902 h 2217998"/>
                    <a:gd name="connsiteX9" fmla="*/ 2539107 w 3152217"/>
                    <a:gd name="connsiteY9" fmla="*/ 1029008 h 2217998"/>
                    <a:gd name="connsiteX10" fmla="*/ 2474399 w 3152217"/>
                    <a:gd name="connsiteY10" fmla="*/ 1115717 h 2217998"/>
                    <a:gd name="connsiteX11" fmla="*/ 2907621 w 3152217"/>
                    <a:gd name="connsiteY11" fmla="*/ 1548940 h 2217998"/>
                    <a:gd name="connsiteX12" fmla="*/ 2907621 w 3152217"/>
                    <a:gd name="connsiteY12" fmla="*/ 1761157 h 2217998"/>
                    <a:gd name="connsiteX13" fmla="*/ 2695404 w 3152217"/>
                    <a:gd name="connsiteY13" fmla="*/ 1761157 h 2217998"/>
                    <a:gd name="connsiteX14" fmla="*/ 2293017 w 3152217"/>
                    <a:gd name="connsiteY14" fmla="*/ 1358769 h 2217998"/>
                    <a:gd name="connsiteX15" fmla="*/ 2228234 w 3152217"/>
                    <a:gd name="connsiteY15" fmla="*/ 1445578 h 2217998"/>
                    <a:gd name="connsiteX16" fmla="*/ 2648161 w 3152217"/>
                    <a:gd name="connsiteY16" fmla="*/ 1865505 h 2217998"/>
                    <a:gd name="connsiteX17" fmla="*/ 2648161 w 3152217"/>
                    <a:gd name="connsiteY17" fmla="*/ 2077722 h 2217998"/>
                    <a:gd name="connsiteX18" fmla="*/ 2435944 w 3152217"/>
                    <a:gd name="connsiteY18" fmla="*/ 2077722 h 2217998"/>
                    <a:gd name="connsiteX19" fmla="*/ 2046853 w 3152217"/>
                    <a:gd name="connsiteY19" fmla="*/ 1688629 h 2217998"/>
                    <a:gd name="connsiteX20" fmla="*/ 1987859 w 3152217"/>
                    <a:gd name="connsiteY20" fmla="*/ 1774879 h 2217998"/>
                    <a:gd name="connsiteX21" fmla="*/ 2218760 w 3152217"/>
                    <a:gd name="connsiteY21" fmla="*/ 2005781 h 2217998"/>
                    <a:gd name="connsiteX22" fmla="*/ 2218760 w 3152217"/>
                    <a:gd name="connsiteY22" fmla="*/ 2217998 h 2217998"/>
                    <a:gd name="connsiteX23" fmla="*/ 2006543 w 3152217"/>
                    <a:gd name="connsiteY23" fmla="*/ 2217998 h 2217998"/>
                    <a:gd name="connsiteX24" fmla="*/ 1798691 w 3152217"/>
                    <a:gd name="connsiteY24" fmla="*/ 2010144 h 2217998"/>
                    <a:gd name="connsiteX25" fmla="*/ 1775643 w 3152217"/>
                    <a:gd name="connsiteY25" fmla="*/ 1987096 h 2217998"/>
                    <a:gd name="connsiteX26" fmla="*/ 1842458 w 3152217"/>
                    <a:gd name="connsiteY26" fmla="*/ 1897840 h 2217998"/>
                    <a:gd name="connsiteX27" fmla="*/ 1533525 w 3152217"/>
                    <a:gd name="connsiteY27" fmla="*/ 1485900 h 2217998"/>
                    <a:gd name="connsiteX28" fmla="*/ 1219200 w 3152217"/>
                    <a:gd name="connsiteY28" fmla="*/ 1181100 h 2217998"/>
                    <a:gd name="connsiteX29" fmla="*/ 571500 w 3152217"/>
                    <a:gd name="connsiteY29" fmla="*/ 1295400 h 2217998"/>
                    <a:gd name="connsiteX30" fmla="*/ 0 w 3152217"/>
                    <a:gd name="connsiteY30" fmla="*/ 1266825 h 2217998"/>
                    <a:gd name="connsiteX31" fmla="*/ 9525 w 3152217"/>
                    <a:gd name="connsiteY31" fmla="*/ 28575 h 2217998"/>
                    <a:gd name="connsiteX32" fmla="*/ 323850 w 3152217"/>
                    <a:gd name="connsiteY32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219325 w 3152217"/>
                    <a:gd name="connsiteY3" fmla="*/ 295275 h 2217998"/>
                    <a:gd name="connsiteX4" fmla="*/ 2724150 w 3152217"/>
                    <a:gd name="connsiteY4" fmla="*/ 781050 h 2217998"/>
                    <a:gd name="connsiteX5" fmla="*/ 3152217 w 3152217"/>
                    <a:gd name="connsiteY5" fmla="*/ 1217685 h 2217998"/>
                    <a:gd name="connsiteX6" fmla="*/ 3152217 w 3152217"/>
                    <a:gd name="connsiteY6" fmla="*/ 1429902 h 2217998"/>
                    <a:gd name="connsiteX7" fmla="*/ 2940000 w 3152217"/>
                    <a:gd name="connsiteY7" fmla="*/ 1429902 h 2217998"/>
                    <a:gd name="connsiteX8" fmla="*/ 2539107 w 3152217"/>
                    <a:gd name="connsiteY8" fmla="*/ 1029008 h 2217998"/>
                    <a:gd name="connsiteX9" fmla="*/ 2474399 w 3152217"/>
                    <a:gd name="connsiteY9" fmla="*/ 1115717 h 2217998"/>
                    <a:gd name="connsiteX10" fmla="*/ 2907621 w 3152217"/>
                    <a:gd name="connsiteY10" fmla="*/ 1548940 h 2217998"/>
                    <a:gd name="connsiteX11" fmla="*/ 2907621 w 3152217"/>
                    <a:gd name="connsiteY11" fmla="*/ 1761157 h 2217998"/>
                    <a:gd name="connsiteX12" fmla="*/ 2695404 w 3152217"/>
                    <a:gd name="connsiteY12" fmla="*/ 1761157 h 2217998"/>
                    <a:gd name="connsiteX13" fmla="*/ 2293017 w 3152217"/>
                    <a:gd name="connsiteY13" fmla="*/ 1358769 h 2217998"/>
                    <a:gd name="connsiteX14" fmla="*/ 2228234 w 3152217"/>
                    <a:gd name="connsiteY14" fmla="*/ 1445578 h 2217998"/>
                    <a:gd name="connsiteX15" fmla="*/ 2648161 w 3152217"/>
                    <a:gd name="connsiteY15" fmla="*/ 1865505 h 2217998"/>
                    <a:gd name="connsiteX16" fmla="*/ 2648161 w 3152217"/>
                    <a:gd name="connsiteY16" fmla="*/ 2077722 h 2217998"/>
                    <a:gd name="connsiteX17" fmla="*/ 2435944 w 3152217"/>
                    <a:gd name="connsiteY17" fmla="*/ 2077722 h 2217998"/>
                    <a:gd name="connsiteX18" fmla="*/ 2046853 w 3152217"/>
                    <a:gd name="connsiteY18" fmla="*/ 1688629 h 2217998"/>
                    <a:gd name="connsiteX19" fmla="*/ 1987859 w 3152217"/>
                    <a:gd name="connsiteY19" fmla="*/ 1774879 h 2217998"/>
                    <a:gd name="connsiteX20" fmla="*/ 2218760 w 3152217"/>
                    <a:gd name="connsiteY20" fmla="*/ 2005781 h 2217998"/>
                    <a:gd name="connsiteX21" fmla="*/ 2218760 w 3152217"/>
                    <a:gd name="connsiteY21" fmla="*/ 2217998 h 2217998"/>
                    <a:gd name="connsiteX22" fmla="*/ 2006543 w 3152217"/>
                    <a:gd name="connsiteY22" fmla="*/ 2217998 h 2217998"/>
                    <a:gd name="connsiteX23" fmla="*/ 1798691 w 3152217"/>
                    <a:gd name="connsiteY23" fmla="*/ 2010144 h 2217998"/>
                    <a:gd name="connsiteX24" fmla="*/ 1775643 w 3152217"/>
                    <a:gd name="connsiteY24" fmla="*/ 1987096 h 2217998"/>
                    <a:gd name="connsiteX25" fmla="*/ 1842458 w 3152217"/>
                    <a:gd name="connsiteY25" fmla="*/ 1897840 h 2217998"/>
                    <a:gd name="connsiteX26" fmla="*/ 1533525 w 3152217"/>
                    <a:gd name="connsiteY26" fmla="*/ 1485900 h 2217998"/>
                    <a:gd name="connsiteX27" fmla="*/ 1219200 w 3152217"/>
                    <a:gd name="connsiteY27" fmla="*/ 1181100 h 2217998"/>
                    <a:gd name="connsiteX28" fmla="*/ 571500 w 3152217"/>
                    <a:gd name="connsiteY28" fmla="*/ 1295400 h 2217998"/>
                    <a:gd name="connsiteX29" fmla="*/ 0 w 3152217"/>
                    <a:gd name="connsiteY29" fmla="*/ 1266825 h 2217998"/>
                    <a:gd name="connsiteX30" fmla="*/ 9525 w 3152217"/>
                    <a:gd name="connsiteY30" fmla="*/ 28575 h 2217998"/>
                    <a:gd name="connsiteX31" fmla="*/ 323850 w 3152217"/>
                    <a:gd name="connsiteY31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314575 w 3152217"/>
                    <a:gd name="connsiteY3" fmla="*/ 285750 h 2217998"/>
                    <a:gd name="connsiteX4" fmla="*/ 2724150 w 3152217"/>
                    <a:gd name="connsiteY4" fmla="*/ 781050 h 2217998"/>
                    <a:gd name="connsiteX5" fmla="*/ 3152217 w 3152217"/>
                    <a:gd name="connsiteY5" fmla="*/ 1217685 h 2217998"/>
                    <a:gd name="connsiteX6" fmla="*/ 3152217 w 3152217"/>
                    <a:gd name="connsiteY6" fmla="*/ 1429902 h 2217998"/>
                    <a:gd name="connsiteX7" fmla="*/ 2940000 w 3152217"/>
                    <a:gd name="connsiteY7" fmla="*/ 1429902 h 2217998"/>
                    <a:gd name="connsiteX8" fmla="*/ 2539107 w 3152217"/>
                    <a:gd name="connsiteY8" fmla="*/ 1029008 h 2217998"/>
                    <a:gd name="connsiteX9" fmla="*/ 2474399 w 3152217"/>
                    <a:gd name="connsiteY9" fmla="*/ 1115717 h 2217998"/>
                    <a:gd name="connsiteX10" fmla="*/ 2907621 w 3152217"/>
                    <a:gd name="connsiteY10" fmla="*/ 1548940 h 2217998"/>
                    <a:gd name="connsiteX11" fmla="*/ 2907621 w 3152217"/>
                    <a:gd name="connsiteY11" fmla="*/ 1761157 h 2217998"/>
                    <a:gd name="connsiteX12" fmla="*/ 2695404 w 3152217"/>
                    <a:gd name="connsiteY12" fmla="*/ 1761157 h 2217998"/>
                    <a:gd name="connsiteX13" fmla="*/ 2293017 w 3152217"/>
                    <a:gd name="connsiteY13" fmla="*/ 1358769 h 2217998"/>
                    <a:gd name="connsiteX14" fmla="*/ 2228234 w 3152217"/>
                    <a:gd name="connsiteY14" fmla="*/ 1445578 h 2217998"/>
                    <a:gd name="connsiteX15" fmla="*/ 2648161 w 3152217"/>
                    <a:gd name="connsiteY15" fmla="*/ 1865505 h 2217998"/>
                    <a:gd name="connsiteX16" fmla="*/ 2648161 w 3152217"/>
                    <a:gd name="connsiteY16" fmla="*/ 2077722 h 2217998"/>
                    <a:gd name="connsiteX17" fmla="*/ 2435944 w 3152217"/>
                    <a:gd name="connsiteY17" fmla="*/ 2077722 h 2217998"/>
                    <a:gd name="connsiteX18" fmla="*/ 2046853 w 3152217"/>
                    <a:gd name="connsiteY18" fmla="*/ 1688629 h 2217998"/>
                    <a:gd name="connsiteX19" fmla="*/ 1987859 w 3152217"/>
                    <a:gd name="connsiteY19" fmla="*/ 1774879 h 2217998"/>
                    <a:gd name="connsiteX20" fmla="*/ 2218760 w 3152217"/>
                    <a:gd name="connsiteY20" fmla="*/ 2005781 h 2217998"/>
                    <a:gd name="connsiteX21" fmla="*/ 2218760 w 3152217"/>
                    <a:gd name="connsiteY21" fmla="*/ 2217998 h 2217998"/>
                    <a:gd name="connsiteX22" fmla="*/ 2006543 w 3152217"/>
                    <a:gd name="connsiteY22" fmla="*/ 2217998 h 2217998"/>
                    <a:gd name="connsiteX23" fmla="*/ 1798691 w 3152217"/>
                    <a:gd name="connsiteY23" fmla="*/ 2010144 h 2217998"/>
                    <a:gd name="connsiteX24" fmla="*/ 1775643 w 3152217"/>
                    <a:gd name="connsiteY24" fmla="*/ 1987096 h 2217998"/>
                    <a:gd name="connsiteX25" fmla="*/ 1842458 w 3152217"/>
                    <a:gd name="connsiteY25" fmla="*/ 1897840 h 2217998"/>
                    <a:gd name="connsiteX26" fmla="*/ 1533525 w 3152217"/>
                    <a:gd name="connsiteY26" fmla="*/ 1485900 h 2217998"/>
                    <a:gd name="connsiteX27" fmla="*/ 1219200 w 3152217"/>
                    <a:gd name="connsiteY27" fmla="*/ 1181100 h 2217998"/>
                    <a:gd name="connsiteX28" fmla="*/ 571500 w 3152217"/>
                    <a:gd name="connsiteY28" fmla="*/ 1295400 h 2217998"/>
                    <a:gd name="connsiteX29" fmla="*/ 0 w 3152217"/>
                    <a:gd name="connsiteY29" fmla="*/ 1266825 h 2217998"/>
                    <a:gd name="connsiteX30" fmla="*/ 9525 w 3152217"/>
                    <a:gd name="connsiteY30" fmla="*/ 28575 h 2217998"/>
                    <a:gd name="connsiteX31" fmla="*/ 323850 w 3152217"/>
                    <a:gd name="connsiteY31" fmla="*/ 0 h 2217998"/>
                    <a:gd name="connsiteX0" fmla="*/ 323850 w 3152217"/>
                    <a:gd name="connsiteY0" fmla="*/ 0 h 2217998"/>
                    <a:gd name="connsiteX1" fmla="*/ 95250 w 3152217"/>
                    <a:gd name="connsiteY1" fmla="*/ 209550 h 2217998"/>
                    <a:gd name="connsiteX2" fmla="*/ 1352550 w 3152217"/>
                    <a:gd name="connsiteY2" fmla="*/ 85725 h 2217998"/>
                    <a:gd name="connsiteX3" fmla="*/ 2314575 w 3152217"/>
                    <a:gd name="connsiteY3" fmla="*/ 285750 h 2217998"/>
                    <a:gd name="connsiteX4" fmla="*/ 2724150 w 3152217"/>
                    <a:gd name="connsiteY4" fmla="*/ 781050 h 2217998"/>
                    <a:gd name="connsiteX5" fmla="*/ 3152217 w 3152217"/>
                    <a:gd name="connsiteY5" fmla="*/ 1217685 h 2217998"/>
                    <a:gd name="connsiteX6" fmla="*/ 3152217 w 3152217"/>
                    <a:gd name="connsiteY6" fmla="*/ 1429902 h 2217998"/>
                    <a:gd name="connsiteX7" fmla="*/ 2940000 w 3152217"/>
                    <a:gd name="connsiteY7" fmla="*/ 1429902 h 2217998"/>
                    <a:gd name="connsiteX8" fmla="*/ 2539107 w 3152217"/>
                    <a:gd name="connsiteY8" fmla="*/ 1029008 h 2217998"/>
                    <a:gd name="connsiteX9" fmla="*/ 2474399 w 3152217"/>
                    <a:gd name="connsiteY9" fmla="*/ 1115717 h 2217998"/>
                    <a:gd name="connsiteX10" fmla="*/ 2907621 w 3152217"/>
                    <a:gd name="connsiteY10" fmla="*/ 1548940 h 2217998"/>
                    <a:gd name="connsiteX11" fmla="*/ 2907621 w 3152217"/>
                    <a:gd name="connsiteY11" fmla="*/ 1761157 h 2217998"/>
                    <a:gd name="connsiteX12" fmla="*/ 2695404 w 3152217"/>
                    <a:gd name="connsiteY12" fmla="*/ 1761157 h 2217998"/>
                    <a:gd name="connsiteX13" fmla="*/ 2293017 w 3152217"/>
                    <a:gd name="connsiteY13" fmla="*/ 1358769 h 2217998"/>
                    <a:gd name="connsiteX14" fmla="*/ 2228234 w 3152217"/>
                    <a:gd name="connsiteY14" fmla="*/ 1445578 h 2217998"/>
                    <a:gd name="connsiteX15" fmla="*/ 2648161 w 3152217"/>
                    <a:gd name="connsiteY15" fmla="*/ 1865505 h 2217998"/>
                    <a:gd name="connsiteX16" fmla="*/ 2648161 w 3152217"/>
                    <a:gd name="connsiteY16" fmla="*/ 2077722 h 2217998"/>
                    <a:gd name="connsiteX17" fmla="*/ 2435944 w 3152217"/>
                    <a:gd name="connsiteY17" fmla="*/ 2077722 h 2217998"/>
                    <a:gd name="connsiteX18" fmla="*/ 2046853 w 3152217"/>
                    <a:gd name="connsiteY18" fmla="*/ 1688629 h 2217998"/>
                    <a:gd name="connsiteX19" fmla="*/ 1987859 w 3152217"/>
                    <a:gd name="connsiteY19" fmla="*/ 1774879 h 2217998"/>
                    <a:gd name="connsiteX20" fmla="*/ 2218760 w 3152217"/>
                    <a:gd name="connsiteY20" fmla="*/ 2005781 h 2217998"/>
                    <a:gd name="connsiteX21" fmla="*/ 2218760 w 3152217"/>
                    <a:gd name="connsiteY21" fmla="*/ 2217998 h 2217998"/>
                    <a:gd name="connsiteX22" fmla="*/ 2006543 w 3152217"/>
                    <a:gd name="connsiteY22" fmla="*/ 2217998 h 2217998"/>
                    <a:gd name="connsiteX23" fmla="*/ 1798691 w 3152217"/>
                    <a:gd name="connsiteY23" fmla="*/ 2010144 h 2217998"/>
                    <a:gd name="connsiteX24" fmla="*/ 1775643 w 3152217"/>
                    <a:gd name="connsiteY24" fmla="*/ 1987096 h 2217998"/>
                    <a:gd name="connsiteX25" fmla="*/ 1842458 w 3152217"/>
                    <a:gd name="connsiteY25" fmla="*/ 1897840 h 2217998"/>
                    <a:gd name="connsiteX26" fmla="*/ 1533525 w 3152217"/>
                    <a:gd name="connsiteY26" fmla="*/ 1485900 h 2217998"/>
                    <a:gd name="connsiteX27" fmla="*/ 1219200 w 3152217"/>
                    <a:gd name="connsiteY27" fmla="*/ 1181100 h 2217998"/>
                    <a:gd name="connsiteX28" fmla="*/ 571500 w 3152217"/>
                    <a:gd name="connsiteY28" fmla="*/ 1295400 h 2217998"/>
                    <a:gd name="connsiteX29" fmla="*/ 0 w 3152217"/>
                    <a:gd name="connsiteY29" fmla="*/ 1266825 h 2217998"/>
                    <a:gd name="connsiteX30" fmla="*/ 9525 w 3152217"/>
                    <a:gd name="connsiteY30" fmla="*/ 28575 h 2217998"/>
                    <a:gd name="connsiteX31" fmla="*/ 323850 w 3152217"/>
                    <a:gd name="connsiteY31" fmla="*/ 0 h 2217998"/>
                    <a:gd name="connsiteX0" fmla="*/ 361950 w 3152217"/>
                    <a:gd name="connsiteY0" fmla="*/ 0 h 2256098"/>
                    <a:gd name="connsiteX1" fmla="*/ 95250 w 3152217"/>
                    <a:gd name="connsiteY1" fmla="*/ 247650 h 2256098"/>
                    <a:gd name="connsiteX2" fmla="*/ 1352550 w 3152217"/>
                    <a:gd name="connsiteY2" fmla="*/ 123825 h 2256098"/>
                    <a:gd name="connsiteX3" fmla="*/ 2314575 w 3152217"/>
                    <a:gd name="connsiteY3" fmla="*/ 323850 h 2256098"/>
                    <a:gd name="connsiteX4" fmla="*/ 2724150 w 3152217"/>
                    <a:gd name="connsiteY4" fmla="*/ 819150 h 2256098"/>
                    <a:gd name="connsiteX5" fmla="*/ 3152217 w 3152217"/>
                    <a:gd name="connsiteY5" fmla="*/ 1255785 h 2256098"/>
                    <a:gd name="connsiteX6" fmla="*/ 3152217 w 3152217"/>
                    <a:gd name="connsiteY6" fmla="*/ 1468002 h 2256098"/>
                    <a:gd name="connsiteX7" fmla="*/ 2940000 w 3152217"/>
                    <a:gd name="connsiteY7" fmla="*/ 1468002 h 2256098"/>
                    <a:gd name="connsiteX8" fmla="*/ 2539107 w 3152217"/>
                    <a:gd name="connsiteY8" fmla="*/ 1067108 h 2256098"/>
                    <a:gd name="connsiteX9" fmla="*/ 2474399 w 3152217"/>
                    <a:gd name="connsiteY9" fmla="*/ 1153817 h 2256098"/>
                    <a:gd name="connsiteX10" fmla="*/ 2907621 w 3152217"/>
                    <a:gd name="connsiteY10" fmla="*/ 1587040 h 2256098"/>
                    <a:gd name="connsiteX11" fmla="*/ 2907621 w 3152217"/>
                    <a:gd name="connsiteY11" fmla="*/ 1799257 h 2256098"/>
                    <a:gd name="connsiteX12" fmla="*/ 2695404 w 3152217"/>
                    <a:gd name="connsiteY12" fmla="*/ 1799257 h 2256098"/>
                    <a:gd name="connsiteX13" fmla="*/ 2293017 w 3152217"/>
                    <a:gd name="connsiteY13" fmla="*/ 1396869 h 2256098"/>
                    <a:gd name="connsiteX14" fmla="*/ 2228234 w 3152217"/>
                    <a:gd name="connsiteY14" fmla="*/ 1483678 h 2256098"/>
                    <a:gd name="connsiteX15" fmla="*/ 2648161 w 3152217"/>
                    <a:gd name="connsiteY15" fmla="*/ 1903605 h 2256098"/>
                    <a:gd name="connsiteX16" fmla="*/ 2648161 w 3152217"/>
                    <a:gd name="connsiteY16" fmla="*/ 2115822 h 2256098"/>
                    <a:gd name="connsiteX17" fmla="*/ 2435944 w 3152217"/>
                    <a:gd name="connsiteY17" fmla="*/ 2115822 h 2256098"/>
                    <a:gd name="connsiteX18" fmla="*/ 2046853 w 3152217"/>
                    <a:gd name="connsiteY18" fmla="*/ 1726729 h 2256098"/>
                    <a:gd name="connsiteX19" fmla="*/ 1987859 w 3152217"/>
                    <a:gd name="connsiteY19" fmla="*/ 1812979 h 2256098"/>
                    <a:gd name="connsiteX20" fmla="*/ 2218760 w 3152217"/>
                    <a:gd name="connsiteY20" fmla="*/ 2043881 h 2256098"/>
                    <a:gd name="connsiteX21" fmla="*/ 2218760 w 3152217"/>
                    <a:gd name="connsiteY21" fmla="*/ 2256098 h 2256098"/>
                    <a:gd name="connsiteX22" fmla="*/ 2006543 w 3152217"/>
                    <a:gd name="connsiteY22" fmla="*/ 2256098 h 2256098"/>
                    <a:gd name="connsiteX23" fmla="*/ 1798691 w 3152217"/>
                    <a:gd name="connsiteY23" fmla="*/ 2048244 h 2256098"/>
                    <a:gd name="connsiteX24" fmla="*/ 1775643 w 3152217"/>
                    <a:gd name="connsiteY24" fmla="*/ 2025196 h 2256098"/>
                    <a:gd name="connsiteX25" fmla="*/ 1842458 w 3152217"/>
                    <a:gd name="connsiteY25" fmla="*/ 1935940 h 2256098"/>
                    <a:gd name="connsiteX26" fmla="*/ 1533525 w 3152217"/>
                    <a:gd name="connsiteY26" fmla="*/ 1524000 h 2256098"/>
                    <a:gd name="connsiteX27" fmla="*/ 1219200 w 3152217"/>
                    <a:gd name="connsiteY27" fmla="*/ 1219200 h 2256098"/>
                    <a:gd name="connsiteX28" fmla="*/ 571500 w 3152217"/>
                    <a:gd name="connsiteY28" fmla="*/ 1333500 h 2256098"/>
                    <a:gd name="connsiteX29" fmla="*/ 0 w 3152217"/>
                    <a:gd name="connsiteY29" fmla="*/ 1304925 h 2256098"/>
                    <a:gd name="connsiteX30" fmla="*/ 9525 w 3152217"/>
                    <a:gd name="connsiteY30" fmla="*/ 66675 h 2256098"/>
                    <a:gd name="connsiteX31" fmla="*/ 361950 w 3152217"/>
                    <a:gd name="connsiteY31" fmla="*/ 0 h 2256098"/>
                    <a:gd name="connsiteX0" fmla="*/ 361950 w 3152217"/>
                    <a:gd name="connsiteY0" fmla="*/ 9525 h 2265623"/>
                    <a:gd name="connsiteX1" fmla="*/ 95250 w 3152217"/>
                    <a:gd name="connsiteY1" fmla="*/ 257175 h 2265623"/>
                    <a:gd name="connsiteX2" fmla="*/ 1352550 w 3152217"/>
                    <a:gd name="connsiteY2" fmla="*/ 133350 h 2265623"/>
                    <a:gd name="connsiteX3" fmla="*/ 2314575 w 3152217"/>
                    <a:gd name="connsiteY3" fmla="*/ 333375 h 2265623"/>
                    <a:gd name="connsiteX4" fmla="*/ 2724150 w 3152217"/>
                    <a:gd name="connsiteY4" fmla="*/ 828675 h 2265623"/>
                    <a:gd name="connsiteX5" fmla="*/ 3152217 w 3152217"/>
                    <a:gd name="connsiteY5" fmla="*/ 1265310 h 2265623"/>
                    <a:gd name="connsiteX6" fmla="*/ 3152217 w 3152217"/>
                    <a:gd name="connsiteY6" fmla="*/ 1477527 h 2265623"/>
                    <a:gd name="connsiteX7" fmla="*/ 2940000 w 3152217"/>
                    <a:gd name="connsiteY7" fmla="*/ 1477527 h 2265623"/>
                    <a:gd name="connsiteX8" fmla="*/ 2539107 w 3152217"/>
                    <a:gd name="connsiteY8" fmla="*/ 1076633 h 2265623"/>
                    <a:gd name="connsiteX9" fmla="*/ 2474399 w 3152217"/>
                    <a:gd name="connsiteY9" fmla="*/ 1163342 h 2265623"/>
                    <a:gd name="connsiteX10" fmla="*/ 2907621 w 3152217"/>
                    <a:gd name="connsiteY10" fmla="*/ 1596565 h 2265623"/>
                    <a:gd name="connsiteX11" fmla="*/ 2907621 w 3152217"/>
                    <a:gd name="connsiteY11" fmla="*/ 1808782 h 2265623"/>
                    <a:gd name="connsiteX12" fmla="*/ 2695404 w 3152217"/>
                    <a:gd name="connsiteY12" fmla="*/ 1808782 h 2265623"/>
                    <a:gd name="connsiteX13" fmla="*/ 2293017 w 3152217"/>
                    <a:gd name="connsiteY13" fmla="*/ 1406394 h 2265623"/>
                    <a:gd name="connsiteX14" fmla="*/ 2228234 w 3152217"/>
                    <a:gd name="connsiteY14" fmla="*/ 1493203 h 2265623"/>
                    <a:gd name="connsiteX15" fmla="*/ 2648161 w 3152217"/>
                    <a:gd name="connsiteY15" fmla="*/ 1913130 h 2265623"/>
                    <a:gd name="connsiteX16" fmla="*/ 2648161 w 3152217"/>
                    <a:gd name="connsiteY16" fmla="*/ 2125347 h 2265623"/>
                    <a:gd name="connsiteX17" fmla="*/ 2435944 w 3152217"/>
                    <a:gd name="connsiteY17" fmla="*/ 2125347 h 2265623"/>
                    <a:gd name="connsiteX18" fmla="*/ 2046853 w 3152217"/>
                    <a:gd name="connsiteY18" fmla="*/ 1736254 h 2265623"/>
                    <a:gd name="connsiteX19" fmla="*/ 1987859 w 3152217"/>
                    <a:gd name="connsiteY19" fmla="*/ 1822504 h 2265623"/>
                    <a:gd name="connsiteX20" fmla="*/ 2218760 w 3152217"/>
                    <a:gd name="connsiteY20" fmla="*/ 2053406 h 2265623"/>
                    <a:gd name="connsiteX21" fmla="*/ 2218760 w 3152217"/>
                    <a:gd name="connsiteY21" fmla="*/ 2265623 h 2265623"/>
                    <a:gd name="connsiteX22" fmla="*/ 2006543 w 3152217"/>
                    <a:gd name="connsiteY22" fmla="*/ 2265623 h 2265623"/>
                    <a:gd name="connsiteX23" fmla="*/ 1798691 w 3152217"/>
                    <a:gd name="connsiteY23" fmla="*/ 2057769 h 2265623"/>
                    <a:gd name="connsiteX24" fmla="*/ 1775643 w 3152217"/>
                    <a:gd name="connsiteY24" fmla="*/ 2034721 h 2265623"/>
                    <a:gd name="connsiteX25" fmla="*/ 1842458 w 3152217"/>
                    <a:gd name="connsiteY25" fmla="*/ 1945465 h 2265623"/>
                    <a:gd name="connsiteX26" fmla="*/ 1533525 w 3152217"/>
                    <a:gd name="connsiteY26" fmla="*/ 1533525 h 2265623"/>
                    <a:gd name="connsiteX27" fmla="*/ 1219200 w 3152217"/>
                    <a:gd name="connsiteY27" fmla="*/ 1228725 h 2265623"/>
                    <a:gd name="connsiteX28" fmla="*/ 571500 w 3152217"/>
                    <a:gd name="connsiteY28" fmla="*/ 1343025 h 2265623"/>
                    <a:gd name="connsiteX29" fmla="*/ 0 w 3152217"/>
                    <a:gd name="connsiteY29" fmla="*/ 1314450 h 2265623"/>
                    <a:gd name="connsiteX30" fmla="*/ 0 w 3152217"/>
                    <a:gd name="connsiteY30" fmla="*/ 0 h 2265623"/>
                    <a:gd name="connsiteX31" fmla="*/ 361950 w 3152217"/>
                    <a:gd name="connsiteY31" fmla="*/ 9525 h 2265623"/>
                    <a:gd name="connsiteX0" fmla="*/ 409575 w 3152217"/>
                    <a:gd name="connsiteY0" fmla="*/ 9525 h 2265623"/>
                    <a:gd name="connsiteX1" fmla="*/ 95250 w 3152217"/>
                    <a:gd name="connsiteY1" fmla="*/ 257175 h 2265623"/>
                    <a:gd name="connsiteX2" fmla="*/ 1352550 w 3152217"/>
                    <a:gd name="connsiteY2" fmla="*/ 133350 h 2265623"/>
                    <a:gd name="connsiteX3" fmla="*/ 2314575 w 3152217"/>
                    <a:gd name="connsiteY3" fmla="*/ 333375 h 2265623"/>
                    <a:gd name="connsiteX4" fmla="*/ 2724150 w 3152217"/>
                    <a:gd name="connsiteY4" fmla="*/ 828675 h 2265623"/>
                    <a:gd name="connsiteX5" fmla="*/ 3152217 w 3152217"/>
                    <a:gd name="connsiteY5" fmla="*/ 1265310 h 2265623"/>
                    <a:gd name="connsiteX6" fmla="*/ 3152217 w 3152217"/>
                    <a:gd name="connsiteY6" fmla="*/ 1477527 h 2265623"/>
                    <a:gd name="connsiteX7" fmla="*/ 2940000 w 3152217"/>
                    <a:gd name="connsiteY7" fmla="*/ 1477527 h 2265623"/>
                    <a:gd name="connsiteX8" fmla="*/ 2539107 w 3152217"/>
                    <a:gd name="connsiteY8" fmla="*/ 1076633 h 2265623"/>
                    <a:gd name="connsiteX9" fmla="*/ 2474399 w 3152217"/>
                    <a:gd name="connsiteY9" fmla="*/ 1163342 h 2265623"/>
                    <a:gd name="connsiteX10" fmla="*/ 2907621 w 3152217"/>
                    <a:gd name="connsiteY10" fmla="*/ 1596565 h 2265623"/>
                    <a:gd name="connsiteX11" fmla="*/ 2907621 w 3152217"/>
                    <a:gd name="connsiteY11" fmla="*/ 1808782 h 2265623"/>
                    <a:gd name="connsiteX12" fmla="*/ 2695404 w 3152217"/>
                    <a:gd name="connsiteY12" fmla="*/ 1808782 h 2265623"/>
                    <a:gd name="connsiteX13" fmla="*/ 2293017 w 3152217"/>
                    <a:gd name="connsiteY13" fmla="*/ 1406394 h 2265623"/>
                    <a:gd name="connsiteX14" fmla="*/ 2228234 w 3152217"/>
                    <a:gd name="connsiteY14" fmla="*/ 1493203 h 2265623"/>
                    <a:gd name="connsiteX15" fmla="*/ 2648161 w 3152217"/>
                    <a:gd name="connsiteY15" fmla="*/ 1913130 h 2265623"/>
                    <a:gd name="connsiteX16" fmla="*/ 2648161 w 3152217"/>
                    <a:gd name="connsiteY16" fmla="*/ 2125347 h 2265623"/>
                    <a:gd name="connsiteX17" fmla="*/ 2435944 w 3152217"/>
                    <a:gd name="connsiteY17" fmla="*/ 2125347 h 2265623"/>
                    <a:gd name="connsiteX18" fmla="*/ 2046853 w 3152217"/>
                    <a:gd name="connsiteY18" fmla="*/ 1736254 h 2265623"/>
                    <a:gd name="connsiteX19" fmla="*/ 1987859 w 3152217"/>
                    <a:gd name="connsiteY19" fmla="*/ 1822504 h 2265623"/>
                    <a:gd name="connsiteX20" fmla="*/ 2218760 w 3152217"/>
                    <a:gd name="connsiteY20" fmla="*/ 2053406 h 2265623"/>
                    <a:gd name="connsiteX21" fmla="*/ 2218760 w 3152217"/>
                    <a:gd name="connsiteY21" fmla="*/ 2265623 h 2265623"/>
                    <a:gd name="connsiteX22" fmla="*/ 2006543 w 3152217"/>
                    <a:gd name="connsiteY22" fmla="*/ 2265623 h 2265623"/>
                    <a:gd name="connsiteX23" fmla="*/ 1798691 w 3152217"/>
                    <a:gd name="connsiteY23" fmla="*/ 2057769 h 2265623"/>
                    <a:gd name="connsiteX24" fmla="*/ 1775643 w 3152217"/>
                    <a:gd name="connsiteY24" fmla="*/ 2034721 h 2265623"/>
                    <a:gd name="connsiteX25" fmla="*/ 1842458 w 3152217"/>
                    <a:gd name="connsiteY25" fmla="*/ 1945465 h 2265623"/>
                    <a:gd name="connsiteX26" fmla="*/ 1533525 w 3152217"/>
                    <a:gd name="connsiteY26" fmla="*/ 1533525 h 2265623"/>
                    <a:gd name="connsiteX27" fmla="*/ 1219200 w 3152217"/>
                    <a:gd name="connsiteY27" fmla="*/ 1228725 h 2265623"/>
                    <a:gd name="connsiteX28" fmla="*/ 571500 w 3152217"/>
                    <a:gd name="connsiteY28" fmla="*/ 1343025 h 2265623"/>
                    <a:gd name="connsiteX29" fmla="*/ 0 w 3152217"/>
                    <a:gd name="connsiteY29" fmla="*/ 1314450 h 2265623"/>
                    <a:gd name="connsiteX30" fmla="*/ 0 w 3152217"/>
                    <a:gd name="connsiteY30" fmla="*/ 0 h 2265623"/>
                    <a:gd name="connsiteX31" fmla="*/ 409575 w 3152217"/>
                    <a:gd name="connsiteY31" fmla="*/ 9525 h 2265623"/>
                    <a:gd name="connsiteX0" fmla="*/ 390525 w 3152217"/>
                    <a:gd name="connsiteY0" fmla="*/ 9525 h 2265623"/>
                    <a:gd name="connsiteX1" fmla="*/ 95250 w 3152217"/>
                    <a:gd name="connsiteY1" fmla="*/ 257175 h 2265623"/>
                    <a:gd name="connsiteX2" fmla="*/ 1352550 w 3152217"/>
                    <a:gd name="connsiteY2" fmla="*/ 133350 h 2265623"/>
                    <a:gd name="connsiteX3" fmla="*/ 2314575 w 3152217"/>
                    <a:gd name="connsiteY3" fmla="*/ 333375 h 2265623"/>
                    <a:gd name="connsiteX4" fmla="*/ 2724150 w 3152217"/>
                    <a:gd name="connsiteY4" fmla="*/ 828675 h 2265623"/>
                    <a:gd name="connsiteX5" fmla="*/ 3152217 w 3152217"/>
                    <a:gd name="connsiteY5" fmla="*/ 1265310 h 2265623"/>
                    <a:gd name="connsiteX6" fmla="*/ 3152217 w 3152217"/>
                    <a:gd name="connsiteY6" fmla="*/ 1477527 h 2265623"/>
                    <a:gd name="connsiteX7" fmla="*/ 2940000 w 3152217"/>
                    <a:gd name="connsiteY7" fmla="*/ 1477527 h 2265623"/>
                    <a:gd name="connsiteX8" fmla="*/ 2539107 w 3152217"/>
                    <a:gd name="connsiteY8" fmla="*/ 1076633 h 2265623"/>
                    <a:gd name="connsiteX9" fmla="*/ 2474399 w 3152217"/>
                    <a:gd name="connsiteY9" fmla="*/ 1163342 h 2265623"/>
                    <a:gd name="connsiteX10" fmla="*/ 2907621 w 3152217"/>
                    <a:gd name="connsiteY10" fmla="*/ 1596565 h 2265623"/>
                    <a:gd name="connsiteX11" fmla="*/ 2907621 w 3152217"/>
                    <a:gd name="connsiteY11" fmla="*/ 1808782 h 2265623"/>
                    <a:gd name="connsiteX12" fmla="*/ 2695404 w 3152217"/>
                    <a:gd name="connsiteY12" fmla="*/ 1808782 h 2265623"/>
                    <a:gd name="connsiteX13" fmla="*/ 2293017 w 3152217"/>
                    <a:gd name="connsiteY13" fmla="*/ 1406394 h 2265623"/>
                    <a:gd name="connsiteX14" fmla="*/ 2228234 w 3152217"/>
                    <a:gd name="connsiteY14" fmla="*/ 1493203 h 2265623"/>
                    <a:gd name="connsiteX15" fmla="*/ 2648161 w 3152217"/>
                    <a:gd name="connsiteY15" fmla="*/ 1913130 h 2265623"/>
                    <a:gd name="connsiteX16" fmla="*/ 2648161 w 3152217"/>
                    <a:gd name="connsiteY16" fmla="*/ 2125347 h 2265623"/>
                    <a:gd name="connsiteX17" fmla="*/ 2435944 w 3152217"/>
                    <a:gd name="connsiteY17" fmla="*/ 2125347 h 2265623"/>
                    <a:gd name="connsiteX18" fmla="*/ 2046853 w 3152217"/>
                    <a:gd name="connsiteY18" fmla="*/ 1736254 h 2265623"/>
                    <a:gd name="connsiteX19" fmla="*/ 1987859 w 3152217"/>
                    <a:gd name="connsiteY19" fmla="*/ 1822504 h 2265623"/>
                    <a:gd name="connsiteX20" fmla="*/ 2218760 w 3152217"/>
                    <a:gd name="connsiteY20" fmla="*/ 2053406 h 2265623"/>
                    <a:gd name="connsiteX21" fmla="*/ 2218760 w 3152217"/>
                    <a:gd name="connsiteY21" fmla="*/ 2265623 h 2265623"/>
                    <a:gd name="connsiteX22" fmla="*/ 2006543 w 3152217"/>
                    <a:gd name="connsiteY22" fmla="*/ 2265623 h 2265623"/>
                    <a:gd name="connsiteX23" fmla="*/ 1798691 w 3152217"/>
                    <a:gd name="connsiteY23" fmla="*/ 2057769 h 2265623"/>
                    <a:gd name="connsiteX24" fmla="*/ 1775643 w 3152217"/>
                    <a:gd name="connsiteY24" fmla="*/ 2034721 h 2265623"/>
                    <a:gd name="connsiteX25" fmla="*/ 1842458 w 3152217"/>
                    <a:gd name="connsiteY25" fmla="*/ 1945465 h 2265623"/>
                    <a:gd name="connsiteX26" fmla="*/ 1533525 w 3152217"/>
                    <a:gd name="connsiteY26" fmla="*/ 1533525 h 2265623"/>
                    <a:gd name="connsiteX27" fmla="*/ 1219200 w 3152217"/>
                    <a:gd name="connsiteY27" fmla="*/ 1228725 h 2265623"/>
                    <a:gd name="connsiteX28" fmla="*/ 571500 w 3152217"/>
                    <a:gd name="connsiteY28" fmla="*/ 1343025 h 2265623"/>
                    <a:gd name="connsiteX29" fmla="*/ 0 w 3152217"/>
                    <a:gd name="connsiteY29" fmla="*/ 1314450 h 2265623"/>
                    <a:gd name="connsiteX30" fmla="*/ 0 w 3152217"/>
                    <a:gd name="connsiteY30" fmla="*/ 0 h 2265623"/>
                    <a:gd name="connsiteX31" fmla="*/ 390525 w 3152217"/>
                    <a:gd name="connsiteY31" fmla="*/ 9525 h 2265623"/>
                    <a:gd name="connsiteX0" fmla="*/ 390525 w 3152217"/>
                    <a:gd name="connsiteY0" fmla="*/ 24506 h 2280604"/>
                    <a:gd name="connsiteX1" fmla="*/ 95250 w 3152217"/>
                    <a:gd name="connsiteY1" fmla="*/ 272156 h 2280604"/>
                    <a:gd name="connsiteX2" fmla="*/ 1352550 w 3152217"/>
                    <a:gd name="connsiteY2" fmla="*/ 148331 h 2280604"/>
                    <a:gd name="connsiteX3" fmla="*/ 2314575 w 3152217"/>
                    <a:gd name="connsiteY3" fmla="*/ 348356 h 2280604"/>
                    <a:gd name="connsiteX4" fmla="*/ 2724150 w 3152217"/>
                    <a:gd name="connsiteY4" fmla="*/ 843656 h 2280604"/>
                    <a:gd name="connsiteX5" fmla="*/ 3152217 w 3152217"/>
                    <a:gd name="connsiteY5" fmla="*/ 1280291 h 2280604"/>
                    <a:gd name="connsiteX6" fmla="*/ 3152217 w 3152217"/>
                    <a:gd name="connsiteY6" fmla="*/ 1492508 h 2280604"/>
                    <a:gd name="connsiteX7" fmla="*/ 2940000 w 3152217"/>
                    <a:gd name="connsiteY7" fmla="*/ 1492508 h 2280604"/>
                    <a:gd name="connsiteX8" fmla="*/ 2539107 w 3152217"/>
                    <a:gd name="connsiteY8" fmla="*/ 1091614 h 2280604"/>
                    <a:gd name="connsiteX9" fmla="*/ 2474399 w 3152217"/>
                    <a:gd name="connsiteY9" fmla="*/ 1178323 h 2280604"/>
                    <a:gd name="connsiteX10" fmla="*/ 2907621 w 3152217"/>
                    <a:gd name="connsiteY10" fmla="*/ 1611546 h 2280604"/>
                    <a:gd name="connsiteX11" fmla="*/ 2907621 w 3152217"/>
                    <a:gd name="connsiteY11" fmla="*/ 1823763 h 2280604"/>
                    <a:gd name="connsiteX12" fmla="*/ 2695404 w 3152217"/>
                    <a:gd name="connsiteY12" fmla="*/ 1823763 h 2280604"/>
                    <a:gd name="connsiteX13" fmla="*/ 2293017 w 3152217"/>
                    <a:gd name="connsiteY13" fmla="*/ 1421375 h 2280604"/>
                    <a:gd name="connsiteX14" fmla="*/ 2228234 w 3152217"/>
                    <a:gd name="connsiteY14" fmla="*/ 1508184 h 2280604"/>
                    <a:gd name="connsiteX15" fmla="*/ 2648161 w 3152217"/>
                    <a:gd name="connsiteY15" fmla="*/ 1928111 h 2280604"/>
                    <a:gd name="connsiteX16" fmla="*/ 2648161 w 3152217"/>
                    <a:gd name="connsiteY16" fmla="*/ 2140328 h 2280604"/>
                    <a:gd name="connsiteX17" fmla="*/ 2435944 w 3152217"/>
                    <a:gd name="connsiteY17" fmla="*/ 2140328 h 2280604"/>
                    <a:gd name="connsiteX18" fmla="*/ 2046853 w 3152217"/>
                    <a:gd name="connsiteY18" fmla="*/ 1751235 h 2280604"/>
                    <a:gd name="connsiteX19" fmla="*/ 1987859 w 3152217"/>
                    <a:gd name="connsiteY19" fmla="*/ 1837485 h 2280604"/>
                    <a:gd name="connsiteX20" fmla="*/ 2218760 w 3152217"/>
                    <a:gd name="connsiteY20" fmla="*/ 2068387 h 2280604"/>
                    <a:gd name="connsiteX21" fmla="*/ 2218760 w 3152217"/>
                    <a:gd name="connsiteY21" fmla="*/ 2280604 h 2280604"/>
                    <a:gd name="connsiteX22" fmla="*/ 2006543 w 3152217"/>
                    <a:gd name="connsiteY22" fmla="*/ 2280604 h 2280604"/>
                    <a:gd name="connsiteX23" fmla="*/ 1798691 w 3152217"/>
                    <a:gd name="connsiteY23" fmla="*/ 2072750 h 2280604"/>
                    <a:gd name="connsiteX24" fmla="*/ 1775643 w 3152217"/>
                    <a:gd name="connsiteY24" fmla="*/ 2049702 h 2280604"/>
                    <a:gd name="connsiteX25" fmla="*/ 1842458 w 3152217"/>
                    <a:gd name="connsiteY25" fmla="*/ 1960446 h 2280604"/>
                    <a:gd name="connsiteX26" fmla="*/ 1533525 w 3152217"/>
                    <a:gd name="connsiteY26" fmla="*/ 1548506 h 2280604"/>
                    <a:gd name="connsiteX27" fmla="*/ 1219200 w 3152217"/>
                    <a:gd name="connsiteY27" fmla="*/ 1243706 h 2280604"/>
                    <a:gd name="connsiteX28" fmla="*/ 571500 w 3152217"/>
                    <a:gd name="connsiteY28" fmla="*/ 1358006 h 2280604"/>
                    <a:gd name="connsiteX29" fmla="*/ 0 w 3152217"/>
                    <a:gd name="connsiteY29" fmla="*/ 1329431 h 2280604"/>
                    <a:gd name="connsiteX30" fmla="*/ 0 w 3152217"/>
                    <a:gd name="connsiteY30" fmla="*/ 14981 h 2280604"/>
                    <a:gd name="connsiteX31" fmla="*/ 390525 w 3152217"/>
                    <a:gd name="connsiteY31" fmla="*/ 24506 h 2280604"/>
                    <a:gd name="connsiteX0" fmla="*/ 390525 w 3152217"/>
                    <a:gd name="connsiteY0" fmla="*/ 33386 h 2289484"/>
                    <a:gd name="connsiteX1" fmla="*/ 95250 w 3152217"/>
                    <a:gd name="connsiteY1" fmla="*/ 281036 h 2289484"/>
                    <a:gd name="connsiteX2" fmla="*/ 1352550 w 3152217"/>
                    <a:gd name="connsiteY2" fmla="*/ 157211 h 2289484"/>
                    <a:gd name="connsiteX3" fmla="*/ 2314575 w 3152217"/>
                    <a:gd name="connsiteY3" fmla="*/ 357236 h 2289484"/>
                    <a:gd name="connsiteX4" fmla="*/ 2724150 w 3152217"/>
                    <a:gd name="connsiteY4" fmla="*/ 852536 h 2289484"/>
                    <a:gd name="connsiteX5" fmla="*/ 3152217 w 3152217"/>
                    <a:gd name="connsiteY5" fmla="*/ 1289171 h 2289484"/>
                    <a:gd name="connsiteX6" fmla="*/ 3152217 w 3152217"/>
                    <a:gd name="connsiteY6" fmla="*/ 1501388 h 2289484"/>
                    <a:gd name="connsiteX7" fmla="*/ 2940000 w 3152217"/>
                    <a:gd name="connsiteY7" fmla="*/ 1501388 h 2289484"/>
                    <a:gd name="connsiteX8" fmla="*/ 2539107 w 3152217"/>
                    <a:gd name="connsiteY8" fmla="*/ 1100494 h 2289484"/>
                    <a:gd name="connsiteX9" fmla="*/ 2474399 w 3152217"/>
                    <a:gd name="connsiteY9" fmla="*/ 1187203 h 2289484"/>
                    <a:gd name="connsiteX10" fmla="*/ 2907621 w 3152217"/>
                    <a:gd name="connsiteY10" fmla="*/ 1620426 h 2289484"/>
                    <a:gd name="connsiteX11" fmla="*/ 2907621 w 3152217"/>
                    <a:gd name="connsiteY11" fmla="*/ 1832643 h 2289484"/>
                    <a:gd name="connsiteX12" fmla="*/ 2695404 w 3152217"/>
                    <a:gd name="connsiteY12" fmla="*/ 1832643 h 2289484"/>
                    <a:gd name="connsiteX13" fmla="*/ 2293017 w 3152217"/>
                    <a:gd name="connsiteY13" fmla="*/ 1430255 h 2289484"/>
                    <a:gd name="connsiteX14" fmla="*/ 2228234 w 3152217"/>
                    <a:gd name="connsiteY14" fmla="*/ 1517064 h 2289484"/>
                    <a:gd name="connsiteX15" fmla="*/ 2648161 w 3152217"/>
                    <a:gd name="connsiteY15" fmla="*/ 1936991 h 2289484"/>
                    <a:gd name="connsiteX16" fmla="*/ 2648161 w 3152217"/>
                    <a:gd name="connsiteY16" fmla="*/ 2149208 h 2289484"/>
                    <a:gd name="connsiteX17" fmla="*/ 2435944 w 3152217"/>
                    <a:gd name="connsiteY17" fmla="*/ 2149208 h 2289484"/>
                    <a:gd name="connsiteX18" fmla="*/ 2046853 w 3152217"/>
                    <a:gd name="connsiteY18" fmla="*/ 1760115 h 2289484"/>
                    <a:gd name="connsiteX19" fmla="*/ 1987859 w 3152217"/>
                    <a:gd name="connsiteY19" fmla="*/ 1846365 h 2289484"/>
                    <a:gd name="connsiteX20" fmla="*/ 2218760 w 3152217"/>
                    <a:gd name="connsiteY20" fmla="*/ 2077267 h 2289484"/>
                    <a:gd name="connsiteX21" fmla="*/ 2218760 w 3152217"/>
                    <a:gd name="connsiteY21" fmla="*/ 2289484 h 2289484"/>
                    <a:gd name="connsiteX22" fmla="*/ 2006543 w 3152217"/>
                    <a:gd name="connsiteY22" fmla="*/ 2289484 h 2289484"/>
                    <a:gd name="connsiteX23" fmla="*/ 1798691 w 3152217"/>
                    <a:gd name="connsiteY23" fmla="*/ 2081630 h 2289484"/>
                    <a:gd name="connsiteX24" fmla="*/ 1775643 w 3152217"/>
                    <a:gd name="connsiteY24" fmla="*/ 2058582 h 2289484"/>
                    <a:gd name="connsiteX25" fmla="*/ 1842458 w 3152217"/>
                    <a:gd name="connsiteY25" fmla="*/ 1969326 h 2289484"/>
                    <a:gd name="connsiteX26" fmla="*/ 1533525 w 3152217"/>
                    <a:gd name="connsiteY26" fmla="*/ 1557386 h 2289484"/>
                    <a:gd name="connsiteX27" fmla="*/ 1219200 w 3152217"/>
                    <a:gd name="connsiteY27" fmla="*/ 1252586 h 2289484"/>
                    <a:gd name="connsiteX28" fmla="*/ 571500 w 3152217"/>
                    <a:gd name="connsiteY28" fmla="*/ 1366886 h 2289484"/>
                    <a:gd name="connsiteX29" fmla="*/ 0 w 3152217"/>
                    <a:gd name="connsiteY29" fmla="*/ 1338311 h 2289484"/>
                    <a:gd name="connsiteX30" fmla="*/ 0 w 3152217"/>
                    <a:gd name="connsiteY30" fmla="*/ 23861 h 2289484"/>
                    <a:gd name="connsiteX31" fmla="*/ 390525 w 3152217"/>
                    <a:gd name="connsiteY31" fmla="*/ 33386 h 2289484"/>
                    <a:gd name="connsiteX0" fmla="*/ 390525 w 3152217"/>
                    <a:gd name="connsiteY0" fmla="*/ 24507 h 2280605"/>
                    <a:gd name="connsiteX1" fmla="*/ 95250 w 3152217"/>
                    <a:gd name="connsiteY1" fmla="*/ 272157 h 2280605"/>
                    <a:gd name="connsiteX2" fmla="*/ 1352550 w 3152217"/>
                    <a:gd name="connsiteY2" fmla="*/ 148332 h 2280605"/>
                    <a:gd name="connsiteX3" fmla="*/ 2314575 w 3152217"/>
                    <a:gd name="connsiteY3" fmla="*/ 348357 h 2280605"/>
                    <a:gd name="connsiteX4" fmla="*/ 2724150 w 3152217"/>
                    <a:gd name="connsiteY4" fmla="*/ 843657 h 2280605"/>
                    <a:gd name="connsiteX5" fmla="*/ 3152217 w 3152217"/>
                    <a:gd name="connsiteY5" fmla="*/ 1280292 h 2280605"/>
                    <a:gd name="connsiteX6" fmla="*/ 3152217 w 3152217"/>
                    <a:gd name="connsiteY6" fmla="*/ 1492509 h 2280605"/>
                    <a:gd name="connsiteX7" fmla="*/ 2940000 w 3152217"/>
                    <a:gd name="connsiteY7" fmla="*/ 1492509 h 2280605"/>
                    <a:gd name="connsiteX8" fmla="*/ 2539107 w 3152217"/>
                    <a:gd name="connsiteY8" fmla="*/ 1091615 h 2280605"/>
                    <a:gd name="connsiteX9" fmla="*/ 2474399 w 3152217"/>
                    <a:gd name="connsiteY9" fmla="*/ 1178324 h 2280605"/>
                    <a:gd name="connsiteX10" fmla="*/ 2907621 w 3152217"/>
                    <a:gd name="connsiteY10" fmla="*/ 1611547 h 2280605"/>
                    <a:gd name="connsiteX11" fmla="*/ 2907621 w 3152217"/>
                    <a:gd name="connsiteY11" fmla="*/ 1823764 h 2280605"/>
                    <a:gd name="connsiteX12" fmla="*/ 2695404 w 3152217"/>
                    <a:gd name="connsiteY12" fmla="*/ 1823764 h 2280605"/>
                    <a:gd name="connsiteX13" fmla="*/ 2293017 w 3152217"/>
                    <a:gd name="connsiteY13" fmla="*/ 1421376 h 2280605"/>
                    <a:gd name="connsiteX14" fmla="*/ 2228234 w 3152217"/>
                    <a:gd name="connsiteY14" fmla="*/ 1508185 h 2280605"/>
                    <a:gd name="connsiteX15" fmla="*/ 2648161 w 3152217"/>
                    <a:gd name="connsiteY15" fmla="*/ 1928112 h 2280605"/>
                    <a:gd name="connsiteX16" fmla="*/ 2648161 w 3152217"/>
                    <a:gd name="connsiteY16" fmla="*/ 2140329 h 2280605"/>
                    <a:gd name="connsiteX17" fmla="*/ 2435944 w 3152217"/>
                    <a:gd name="connsiteY17" fmla="*/ 2140329 h 2280605"/>
                    <a:gd name="connsiteX18" fmla="*/ 2046853 w 3152217"/>
                    <a:gd name="connsiteY18" fmla="*/ 1751236 h 2280605"/>
                    <a:gd name="connsiteX19" fmla="*/ 1987859 w 3152217"/>
                    <a:gd name="connsiteY19" fmla="*/ 1837486 h 2280605"/>
                    <a:gd name="connsiteX20" fmla="*/ 2218760 w 3152217"/>
                    <a:gd name="connsiteY20" fmla="*/ 2068388 h 2280605"/>
                    <a:gd name="connsiteX21" fmla="*/ 2218760 w 3152217"/>
                    <a:gd name="connsiteY21" fmla="*/ 2280605 h 2280605"/>
                    <a:gd name="connsiteX22" fmla="*/ 2006543 w 3152217"/>
                    <a:gd name="connsiteY22" fmla="*/ 2280605 h 2280605"/>
                    <a:gd name="connsiteX23" fmla="*/ 1798691 w 3152217"/>
                    <a:gd name="connsiteY23" fmla="*/ 2072751 h 2280605"/>
                    <a:gd name="connsiteX24" fmla="*/ 1775643 w 3152217"/>
                    <a:gd name="connsiteY24" fmla="*/ 2049703 h 2280605"/>
                    <a:gd name="connsiteX25" fmla="*/ 1842458 w 3152217"/>
                    <a:gd name="connsiteY25" fmla="*/ 1960447 h 2280605"/>
                    <a:gd name="connsiteX26" fmla="*/ 1533525 w 3152217"/>
                    <a:gd name="connsiteY26" fmla="*/ 1548507 h 2280605"/>
                    <a:gd name="connsiteX27" fmla="*/ 1219200 w 3152217"/>
                    <a:gd name="connsiteY27" fmla="*/ 1243707 h 2280605"/>
                    <a:gd name="connsiteX28" fmla="*/ 571500 w 3152217"/>
                    <a:gd name="connsiteY28" fmla="*/ 1358007 h 2280605"/>
                    <a:gd name="connsiteX29" fmla="*/ 0 w 3152217"/>
                    <a:gd name="connsiteY29" fmla="*/ 1329432 h 2280605"/>
                    <a:gd name="connsiteX30" fmla="*/ 0 w 3152217"/>
                    <a:gd name="connsiteY30" fmla="*/ 14982 h 2280605"/>
                    <a:gd name="connsiteX31" fmla="*/ 390525 w 3152217"/>
                    <a:gd name="connsiteY31" fmla="*/ 24507 h 2280605"/>
                    <a:gd name="connsiteX0" fmla="*/ 390525 w 3152217"/>
                    <a:gd name="connsiteY0" fmla="*/ 9525 h 2265623"/>
                    <a:gd name="connsiteX1" fmla="*/ 95250 w 3152217"/>
                    <a:gd name="connsiteY1" fmla="*/ 257175 h 2265623"/>
                    <a:gd name="connsiteX2" fmla="*/ 1352550 w 3152217"/>
                    <a:gd name="connsiteY2" fmla="*/ 133350 h 2265623"/>
                    <a:gd name="connsiteX3" fmla="*/ 2314575 w 3152217"/>
                    <a:gd name="connsiteY3" fmla="*/ 333375 h 2265623"/>
                    <a:gd name="connsiteX4" fmla="*/ 2724150 w 3152217"/>
                    <a:gd name="connsiteY4" fmla="*/ 828675 h 2265623"/>
                    <a:gd name="connsiteX5" fmla="*/ 3152217 w 3152217"/>
                    <a:gd name="connsiteY5" fmla="*/ 1265310 h 2265623"/>
                    <a:gd name="connsiteX6" fmla="*/ 3152217 w 3152217"/>
                    <a:gd name="connsiteY6" fmla="*/ 1477527 h 2265623"/>
                    <a:gd name="connsiteX7" fmla="*/ 2940000 w 3152217"/>
                    <a:gd name="connsiteY7" fmla="*/ 1477527 h 2265623"/>
                    <a:gd name="connsiteX8" fmla="*/ 2539107 w 3152217"/>
                    <a:gd name="connsiteY8" fmla="*/ 1076633 h 2265623"/>
                    <a:gd name="connsiteX9" fmla="*/ 2474399 w 3152217"/>
                    <a:gd name="connsiteY9" fmla="*/ 1163342 h 2265623"/>
                    <a:gd name="connsiteX10" fmla="*/ 2907621 w 3152217"/>
                    <a:gd name="connsiteY10" fmla="*/ 1596565 h 2265623"/>
                    <a:gd name="connsiteX11" fmla="*/ 2907621 w 3152217"/>
                    <a:gd name="connsiteY11" fmla="*/ 1808782 h 2265623"/>
                    <a:gd name="connsiteX12" fmla="*/ 2695404 w 3152217"/>
                    <a:gd name="connsiteY12" fmla="*/ 1808782 h 2265623"/>
                    <a:gd name="connsiteX13" fmla="*/ 2293017 w 3152217"/>
                    <a:gd name="connsiteY13" fmla="*/ 1406394 h 2265623"/>
                    <a:gd name="connsiteX14" fmla="*/ 2228234 w 3152217"/>
                    <a:gd name="connsiteY14" fmla="*/ 1493203 h 2265623"/>
                    <a:gd name="connsiteX15" fmla="*/ 2648161 w 3152217"/>
                    <a:gd name="connsiteY15" fmla="*/ 1913130 h 2265623"/>
                    <a:gd name="connsiteX16" fmla="*/ 2648161 w 3152217"/>
                    <a:gd name="connsiteY16" fmla="*/ 2125347 h 2265623"/>
                    <a:gd name="connsiteX17" fmla="*/ 2435944 w 3152217"/>
                    <a:gd name="connsiteY17" fmla="*/ 2125347 h 2265623"/>
                    <a:gd name="connsiteX18" fmla="*/ 2046853 w 3152217"/>
                    <a:gd name="connsiteY18" fmla="*/ 1736254 h 2265623"/>
                    <a:gd name="connsiteX19" fmla="*/ 1987859 w 3152217"/>
                    <a:gd name="connsiteY19" fmla="*/ 1822504 h 2265623"/>
                    <a:gd name="connsiteX20" fmla="*/ 2218760 w 3152217"/>
                    <a:gd name="connsiteY20" fmla="*/ 2053406 h 2265623"/>
                    <a:gd name="connsiteX21" fmla="*/ 2218760 w 3152217"/>
                    <a:gd name="connsiteY21" fmla="*/ 2265623 h 2265623"/>
                    <a:gd name="connsiteX22" fmla="*/ 2006543 w 3152217"/>
                    <a:gd name="connsiteY22" fmla="*/ 2265623 h 2265623"/>
                    <a:gd name="connsiteX23" fmla="*/ 1798691 w 3152217"/>
                    <a:gd name="connsiteY23" fmla="*/ 2057769 h 2265623"/>
                    <a:gd name="connsiteX24" fmla="*/ 1775643 w 3152217"/>
                    <a:gd name="connsiteY24" fmla="*/ 2034721 h 2265623"/>
                    <a:gd name="connsiteX25" fmla="*/ 1842458 w 3152217"/>
                    <a:gd name="connsiteY25" fmla="*/ 1945465 h 2265623"/>
                    <a:gd name="connsiteX26" fmla="*/ 1533525 w 3152217"/>
                    <a:gd name="connsiteY26" fmla="*/ 1533525 h 2265623"/>
                    <a:gd name="connsiteX27" fmla="*/ 1219200 w 3152217"/>
                    <a:gd name="connsiteY27" fmla="*/ 1228725 h 2265623"/>
                    <a:gd name="connsiteX28" fmla="*/ 571500 w 3152217"/>
                    <a:gd name="connsiteY28" fmla="*/ 1343025 h 2265623"/>
                    <a:gd name="connsiteX29" fmla="*/ 0 w 3152217"/>
                    <a:gd name="connsiteY29" fmla="*/ 1314450 h 2265623"/>
                    <a:gd name="connsiteX30" fmla="*/ 0 w 3152217"/>
                    <a:gd name="connsiteY30" fmla="*/ 0 h 2265623"/>
                    <a:gd name="connsiteX31" fmla="*/ 390525 w 3152217"/>
                    <a:gd name="connsiteY31" fmla="*/ 9525 h 2265623"/>
                    <a:gd name="connsiteX0" fmla="*/ 390525 w 3152217"/>
                    <a:gd name="connsiteY0" fmla="*/ 9525 h 2265623"/>
                    <a:gd name="connsiteX1" fmla="*/ 95250 w 3152217"/>
                    <a:gd name="connsiteY1" fmla="*/ 257175 h 2265623"/>
                    <a:gd name="connsiteX2" fmla="*/ 1352550 w 3152217"/>
                    <a:gd name="connsiteY2" fmla="*/ 133350 h 2265623"/>
                    <a:gd name="connsiteX3" fmla="*/ 2314575 w 3152217"/>
                    <a:gd name="connsiteY3" fmla="*/ 333375 h 2265623"/>
                    <a:gd name="connsiteX4" fmla="*/ 2724150 w 3152217"/>
                    <a:gd name="connsiteY4" fmla="*/ 828675 h 2265623"/>
                    <a:gd name="connsiteX5" fmla="*/ 3152217 w 3152217"/>
                    <a:gd name="connsiteY5" fmla="*/ 1265310 h 2265623"/>
                    <a:gd name="connsiteX6" fmla="*/ 3152217 w 3152217"/>
                    <a:gd name="connsiteY6" fmla="*/ 1477527 h 2265623"/>
                    <a:gd name="connsiteX7" fmla="*/ 2940000 w 3152217"/>
                    <a:gd name="connsiteY7" fmla="*/ 1477527 h 2265623"/>
                    <a:gd name="connsiteX8" fmla="*/ 2539107 w 3152217"/>
                    <a:gd name="connsiteY8" fmla="*/ 1076633 h 2265623"/>
                    <a:gd name="connsiteX9" fmla="*/ 2474399 w 3152217"/>
                    <a:gd name="connsiteY9" fmla="*/ 1163342 h 2265623"/>
                    <a:gd name="connsiteX10" fmla="*/ 2907621 w 3152217"/>
                    <a:gd name="connsiteY10" fmla="*/ 1596565 h 2265623"/>
                    <a:gd name="connsiteX11" fmla="*/ 2907621 w 3152217"/>
                    <a:gd name="connsiteY11" fmla="*/ 1808782 h 2265623"/>
                    <a:gd name="connsiteX12" fmla="*/ 2695404 w 3152217"/>
                    <a:gd name="connsiteY12" fmla="*/ 1808782 h 2265623"/>
                    <a:gd name="connsiteX13" fmla="*/ 2293017 w 3152217"/>
                    <a:gd name="connsiteY13" fmla="*/ 1406394 h 2265623"/>
                    <a:gd name="connsiteX14" fmla="*/ 2228234 w 3152217"/>
                    <a:gd name="connsiteY14" fmla="*/ 1493203 h 2265623"/>
                    <a:gd name="connsiteX15" fmla="*/ 2648161 w 3152217"/>
                    <a:gd name="connsiteY15" fmla="*/ 1913130 h 2265623"/>
                    <a:gd name="connsiteX16" fmla="*/ 2648161 w 3152217"/>
                    <a:gd name="connsiteY16" fmla="*/ 2125347 h 2265623"/>
                    <a:gd name="connsiteX17" fmla="*/ 2435944 w 3152217"/>
                    <a:gd name="connsiteY17" fmla="*/ 2125347 h 2265623"/>
                    <a:gd name="connsiteX18" fmla="*/ 2046853 w 3152217"/>
                    <a:gd name="connsiteY18" fmla="*/ 1736254 h 2265623"/>
                    <a:gd name="connsiteX19" fmla="*/ 1987859 w 3152217"/>
                    <a:gd name="connsiteY19" fmla="*/ 1822504 h 2265623"/>
                    <a:gd name="connsiteX20" fmla="*/ 2218760 w 3152217"/>
                    <a:gd name="connsiteY20" fmla="*/ 2053406 h 2265623"/>
                    <a:gd name="connsiteX21" fmla="*/ 2218760 w 3152217"/>
                    <a:gd name="connsiteY21" fmla="*/ 2265623 h 2265623"/>
                    <a:gd name="connsiteX22" fmla="*/ 2006543 w 3152217"/>
                    <a:gd name="connsiteY22" fmla="*/ 2265623 h 2265623"/>
                    <a:gd name="connsiteX23" fmla="*/ 1798691 w 3152217"/>
                    <a:gd name="connsiteY23" fmla="*/ 2057769 h 2265623"/>
                    <a:gd name="connsiteX24" fmla="*/ 1775643 w 3152217"/>
                    <a:gd name="connsiteY24" fmla="*/ 2034721 h 2265623"/>
                    <a:gd name="connsiteX25" fmla="*/ 1842458 w 3152217"/>
                    <a:gd name="connsiteY25" fmla="*/ 1945465 h 2265623"/>
                    <a:gd name="connsiteX26" fmla="*/ 1533525 w 3152217"/>
                    <a:gd name="connsiteY26" fmla="*/ 1533525 h 2265623"/>
                    <a:gd name="connsiteX27" fmla="*/ 1219200 w 3152217"/>
                    <a:gd name="connsiteY27" fmla="*/ 1228725 h 2265623"/>
                    <a:gd name="connsiteX28" fmla="*/ 571500 w 3152217"/>
                    <a:gd name="connsiteY28" fmla="*/ 1343025 h 2265623"/>
                    <a:gd name="connsiteX29" fmla="*/ 0 w 3152217"/>
                    <a:gd name="connsiteY29" fmla="*/ 1314450 h 2265623"/>
                    <a:gd name="connsiteX30" fmla="*/ 0 w 3152217"/>
                    <a:gd name="connsiteY30" fmla="*/ 0 h 2265623"/>
                    <a:gd name="connsiteX31" fmla="*/ 390525 w 3152217"/>
                    <a:gd name="connsiteY31" fmla="*/ 9525 h 2265623"/>
                    <a:gd name="connsiteX0" fmla="*/ 400050 w 3152217"/>
                    <a:gd name="connsiteY0" fmla="*/ 0 h 2284673"/>
                    <a:gd name="connsiteX1" fmla="*/ 95250 w 3152217"/>
                    <a:gd name="connsiteY1" fmla="*/ 276225 h 2284673"/>
                    <a:gd name="connsiteX2" fmla="*/ 1352550 w 3152217"/>
                    <a:gd name="connsiteY2" fmla="*/ 152400 h 2284673"/>
                    <a:gd name="connsiteX3" fmla="*/ 2314575 w 3152217"/>
                    <a:gd name="connsiteY3" fmla="*/ 352425 h 2284673"/>
                    <a:gd name="connsiteX4" fmla="*/ 2724150 w 3152217"/>
                    <a:gd name="connsiteY4" fmla="*/ 847725 h 2284673"/>
                    <a:gd name="connsiteX5" fmla="*/ 3152217 w 3152217"/>
                    <a:gd name="connsiteY5" fmla="*/ 1284360 h 2284673"/>
                    <a:gd name="connsiteX6" fmla="*/ 3152217 w 3152217"/>
                    <a:gd name="connsiteY6" fmla="*/ 1496577 h 2284673"/>
                    <a:gd name="connsiteX7" fmla="*/ 2940000 w 3152217"/>
                    <a:gd name="connsiteY7" fmla="*/ 1496577 h 2284673"/>
                    <a:gd name="connsiteX8" fmla="*/ 2539107 w 3152217"/>
                    <a:gd name="connsiteY8" fmla="*/ 1095683 h 2284673"/>
                    <a:gd name="connsiteX9" fmla="*/ 2474399 w 3152217"/>
                    <a:gd name="connsiteY9" fmla="*/ 1182392 h 2284673"/>
                    <a:gd name="connsiteX10" fmla="*/ 2907621 w 3152217"/>
                    <a:gd name="connsiteY10" fmla="*/ 1615615 h 2284673"/>
                    <a:gd name="connsiteX11" fmla="*/ 2907621 w 3152217"/>
                    <a:gd name="connsiteY11" fmla="*/ 1827832 h 2284673"/>
                    <a:gd name="connsiteX12" fmla="*/ 2695404 w 3152217"/>
                    <a:gd name="connsiteY12" fmla="*/ 1827832 h 2284673"/>
                    <a:gd name="connsiteX13" fmla="*/ 2293017 w 3152217"/>
                    <a:gd name="connsiteY13" fmla="*/ 1425444 h 2284673"/>
                    <a:gd name="connsiteX14" fmla="*/ 2228234 w 3152217"/>
                    <a:gd name="connsiteY14" fmla="*/ 1512253 h 2284673"/>
                    <a:gd name="connsiteX15" fmla="*/ 2648161 w 3152217"/>
                    <a:gd name="connsiteY15" fmla="*/ 1932180 h 2284673"/>
                    <a:gd name="connsiteX16" fmla="*/ 2648161 w 3152217"/>
                    <a:gd name="connsiteY16" fmla="*/ 2144397 h 2284673"/>
                    <a:gd name="connsiteX17" fmla="*/ 2435944 w 3152217"/>
                    <a:gd name="connsiteY17" fmla="*/ 2144397 h 2284673"/>
                    <a:gd name="connsiteX18" fmla="*/ 2046853 w 3152217"/>
                    <a:gd name="connsiteY18" fmla="*/ 1755304 h 2284673"/>
                    <a:gd name="connsiteX19" fmla="*/ 1987859 w 3152217"/>
                    <a:gd name="connsiteY19" fmla="*/ 1841554 h 2284673"/>
                    <a:gd name="connsiteX20" fmla="*/ 2218760 w 3152217"/>
                    <a:gd name="connsiteY20" fmla="*/ 2072456 h 2284673"/>
                    <a:gd name="connsiteX21" fmla="*/ 2218760 w 3152217"/>
                    <a:gd name="connsiteY21" fmla="*/ 2284673 h 2284673"/>
                    <a:gd name="connsiteX22" fmla="*/ 2006543 w 3152217"/>
                    <a:gd name="connsiteY22" fmla="*/ 2284673 h 2284673"/>
                    <a:gd name="connsiteX23" fmla="*/ 1798691 w 3152217"/>
                    <a:gd name="connsiteY23" fmla="*/ 2076819 h 2284673"/>
                    <a:gd name="connsiteX24" fmla="*/ 1775643 w 3152217"/>
                    <a:gd name="connsiteY24" fmla="*/ 2053771 h 2284673"/>
                    <a:gd name="connsiteX25" fmla="*/ 1842458 w 3152217"/>
                    <a:gd name="connsiteY25" fmla="*/ 1964515 h 2284673"/>
                    <a:gd name="connsiteX26" fmla="*/ 1533525 w 3152217"/>
                    <a:gd name="connsiteY26" fmla="*/ 1552575 h 2284673"/>
                    <a:gd name="connsiteX27" fmla="*/ 1219200 w 3152217"/>
                    <a:gd name="connsiteY27" fmla="*/ 1247775 h 2284673"/>
                    <a:gd name="connsiteX28" fmla="*/ 571500 w 3152217"/>
                    <a:gd name="connsiteY28" fmla="*/ 1362075 h 2284673"/>
                    <a:gd name="connsiteX29" fmla="*/ 0 w 3152217"/>
                    <a:gd name="connsiteY29" fmla="*/ 1333500 h 2284673"/>
                    <a:gd name="connsiteX30" fmla="*/ 0 w 3152217"/>
                    <a:gd name="connsiteY30" fmla="*/ 19050 h 2284673"/>
                    <a:gd name="connsiteX31" fmla="*/ 400050 w 3152217"/>
                    <a:gd name="connsiteY31" fmla="*/ 0 h 2284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152217" h="2284673">
                      <a:moveTo>
                        <a:pt x="400050" y="0"/>
                      </a:moveTo>
                      <a:lnTo>
                        <a:pt x="95250" y="276225"/>
                      </a:lnTo>
                      <a:cubicBezTo>
                        <a:pt x="349250" y="777875"/>
                        <a:pt x="831850" y="460375"/>
                        <a:pt x="1352550" y="152400"/>
                      </a:cubicBezTo>
                      <a:cubicBezTo>
                        <a:pt x="1641475" y="288925"/>
                        <a:pt x="1968500" y="301625"/>
                        <a:pt x="2314575" y="352425"/>
                      </a:cubicBezTo>
                      <a:cubicBezTo>
                        <a:pt x="2451100" y="603250"/>
                        <a:pt x="2587625" y="682625"/>
                        <a:pt x="2724150" y="847725"/>
                      </a:cubicBezTo>
                      <a:lnTo>
                        <a:pt x="3152217" y="1284360"/>
                      </a:lnTo>
                      <a:cubicBezTo>
                        <a:pt x="3210819" y="1342962"/>
                        <a:pt x="3210819" y="1437975"/>
                        <a:pt x="3152217" y="1496577"/>
                      </a:cubicBezTo>
                      <a:cubicBezTo>
                        <a:pt x="3093615" y="1555179"/>
                        <a:pt x="2998602" y="1555179"/>
                        <a:pt x="2940000" y="1496577"/>
                      </a:cubicBezTo>
                      <a:lnTo>
                        <a:pt x="2539107" y="1095683"/>
                      </a:lnTo>
                      <a:lnTo>
                        <a:pt x="2474399" y="1182392"/>
                      </a:lnTo>
                      <a:lnTo>
                        <a:pt x="2907621" y="1615615"/>
                      </a:lnTo>
                      <a:cubicBezTo>
                        <a:pt x="2966223" y="1674217"/>
                        <a:pt x="2966223" y="1769230"/>
                        <a:pt x="2907621" y="1827832"/>
                      </a:cubicBezTo>
                      <a:cubicBezTo>
                        <a:pt x="2849019" y="1886434"/>
                        <a:pt x="2754006" y="1886434"/>
                        <a:pt x="2695404" y="1827832"/>
                      </a:cubicBezTo>
                      <a:lnTo>
                        <a:pt x="2293017" y="1425444"/>
                      </a:lnTo>
                      <a:lnTo>
                        <a:pt x="2228234" y="1512253"/>
                      </a:lnTo>
                      <a:lnTo>
                        <a:pt x="2648161" y="1932180"/>
                      </a:lnTo>
                      <a:cubicBezTo>
                        <a:pt x="2706763" y="1990782"/>
                        <a:pt x="2706763" y="2085795"/>
                        <a:pt x="2648161" y="2144397"/>
                      </a:cubicBezTo>
                      <a:cubicBezTo>
                        <a:pt x="2589559" y="2202999"/>
                        <a:pt x="2494546" y="2202999"/>
                        <a:pt x="2435944" y="2144397"/>
                      </a:cubicBezTo>
                      <a:lnTo>
                        <a:pt x="2046853" y="1755304"/>
                      </a:lnTo>
                      <a:lnTo>
                        <a:pt x="1987859" y="1841554"/>
                      </a:lnTo>
                      <a:lnTo>
                        <a:pt x="2218760" y="2072456"/>
                      </a:lnTo>
                      <a:cubicBezTo>
                        <a:pt x="2277362" y="2131058"/>
                        <a:pt x="2277362" y="2226071"/>
                        <a:pt x="2218760" y="2284673"/>
                      </a:cubicBezTo>
                      <a:cubicBezTo>
                        <a:pt x="2160158" y="2343275"/>
                        <a:pt x="2065146" y="2343275"/>
                        <a:pt x="2006543" y="2284673"/>
                      </a:cubicBezTo>
                      <a:lnTo>
                        <a:pt x="1798691" y="2076819"/>
                      </a:lnTo>
                      <a:lnTo>
                        <a:pt x="1775643" y="2053771"/>
                      </a:lnTo>
                      <a:lnTo>
                        <a:pt x="1842458" y="1964515"/>
                      </a:lnTo>
                      <a:cubicBezTo>
                        <a:pt x="2026677" y="1607442"/>
                        <a:pt x="1697608" y="1472750"/>
                        <a:pt x="1533525" y="1552575"/>
                      </a:cubicBezTo>
                      <a:cubicBezTo>
                        <a:pt x="1555750" y="1323975"/>
                        <a:pt x="1380229" y="1237081"/>
                        <a:pt x="1219200" y="1247775"/>
                      </a:cubicBezTo>
                      <a:cubicBezTo>
                        <a:pt x="1190625" y="958850"/>
                        <a:pt x="838200" y="793750"/>
                        <a:pt x="571500" y="1362075"/>
                      </a:cubicBezTo>
                      <a:cubicBezTo>
                        <a:pt x="504825" y="1114425"/>
                        <a:pt x="276225" y="1066800"/>
                        <a:pt x="0" y="1333500"/>
                      </a:cubicBezTo>
                      <a:lnTo>
                        <a:pt x="0" y="19050"/>
                      </a:lnTo>
                      <a:lnTo>
                        <a:pt x="40005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EAF37B43-9A76-4C31-A3B1-2529B43B2FCF}"/>
                  </a:ext>
                </a:extLst>
              </p:cNvPr>
              <p:cNvSpPr/>
              <p:nvPr/>
            </p:nvSpPr>
            <p:spPr>
              <a:xfrm>
                <a:off x="8255545" y="5040184"/>
                <a:ext cx="125744" cy="10064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6">
                <a:extLst>
                  <a:ext uri="{FF2B5EF4-FFF2-40B4-BE49-F238E27FC236}">
                    <a16:creationId xmlns:a16="http://schemas.microsoft.com/office/drawing/2014/main" id="{423768EB-B198-4F40-9908-362FC10D20CE}"/>
                  </a:ext>
                </a:extLst>
              </p:cNvPr>
              <p:cNvSpPr/>
              <p:nvPr/>
            </p:nvSpPr>
            <p:spPr>
              <a:xfrm>
                <a:off x="6032398" y="5012718"/>
                <a:ext cx="125744" cy="10064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7">
                <a:extLst>
                  <a:ext uri="{FF2B5EF4-FFF2-40B4-BE49-F238E27FC236}">
                    <a16:creationId xmlns:a16="http://schemas.microsoft.com/office/drawing/2014/main" id="{2A15D053-D2F8-46AD-A567-43283365938C}"/>
                  </a:ext>
                </a:extLst>
              </p:cNvPr>
              <p:cNvSpPr/>
              <p:nvPr/>
            </p:nvSpPr>
            <p:spPr>
              <a:xfrm>
                <a:off x="8377433" y="4941393"/>
                <a:ext cx="419148" cy="1174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Rectangle 8">
                <a:extLst>
                  <a:ext uri="{FF2B5EF4-FFF2-40B4-BE49-F238E27FC236}">
                    <a16:creationId xmlns:a16="http://schemas.microsoft.com/office/drawing/2014/main" id="{8F9ECFF9-DCC2-42C0-B058-A526C745BF18}"/>
                  </a:ext>
                </a:extLst>
              </p:cNvPr>
              <p:cNvSpPr/>
              <p:nvPr/>
            </p:nvSpPr>
            <p:spPr>
              <a:xfrm>
                <a:off x="5620418" y="4914103"/>
                <a:ext cx="419148" cy="1174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Oval 9">
                <a:extLst>
                  <a:ext uri="{FF2B5EF4-FFF2-40B4-BE49-F238E27FC236}">
                    <a16:creationId xmlns:a16="http://schemas.microsoft.com/office/drawing/2014/main" id="{817BE774-04BE-4881-8FD7-CE9EDDE0376A}"/>
                  </a:ext>
                </a:extLst>
              </p:cNvPr>
              <p:cNvSpPr/>
              <p:nvPr/>
            </p:nvSpPr>
            <p:spPr>
              <a:xfrm>
                <a:off x="8548847" y="5843935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Oval 10">
                <a:extLst>
                  <a:ext uri="{FF2B5EF4-FFF2-40B4-BE49-F238E27FC236}">
                    <a16:creationId xmlns:a16="http://schemas.microsoft.com/office/drawing/2014/main" id="{4D823D23-E298-4264-A28F-448E00965978}"/>
                  </a:ext>
                </a:extLst>
              </p:cNvPr>
              <p:cNvSpPr/>
              <p:nvPr/>
            </p:nvSpPr>
            <p:spPr>
              <a:xfrm>
                <a:off x="5791834" y="586315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15426C2-4820-419C-95C4-85667F80F951}"/>
                </a:ext>
              </a:extLst>
            </p:cNvPr>
            <p:cNvGrpSpPr/>
            <p:nvPr/>
          </p:nvGrpSpPr>
          <p:grpSpPr>
            <a:xfrm>
              <a:off x="9260594" y="2495332"/>
              <a:ext cx="1778609" cy="1532495"/>
              <a:chOff x="9260594" y="2540476"/>
              <a:chExt cx="1778609" cy="153249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1BCF5A7-7DD6-441D-BA12-7FB0E6796BAC}"/>
                  </a:ext>
                </a:extLst>
              </p:cNvPr>
              <p:cNvSpPr txBox="1"/>
              <p:nvPr/>
            </p:nvSpPr>
            <p:spPr>
              <a:xfrm>
                <a:off x="9260594" y="2540476"/>
                <a:ext cx="1778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itchFamily="34" charset="0"/>
                  </a:rPr>
                  <a:t>’19.6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337CCF-3AE7-45D7-B3E1-CAD61FDE28E9}"/>
                  </a:ext>
                </a:extLst>
              </p:cNvPr>
              <p:cNvSpPr txBox="1"/>
              <p:nvPr/>
            </p:nvSpPr>
            <p:spPr>
              <a:xfrm>
                <a:off x="9559352" y="3334307"/>
                <a:ext cx="14010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제조업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르네상스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비전 및 전략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9414AF9-EC96-494B-AEFE-8A8969744385}"/>
                </a:ext>
              </a:extLst>
            </p:cNvPr>
            <p:cNvGrpSpPr/>
            <p:nvPr/>
          </p:nvGrpSpPr>
          <p:grpSpPr>
            <a:xfrm rot="10800000">
              <a:off x="1613644" y="3387100"/>
              <a:ext cx="2013796" cy="2658860"/>
              <a:chOff x="1461188" y="2203612"/>
              <a:chExt cx="2149652" cy="2838234"/>
            </a:xfrm>
            <a:solidFill>
              <a:schemeClr val="accent4"/>
            </a:solidFill>
          </p:grpSpPr>
          <p:sp>
            <p:nvSpPr>
              <p:cNvPr id="77" name="막힌 원호 76">
                <a:extLst>
                  <a:ext uri="{FF2B5EF4-FFF2-40B4-BE49-F238E27FC236}">
                    <a16:creationId xmlns:a16="http://schemas.microsoft.com/office/drawing/2014/main" id="{398C09A3-2A35-4486-AFFD-910A5DEDD814}"/>
                  </a:ext>
                </a:extLst>
              </p:cNvPr>
              <p:cNvSpPr/>
              <p:nvPr/>
            </p:nvSpPr>
            <p:spPr>
              <a:xfrm>
                <a:off x="1461188" y="2203612"/>
                <a:ext cx="2149652" cy="2149652"/>
              </a:xfrm>
              <a:prstGeom prst="blockArc">
                <a:avLst>
                  <a:gd name="adj1" fmla="val 10800000"/>
                  <a:gd name="adj2" fmla="val 65562"/>
                  <a:gd name="adj3" fmla="val 47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DADBAE30-8DD4-417F-B106-1F616E31793B}"/>
                  </a:ext>
                </a:extLst>
              </p:cNvPr>
              <p:cNvSpPr/>
              <p:nvPr/>
            </p:nvSpPr>
            <p:spPr>
              <a:xfrm>
                <a:off x="1461188" y="3274130"/>
                <a:ext cx="101865" cy="499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70C7B9A-499E-46BF-8437-F149C856F4C1}"/>
                  </a:ext>
                </a:extLst>
              </p:cNvPr>
              <p:cNvSpPr/>
              <p:nvPr/>
            </p:nvSpPr>
            <p:spPr>
              <a:xfrm>
                <a:off x="3508975" y="3274127"/>
                <a:ext cx="101865" cy="1767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77192C3-996B-4308-9E90-A5F315B9AEAE}"/>
                </a:ext>
              </a:extLst>
            </p:cNvPr>
            <p:cNvGrpSpPr/>
            <p:nvPr/>
          </p:nvGrpSpPr>
          <p:grpSpPr>
            <a:xfrm>
              <a:off x="3534439" y="1847214"/>
              <a:ext cx="2013796" cy="2658853"/>
              <a:chOff x="1461188" y="2203612"/>
              <a:chExt cx="2149652" cy="2838233"/>
            </a:xfrm>
            <a:solidFill>
              <a:schemeClr val="accent3"/>
            </a:solidFill>
          </p:grpSpPr>
          <p:sp>
            <p:nvSpPr>
              <p:cNvPr id="74" name="막힌 원호 73">
                <a:extLst>
                  <a:ext uri="{FF2B5EF4-FFF2-40B4-BE49-F238E27FC236}">
                    <a16:creationId xmlns:a16="http://schemas.microsoft.com/office/drawing/2014/main" id="{C414039A-DEC7-4076-8B75-07F8435910DC}"/>
                  </a:ext>
                </a:extLst>
              </p:cNvPr>
              <p:cNvSpPr/>
              <p:nvPr/>
            </p:nvSpPr>
            <p:spPr>
              <a:xfrm>
                <a:off x="1461188" y="2203612"/>
                <a:ext cx="2149652" cy="2149652"/>
              </a:xfrm>
              <a:prstGeom prst="blockArc">
                <a:avLst>
                  <a:gd name="adj1" fmla="val 10800000"/>
                  <a:gd name="adj2" fmla="val 65562"/>
                  <a:gd name="adj3" fmla="val 47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5D3B0E0-CCC6-4442-9F2B-63CEB9B89EF0}"/>
                  </a:ext>
                </a:extLst>
              </p:cNvPr>
              <p:cNvSpPr/>
              <p:nvPr/>
            </p:nvSpPr>
            <p:spPr>
              <a:xfrm>
                <a:off x="1461188" y="3274122"/>
                <a:ext cx="101865" cy="17677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8EE1EC4-48E8-4371-9387-487233098257}"/>
                  </a:ext>
                </a:extLst>
              </p:cNvPr>
              <p:cNvSpPr/>
              <p:nvPr/>
            </p:nvSpPr>
            <p:spPr>
              <a:xfrm>
                <a:off x="3508975" y="3274127"/>
                <a:ext cx="101865" cy="499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3B4FEA9-E4A4-481C-837A-8C7E15B65FEB}"/>
                </a:ext>
              </a:extLst>
            </p:cNvPr>
            <p:cNvGrpSpPr/>
            <p:nvPr/>
          </p:nvGrpSpPr>
          <p:grpSpPr>
            <a:xfrm rot="10800000">
              <a:off x="5448045" y="3387100"/>
              <a:ext cx="2013796" cy="2658859"/>
              <a:chOff x="1461188" y="2203612"/>
              <a:chExt cx="2149652" cy="283823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1" name="막힌 원호 70">
                <a:extLst>
                  <a:ext uri="{FF2B5EF4-FFF2-40B4-BE49-F238E27FC236}">
                    <a16:creationId xmlns:a16="http://schemas.microsoft.com/office/drawing/2014/main" id="{A5C39E26-3F71-4D18-9C48-93D8604185E8}"/>
                  </a:ext>
                </a:extLst>
              </p:cNvPr>
              <p:cNvSpPr/>
              <p:nvPr/>
            </p:nvSpPr>
            <p:spPr>
              <a:xfrm>
                <a:off x="1461188" y="2203612"/>
                <a:ext cx="2149652" cy="2149652"/>
              </a:xfrm>
              <a:prstGeom prst="blockArc">
                <a:avLst>
                  <a:gd name="adj1" fmla="val 10800000"/>
                  <a:gd name="adj2" fmla="val 65562"/>
                  <a:gd name="adj3" fmla="val 47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4550807-0656-472D-98C8-E803CFECB3DC}"/>
                  </a:ext>
                </a:extLst>
              </p:cNvPr>
              <p:cNvSpPr/>
              <p:nvPr/>
            </p:nvSpPr>
            <p:spPr>
              <a:xfrm>
                <a:off x="1461188" y="3274130"/>
                <a:ext cx="101865" cy="499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D6F37A5-F553-4FC1-8222-0034FC5A938B}"/>
                  </a:ext>
                </a:extLst>
              </p:cNvPr>
              <p:cNvSpPr/>
              <p:nvPr/>
            </p:nvSpPr>
            <p:spPr>
              <a:xfrm>
                <a:off x="3508975" y="3274127"/>
                <a:ext cx="101865" cy="17677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EA8540D-6729-4981-80BC-CBBA5445C887}"/>
                </a:ext>
              </a:extLst>
            </p:cNvPr>
            <p:cNvGrpSpPr/>
            <p:nvPr/>
          </p:nvGrpSpPr>
          <p:grpSpPr>
            <a:xfrm>
              <a:off x="7356701" y="1847214"/>
              <a:ext cx="2013796" cy="2658859"/>
              <a:chOff x="1461188" y="2203612"/>
              <a:chExt cx="2149652" cy="2838233"/>
            </a:xfrm>
            <a:solidFill>
              <a:schemeClr val="accent1"/>
            </a:solidFill>
          </p:grpSpPr>
          <p:sp>
            <p:nvSpPr>
              <p:cNvPr id="68" name="막힌 원호 67">
                <a:extLst>
                  <a:ext uri="{FF2B5EF4-FFF2-40B4-BE49-F238E27FC236}">
                    <a16:creationId xmlns:a16="http://schemas.microsoft.com/office/drawing/2014/main" id="{6E63D3E7-F0B0-48A5-896D-FBD8943EBF7D}"/>
                  </a:ext>
                </a:extLst>
              </p:cNvPr>
              <p:cNvSpPr/>
              <p:nvPr/>
            </p:nvSpPr>
            <p:spPr>
              <a:xfrm>
                <a:off x="1461188" y="2203612"/>
                <a:ext cx="2149652" cy="2149652"/>
              </a:xfrm>
              <a:prstGeom prst="blockArc">
                <a:avLst>
                  <a:gd name="adj1" fmla="val 10800000"/>
                  <a:gd name="adj2" fmla="val 65562"/>
                  <a:gd name="adj3" fmla="val 47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772B866-DE42-4CFA-A4A0-9271F2BE6074}"/>
                  </a:ext>
                </a:extLst>
              </p:cNvPr>
              <p:cNvSpPr/>
              <p:nvPr/>
            </p:nvSpPr>
            <p:spPr>
              <a:xfrm>
                <a:off x="1461188" y="3274127"/>
                <a:ext cx="101865" cy="17677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37BB6F7-683B-4496-B1C3-9D3F24ED9F08}"/>
                  </a:ext>
                </a:extLst>
              </p:cNvPr>
              <p:cNvSpPr/>
              <p:nvPr/>
            </p:nvSpPr>
            <p:spPr>
              <a:xfrm>
                <a:off x="3508975" y="3274127"/>
                <a:ext cx="101865" cy="499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5D7CE46-E0FC-4FC2-B9F0-62B94DF5DC17}"/>
                </a:ext>
              </a:extLst>
            </p:cNvPr>
            <p:cNvGrpSpPr/>
            <p:nvPr/>
          </p:nvGrpSpPr>
          <p:grpSpPr>
            <a:xfrm>
              <a:off x="1410970" y="3257830"/>
              <a:ext cx="378655" cy="337248"/>
              <a:chOff x="1249118" y="3971544"/>
              <a:chExt cx="404200" cy="360000"/>
            </a:xfrm>
            <a:solidFill>
              <a:schemeClr val="accent4"/>
            </a:solidFill>
          </p:grpSpPr>
          <p:sp>
            <p:nvSpPr>
              <p:cNvPr id="66" name="사각형: 둥근 모서리 78">
                <a:extLst>
                  <a:ext uri="{FF2B5EF4-FFF2-40B4-BE49-F238E27FC236}">
                    <a16:creationId xmlns:a16="http://schemas.microsoft.com/office/drawing/2014/main" id="{70B484BD-6355-44C7-90B4-7D41A1A672EE}"/>
                  </a:ext>
                </a:extLst>
              </p:cNvPr>
              <p:cNvSpPr/>
              <p:nvPr/>
            </p:nvSpPr>
            <p:spPr>
              <a:xfrm rot="13500000">
                <a:off x="1378718" y="3958106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86">
                <a:extLst>
                  <a:ext uri="{FF2B5EF4-FFF2-40B4-BE49-F238E27FC236}">
                    <a16:creationId xmlns:a16="http://schemas.microsoft.com/office/drawing/2014/main" id="{CE12B76F-231D-4860-AF26-62C8F7C4DE69}"/>
                  </a:ext>
                </a:extLst>
              </p:cNvPr>
              <p:cNvSpPr/>
              <p:nvPr/>
            </p:nvSpPr>
            <p:spPr>
              <a:xfrm rot="8700000">
                <a:off x="1552518" y="3971544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EE214B4-712C-4ECE-AAEE-685C92497816}"/>
                </a:ext>
              </a:extLst>
            </p:cNvPr>
            <p:cNvGrpSpPr/>
            <p:nvPr/>
          </p:nvGrpSpPr>
          <p:grpSpPr>
            <a:xfrm rot="10800000">
              <a:off x="3459303" y="4283385"/>
              <a:ext cx="378655" cy="337248"/>
              <a:chOff x="1249118" y="3971544"/>
              <a:chExt cx="404200" cy="360000"/>
            </a:xfrm>
            <a:solidFill>
              <a:schemeClr val="accent3"/>
            </a:solidFill>
          </p:grpSpPr>
          <p:sp>
            <p:nvSpPr>
              <p:cNvPr id="64" name="사각형: 둥근 모서리 76">
                <a:extLst>
                  <a:ext uri="{FF2B5EF4-FFF2-40B4-BE49-F238E27FC236}">
                    <a16:creationId xmlns:a16="http://schemas.microsoft.com/office/drawing/2014/main" id="{F076D7DD-F006-4069-B07E-6A34501471F8}"/>
                  </a:ext>
                </a:extLst>
              </p:cNvPr>
              <p:cNvSpPr/>
              <p:nvPr/>
            </p:nvSpPr>
            <p:spPr>
              <a:xfrm rot="13500000">
                <a:off x="1378718" y="3958106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77">
                <a:extLst>
                  <a:ext uri="{FF2B5EF4-FFF2-40B4-BE49-F238E27FC236}">
                    <a16:creationId xmlns:a16="http://schemas.microsoft.com/office/drawing/2014/main" id="{85456794-494C-4FBE-877B-BB204EBFAB38}"/>
                  </a:ext>
                </a:extLst>
              </p:cNvPr>
              <p:cNvSpPr/>
              <p:nvPr/>
            </p:nvSpPr>
            <p:spPr>
              <a:xfrm rot="8700000">
                <a:off x="1552518" y="3971544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6A50E83-50A2-4B4A-8B80-EA0346C98120}"/>
                </a:ext>
              </a:extLst>
            </p:cNvPr>
            <p:cNvSpPr/>
            <p:nvPr/>
          </p:nvSpPr>
          <p:spPr>
            <a:xfrm>
              <a:off x="9275069" y="3368574"/>
              <a:ext cx="101865" cy="133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1D985F6-8D2D-409E-9680-D3F0DDA6C9AE}"/>
                </a:ext>
              </a:extLst>
            </p:cNvPr>
            <p:cNvGrpSpPr/>
            <p:nvPr/>
          </p:nvGrpSpPr>
          <p:grpSpPr>
            <a:xfrm rot="10800000">
              <a:off x="7276938" y="4283384"/>
              <a:ext cx="378655" cy="337248"/>
              <a:chOff x="1249118" y="3971544"/>
              <a:chExt cx="404200" cy="360000"/>
            </a:xfrm>
          </p:grpSpPr>
          <p:sp>
            <p:nvSpPr>
              <p:cNvPr id="62" name="사각형: 둥근 모서리 73">
                <a:extLst>
                  <a:ext uri="{FF2B5EF4-FFF2-40B4-BE49-F238E27FC236}">
                    <a16:creationId xmlns:a16="http://schemas.microsoft.com/office/drawing/2014/main" id="{CE75F7E0-E853-4787-984F-65F72B4FE88D}"/>
                  </a:ext>
                </a:extLst>
              </p:cNvPr>
              <p:cNvSpPr/>
              <p:nvPr/>
            </p:nvSpPr>
            <p:spPr>
              <a:xfrm rot="13500000">
                <a:off x="1378718" y="3958106"/>
                <a:ext cx="100800" cy="3600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74">
                <a:extLst>
                  <a:ext uri="{FF2B5EF4-FFF2-40B4-BE49-F238E27FC236}">
                    <a16:creationId xmlns:a16="http://schemas.microsoft.com/office/drawing/2014/main" id="{03286FCB-0E06-40A5-9E68-1BCF38FAC184}"/>
                  </a:ext>
                </a:extLst>
              </p:cNvPr>
              <p:cNvSpPr/>
              <p:nvPr/>
            </p:nvSpPr>
            <p:spPr>
              <a:xfrm rot="8700000">
                <a:off x="1552518" y="3971544"/>
                <a:ext cx="100800" cy="36000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3111881-60F8-477B-9A3B-B8212736DF39}"/>
                </a:ext>
              </a:extLst>
            </p:cNvPr>
            <p:cNvGrpSpPr/>
            <p:nvPr/>
          </p:nvGrpSpPr>
          <p:grpSpPr>
            <a:xfrm>
              <a:off x="9071266" y="3257830"/>
              <a:ext cx="378655" cy="337248"/>
              <a:chOff x="1249118" y="3971544"/>
              <a:chExt cx="404200" cy="360000"/>
            </a:xfrm>
            <a:solidFill>
              <a:schemeClr val="accent6"/>
            </a:solidFill>
          </p:grpSpPr>
          <p:sp>
            <p:nvSpPr>
              <p:cNvPr id="60" name="사각형: 둥근 모서리 71">
                <a:extLst>
                  <a:ext uri="{FF2B5EF4-FFF2-40B4-BE49-F238E27FC236}">
                    <a16:creationId xmlns:a16="http://schemas.microsoft.com/office/drawing/2014/main" id="{A2BCEAF5-77CE-4712-A63D-8235565B423A}"/>
                  </a:ext>
                </a:extLst>
              </p:cNvPr>
              <p:cNvSpPr/>
              <p:nvPr/>
            </p:nvSpPr>
            <p:spPr>
              <a:xfrm rot="13500000">
                <a:off x="1378718" y="3958106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72">
                <a:extLst>
                  <a:ext uri="{FF2B5EF4-FFF2-40B4-BE49-F238E27FC236}">
                    <a16:creationId xmlns:a16="http://schemas.microsoft.com/office/drawing/2014/main" id="{8865CEE0-3B55-4F4F-8C45-192F849360CE}"/>
                  </a:ext>
                </a:extLst>
              </p:cNvPr>
              <p:cNvSpPr/>
              <p:nvPr/>
            </p:nvSpPr>
            <p:spPr>
              <a:xfrm rot="8700000">
                <a:off x="1552518" y="3971544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AD51512-A211-4558-A26B-621D372B5417}"/>
                </a:ext>
              </a:extLst>
            </p:cNvPr>
            <p:cNvGrpSpPr/>
            <p:nvPr/>
          </p:nvGrpSpPr>
          <p:grpSpPr>
            <a:xfrm>
              <a:off x="5250826" y="3257830"/>
              <a:ext cx="378655" cy="337248"/>
              <a:chOff x="1249118" y="3971544"/>
              <a:chExt cx="404200" cy="360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8" name="사각형: 둥근 모서리 69">
                <a:extLst>
                  <a:ext uri="{FF2B5EF4-FFF2-40B4-BE49-F238E27FC236}">
                    <a16:creationId xmlns:a16="http://schemas.microsoft.com/office/drawing/2014/main" id="{41D29932-F1F6-4CC1-A426-35D3143F2319}"/>
                  </a:ext>
                </a:extLst>
              </p:cNvPr>
              <p:cNvSpPr/>
              <p:nvPr/>
            </p:nvSpPr>
            <p:spPr>
              <a:xfrm rot="13500000">
                <a:off x="1378718" y="3958106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70">
                <a:extLst>
                  <a:ext uri="{FF2B5EF4-FFF2-40B4-BE49-F238E27FC236}">
                    <a16:creationId xmlns:a16="http://schemas.microsoft.com/office/drawing/2014/main" id="{20A0DE5A-4C29-494E-AC96-2400A7BFC90A}"/>
                  </a:ext>
                </a:extLst>
              </p:cNvPr>
              <p:cNvSpPr/>
              <p:nvPr/>
            </p:nvSpPr>
            <p:spPr>
              <a:xfrm rot="8700000">
                <a:off x="1552518" y="3971544"/>
                <a:ext cx="1008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D073DB0-4D89-4B8F-8F90-AAA2CD392EE3}"/>
                </a:ext>
              </a:extLst>
            </p:cNvPr>
            <p:cNvGrpSpPr/>
            <p:nvPr/>
          </p:nvGrpSpPr>
          <p:grpSpPr>
            <a:xfrm>
              <a:off x="7378201" y="2495332"/>
              <a:ext cx="1778609" cy="1317051"/>
              <a:chOff x="9260594" y="2540476"/>
              <a:chExt cx="1778609" cy="131705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32D1B1-1336-4EB8-A2A6-42D52DC49BDC}"/>
                  </a:ext>
                </a:extLst>
              </p:cNvPr>
              <p:cNvSpPr txBox="1"/>
              <p:nvPr/>
            </p:nvSpPr>
            <p:spPr>
              <a:xfrm>
                <a:off x="9260594" y="2540476"/>
                <a:ext cx="17786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itchFamily="34" charset="0"/>
                  </a:rPr>
                  <a:t>’19.3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42A75F-2114-4AC4-B5CF-D14D818AAE05}"/>
                  </a:ext>
                </a:extLst>
              </p:cNvPr>
              <p:cNvSpPr txBox="1"/>
              <p:nvPr/>
            </p:nvSpPr>
            <p:spPr>
              <a:xfrm>
                <a:off x="9559352" y="3334307"/>
                <a:ext cx="1401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스마트제조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R&amp;D </a:t>
                </a:r>
                <a:r>
                  <a:rPr lang="ko-KR" altLang="en-US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로드맵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90BD878-65C7-42EE-8FAF-F0B44A20E716}"/>
                </a:ext>
              </a:extLst>
            </p:cNvPr>
            <p:cNvGrpSpPr/>
            <p:nvPr/>
          </p:nvGrpSpPr>
          <p:grpSpPr>
            <a:xfrm>
              <a:off x="5506075" y="4145353"/>
              <a:ext cx="1920504" cy="1492952"/>
              <a:chOff x="9340410" y="3334307"/>
              <a:chExt cx="1920504" cy="149295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EF6883-9238-4585-93AB-49BE08FA4705}"/>
                  </a:ext>
                </a:extLst>
              </p:cNvPr>
              <p:cNvSpPr txBox="1"/>
              <p:nvPr/>
            </p:nvSpPr>
            <p:spPr>
              <a:xfrm>
                <a:off x="9340410" y="4242484"/>
                <a:ext cx="1920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itchFamily="34" charset="0"/>
                  </a:rPr>
                  <a:t>’18.6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DB202D-080F-4365-AE30-730157122FDD}"/>
                  </a:ext>
                </a:extLst>
              </p:cNvPr>
              <p:cNvSpPr txBox="1"/>
              <p:nvPr/>
            </p:nvSpPr>
            <p:spPr>
              <a:xfrm>
                <a:off x="9559352" y="3334307"/>
                <a:ext cx="14010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rgbClr val="0070C0"/>
                    </a:solidFill>
                    <a:cs typeface="Arial" pitchFamily="34" charset="0"/>
                  </a:rPr>
                  <a:t>혁신성장</a:t>
                </a:r>
                <a:endParaRPr lang="en-US" altLang="ko-KR" sz="1200" b="1" dirty="0">
                  <a:solidFill>
                    <a:srgbClr val="0070C0"/>
                  </a:solidFill>
                  <a:cs typeface="Arial" pitchFamily="34" charset="0"/>
                </a:endParaRPr>
              </a:p>
              <a:p>
                <a:pPr algn="ctr"/>
                <a:r>
                  <a:rPr lang="ko-KR" altLang="en-US" sz="1200" b="1" dirty="0">
                    <a:solidFill>
                      <a:srgbClr val="0070C0"/>
                    </a:solidFill>
                    <a:cs typeface="Arial" pitchFamily="34" charset="0"/>
                  </a:rPr>
                  <a:t>전략 투자</a:t>
                </a:r>
                <a:endParaRPr lang="en-US" altLang="ko-KR" sz="1200" b="1" dirty="0">
                  <a:solidFill>
                    <a:srgbClr val="0070C0"/>
                  </a:solidFill>
                  <a:cs typeface="Arial" pitchFamily="34" charset="0"/>
                </a:endParaRPr>
              </a:p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데이터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·AI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경제 활성화 계획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1AC01AA-DAAA-46FF-ACE9-CCBB563F654E}"/>
                </a:ext>
              </a:extLst>
            </p:cNvPr>
            <p:cNvGrpSpPr/>
            <p:nvPr/>
          </p:nvGrpSpPr>
          <p:grpSpPr>
            <a:xfrm>
              <a:off x="3562483" y="2495332"/>
              <a:ext cx="1907953" cy="1317051"/>
              <a:chOff x="9260594" y="2540476"/>
              <a:chExt cx="1907953" cy="131705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779DCE-A1CC-4AC8-8316-8C3605B9EECD}"/>
                  </a:ext>
                </a:extLst>
              </p:cNvPr>
              <p:cNvSpPr txBox="1"/>
              <p:nvPr/>
            </p:nvSpPr>
            <p:spPr>
              <a:xfrm>
                <a:off x="9260594" y="2540476"/>
                <a:ext cx="19079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itchFamily="34" charset="0"/>
                  </a:rPr>
                  <a:t>’18.5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E56022-DD9C-419B-9C73-C527D4D10BDD}"/>
                  </a:ext>
                </a:extLst>
              </p:cNvPr>
              <p:cNvSpPr txBox="1"/>
              <p:nvPr/>
            </p:nvSpPr>
            <p:spPr>
              <a:xfrm>
                <a:off x="9559352" y="3334307"/>
                <a:ext cx="1401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인공지능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(AI)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R&amp;D </a:t>
                </a:r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전략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148952-DC4C-408F-80B6-758FC91B3AE8}"/>
                </a:ext>
              </a:extLst>
            </p:cNvPr>
            <p:cNvGrpSpPr/>
            <p:nvPr/>
          </p:nvGrpSpPr>
          <p:grpSpPr>
            <a:xfrm>
              <a:off x="1656564" y="4145353"/>
              <a:ext cx="1920504" cy="1492952"/>
              <a:chOff x="9340410" y="3334307"/>
              <a:chExt cx="1920504" cy="149295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A00C1F-84E7-4567-ABD4-F593D81F2072}"/>
                  </a:ext>
                </a:extLst>
              </p:cNvPr>
              <p:cNvSpPr txBox="1"/>
              <p:nvPr/>
            </p:nvSpPr>
            <p:spPr>
              <a:xfrm>
                <a:off x="9340410" y="4242484"/>
                <a:ext cx="19205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latin typeface="Arial Black" panose="020B0A04020102020204" pitchFamily="34" charset="0"/>
                    <a:cs typeface="Arial" pitchFamily="34" charset="0"/>
                  </a:rPr>
                  <a:t>’16.12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31D6BC-1436-430B-9693-71989906A0D4}"/>
                  </a:ext>
                </a:extLst>
              </p:cNvPr>
              <p:cNvSpPr txBox="1"/>
              <p:nvPr/>
            </p:nvSpPr>
            <p:spPr>
              <a:xfrm>
                <a:off x="9559352" y="3334307"/>
                <a:ext cx="14010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지능정보사회 중장기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종합대책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77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모두 취약하며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특히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9820" y="2022583"/>
            <a:ext cx="6210283" cy="4160503"/>
            <a:chOff x="599820" y="2203817"/>
            <a:chExt cx="11002596" cy="4160503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7"/>
              <a:ext cx="11002596" cy="4160503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우리 제조업의 인공지능 활용은 매우 낮은 수준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7" y="2751436"/>
              <a:ext cx="977758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2017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기준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소재산업의 활용수준이 가장 낮은 편이며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2025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년에도 계획 수립 초기에 머물러 있을 것으로 전망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소재산업 내에서도 선도 대기업이 있는 철강 및 화학산업의 활용수준이 다소 높은 반면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섬유와 같은 중소기업 중심 산업은 낮은 활용 수준 기록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자동차 로봇 등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4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차 산업혁명 흐름에서 부상하고 있는 산업은 인공지능 활용 수준 및 전망이 상대적으로 높은 편</a:t>
              </a:r>
              <a:r>
                <a:rPr lang="ko-KR" altLang="en-US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endParaRPr lang="en-US" altLang="ko-KR" b="1" u="sng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2" name="차트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893073"/>
              </p:ext>
            </p:extLst>
          </p:nvPr>
        </p:nvGraphicFramePr>
        <p:xfrm>
          <a:off x="7057410" y="2413684"/>
          <a:ext cx="4462463" cy="191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8265612" y="2018829"/>
            <a:ext cx="2595728" cy="292622"/>
            <a:chOff x="971600" y="5177052"/>
            <a:chExt cx="3823053" cy="365818"/>
          </a:xfrm>
          <a:solidFill>
            <a:schemeClr val="tx2">
              <a:lumMod val="75000"/>
            </a:schemeClr>
          </a:solidFill>
        </p:grpSpPr>
        <p:grpSp>
          <p:nvGrpSpPr>
            <p:cNvPr id="34" name="그룹 33"/>
            <p:cNvGrpSpPr/>
            <p:nvPr/>
          </p:nvGrpSpPr>
          <p:grpSpPr>
            <a:xfrm>
              <a:off x="1125579" y="5177052"/>
              <a:ext cx="3669074" cy="365818"/>
              <a:chOff x="1016747" y="2343102"/>
              <a:chExt cx="3669074" cy="365818"/>
            </a:xfrm>
            <a:grpFill/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1016747" y="2348880"/>
                <a:ext cx="3506647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산업별 </a:t>
                </a: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 </a:t>
                </a: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활용 수준 및 전망</a:t>
                </a:r>
              </a:p>
            </p:txBody>
          </p:sp>
          <p:sp>
            <p:nvSpPr>
              <p:cNvPr id="37" name="순서도: 지연 36"/>
              <p:cNvSpPr/>
              <p:nvPr/>
            </p:nvSpPr>
            <p:spPr bwMode="auto">
              <a:xfrm>
                <a:off x="4360966" y="2343102"/>
                <a:ext cx="324855" cy="360039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5" name="순서도: 지연 34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057410" y="6217018"/>
            <a:ext cx="4391672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산업연구원</a:t>
            </a:r>
            <a:r>
              <a:rPr lang="en-US" altLang="ko-KR" sz="800" dirty="0">
                <a:solidFill>
                  <a:schemeClr val="tx1"/>
                </a:solidFill>
              </a:rPr>
              <a:t>(2017), </a:t>
            </a:r>
            <a:r>
              <a:rPr lang="ko-KR" altLang="en-US" sz="800" dirty="0">
                <a:solidFill>
                  <a:schemeClr val="tx1"/>
                </a:solidFill>
              </a:rPr>
              <a:t>기업 실태조사를 활용하여 산업연구원 작성</a:t>
            </a:r>
            <a:endParaRPr lang="en-US" altLang="ko-KR" sz="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  </a:t>
            </a:r>
            <a:r>
              <a:rPr lang="ko-KR" altLang="en-US" sz="800" dirty="0">
                <a:solidFill>
                  <a:schemeClr val="tx1"/>
                </a:solidFill>
              </a:rPr>
              <a:t>주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활용단계는 </a:t>
            </a:r>
            <a:r>
              <a:rPr lang="en-US" altLang="ko-KR" sz="800" dirty="0">
                <a:solidFill>
                  <a:schemeClr val="tx1"/>
                </a:solidFill>
              </a:rPr>
              <a:t>9</a:t>
            </a:r>
            <a:r>
              <a:rPr lang="ko-KR" altLang="en-US" sz="800" dirty="0">
                <a:solidFill>
                  <a:schemeClr val="tx1"/>
                </a:solidFill>
              </a:rPr>
              <a:t>점 척도로 구분하며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각 단계는 </a:t>
            </a:r>
            <a:r>
              <a:rPr lang="ko-KR" altLang="en-US" sz="800" dirty="0" err="1">
                <a:solidFill>
                  <a:schemeClr val="tx1"/>
                </a:solidFill>
              </a:rPr>
              <a:t>미실행</a:t>
            </a:r>
            <a:r>
              <a:rPr lang="en-US" altLang="ko-KR" sz="800" dirty="0">
                <a:solidFill>
                  <a:schemeClr val="tx1"/>
                </a:solidFill>
              </a:rPr>
              <a:t>(1), </a:t>
            </a:r>
            <a:r>
              <a:rPr lang="ko-KR" altLang="en-US" sz="800" dirty="0">
                <a:solidFill>
                  <a:schemeClr val="tx1"/>
                </a:solidFill>
              </a:rPr>
              <a:t>조사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ko-KR" altLang="en-US" sz="800" dirty="0">
                <a:solidFill>
                  <a:schemeClr val="tx1"/>
                </a:solidFill>
              </a:rPr>
              <a:t>검토</a:t>
            </a:r>
            <a:r>
              <a:rPr lang="en-US" altLang="ko-KR" sz="800" dirty="0">
                <a:solidFill>
                  <a:schemeClr val="tx1"/>
                </a:solidFill>
              </a:rPr>
              <a:t>(3), </a:t>
            </a:r>
            <a:r>
              <a:rPr lang="ko-KR" altLang="en-US" sz="800" dirty="0">
                <a:solidFill>
                  <a:schemeClr val="tx1"/>
                </a:solidFill>
              </a:rPr>
              <a:t>계획수립</a:t>
            </a:r>
            <a:r>
              <a:rPr lang="en-US" altLang="ko-KR" sz="800" dirty="0">
                <a:solidFill>
                  <a:schemeClr val="tx1"/>
                </a:solidFill>
              </a:rPr>
              <a:t>(5), </a:t>
            </a:r>
            <a:r>
              <a:rPr lang="ko-KR" altLang="en-US" sz="800" dirty="0">
                <a:solidFill>
                  <a:schemeClr val="tx1"/>
                </a:solidFill>
              </a:rPr>
              <a:t>실행           초기</a:t>
            </a:r>
            <a:r>
              <a:rPr lang="en-US" altLang="ko-KR" sz="800" dirty="0">
                <a:solidFill>
                  <a:schemeClr val="tx1"/>
                </a:solidFill>
              </a:rPr>
              <a:t>(7), </a:t>
            </a:r>
            <a:r>
              <a:rPr lang="ko-KR" altLang="en-US" sz="800" dirty="0">
                <a:solidFill>
                  <a:schemeClr val="tx1"/>
                </a:solidFill>
              </a:rPr>
              <a:t>확산</a:t>
            </a:r>
            <a:r>
              <a:rPr lang="en-US" altLang="ko-KR" sz="800" dirty="0">
                <a:solidFill>
                  <a:schemeClr val="tx1"/>
                </a:solidFill>
              </a:rPr>
              <a:t>·</a:t>
            </a:r>
            <a:r>
              <a:rPr lang="ko-KR" altLang="en-US" sz="800" dirty="0">
                <a:solidFill>
                  <a:schemeClr val="tx1"/>
                </a:solidFill>
              </a:rPr>
              <a:t>강화</a:t>
            </a:r>
            <a:r>
              <a:rPr lang="en-US" altLang="ko-KR" sz="800" dirty="0">
                <a:solidFill>
                  <a:schemeClr val="tx1"/>
                </a:solidFill>
              </a:rPr>
              <a:t>(9)</a:t>
            </a:r>
            <a:r>
              <a:rPr lang="ko-KR" altLang="en-US" sz="800" dirty="0">
                <a:solidFill>
                  <a:schemeClr val="tx1"/>
                </a:solidFill>
              </a:rPr>
              <a:t>를 의미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73664"/>
              </p:ext>
            </p:extLst>
          </p:nvPr>
        </p:nvGraphicFramePr>
        <p:xfrm>
          <a:off x="7128200" y="4398431"/>
          <a:ext cx="4474215" cy="1616202"/>
        </p:xfrm>
        <a:graphic>
          <a:graphicData uri="http://schemas.openxmlformats.org/drawingml/2006/table">
            <a:tbl>
              <a:tblPr/>
              <a:tblGrid>
                <a:gridCol w="894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2030</a:t>
                      </a: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일반기계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로봇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통신기기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반도체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2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디스플레이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8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한국기업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곳 중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곳만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전략 도입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99820" y="2022584"/>
            <a:ext cx="11002596" cy="546446"/>
            <a:chOff x="599820" y="2203818"/>
            <a:chExt cx="11002596" cy="546446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599820" y="2203818"/>
              <a:ext cx="11002596" cy="546446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아태지역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15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개국 비즈니스 리더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·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근로자 조사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(MS &amp; IDC)</a:t>
              </a:r>
              <a:endParaRPr lang="ko-KR" altLang="en-US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25323" y="2868984"/>
            <a:ext cx="4569786" cy="646331"/>
            <a:chOff x="925323" y="2868984"/>
            <a:chExt cx="4569786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436A24-F195-4331-89FA-F6ACC66626C0}"/>
                </a:ext>
              </a:extLst>
            </p:cNvPr>
            <p:cNvSpPr txBox="1"/>
            <p:nvPr/>
          </p:nvSpPr>
          <p:spPr>
            <a:xfrm>
              <a:off x="925323" y="2868984"/>
              <a:ext cx="9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9</a:t>
              </a:r>
              <a:r>
                <a:rPr lang="en-US" altLang="ko-KR" b="1" dirty="0">
                  <a:solidFill>
                    <a:schemeClr val="accent1"/>
                  </a:solidFill>
                </a:rPr>
                <a:t>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BF7FD-4EF8-4A43-B37A-B4655ACBD15C}"/>
                </a:ext>
              </a:extLst>
            </p:cNvPr>
            <p:cNvSpPr txBox="1"/>
            <p:nvPr/>
          </p:nvSpPr>
          <p:spPr>
            <a:xfrm>
              <a:off x="1881051" y="3032803"/>
              <a:ext cx="361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</a:rPr>
                <a:t>AI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를 기업의 핵심 전략으로 도입</a:t>
              </a:r>
              <a:endParaRPr lang="ko-KR" alt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22636" y="3705007"/>
            <a:ext cx="4569786" cy="646331"/>
            <a:chOff x="925323" y="2868984"/>
            <a:chExt cx="4569786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436A24-F195-4331-89FA-F6ACC66626C0}"/>
                </a:ext>
              </a:extLst>
            </p:cNvPr>
            <p:cNvSpPr txBox="1"/>
            <p:nvPr/>
          </p:nvSpPr>
          <p:spPr>
            <a:xfrm>
              <a:off x="925323" y="2868984"/>
              <a:ext cx="9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19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DBF7FD-4EF8-4A43-B37A-B4655ACBD15C}"/>
                </a:ext>
              </a:extLst>
            </p:cNvPr>
            <p:cNvSpPr txBox="1"/>
            <p:nvPr/>
          </p:nvSpPr>
          <p:spPr>
            <a:xfrm>
              <a:off x="1881051" y="3032803"/>
              <a:ext cx="361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</a:rPr>
                <a:t>AI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를 도입한 뒤 실용적으로 접목 중</a:t>
              </a:r>
              <a:endParaRPr lang="ko-KR" alt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25323" y="4558447"/>
            <a:ext cx="4569786" cy="646331"/>
            <a:chOff x="925323" y="2868984"/>
            <a:chExt cx="4569786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436A24-F195-4331-89FA-F6ACC66626C0}"/>
                </a:ext>
              </a:extLst>
            </p:cNvPr>
            <p:cNvSpPr txBox="1"/>
            <p:nvPr/>
          </p:nvSpPr>
          <p:spPr>
            <a:xfrm>
              <a:off x="925323" y="2868984"/>
              <a:ext cx="9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</a:t>
              </a:r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%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BF7FD-4EF8-4A43-B37A-B4655ACBD15C}"/>
                </a:ext>
              </a:extLst>
            </p:cNvPr>
            <p:cNvSpPr txBox="1"/>
            <p:nvPr/>
          </p:nvSpPr>
          <p:spPr>
            <a:xfrm>
              <a:off x="1881051" y="3032803"/>
              <a:ext cx="361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</a:rPr>
                <a:t>AI </a:t>
              </a:r>
              <a:r>
                <a:rPr lang="ko-KR" altLang="en-US" sz="1600" b="1" dirty="0" err="1">
                  <a:solidFill>
                    <a:schemeClr val="tx2"/>
                  </a:solidFill>
                </a:rPr>
                <a:t>미도입</a:t>
              </a:r>
              <a:endParaRPr lang="ko-KR" alt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922636" y="5368344"/>
            <a:ext cx="4569786" cy="646331"/>
            <a:chOff x="925323" y="2868984"/>
            <a:chExt cx="4569786" cy="64633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436A24-F195-4331-89FA-F6ACC66626C0}"/>
                </a:ext>
              </a:extLst>
            </p:cNvPr>
            <p:cNvSpPr txBox="1"/>
            <p:nvPr/>
          </p:nvSpPr>
          <p:spPr>
            <a:xfrm>
              <a:off x="925323" y="2868984"/>
              <a:ext cx="955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/>
                  </a:solidFill>
                </a:rPr>
                <a:t>47</a:t>
              </a:r>
              <a:r>
                <a:rPr lang="en-US" altLang="ko-KR" b="1" dirty="0">
                  <a:solidFill>
                    <a:schemeClr val="accent6"/>
                  </a:solidFill>
                </a:rPr>
                <a:t>%</a:t>
              </a:r>
              <a:endParaRPr lang="ko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DBF7FD-4EF8-4A43-B37A-B4655ACBD15C}"/>
                </a:ext>
              </a:extLst>
            </p:cNvPr>
            <p:cNvSpPr txBox="1"/>
            <p:nvPr/>
          </p:nvSpPr>
          <p:spPr>
            <a:xfrm>
              <a:off x="1881051" y="3032803"/>
              <a:ext cx="3614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</a:rPr>
                <a:t>AI </a:t>
              </a:r>
              <a:r>
                <a:rPr lang="ko-KR" altLang="en-US" sz="1600" b="1" dirty="0">
                  <a:solidFill>
                    <a:schemeClr val="tx2"/>
                  </a:solidFill>
                </a:rPr>
                <a:t>성숙도를 감안하여 도입을 고민 중</a:t>
              </a:r>
              <a:endParaRPr lang="ko-KR" altLang="en-US" sz="16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51" name="차트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132963"/>
              </p:ext>
            </p:extLst>
          </p:nvPr>
        </p:nvGraphicFramePr>
        <p:xfrm>
          <a:off x="7138876" y="3032803"/>
          <a:ext cx="4233863" cy="211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7960812" y="2984566"/>
            <a:ext cx="2595728" cy="292622"/>
            <a:chOff x="971600" y="5177052"/>
            <a:chExt cx="3823053" cy="365818"/>
          </a:xfrm>
          <a:solidFill>
            <a:schemeClr val="tx2">
              <a:lumMod val="75000"/>
            </a:schemeClr>
          </a:solidFill>
        </p:grpSpPr>
        <p:grpSp>
          <p:nvGrpSpPr>
            <p:cNvPr id="54" name="그룹 53"/>
            <p:cNvGrpSpPr/>
            <p:nvPr/>
          </p:nvGrpSpPr>
          <p:grpSpPr>
            <a:xfrm>
              <a:off x="1125579" y="5177052"/>
              <a:ext cx="3669074" cy="365818"/>
              <a:chOff x="1016747" y="2343102"/>
              <a:chExt cx="3669074" cy="365818"/>
            </a:xfrm>
            <a:grpFill/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016747" y="2348880"/>
                <a:ext cx="3506647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 </a:t>
                </a: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적용에 대한 기대 효과</a:t>
                </a:r>
              </a:p>
            </p:txBody>
          </p:sp>
          <p:sp>
            <p:nvSpPr>
              <p:cNvPr id="57" name="순서도: 지연 56"/>
              <p:cNvSpPr/>
              <p:nvPr/>
            </p:nvSpPr>
            <p:spPr bwMode="auto">
              <a:xfrm>
                <a:off x="4360966" y="2343102"/>
                <a:ext cx="324855" cy="360039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" name="순서도: 지연 54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265539" y="5079152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MS &amp; IDC (2019)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6EE442-2B7D-4B3C-80D9-ACF0D2668CDD}"/>
              </a:ext>
            </a:extLst>
          </p:cNvPr>
          <p:cNvSpPr/>
          <p:nvPr/>
        </p:nvSpPr>
        <p:spPr>
          <a:xfrm>
            <a:off x="7138876" y="5535884"/>
            <a:ext cx="4463540" cy="3348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      </a:t>
            </a:r>
            <a:r>
              <a:rPr lang="ko-KR" altLang="en-US" sz="1000" b="1" dirty="0">
                <a:solidFill>
                  <a:schemeClr val="bg1"/>
                </a:solidFill>
              </a:rPr>
              <a:t>한국은 데이터와 투자는 우수</a:t>
            </a:r>
            <a:r>
              <a:rPr lang="en-US" altLang="ko-KR" sz="1000" b="1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그러나 문화 측면에서 他국 대비 저조</a:t>
            </a:r>
          </a:p>
        </p:txBody>
      </p:sp>
      <p:sp>
        <p:nvSpPr>
          <p:cNvPr id="61" name="Donut 39">
            <a:extLst>
              <a:ext uri="{FF2B5EF4-FFF2-40B4-BE49-F238E27FC236}">
                <a16:creationId xmlns:a16="http://schemas.microsoft.com/office/drawing/2014/main" id="{7973320F-A0EC-43CB-A8F8-8EC64FEA9D8C}"/>
              </a:ext>
            </a:extLst>
          </p:cNvPr>
          <p:cNvSpPr/>
          <p:nvPr/>
        </p:nvSpPr>
        <p:spPr>
          <a:xfrm>
            <a:off x="7204579" y="5560991"/>
            <a:ext cx="282137" cy="28089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1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AI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우리의 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혁신성장의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Breakthrough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분명한 사실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수용성을 제고하며 추진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9820" y="2022581"/>
            <a:ext cx="11002596" cy="2357829"/>
            <a:chOff x="599820" y="2203816"/>
            <a:chExt cx="11002596" cy="2278034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6"/>
              <a:ext cx="11002596" cy="2278034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기술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인력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기반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규제 등에 부족한 점을 보완하되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투자의 전략성은 강화 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투자 </a:t>
              </a:r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전략성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확보 필요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투자방식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투자방향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투자규모의 혁신을 통해 </a:t>
              </a:r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전략성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강화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계획은 사실상 충분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추진동력을 확보 필요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계획했던 것이라도 끊김 없이 추진하는 것이 필요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정책 추진 및 성과에 대한 피드백을 강화하는 것이 더 중요   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50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9584" y="4500171"/>
            <a:ext cx="11002596" cy="2222846"/>
            <a:chOff x="599820" y="2203816"/>
            <a:chExt cx="11002596" cy="2147619"/>
          </a:xfrm>
        </p:grpSpPr>
        <p:sp>
          <p:nvSpPr>
            <p:cNvPr id="51" name="모서리가 둥근 직사각형 50"/>
            <p:cNvSpPr/>
            <p:nvPr/>
          </p:nvSpPr>
          <p:spPr bwMode="auto">
            <a:xfrm>
              <a:off x="599820" y="2203816"/>
              <a:ext cx="11002596" cy="214761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제조 혁신을 위한 업종별 플랫폼에 집중 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우리가 잘하는 것을 중심으로 데이터화 후 인공지능 활용 모델 개발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수요 분야 활용 확산을 위한 정책 설계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업종별 상생협력 모델 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기업 규모별 역할 부여와 참여 유인 구조 설계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정부의 역할에 대한 선명성 강화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53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AI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우리의 길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혁신성장의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Breakthrough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분명한 사실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수용성을 제고하며 추진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0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9584" y="2096599"/>
            <a:ext cx="11002596" cy="3442052"/>
            <a:chOff x="599820" y="2203815"/>
            <a:chExt cx="11002596" cy="3325563"/>
          </a:xfrm>
        </p:grpSpPr>
        <p:sp>
          <p:nvSpPr>
            <p:cNvPr id="51" name="모서리가 둥근 직사각형 50"/>
            <p:cNvSpPr/>
            <p:nvPr/>
          </p:nvSpPr>
          <p:spPr bwMode="auto">
            <a:xfrm>
              <a:off x="599820" y="2203815"/>
              <a:ext cx="11002596" cy="3325563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결국은 사회적 수용성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문화적 저변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확보가 필요 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산업 구조 고도화의 촉매제로 인식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기업 경쟁력과 생존의 문제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인공지능이 모든 일을 해결해 주는 </a:t>
              </a:r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만능키가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아님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활용 노하우 전수를 통해 경쟁력 제고의 핵심 역량으로 인식하는 문화를 확산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수요 분야 활용 확산을 위한 정책 설계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한국형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AI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산업 모델을 통해 수용성 확보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사회적 합의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: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인공지능과 일자리 문제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일자리 변화와 노조의 협조 필요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결국 경쟁력 제고는 사람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일자리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와 함께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12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DBDAA9-94D9-4E39-B444-81A63AB2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52613"/>
            <a:ext cx="762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우리가 직면하고 있는 현실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89584" y="2022583"/>
            <a:ext cx="11012832" cy="4655360"/>
            <a:chOff x="589584" y="2203817"/>
            <a:chExt cx="11012832" cy="4497809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7"/>
              <a:ext cx="11002596" cy="1881371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대외 환경 변화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▶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저성장 기조 고착화 우려 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중국 급부상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중국 제조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2025) 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China Inside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강화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  <a:sym typeface="Symbol" panose="05050102010706020507" pitchFamily="18" charset="2"/>
                </a:rPr>
                <a:t>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한중일 국제 분업 구조 와해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보호부역 기조 확대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친환경화 흐름 등 우리 제조업의 경쟁력에 부정적 영향을 주는 요인 대두 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9584" y="4240447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4392175" y="4237100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8194766" y="4237100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pic>
        <p:nvPicPr>
          <p:cNvPr id="50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1034766" y="4204527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29" name="그룹 28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3" name="직사각형 32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중국과 경쟁 심화</a:t>
                </a:r>
              </a:p>
            </p:txBody>
          </p:sp>
          <p:sp>
            <p:nvSpPr>
              <p:cNvPr id="34" name="순서도: 지연 33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2" name="순서도: 지연 31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61" y="4579878"/>
            <a:ext cx="2377338" cy="8564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0038" y="5564777"/>
            <a:ext cx="2986899" cy="8621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대중국 수출 비중 </a:t>
            </a:r>
            <a:r>
              <a:rPr lang="en-US" altLang="ko-KR" sz="1100" dirty="0">
                <a:solidFill>
                  <a:schemeClr val="tx1"/>
                </a:solidFill>
              </a:rPr>
              <a:t>: 25% (‘17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중국의 자급도 향상 </a:t>
            </a:r>
            <a:r>
              <a:rPr lang="en-US" altLang="ko-KR" sz="1100" dirty="0">
                <a:solidFill>
                  <a:schemeClr val="tx1"/>
                </a:solidFill>
              </a:rPr>
              <a:t>: (‘00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 32.7% </a:t>
            </a:r>
            <a:r>
              <a:rPr lang="en-US" altLang="ko-KR" sz="11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ko-KR" sz="1100" dirty="0">
                <a:solidFill>
                  <a:schemeClr val="tx1"/>
                </a:solidFill>
              </a:rPr>
              <a:t>(‘15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) 44%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51852" y="4199341"/>
            <a:ext cx="2488296" cy="439912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2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보호무역 기조 강화는 세계 경기 둔화 초래</a:t>
                </a: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순서도: 지연 38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7" name="순서도: 지연 36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082608"/>
              </p:ext>
            </p:extLst>
          </p:nvPr>
        </p:nvGraphicFramePr>
        <p:xfrm>
          <a:off x="4899072" y="4576531"/>
          <a:ext cx="2330793" cy="127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956399" y="5800158"/>
            <a:ext cx="2632980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</a:rPr>
              <a:t>산업부</a:t>
            </a:r>
            <a:r>
              <a:rPr lang="ko-KR" altLang="en-US" sz="800" dirty="0">
                <a:solidFill>
                  <a:schemeClr val="tx1"/>
                </a:solidFill>
              </a:rPr>
              <a:t> 업무보고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원자료는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WTO(2018)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8654443" y="4199341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43" name="그룹 42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기후변화 대응 수준 미흡</a:t>
                </a:r>
              </a:p>
            </p:txBody>
          </p:sp>
          <p:sp>
            <p:nvSpPr>
              <p:cNvPr id="46" name="순서도: 지연 45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4" name="순서도: 지연 43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8405141" y="4639253"/>
            <a:ext cx="2986899" cy="170058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/>
                </a:solidFill>
              </a:rPr>
              <a:t>EU </a:t>
            </a:r>
            <a:r>
              <a:rPr lang="ko-KR" altLang="en-US" sz="1100" dirty="0">
                <a:solidFill>
                  <a:schemeClr val="tx1"/>
                </a:solidFill>
              </a:rPr>
              <a:t>등을 중심으로 환경규제를 미역기술장벽으로 활용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환경성과지수 </a:t>
            </a:r>
            <a:r>
              <a:rPr lang="en-US" altLang="ko-KR" sz="1100" dirty="0">
                <a:solidFill>
                  <a:schemeClr val="tx1"/>
                </a:solidFill>
              </a:rPr>
              <a:t>: 80</a:t>
            </a:r>
            <a:r>
              <a:rPr lang="ko-KR" altLang="en-US" sz="1100" dirty="0">
                <a:solidFill>
                  <a:schemeClr val="tx1"/>
                </a:solidFill>
              </a:rPr>
              <a:t>우</a:t>
            </a:r>
            <a:r>
              <a:rPr lang="en-US" altLang="ko-KR" sz="1100" dirty="0">
                <a:solidFill>
                  <a:schemeClr val="tx1"/>
                </a:solidFill>
              </a:rPr>
              <a:t>(178</a:t>
            </a:r>
            <a:r>
              <a:rPr lang="ko-KR" altLang="en-US" sz="1100" dirty="0">
                <a:solidFill>
                  <a:schemeClr val="tx1"/>
                </a:solidFill>
              </a:rPr>
              <a:t>개국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에너지 다소비 제조업 중심 구조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</a:rPr>
              <a:t>환경 기술 수준은 최고 기술국 대비 </a:t>
            </a:r>
            <a:r>
              <a:rPr lang="en-US" altLang="ko-KR" sz="1100" dirty="0">
                <a:solidFill>
                  <a:schemeClr val="tx1"/>
                </a:solidFill>
              </a:rPr>
              <a:t>75%-85% </a:t>
            </a:r>
            <a:r>
              <a:rPr lang="ko-KR" altLang="en-US" sz="1100" dirty="0">
                <a:solidFill>
                  <a:schemeClr val="tx1"/>
                </a:solidFill>
              </a:rPr>
              <a:t>수준에 불과</a:t>
            </a:r>
          </a:p>
        </p:txBody>
      </p:sp>
    </p:spTree>
    <p:extLst>
      <p:ext uri="{BB962C8B-B14F-4D97-AF65-F5344CB8AC3E}">
        <p14:creationId xmlns:p14="http://schemas.microsoft.com/office/powerpoint/2010/main" val="18290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우리가 직면하고 있는 현실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589584" y="2022583"/>
            <a:ext cx="11012832" cy="4497809"/>
            <a:chOff x="589584" y="2203817"/>
            <a:chExt cx="11012832" cy="4497809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7"/>
              <a:ext cx="11002596" cy="1881371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제조업 부진 현실화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제조업은 우리 경제의 기둥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(GDP 29.6%,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수출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90%,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설비투자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56%, ‘17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기준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세계 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대 제조강국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수출 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6,000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억불 달성 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(‘18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주력산업의 경쟁력이 약화되고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 err="1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신산업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창출이 지연되면서 전반적인 제조업의 활력이 저하 </a:t>
              </a: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89584" y="4240447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4392175" y="4237100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8194766" y="4237100"/>
              <a:ext cx="3407650" cy="2461179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49261" y="4136619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29" name="그룹 28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3" name="직사각형 32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주력산업 경쟁력 약화</a:t>
                </a:r>
              </a:p>
            </p:txBody>
          </p:sp>
          <p:sp>
            <p:nvSpPr>
              <p:cNvPr id="34" name="순서도: 지연 33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2" name="순서도: 지연 31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51852" y="4136611"/>
            <a:ext cx="2488296" cy="288000"/>
            <a:chOff x="971600" y="5182830"/>
            <a:chExt cx="3664825" cy="235710"/>
          </a:xfrm>
          <a:solidFill>
            <a:schemeClr val="tx2">
              <a:lumMod val="75000"/>
            </a:scheme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1125579" y="5182830"/>
              <a:ext cx="3510846" cy="235710"/>
              <a:chOff x="1016747" y="2348880"/>
              <a:chExt cx="3510846" cy="235710"/>
            </a:xfrm>
            <a:grpFill/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016747" y="2348880"/>
                <a:ext cx="3185989" cy="23571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低부가</a:t>
                </a: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산업구조 고착화</a:t>
                </a:r>
              </a:p>
            </p:txBody>
          </p:sp>
          <p:sp>
            <p:nvSpPr>
              <p:cNvPr id="39" name="순서도: 지연 38"/>
              <p:cNvSpPr/>
              <p:nvPr/>
            </p:nvSpPr>
            <p:spPr bwMode="auto">
              <a:xfrm>
                <a:off x="4202738" y="2348880"/>
                <a:ext cx="324855" cy="23571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7" name="순서도: 지연 36"/>
            <p:cNvSpPr/>
            <p:nvPr/>
          </p:nvSpPr>
          <p:spPr bwMode="auto">
            <a:xfrm rot="10800000">
              <a:off x="971600" y="5182830"/>
              <a:ext cx="324855" cy="23571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4577197" y="5827602"/>
            <a:ext cx="2632980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산업연구원</a:t>
            </a:r>
            <a:r>
              <a:rPr lang="en-US" altLang="ko-KR" sz="800" dirty="0">
                <a:solidFill>
                  <a:schemeClr val="tx1"/>
                </a:solidFill>
              </a:rPr>
              <a:t>(2018), ‘14</a:t>
            </a:r>
            <a:r>
              <a:rPr lang="ko-KR" altLang="en-US" sz="800" dirty="0">
                <a:solidFill>
                  <a:schemeClr val="tx1"/>
                </a:solidFill>
              </a:rPr>
              <a:t>년 기준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654443" y="4136619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43" name="그룹 42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새로운 주력산업 등장 지연</a:t>
                </a:r>
              </a:p>
            </p:txBody>
          </p:sp>
          <p:sp>
            <p:nvSpPr>
              <p:cNvPr id="46" name="순서도: 지연 45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4" name="순서도: 지연 43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24293"/>
              </p:ext>
            </p:extLst>
          </p:nvPr>
        </p:nvGraphicFramePr>
        <p:xfrm>
          <a:off x="8364049" y="4492527"/>
          <a:ext cx="3041328" cy="1946148"/>
        </p:xfrm>
        <a:graphic>
          <a:graphicData uri="http://schemas.openxmlformats.org/drawingml/2006/table">
            <a:tbl>
              <a:tblPr/>
              <a:tblGrid>
                <a:gridCol w="1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00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2010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</a:t>
                      </a:r>
                      <a:endParaRPr 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품목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비중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품목</a:t>
                      </a:r>
                      <a:endParaRPr lang="ko-KR" altLang="en-US" sz="6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비중</a:t>
                      </a:r>
                      <a:endParaRPr lang="ko-KR" altLang="en-US" sz="6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반도체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10.9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반도체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20.9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조선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10.5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석유제품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7.7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자동차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7.5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자동차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디스플레이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7.3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디스플레이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4.1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석유제품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자동차부품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무선통신기기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5.9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합성수지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자동차부품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4.1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조선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3.5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합성수지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철강판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3.3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철강판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3.6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무선통신기기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컴퓨터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컴퓨터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1.8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9" y="4541389"/>
            <a:ext cx="3117166" cy="111154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10038" y="5652937"/>
            <a:ext cx="2986899" cy="8144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solidFill>
                  <a:schemeClr val="tx1"/>
                </a:solidFill>
              </a:rPr>
              <a:t>제조업 생산 증감률 </a:t>
            </a:r>
            <a:r>
              <a:rPr lang="en-US" altLang="ko-KR" sz="900" dirty="0">
                <a:solidFill>
                  <a:schemeClr val="tx1"/>
                </a:solidFill>
              </a:rPr>
              <a:t>: (’00-’10) 9.5% </a:t>
            </a:r>
            <a:r>
              <a:rPr lang="en-US" altLang="ko-KR" sz="9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ko-KR" sz="900" dirty="0">
                <a:solidFill>
                  <a:schemeClr val="tx1"/>
                </a:solidFill>
              </a:rPr>
              <a:t>(’10-’17) 2.4%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solidFill>
                  <a:schemeClr val="tx1"/>
                </a:solidFill>
              </a:rPr>
              <a:t>제조업 수출 증감률 </a:t>
            </a:r>
            <a:r>
              <a:rPr lang="en-US" altLang="ko-KR" sz="900" dirty="0">
                <a:solidFill>
                  <a:schemeClr val="tx1"/>
                </a:solidFill>
              </a:rPr>
              <a:t>: (’00-’10) 10.5% </a:t>
            </a:r>
            <a:r>
              <a:rPr lang="en-US" altLang="ko-KR" sz="9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ko-KR" sz="900" dirty="0">
                <a:solidFill>
                  <a:schemeClr val="tx1"/>
                </a:solidFill>
              </a:rPr>
              <a:t>(‘10-’17) 2.8%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5" name="_x236882808" descr="EMB0000222440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97" y="4855098"/>
            <a:ext cx="3037605" cy="10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5120496" y="4574615"/>
            <a:ext cx="1993086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</a:rPr>
              <a:t>주요 산업의 중간 투입 중 국산 비율</a:t>
            </a: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28674" y="6522454"/>
            <a:ext cx="2632980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현대경제연구원</a:t>
            </a:r>
          </a:p>
        </p:txBody>
      </p:sp>
    </p:spTree>
    <p:extLst>
      <p:ext uri="{BB962C8B-B14F-4D97-AF65-F5344CB8AC3E}">
        <p14:creationId xmlns:p14="http://schemas.microsoft.com/office/powerpoint/2010/main" val="330314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 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우리가 지향하는 미래의 제조업은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9820" y="2022583"/>
            <a:ext cx="11002596" cy="1881371"/>
            <a:chOff x="599820" y="2203817"/>
            <a:chExt cx="11002596" cy="1881371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7"/>
              <a:ext cx="11002596" cy="1881371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고부가가치를 창출하는 선도형 산업 구조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8" y="2751436"/>
              <a:ext cx="9966363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성장의 핵심 요소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: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자본에서 </a:t>
              </a:r>
              <a:r>
                <a:rPr lang="ko-KR" altLang="en-US" b="1" dirty="0">
                  <a:solidFill>
                    <a:srgbClr val="FF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사람</a:t>
              </a:r>
              <a:r>
                <a:rPr lang="en-US" altLang="ko-KR" b="1" dirty="0">
                  <a:solidFill>
                    <a:srgbClr val="FF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·</a:t>
              </a:r>
              <a:r>
                <a:rPr lang="ko-KR" altLang="en-US" b="1" dirty="0">
                  <a:solidFill>
                    <a:srgbClr val="FF000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기술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로 전환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도전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·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속도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·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축적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이 가능한 </a:t>
              </a:r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R&amp;D </a:t>
              </a:r>
              <a:r>
                <a: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체계 도입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구조 고도화를 위한 지렛대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: </a:t>
              </a:r>
              <a:r>
                <a:rPr lang="ko-KR" altLang="en-US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스마트화</a:t>
              </a:r>
              <a:r>
                <a:rPr lang="en-US" altLang="ko-KR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·</a:t>
              </a:r>
              <a:r>
                <a:rPr lang="ko-KR" altLang="en-US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친환경화</a:t>
              </a:r>
              <a:r>
                <a:rPr lang="en-US" altLang="ko-KR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·</a:t>
              </a:r>
              <a:r>
                <a:rPr lang="ko-KR" altLang="en-US" b="1" u="sng" dirty="0" err="1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융복합화</a:t>
              </a:r>
              <a:r>
                <a:rPr lang="ko-KR" altLang="en-US" b="1" u="sng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endParaRPr lang="en-US" altLang="ko-KR" b="1" u="sng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1920118" y="4069840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48" name="그룹 47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제조업 부가가치율 목표</a:t>
                </a:r>
              </a:p>
            </p:txBody>
          </p:sp>
          <p:sp>
            <p:nvSpPr>
              <p:cNvPr id="54" name="순서도: 지연 53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0" name="순서도: 지연 49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aphicFrame>
        <p:nvGraphicFramePr>
          <p:cNvPr id="55" name="차트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914648"/>
              </p:ext>
            </p:extLst>
          </p:nvPr>
        </p:nvGraphicFramePr>
        <p:xfrm>
          <a:off x="576649" y="4370526"/>
          <a:ext cx="4962002" cy="208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576649" y="4650377"/>
            <a:ext cx="4831374" cy="22642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76648" y="6455650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산업연구원</a:t>
            </a:r>
            <a:r>
              <a:rPr lang="en-US" altLang="ko-KR" sz="800" dirty="0">
                <a:solidFill>
                  <a:schemeClr val="tx1"/>
                </a:solidFill>
              </a:rPr>
              <a:t>(2019), </a:t>
            </a:r>
            <a:r>
              <a:rPr lang="ko-KR" altLang="en-US" sz="800" dirty="0">
                <a:solidFill>
                  <a:schemeClr val="tx1"/>
                </a:solidFill>
              </a:rPr>
              <a:t>실질기준</a:t>
            </a:r>
            <a:r>
              <a:rPr lang="en-US" altLang="ko-KR" sz="800" dirty="0">
                <a:solidFill>
                  <a:schemeClr val="tx1"/>
                </a:solidFill>
              </a:rPr>
              <a:t>(2010</a:t>
            </a:r>
            <a:r>
              <a:rPr lang="ko-KR" altLang="en-US" sz="800" dirty="0">
                <a:solidFill>
                  <a:schemeClr val="tx1"/>
                </a:solidFill>
              </a:rPr>
              <a:t>년 가격 기준</a:t>
            </a:r>
            <a:r>
              <a:rPr lang="en-US" altLang="ko-KR" sz="800" dirty="0">
                <a:solidFill>
                  <a:schemeClr val="tx1"/>
                </a:solidFill>
              </a:rPr>
              <a:t>), </a:t>
            </a:r>
            <a:r>
              <a:rPr lang="ko-KR" altLang="en-US" sz="800" dirty="0">
                <a:solidFill>
                  <a:schemeClr val="tx1"/>
                </a:solidFill>
              </a:rPr>
              <a:t>혁신 시나리오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971494" y="4059213"/>
            <a:ext cx="5630921" cy="2676920"/>
          </a:xfrm>
          <a:prstGeom prst="roundRect">
            <a:avLst>
              <a:gd name="adj" fmla="val 479"/>
            </a:avLst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152489" y="4198607"/>
            <a:ext cx="5233702" cy="678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/>
                </a:solidFill>
              </a:rPr>
              <a:t>노동 생산성 </a:t>
            </a:r>
            <a:r>
              <a:rPr lang="en-US" altLang="ko-KR" sz="1200" b="1" dirty="0">
                <a:solidFill>
                  <a:schemeClr val="tx1"/>
                </a:solidFill>
              </a:rPr>
              <a:t>: (’18) 102.5 </a:t>
            </a:r>
            <a:r>
              <a:rPr lang="en-US" altLang="ko-KR" sz="1200" b="1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ko-KR" sz="1200" b="1" dirty="0">
                <a:solidFill>
                  <a:schemeClr val="tx1"/>
                </a:solidFill>
              </a:rPr>
              <a:t>(’30) 144.6 (1000$/</a:t>
            </a:r>
            <a:r>
              <a:rPr lang="ko-KR" altLang="en-US" sz="1200" b="1" dirty="0">
                <a:solidFill>
                  <a:schemeClr val="tx1"/>
                </a:solidFill>
              </a:rPr>
              <a:t>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/>
                </a:solidFill>
              </a:rPr>
              <a:t>세계 일류 상품 기업 </a:t>
            </a:r>
            <a:r>
              <a:rPr lang="en-US" altLang="ko-KR" sz="1200" b="1" dirty="0">
                <a:solidFill>
                  <a:schemeClr val="tx1"/>
                </a:solidFill>
              </a:rPr>
              <a:t>: (’18) 573</a:t>
            </a:r>
            <a:r>
              <a:rPr lang="ko-KR" altLang="en-US" sz="1200" b="1" dirty="0">
                <a:solidFill>
                  <a:schemeClr val="tx1"/>
                </a:solidFill>
              </a:rPr>
              <a:t>개 </a:t>
            </a:r>
            <a:r>
              <a:rPr lang="en-US" altLang="ko-KR" sz="1200" b="1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ko-KR" sz="1200" b="1" dirty="0">
                <a:solidFill>
                  <a:schemeClr val="tx1"/>
                </a:solidFill>
              </a:rPr>
              <a:t>(‘30) 1,200</a:t>
            </a:r>
            <a:r>
              <a:rPr lang="ko-KR" altLang="en-US" sz="120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152489" y="5582195"/>
            <a:ext cx="5233702" cy="873456"/>
          </a:xfrm>
          <a:prstGeom prst="rect">
            <a:avLst/>
          </a:prstGeom>
          <a:noFill/>
          <a:ln>
            <a:noFill/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스마트공장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만개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(‘22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및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스마트산단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(‘30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보급 확산</a:t>
            </a:r>
            <a:endParaRPr lang="en-US" altLang="ko-KR" sz="1100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AI 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기반 산업 지능화 추진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(“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제조업 혁신을 위한 특별법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”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제정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AI </a:t>
            </a:r>
            <a:r>
              <a:rPr lang="ko-KR" altLang="en-US" sz="1100" dirty="0" err="1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팩토리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2,000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 구축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(’30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업종별 특화 </a:t>
            </a: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AI 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기반 제조 모델 개발</a:t>
            </a:r>
            <a:endParaRPr lang="en-US" altLang="ko-KR" sz="1100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AI </a:t>
            </a:r>
            <a:r>
              <a:rPr lang="ko-KR" altLang="en-US" sz="11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기반 서비스를 지원하는 데이터센터 구축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6152489" y="5013713"/>
            <a:ext cx="3327254" cy="288000"/>
            <a:chOff x="971600" y="5182830"/>
            <a:chExt cx="4900463" cy="360040"/>
          </a:xfrm>
          <a:solidFill>
            <a:schemeClr val="accent1"/>
          </a:solidFill>
        </p:grpSpPr>
        <p:grpSp>
          <p:nvGrpSpPr>
            <p:cNvPr id="99" name="그룹 98"/>
            <p:cNvGrpSpPr/>
            <p:nvPr/>
          </p:nvGrpSpPr>
          <p:grpSpPr>
            <a:xfrm>
              <a:off x="1125579" y="5182830"/>
              <a:ext cx="4746484" cy="360040"/>
              <a:chOff x="1016747" y="2348880"/>
              <a:chExt cx="4746484" cy="360040"/>
            </a:xfrm>
            <a:grpFill/>
          </p:grpSpPr>
          <p:sp>
            <p:nvSpPr>
              <p:cNvPr id="101" name="직사각형 100"/>
              <p:cNvSpPr/>
              <p:nvPr/>
            </p:nvSpPr>
            <p:spPr bwMode="auto">
              <a:xfrm>
                <a:off x="1016747" y="2348880"/>
                <a:ext cx="4584056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산업구조 변화를 가져오는 혁신 요소</a:t>
                </a:r>
              </a:p>
            </p:txBody>
          </p:sp>
          <p:sp>
            <p:nvSpPr>
              <p:cNvPr id="102" name="순서도: 지연 101"/>
              <p:cNvSpPr/>
              <p:nvPr/>
            </p:nvSpPr>
            <p:spPr bwMode="auto">
              <a:xfrm>
                <a:off x="5438376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00" name="순서도: 지연 99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1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 제조업의 미래상</a:t>
            </a: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2969504" descr="EMB000022244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7" y="2066925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239276648" descr="EMB0000222441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19" y="2066925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239276648" descr="EMB0000222441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41" y="2066925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239276648" descr="EMB00002224410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97" y="4318752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_x239276648" descr="EMB00002224410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19" y="4318752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_x239276648" descr="EMB0000222441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41" y="4318752"/>
            <a:ext cx="2930525" cy="205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46614" y="6430337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산업통상자원부</a:t>
            </a:r>
            <a:r>
              <a:rPr lang="en-US" altLang="ko-KR" sz="800" dirty="0">
                <a:solidFill>
                  <a:schemeClr val="tx1"/>
                </a:solidFill>
              </a:rPr>
              <a:t>(2019)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 혁신의 기폭제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A.I.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9820" y="2022583"/>
            <a:ext cx="7795243" cy="4587223"/>
            <a:chOff x="599820" y="2203817"/>
            <a:chExt cx="11002596" cy="4587223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599820" y="2203817"/>
              <a:ext cx="11002596" cy="4587223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2634" y="2329544"/>
              <a:ext cx="10679780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rgbClr val="C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산업 인공지능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으로 생산성 향상과 제품 개발 혁신의 돌파구 마련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37968" y="2751435"/>
              <a:ext cx="9966363" cy="37260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제품의 수요와 매출 예측</a:t>
              </a:r>
              <a:endParaRPr lang="en-US" altLang="ko-KR" sz="1600" b="1" u="sng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제품 개발 기간 단축 </a:t>
              </a:r>
              <a:r>
                <a:rPr lang="en-US" altLang="ko-KR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예</a:t>
              </a:r>
              <a:r>
                <a:rPr lang="en-US" altLang="ko-KR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: 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재료 특성 분석</a:t>
              </a:r>
              <a:r>
                <a:rPr lang="en-US" altLang="ko-KR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재료 선정 및 테스트 간소화 등</a:t>
              </a:r>
              <a:r>
                <a:rPr lang="en-US" altLang="ko-KR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품질 결함 방지 및 생산성 향상</a:t>
              </a:r>
              <a:endParaRPr lang="en-US" altLang="ko-KR" sz="1600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재료 등의 제조 사양 및 생산 현황 등의 제조 조건에 대한 데이터를 통해 품질을 예측</a:t>
              </a:r>
              <a:endParaRPr lang="en-US" altLang="ko-KR" sz="1200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공정 간 제어를 통해 공정 간 품질 결함을 저감</a:t>
              </a:r>
              <a:endParaRPr lang="en-US" altLang="ko-KR" sz="1200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예방 정비</a:t>
              </a:r>
              <a:endParaRPr lang="en-US" altLang="ko-KR" sz="1600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다양한 설비 데이터를 수집한 후 인공지능 분석을 적용하여 예방정비 신뢰성 개선</a:t>
              </a:r>
              <a:endParaRPr lang="en-US" altLang="ko-KR" sz="1200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생산에서 나오는 전류</a:t>
              </a:r>
              <a:r>
                <a:rPr lang="en-US" altLang="ko-KR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진동</a:t>
              </a:r>
              <a:r>
                <a:rPr lang="en-US" altLang="ko-KR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소리 등 다양한 데이터를 학습하여 그 설비 자체의 고장 및 잔존수명 예측</a:t>
              </a:r>
              <a:endParaRPr lang="en-US" altLang="ko-KR" sz="1200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자율운영 및 로봇 지능화</a:t>
              </a:r>
              <a:endParaRPr lang="en-US" altLang="ko-KR" sz="1600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인공지능과 로봇의 융합으로 로봇 스스로 학습하여 다양한 작업에 대한 </a:t>
              </a:r>
              <a:r>
                <a:rPr lang="ko-KR" altLang="en-US" sz="1200" b="1" dirty="0" err="1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범용성</a:t>
              </a:r>
              <a:r>
                <a:rPr lang="ko-KR" altLang="en-US" sz="1200" b="1" dirty="0">
                  <a:solidFill>
                    <a:schemeClr val="accent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증가</a:t>
              </a:r>
              <a:endParaRPr lang="en-US" altLang="ko-KR" sz="1200" b="1" dirty="0">
                <a:solidFill>
                  <a:schemeClr val="accent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685" y="3036946"/>
            <a:ext cx="3257392" cy="297196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8911233" y="2299112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33" name="그룹 32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5" name="직사각형 34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 err="1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스마트팩토리에서</a:t>
                </a: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</a:t>
                </a: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순서도: 지연 35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4" name="순서도: 지연 33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611364" y="6081182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POSRI(2017)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제조업 르네상스와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endParaRPr lang="ko-KR" altLang="en-US" sz="2800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제조 혁신의 기폭제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A.I.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9" y="2147564"/>
            <a:ext cx="7185113" cy="380039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34313" y="6087540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국가과학기술자문회의</a:t>
            </a:r>
            <a:r>
              <a:rPr lang="en-US" altLang="ko-KR" sz="800" dirty="0">
                <a:solidFill>
                  <a:schemeClr val="tx1"/>
                </a:solidFill>
              </a:rPr>
              <a:t>(2015), “</a:t>
            </a:r>
            <a:r>
              <a:rPr lang="ko-KR" altLang="en-US" sz="800" dirty="0">
                <a:solidFill>
                  <a:schemeClr val="tx1"/>
                </a:solidFill>
              </a:rPr>
              <a:t>소재기술 혁신방안</a:t>
            </a:r>
            <a:r>
              <a:rPr lang="en-US" altLang="ko-KR" sz="800" dirty="0">
                <a:solidFill>
                  <a:schemeClr val="tx1"/>
                </a:solidFill>
              </a:rPr>
              <a:t>＂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1063"/>
              </p:ext>
            </p:extLst>
          </p:nvPr>
        </p:nvGraphicFramePr>
        <p:xfrm>
          <a:off x="7761762" y="2377490"/>
          <a:ext cx="3840654" cy="4168960"/>
        </p:xfrm>
        <a:graphic>
          <a:graphicData uri="http://schemas.openxmlformats.org/drawingml/2006/table">
            <a:tbl>
              <a:tblPr/>
              <a:tblGrid>
                <a:gridCol w="119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</a:t>
                      </a: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내용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MIT(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&amp;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Catholic University of Louvain(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수천 개의 산화물을 컴퓨터로 분석하여 새로운 투명 전도체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(transparent conductors)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발견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Tohoku University &amp; NEC 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의해 미지의 재료 특성을 예측하는 새로운 기술을 적용하여 열전변환효율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(thermoelectric conversion efficiency)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이전의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Pt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합금보다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 높은 효율을 얻는 특성을 발견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TRI 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도요타연구소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&amp; </a:t>
                      </a: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Stanford Univ, MIT, LLida Plc</a:t>
                      </a: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기계학습 및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기술과 정보과학이론을 활용하여 배터리와 연료전지 신소재 개발 추진 계획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9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Fujitsu &amp;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이화학연구소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제일원리계산과 인공지능 기술을 활용하여 높은 이온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전도도를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실현하기 위한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전고체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리튬이온전지용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고체 전해질의 조성을 예측하고 실제 합성평가 실험을 실시하여 최적 대료 구성을 효율적으로 찾으면서 재료개발 기간을 크게 단축하는 것을 증명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브리검영대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0192" marR="50192" marT="13877" marB="1387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재료를 구성하는 결정의 경계선 특징으로부터 재료의 강도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무게 및 수명과 같은 특성을 예측하는 인공지능 알고리즘을 개발하여 녹이 덜 스는 금속의 효율적 개발을 추진 </a:t>
                      </a:r>
                    </a:p>
                  </a:txBody>
                  <a:tcPr marL="50192" marR="50192" marT="13877" marB="138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8545473" y="1935338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18" name="그룹 17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10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소재 개발에 있어 </a:t>
                </a:r>
                <a:r>
                  <a:rPr lang="en-US" altLang="ko-KR" sz="10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AI </a:t>
                </a:r>
                <a:r>
                  <a:rPr lang="ko-KR" altLang="en-US" sz="10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적용 사례</a:t>
                </a:r>
                <a:endParaRPr kumimoji="0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순서도: 지연 20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9" name="순서도: 지연 18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7688255" y="6577517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ko-KR" altLang="en-US" sz="800" dirty="0">
                <a:solidFill>
                  <a:schemeClr val="tx1"/>
                </a:solidFill>
              </a:rPr>
              <a:t>이동현</a:t>
            </a:r>
            <a:r>
              <a:rPr lang="en-US" altLang="ko-KR" sz="800" dirty="0">
                <a:solidFill>
                  <a:schemeClr val="tx1"/>
                </a:solidFill>
              </a:rPr>
              <a:t>(2017), </a:t>
            </a:r>
            <a:r>
              <a:rPr lang="ko-KR" altLang="en-US" sz="800" dirty="0">
                <a:solidFill>
                  <a:schemeClr val="tx1"/>
                </a:solidFill>
              </a:rPr>
              <a:t>유기돈</a:t>
            </a:r>
            <a:r>
              <a:rPr lang="en-US" altLang="ko-KR" sz="800" dirty="0">
                <a:solidFill>
                  <a:schemeClr val="tx1"/>
                </a:solidFill>
              </a:rPr>
              <a:t>(2018)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글로벌 경제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산업에서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Game Changer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599819" y="2022583"/>
            <a:ext cx="6967929" cy="4064839"/>
            <a:chOff x="599818" y="2203817"/>
            <a:chExt cx="11460965" cy="3127910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599818" y="2203817"/>
              <a:ext cx="11460965" cy="3127910"/>
            </a:xfrm>
            <a:prstGeom prst="roundRect">
              <a:avLst>
                <a:gd name="adj" fmla="val 479"/>
              </a:avLst>
            </a:prstGeom>
            <a:solidFill>
              <a:schemeClr val="bg1"/>
            </a:solidFill>
            <a:ln w="6350" algn="ctr">
              <a:solidFill>
                <a:srgbClr val="1D4575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4319" y="2354258"/>
              <a:ext cx="45719" cy="2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2636" y="2329544"/>
              <a:ext cx="10206681" cy="265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A.I. 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with Data </a:t>
              </a: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▶ </a:t>
              </a: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全 산업의 혁신성장을 가속화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37966" y="2751436"/>
              <a:ext cx="10750661" cy="8982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2030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년까지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A.I.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는 세계 경제에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15.7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조 달러 성장 기여</a:t>
              </a:r>
              <a:endParaRPr lang="en-US" altLang="ko-KR" sz="1400" b="1" dirty="0">
                <a:solidFill>
                  <a:schemeClr val="accent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노동생산성 향상 효과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공급 부문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은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9.1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조 달러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소비 부문 효과는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6.6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조 달러 촉진 기여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(PwC)</a:t>
              </a: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전세계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GDP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를 매년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1.2%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상승시키고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기업의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70%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가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A.I. </a:t>
              </a:r>
              <a:r>
                <a:rPr lang="ko-KR" altLang="en-US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기술을 채택 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en-US" altLang="ko-KR" sz="1400" b="1" dirty="0" err="1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Mckinsey</a:t>
              </a:r>
              <a:r>
                <a:rPr lang="en-US" altLang="ko-KR" sz="1400" b="1" dirty="0">
                  <a:solidFill>
                    <a:schemeClr val="accent2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  <a:endParaRPr lang="en-US" altLang="ko-KR" sz="1400" b="1" dirty="0">
                <a:solidFill>
                  <a:schemeClr val="accent5">
                    <a:lumMod val="7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산업별로 빠르게 침투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: 2035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년까지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A.I.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는 정보통신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제조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금융 등의 산업의 성장을 견인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(Accenture)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2030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년 데이터</a:t>
              </a: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A.I. 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경제 규모는 </a:t>
              </a: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13.6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조 달러 </a:t>
              </a: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16.3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조 달러 수준으로 전망 </a:t>
              </a: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관계부처 합동</a:t>
              </a:r>
              <a:r>
                <a:rPr lang="en-US" altLang="ko-KR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2019)</a:t>
              </a:r>
              <a:r>
                <a:rPr lang="ko-KR" altLang="en-US" sz="1400" b="1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endParaRPr lang="en-US" altLang="ko-KR" sz="1400" b="1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02" y="2530834"/>
            <a:ext cx="3762112" cy="335318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8477212" y="2070402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 </a:t>
                </a: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촉진 시나리오 예측</a:t>
                </a:r>
              </a:p>
            </p:txBody>
          </p:sp>
          <p:sp>
            <p:nvSpPr>
              <p:cNvPr id="39" name="순서도: 지연 38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7" name="순서도: 지연 36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827702" y="5884021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Accenture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5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5800" y="457200"/>
            <a:ext cx="8029575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우리나라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 주소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76649" y="593127"/>
            <a:ext cx="57664" cy="427735"/>
            <a:chOff x="576649" y="593127"/>
            <a:chExt cx="57664" cy="427735"/>
          </a:xfrm>
        </p:grpSpPr>
        <p:sp>
          <p:nvSpPr>
            <p:cNvPr id="5" name="직사각형 4"/>
            <p:cNvSpPr/>
            <p:nvPr/>
          </p:nvSpPr>
          <p:spPr>
            <a:xfrm>
              <a:off x="576649" y="593127"/>
              <a:ext cx="57664" cy="21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649" y="804862"/>
              <a:ext cx="57664" cy="216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589584" y="1452238"/>
            <a:ext cx="11012832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주요국과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글로벌 선도기업은 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A.I. </a:t>
            </a:r>
            <a:r>
              <a:rPr lang="ko-KR" altLang="en-US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주도권 확보를 위해 경쟁 중</a:t>
            </a:r>
            <a:r>
              <a:rPr lang="en-US" altLang="ko-KR" sz="2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2" name="_x31849456" descr="EMB000029b4bc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0" y="171149"/>
            <a:ext cx="1289393" cy="21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2510847"/>
            <a:ext cx="9083040" cy="375897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851852" y="2045291"/>
            <a:ext cx="2488296" cy="288000"/>
            <a:chOff x="971600" y="5182830"/>
            <a:chExt cx="3664825" cy="360040"/>
          </a:xfrm>
          <a:solidFill>
            <a:schemeClr val="tx2">
              <a:lumMod val="75000"/>
            </a:schemeClr>
          </a:solidFill>
        </p:grpSpPr>
        <p:grpSp>
          <p:nvGrpSpPr>
            <p:cNvPr id="22" name="그룹 21"/>
            <p:cNvGrpSpPr/>
            <p:nvPr/>
          </p:nvGrpSpPr>
          <p:grpSpPr>
            <a:xfrm>
              <a:off x="1125579" y="5182830"/>
              <a:ext cx="3510846" cy="360040"/>
              <a:chOff x="1016747" y="2348880"/>
              <a:chExt cx="3510846" cy="360040"/>
            </a:xfrm>
            <a:grpFill/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1016747" y="2348880"/>
                <a:ext cx="3185990" cy="360040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주요국의 </a:t>
                </a:r>
                <a:r>
                  <a:rPr kumimoji="0" lang="en-US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A.I. </a:t>
                </a:r>
                <a:r>
                  <a:rPr lang="ko-KR" altLang="en-US" sz="1200" b="1" dirty="0">
                    <a:solidFill>
                      <a:schemeClr val="bg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전략</a:t>
                </a:r>
                <a:endParaRPr kumimoji="0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순서도: 지연 36"/>
              <p:cNvSpPr/>
              <p:nvPr/>
            </p:nvSpPr>
            <p:spPr bwMode="auto">
              <a:xfrm>
                <a:off x="4202738" y="2348880"/>
                <a:ext cx="324855" cy="360040"/>
              </a:xfrm>
              <a:prstGeom prst="flowChartDelay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5" name="순서도: 지연 34"/>
            <p:cNvSpPr/>
            <p:nvPr/>
          </p:nvSpPr>
          <p:spPr bwMode="auto">
            <a:xfrm rot="10800000">
              <a:off x="971600" y="5182830"/>
              <a:ext cx="324855" cy="360040"/>
            </a:xfrm>
            <a:prstGeom prst="flowChartDelay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651833" y="6269821"/>
            <a:ext cx="3420585" cy="2804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자료</a:t>
            </a:r>
            <a:r>
              <a:rPr lang="en-US" altLang="ko-KR" sz="800" dirty="0">
                <a:solidFill>
                  <a:schemeClr val="tx1"/>
                </a:solidFill>
              </a:rPr>
              <a:t>: Medium(2018), “An Overview of National AI Strategy”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0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1757</Words>
  <Application>Microsoft Office PowerPoint</Application>
  <PresentationFormat>와이드스크린</PresentationFormat>
  <Paragraphs>273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HY견고딕</vt:lpstr>
      <vt:lpstr>HY신명조</vt:lpstr>
      <vt:lpstr>HY울릉도M</vt:lpstr>
      <vt:lpstr>HY헤드라인M</vt:lpstr>
      <vt:lpstr>굴림</vt:lpstr>
      <vt:lpstr>맑은 고딕</vt:lpstr>
      <vt:lpstr>함초롬바탕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KIET</dc:creator>
  <cp:lastModifiedBy>kimhc@inspace.re.kr</cp:lastModifiedBy>
  <cp:revision>386</cp:revision>
  <dcterms:created xsi:type="dcterms:W3CDTF">2017-02-06T00:10:27Z</dcterms:created>
  <dcterms:modified xsi:type="dcterms:W3CDTF">2019-07-01T12:10:47Z</dcterms:modified>
</cp:coreProperties>
</file>