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88C-064B-48A4-8BCA-97180FB2049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7C8-6A9A-4168-890A-9C86FFB8E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6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88C-064B-48A4-8BCA-97180FB2049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7C8-6A9A-4168-890A-9C86FFB8E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5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88C-064B-48A4-8BCA-97180FB2049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7C8-6A9A-4168-890A-9C86FFB8E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88C-064B-48A4-8BCA-97180FB2049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7C8-6A9A-4168-890A-9C86FFB8E8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413" y="6488668"/>
            <a:ext cx="19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ET</a:t>
            </a:r>
            <a:r>
              <a:rPr lang="en-US" altLang="ko-KR" b="1" dirty="0">
                <a:solidFill>
                  <a:srgbClr val="FF0000"/>
                </a:solidFill>
              </a:rPr>
              <a:t>R</a:t>
            </a:r>
            <a:r>
              <a:rPr lang="en-US" altLang="ko-KR" b="1" dirty="0"/>
              <a:t>I</a:t>
            </a:r>
            <a:r>
              <a:rPr lang="en-US" altLang="ko-KR" baseline="0" dirty="0"/>
              <a:t> Proprietary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6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88C-064B-48A4-8BCA-97180FB2049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7C8-6A9A-4168-890A-9C86FFB8E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88C-064B-48A4-8BCA-97180FB2049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7C8-6A9A-4168-890A-9C86FFB8E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4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88C-064B-48A4-8BCA-97180FB2049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7C8-6A9A-4168-890A-9C86FFB8E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88C-064B-48A4-8BCA-97180FB2049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7C8-6A9A-4168-890A-9C86FFB8E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6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88C-064B-48A4-8BCA-97180FB2049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7C8-6A9A-4168-890A-9C86FFB8E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2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88C-064B-48A4-8BCA-97180FB2049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7C8-6A9A-4168-890A-9C86FFB8E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2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88C-064B-48A4-8BCA-97180FB2049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7C8-6A9A-4168-890A-9C86FFB8E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9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F88C-064B-48A4-8BCA-97180FB2049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47C8-6A9A-4168-890A-9C86FFB8E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3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대전</a:t>
            </a:r>
            <a:r>
              <a:rPr lang="en-US" altLang="ko-KR" sz="2000" dirty="0"/>
              <a:t>AI</a:t>
            </a:r>
            <a:r>
              <a:rPr lang="ko-KR" altLang="en-US" sz="2000" dirty="0"/>
              <a:t>산업생태계활성화방안 및 거버넌스구성방안 토론회</a:t>
            </a:r>
            <a:r>
              <a:rPr lang="en-US" altLang="ko-KR" sz="2000" dirty="0"/>
              <a:t>(‘19.7.4.)</a:t>
            </a:r>
            <a:br>
              <a:rPr lang="en-US" altLang="ko-KR" sz="2000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3200" dirty="0"/>
              <a:t>국가산업경쟁력</a:t>
            </a:r>
            <a:r>
              <a:rPr lang="en-US" altLang="ko-KR" sz="3200" dirty="0"/>
              <a:t> </a:t>
            </a:r>
            <a:r>
              <a:rPr lang="ko-KR" altLang="en-US" sz="3200" dirty="0"/>
              <a:t>강화를 위한 </a:t>
            </a:r>
            <a:br>
              <a:rPr lang="en-US" altLang="ko-KR" sz="3200" dirty="0"/>
            </a:br>
            <a:r>
              <a:rPr lang="ko-KR" altLang="en-US" sz="3200" b="1" dirty="0"/>
              <a:t>산업</a:t>
            </a:r>
            <a:r>
              <a:rPr lang="en-US" altLang="ko-KR" sz="3200" b="1" dirty="0"/>
              <a:t>AI </a:t>
            </a:r>
            <a:r>
              <a:rPr lang="ko-KR" altLang="en-US" sz="3200" b="1" dirty="0"/>
              <a:t>및 산업지능화비즈니스 메카 조성방안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07972"/>
            <a:ext cx="9144000" cy="2336800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2019.7.4.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3400" dirty="0"/>
              <a:t>이순석</a:t>
            </a:r>
            <a:endParaRPr lang="en-US" altLang="ko-KR" sz="3400" dirty="0"/>
          </a:p>
          <a:p>
            <a:r>
              <a:rPr lang="ko-KR" altLang="en-US" dirty="0"/>
              <a:t>디지털건축가</a:t>
            </a:r>
            <a:r>
              <a:rPr lang="en-US" altLang="ko-KR" dirty="0"/>
              <a:t>, ETRI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85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</a:t>
            </a:r>
            <a:r>
              <a:rPr lang="en-US" altLang="ko-KR" dirty="0"/>
              <a:t>AI…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6" y="2479508"/>
            <a:ext cx="1535558" cy="146837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39" y="2445653"/>
            <a:ext cx="1146727" cy="1738993"/>
          </a:xfrm>
          <a:prstGeom prst="rect">
            <a:avLst/>
          </a:prstGeom>
        </p:spPr>
      </p:pic>
      <p:pic>
        <p:nvPicPr>
          <p:cNvPr id="6" name="그림 5" descr="&lt;strong&gt;노트북&lt;/strong&gt; 컴퓨터 수첩 · Pixabay의 무료 이미지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49" y="2330820"/>
            <a:ext cx="2456701" cy="1765754"/>
          </a:xfrm>
          <a:prstGeom prst="rect">
            <a:avLst/>
          </a:prstGeom>
        </p:spPr>
      </p:pic>
      <p:pic>
        <p:nvPicPr>
          <p:cNvPr id="7" name="그림 6" descr="내 &lt;strong&gt;스마트폰의&lt;/strong&gt; 숨은 기능 무엇일까?알아두면 유익한 &lt;strong&gt;스마트폰&lt;/strong&gt; 팁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121" y="2092437"/>
            <a:ext cx="2447882" cy="209220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2141767" y="3138541"/>
            <a:ext cx="348342" cy="4319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417707" y="3099162"/>
            <a:ext cx="348342" cy="4319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425950" y="3138540"/>
            <a:ext cx="348342" cy="4319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IEEE, 최초의 윤리적 &lt;strong&gt;인공지능&lt;/strong&gt; 디자인 지침서 발표 - 연구윤리정보 ..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0354"/>
            <a:ext cx="12192001" cy="68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지능</a:t>
            </a:r>
            <a:r>
              <a:rPr lang="en-US" altLang="ko-KR" dirty="0"/>
              <a:t>, </a:t>
            </a:r>
            <a:r>
              <a:rPr lang="ko-KR" altLang="en-US" dirty="0"/>
              <a:t>知能</a:t>
            </a:r>
            <a:r>
              <a:rPr lang="en-US" altLang="ko-KR" dirty="0"/>
              <a:t>, Intelligence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아는</a:t>
            </a:r>
            <a:r>
              <a:rPr lang="en-US" altLang="ko-KR" dirty="0"/>
              <a:t> </a:t>
            </a:r>
            <a:r>
              <a:rPr lang="ko-KR" altLang="en-US" dirty="0"/>
              <a:t>능력 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오토마타 </a:t>
            </a:r>
            <a:r>
              <a:rPr lang="en-US" altLang="ko-KR" dirty="0"/>
              <a:t>vs. </a:t>
            </a:r>
            <a:r>
              <a:rPr lang="ko-KR" altLang="en-US" dirty="0" err="1"/>
              <a:t>머신러닝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뭘</a:t>
            </a:r>
            <a:r>
              <a:rPr lang="en-US" altLang="ko-KR" dirty="0"/>
              <a:t>, </a:t>
            </a:r>
            <a:r>
              <a:rPr lang="ko-KR" altLang="en-US" dirty="0"/>
              <a:t>안다는 것이 무엇인가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감각</a:t>
            </a:r>
            <a:endParaRPr lang="en-US" altLang="ko-KR" dirty="0"/>
          </a:p>
          <a:p>
            <a:pPr lvl="1"/>
            <a:r>
              <a:rPr lang="ko-KR" altLang="en-US" dirty="0"/>
              <a:t>지각</a:t>
            </a:r>
            <a:endParaRPr lang="en-US" altLang="ko-KR" dirty="0"/>
          </a:p>
          <a:p>
            <a:pPr lvl="1"/>
            <a:r>
              <a:rPr lang="ko-KR" altLang="en-US" dirty="0"/>
              <a:t>인지</a:t>
            </a:r>
            <a:endParaRPr lang="en-US" altLang="ko-KR" dirty="0"/>
          </a:p>
          <a:p>
            <a:pPr lvl="1"/>
            <a:r>
              <a:rPr lang="ko-KR" altLang="en-US" dirty="0"/>
              <a:t>운동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56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사람이 아는 것 </a:t>
            </a:r>
            <a:r>
              <a:rPr lang="en-US" altLang="ko-KR" dirty="0"/>
              <a:t>vs. </a:t>
            </a:r>
            <a:r>
              <a:rPr lang="ko-KR" altLang="en-US" dirty="0"/>
              <a:t>기계가 아는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기계</a:t>
            </a:r>
            <a:r>
              <a:rPr lang="en-US" altLang="ko-KR" dirty="0"/>
              <a:t>: </a:t>
            </a:r>
            <a:r>
              <a:rPr lang="ko-KR" altLang="en-US" dirty="0"/>
              <a:t>감각</a:t>
            </a:r>
            <a:r>
              <a:rPr lang="en-US" altLang="ko-KR" dirty="0"/>
              <a:t>, </a:t>
            </a:r>
            <a:r>
              <a:rPr lang="ko-KR" altLang="en-US" dirty="0"/>
              <a:t>지각</a:t>
            </a:r>
            <a:r>
              <a:rPr lang="en-US" altLang="ko-KR" dirty="0"/>
              <a:t>, </a:t>
            </a:r>
            <a:r>
              <a:rPr lang="ko-KR" altLang="en-US" dirty="0"/>
              <a:t>감각된 것에 대한 인지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추론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사람</a:t>
            </a:r>
            <a:r>
              <a:rPr lang="en-US" altLang="ko-KR" dirty="0"/>
              <a:t>: </a:t>
            </a:r>
            <a:r>
              <a:rPr lang="ko-KR" altLang="en-US" dirty="0"/>
              <a:t>기계</a:t>
            </a:r>
            <a:r>
              <a:rPr lang="en-US" altLang="ko-KR" dirty="0"/>
              <a:t>+ </a:t>
            </a:r>
            <a:r>
              <a:rPr lang="ko-KR" altLang="en-US" dirty="0"/>
              <a:t>추상화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이름짓기</a:t>
            </a:r>
            <a:endParaRPr lang="en-US" altLang="ko-KR" dirty="0"/>
          </a:p>
          <a:p>
            <a:pPr lvl="1"/>
            <a:r>
              <a:rPr lang="ko-KR" altLang="en-US" dirty="0" err="1"/>
              <a:t>개념정의</a:t>
            </a:r>
            <a:endParaRPr lang="en-US" altLang="ko-KR" dirty="0"/>
          </a:p>
          <a:p>
            <a:pPr lvl="1"/>
            <a:r>
              <a:rPr lang="ko-KR" altLang="en-US" dirty="0"/>
              <a:t>개념간의 </a:t>
            </a:r>
            <a:r>
              <a:rPr lang="ko-KR" altLang="en-US" dirty="0" err="1"/>
              <a:t>맥락정의</a:t>
            </a:r>
            <a:endParaRPr lang="en-US" altLang="ko-KR" dirty="0"/>
          </a:p>
          <a:p>
            <a:pPr lvl="1"/>
            <a:r>
              <a:rPr lang="ko-KR" altLang="en-US" dirty="0"/>
              <a:t>추상의 추상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7829551" y="4983162"/>
            <a:ext cx="3100387" cy="1328738"/>
          </a:xfrm>
          <a:prstGeom prst="wedgeRoundRectCallout">
            <a:avLst>
              <a:gd name="adj1" fmla="val -212131"/>
              <a:gd name="adj2" fmla="val -1453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비감독학습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대뇌피질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감독학습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강화학습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기저핵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07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로 인하여 분파되는 산업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서비스 </a:t>
            </a:r>
            <a:r>
              <a:rPr lang="en-US" altLang="ko-KR" dirty="0"/>
              <a:t>AI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감각</a:t>
            </a:r>
            <a:endParaRPr lang="en-US" altLang="ko-KR" dirty="0"/>
          </a:p>
          <a:p>
            <a:pPr lvl="1"/>
            <a:r>
              <a:rPr lang="ko-KR" altLang="en-US" dirty="0"/>
              <a:t>지각 </a:t>
            </a:r>
            <a:r>
              <a:rPr lang="en-US" altLang="ko-KR" dirty="0"/>
              <a:t>–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1"/>
            <a:r>
              <a:rPr lang="ko-KR" altLang="en-US" dirty="0"/>
              <a:t>패턴 인지</a:t>
            </a:r>
            <a:endParaRPr lang="en-US" altLang="ko-KR" dirty="0"/>
          </a:p>
          <a:p>
            <a:pPr lvl="1"/>
            <a:r>
              <a:rPr lang="ko-KR" altLang="en-US" dirty="0"/>
              <a:t>운동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산업 </a:t>
            </a:r>
            <a:r>
              <a:rPr lang="en-US" altLang="ko-KR" dirty="0"/>
              <a:t>AI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감각할</a:t>
            </a:r>
            <a:r>
              <a:rPr lang="en-US" altLang="ko-KR" dirty="0"/>
              <a:t> </a:t>
            </a:r>
            <a:r>
              <a:rPr lang="ko-KR" altLang="en-US" dirty="0"/>
              <a:t>수 없는 개념의 세계</a:t>
            </a:r>
            <a:r>
              <a:rPr lang="en-US" altLang="ko-KR" dirty="0"/>
              <a:t>, Domain Knowledge</a:t>
            </a:r>
          </a:p>
          <a:p>
            <a:pPr lvl="1"/>
            <a:r>
              <a:rPr lang="en-US" altLang="ko-KR" dirty="0"/>
              <a:t>Process Optimization </a:t>
            </a:r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작업</a:t>
            </a:r>
            <a:r>
              <a:rPr lang="en-US" altLang="ko-KR" dirty="0"/>
              <a:t>, </a:t>
            </a:r>
            <a:r>
              <a:rPr lang="ko-KR" altLang="en-US" dirty="0"/>
              <a:t>출력 등에 대한 정형화</a:t>
            </a:r>
            <a:endParaRPr lang="en-US" altLang="ko-KR" dirty="0"/>
          </a:p>
          <a:p>
            <a:pPr lvl="2"/>
            <a:r>
              <a:rPr lang="ko-KR" altLang="en-US" dirty="0"/>
              <a:t>새로운 工法</a:t>
            </a:r>
            <a:r>
              <a:rPr lang="en-US" altLang="ko-KR" dirty="0"/>
              <a:t>: </a:t>
            </a:r>
            <a:r>
              <a:rPr lang="ko-KR" altLang="en-US" dirty="0"/>
              <a:t>입력 장치</a:t>
            </a:r>
            <a:r>
              <a:rPr lang="en-US" altLang="ko-KR" dirty="0"/>
              <a:t>, </a:t>
            </a:r>
            <a:r>
              <a:rPr lang="ko-KR" altLang="en-US" dirty="0"/>
              <a:t>작업 장치</a:t>
            </a:r>
            <a:r>
              <a:rPr lang="en-US" altLang="ko-KR" dirty="0"/>
              <a:t>, </a:t>
            </a:r>
            <a:r>
              <a:rPr lang="ko-KR" altLang="en-US" dirty="0"/>
              <a:t>출력 장치 등의 지능화</a:t>
            </a:r>
          </a:p>
        </p:txBody>
      </p:sp>
    </p:spTree>
    <p:extLst>
      <p:ext uri="{BB962C8B-B14F-4D97-AF65-F5344CB8AC3E}">
        <p14:creationId xmlns:p14="http://schemas.microsoft.com/office/powerpoint/2010/main" val="220224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산업 </a:t>
            </a:r>
            <a:r>
              <a:rPr lang="en-US" altLang="ko-KR" dirty="0"/>
              <a:t>AI = </a:t>
            </a:r>
            <a:r>
              <a:rPr lang="ko-KR" altLang="en-US" dirty="0"/>
              <a:t>산업 도메인 지식의 </a:t>
            </a:r>
            <a:r>
              <a:rPr lang="en-US" altLang="ko-KR" dirty="0"/>
              <a:t>DX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IDX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새로운 가치 창출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산업경쟁력 강화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Intelligent Digital Transformation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기존산업의 가치생산시스템 전반에 걸친 고도화</a:t>
            </a:r>
            <a:endParaRPr lang="en-US" altLang="ko-KR" dirty="0"/>
          </a:p>
          <a:p>
            <a:pPr lvl="1"/>
            <a:r>
              <a:rPr lang="ko-KR" altLang="en-US" dirty="0"/>
              <a:t>노동집약적 공정의 적극적인 </a:t>
            </a:r>
            <a:r>
              <a:rPr lang="en-US" altLang="ko-KR" dirty="0"/>
              <a:t>RPA (Robotics Processing Automation)</a:t>
            </a:r>
            <a:r>
              <a:rPr lang="ko-KR" altLang="en-US" dirty="0"/>
              <a:t>화</a:t>
            </a:r>
            <a:endParaRPr lang="en-US" altLang="ko-KR" dirty="0"/>
          </a:p>
          <a:p>
            <a:pPr lvl="1"/>
            <a:r>
              <a:rPr lang="ko-KR" altLang="en-US" dirty="0"/>
              <a:t>무방비 상태에 있던 관리포인터들의 </a:t>
            </a:r>
            <a:r>
              <a:rPr lang="en-US" altLang="ko-KR" dirty="0"/>
              <a:t>RPA</a:t>
            </a:r>
            <a:r>
              <a:rPr lang="ko-KR" altLang="en-US" dirty="0"/>
              <a:t>화</a:t>
            </a:r>
            <a:endParaRPr lang="en-US" altLang="ko-KR" dirty="0"/>
          </a:p>
          <a:p>
            <a:pPr lvl="1"/>
            <a:r>
              <a:rPr lang="ko-KR" altLang="en-US" dirty="0"/>
              <a:t>공정 최적화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신가치생산시스템을 위한 장치산업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구름 모양 설명선 3"/>
          <p:cNvSpPr/>
          <p:nvPr/>
        </p:nvSpPr>
        <p:spPr>
          <a:xfrm>
            <a:off x="8828690" y="1587062"/>
            <a:ext cx="2249213" cy="1308566"/>
          </a:xfrm>
          <a:prstGeom prst="cloudCallout">
            <a:avLst>
              <a:gd name="adj1" fmla="val -159127"/>
              <a:gd name="adj2" fmla="val 2022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왜 학습시킬 것인가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8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6399" y="968567"/>
            <a:ext cx="1700213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DASA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7697" y="925704"/>
            <a:ext cx="197167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KAIST AI </a:t>
            </a:r>
            <a:r>
              <a:rPr lang="ko-KR" altLang="en-US"/>
              <a:t>대학원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52849" y="3829039"/>
            <a:ext cx="676277" cy="528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90987" y="5400658"/>
            <a:ext cx="990602" cy="61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에너지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6794" y="3100375"/>
            <a:ext cx="990602" cy="61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12738" y="3100375"/>
            <a:ext cx="990602" cy="61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조선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03340" y="5357797"/>
            <a:ext cx="990602" cy="61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12903" y="3829039"/>
            <a:ext cx="990602" cy="61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바이오</a:t>
            </a:r>
          </a:p>
        </p:txBody>
      </p:sp>
      <p:cxnSp>
        <p:nvCxnSpPr>
          <p:cNvPr id="10" name="직선 화살표 연결선 9"/>
          <p:cNvCxnSpPr>
            <a:stCxn id="3" idx="3"/>
            <a:endCxn id="2" idx="1"/>
          </p:cNvCxnSpPr>
          <p:nvPr/>
        </p:nvCxnSpPr>
        <p:spPr>
          <a:xfrm>
            <a:off x="2719374" y="1232886"/>
            <a:ext cx="2817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3" idx="0"/>
            <a:endCxn id="2" idx="2"/>
          </p:cNvCxnSpPr>
          <p:nvPr/>
        </p:nvCxnSpPr>
        <p:spPr>
          <a:xfrm flipV="1">
            <a:off x="6357932" y="1497205"/>
            <a:ext cx="28574" cy="3121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  <a:endCxn id="13" idx="1"/>
          </p:cNvCxnSpPr>
          <p:nvPr/>
        </p:nvCxnSpPr>
        <p:spPr>
          <a:xfrm flipV="1">
            <a:off x="5081589" y="4927986"/>
            <a:ext cx="781042" cy="782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862631" y="4618423"/>
            <a:ext cx="990602" cy="61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4" idx="3"/>
            <a:endCxn id="13" idx="1"/>
          </p:cNvCxnSpPr>
          <p:nvPr/>
        </p:nvCxnSpPr>
        <p:spPr>
          <a:xfrm>
            <a:off x="4429126" y="4093358"/>
            <a:ext cx="1433505" cy="834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13" idx="1"/>
          </p:cNvCxnSpPr>
          <p:nvPr/>
        </p:nvCxnSpPr>
        <p:spPr>
          <a:xfrm>
            <a:off x="5372095" y="3719500"/>
            <a:ext cx="490536" cy="1208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13" idx="3"/>
          </p:cNvCxnSpPr>
          <p:nvPr/>
        </p:nvCxnSpPr>
        <p:spPr>
          <a:xfrm flipH="1">
            <a:off x="6853233" y="3719500"/>
            <a:ext cx="354806" cy="1208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1"/>
            <a:endCxn id="13" idx="3"/>
          </p:cNvCxnSpPr>
          <p:nvPr/>
        </p:nvCxnSpPr>
        <p:spPr>
          <a:xfrm flipH="1">
            <a:off x="6853233" y="4138602"/>
            <a:ext cx="1159670" cy="789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1"/>
            <a:endCxn id="13" idx="3"/>
          </p:cNvCxnSpPr>
          <p:nvPr/>
        </p:nvCxnSpPr>
        <p:spPr>
          <a:xfrm flipH="1" flipV="1">
            <a:off x="6853233" y="4927986"/>
            <a:ext cx="850107" cy="739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386129" y="2710753"/>
            <a:ext cx="6000751" cy="4053489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089349" y="973617"/>
            <a:ext cx="1700213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DICA</a:t>
            </a:r>
            <a:endParaRPr lang="ko-KR" altLang="en-US"/>
          </a:p>
        </p:txBody>
      </p:sp>
      <p:cxnSp>
        <p:nvCxnSpPr>
          <p:cNvPr id="21" name="직선 화살표 연결선 20"/>
          <p:cNvCxnSpPr>
            <a:stCxn id="2" idx="3"/>
            <a:endCxn id="20" idx="1"/>
          </p:cNvCxnSpPr>
          <p:nvPr/>
        </p:nvCxnSpPr>
        <p:spPr>
          <a:xfrm>
            <a:off x="7236612" y="1232886"/>
            <a:ext cx="2852737" cy="5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73907" y="4433876"/>
            <a:ext cx="197167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GIST AI SOC</a:t>
            </a:r>
            <a:endParaRPr lang="ko-KR" altLang="en-US"/>
          </a:p>
        </p:txBody>
      </p:sp>
      <p:cxnSp>
        <p:nvCxnSpPr>
          <p:cNvPr id="23" name="직선 화살표 연결선 22"/>
          <p:cNvCxnSpPr>
            <a:stCxn id="22" idx="0"/>
            <a:endCxn id="3" idx="2"/>
          </p:cNvCxnSpPr>
          <p:nvPr/>
        </p:nvCxnSpPr>
        <p:spPr>
          <a:xfrm flipH="1" flipV="1">
            <a:off x="1733536" y="1540067"/>
            <a:ext cx="26210" cy="2893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3"/>
            <a:endCxn id="19" idx="2"/>
          </p:cNvCxnSpPr>
          <p:nvPr/>
        </p:nvCxnSpPr>
        <p:spPr>
          <a:xfrm flipV="1">
            <a:off x="2745584" y="4737498"/>
            <a:ext cx="640545" cy="3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632585" y="1806767"/>
            <a:ext cx="2478891" cy="619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산업</a:t>
            </a:r>
            <a:r>
              <a:rPr lang="en-US" altLang="ko-KR" dirty="0">
                <a:solidFill>
                  <a:schemeClr val="tx1"/>
                </a:solidFill>
              </a:rPr>
              <a:t>AI</a:t>
            </a:r>
            <a:r>
              <a:rPr lang="ko-KR" altLang="en-US">
                <a:solidFill>
                  <a:schemeClr val="tx1"/>
                </a:solidFill>
              </a:rPr>
              <a:t>인력양성센터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2" idx="2"/>
            <a:endCxn id="25" idx="0"/>
          </p:cNvCxnSpPr>
          <p:nvPr/>
        </p:nvCxnSpPr>
        <p:spPr>
          <a:xfrm rot="5400000">
            <a:off x="5474488" y="894749"/>
            <a:ext cx="309562" cy="15144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984575" y="3690622"/>
            <a:ext cx="1971677" cy="6143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산업</a:t>
            </a:r>
            <a:r>
              <a:rPr lang="en-US" altLang="ko-KR" dirty="0">
                <a:solidFill>
                  <a:schemeClr val="tx1"/>
                </a:solidFill>
              </a:rPr>
              <a:t>AI</a:t>
            </a:r>
            <a:r>
              <a:rPr lang="ko-KR" altLang="en-US">
                <a:solidFill>
                  <a:schemeClr val="tx1"/>
                </a:solidFill>
              </a:rPr>
              <a:t>플랫폼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솔루션기업군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984575" y="5144671"/>
            <a:ext cx="1971677" cy="6143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산업지능화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부품소재기업군</a:t>
            </a:r>
          </a:p>
        </p:txBody>
      </p:sp>
      <p:cxnSp>
        <p:nvCxnSpPr>
          <p:cNvPr id="29" name="직선 연결선 28"/>
          <p:cNvCxnSpPr>
            <a:stCxn id="20" idx="2"/>
            <a:endCxn id="27" idx="0"/>
          </p:cNvCxnSpPr>
          <p:nvPr/>
        </p:nvCxnSpPr>
        <p:spPr>
          <a:xfrm>
            <a:off x="10939456" y="1502255"/>
            <a:ext cx="30958" cy="218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7" idx="2"/>
            <a:endCxn id="28" idx="0"/>
          </p:cNvCxnSpPr>
          <p:nvPr/>
        </p:nvCxnSpPr>
        <p:spPr>
          <a:xfrm>
            <a:off x="10970414" y="4304985"/>
            <a:ext cx="0" cy="83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853607" y="3540603"/>
            <a:ext cx="2236002" cy="23934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19" idx="6"/>
            <a:endCxn id="31" idx="1"/>
          </p:cNvCxnSpPr>
          <p:nvPr/>
        </p:nvCxnSpPr>
        <p:spPr>
          <a:xfrm flipV="1">
            <a:off x="9386880" y="4737329"/>
            <a:ext cx="466727" cy="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60036" y="6123123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“</a:t>
            </a:r>
            <a:r>
              <a:rPr lang="ko-KR" altLang="en-US" b="1">
                <a:solidFill>
                  <a:srgbClr val="0000FF"/>
                </a:solidFill>
              </a:rPr>
              <a:t>산업</a:t>
            </a:r>
            <a:r>
              <a:rPr lang="en-US" altLang="ko-KR" b="1" dirty="0">
                <a:solidFill>
                  <a:srgbClr val="0000FF"/>
                </a:solidFill>
              </a:rPr>
              <a:t>AI</a:t>
            </a:r>
            <a:r>
              <a:rPr lang="ko-KR" altLang="en-US" b="1">
                <a:solidFill>
                  <a:srgbClr val="0000FF"/>
                </a:solidFill>
              </a:rPr>
              <a:t>공정표준실험실 운영</a:t>
            </a:r>
            <a:r>
              <a:rPr lang="en-US" altLang="ko-KR" b="1" dirty="0">
                <a:solidFill>
                  <a:srgbClr val="0000FF"/>
                </a:solidFill>
              </a:rPr>
              <a:t>”</a:t>
            </a:r>
            <a:endParaRPr lang="ko-KR" altLang="en-US" b="1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2666" y="5134437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“AI </a:t>
            </a:r>
            <a:r>
              <a:rPr lang="en-US" altLang="ko-KR" b="1">
                <a:solidFill>
                  <a:srgbClr val="0000FF"/>
                </a:solidFill>
              </a:rPr>
              <a:t>Cloud </a:t>
            </a:r>
            <a:r>
              <a:rPr lang="ko-KR" altLang="en-US" b="1">
                <a:solidFill>
                  <a:srgbClr val="0000FF"/>
                </a:solidFill>
              </a:rPr>
              <a:t>활용</a:t>
            </a:r>
            <a:r>
              <a:rPr lang="en-US" altLang="ko-KR" b="1" dirty="0">
                <a:solidFill>
                  <a:srgbClr val="0000FF"/>
                </a:solidFill>
              </a:rPr>
              <a:t>”</a:t>
            </a:r>
            <a:endParaRPr lang="ko-KR" altLang="en-US" b="1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3495" y="513273"/>
            <a:ext cx="216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“AI </a:t>
            </a:r>
            <a:r>
              <a:rPr lang="ko-KR" altLang="en-US" b="1">
                <a:solidFill>
                  <a:srgbClr val="0000FF"/>
                </a:solidFill>
              </a:rPr>
              <a:t>알고리즘 공급</a:t>
            </a:r>
            <a:r>
              <a:rPr lang="en-US" altLang="ko-KR" b="1" dirty="0">
                <a:solidFill>
                  <a:srgbClr val="0000FF"/>
                </a:solidFill>
              </a:rPr>
              <a:t>”</a:t>
            </a:r>
            <a:endParaRPr lang="ko-KR" altLang="en-US" b="1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119428" y="60565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“</a:t>
            </a:r>
            <a:r>
              <a:rPr lang="ko-KR" altLang="en-US" b="1">
                <a:solidFill>
                  <a:srgbClr val="0000FF"/>
                </a:solidFill>
              </a:rPr>
              <a:t>지역新산업군</a:t>
            </a:r>
            <a:r>
              <a:rPr lang="en-US" altLang="ko-KR" b="1" dirty="0">
                <a:solidFill>
                  <a:srgbClr val="0000FF"/>
                </a:solidFill>
              </a:rPr>
              <a:t>”</a:t>
            </a:r>
            <a:endParaRPr lang="ko-KR" altLang="en-US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9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729"/>
          </a:xfrm>
        </p:spPr>
      </p:pic>
    </p:spTree>
    <p:extLst>
      <p:ext uri="{BB962C8B-B14F-4D97-AF65-F5344CB8AC3E}">
        <p14:creationId xmlns:p14="http://schemas.microsoft.com/office/powerpoint/2010/main" val="239790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221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대전AI산업생태계활성화방안 및 거버넌스구성방안 토론회(‘19.7.4.)   국가산업경쟁력 강화를 위한  산업AI 및 산업지능화비즈니스 메카 조성방안 </vt:lpstr>
      <vt:lpstr>인공지능 AI…란?</vt:lpstr>
      <vt:lpstr>지능, 知能, Intelligence</vt:lpstr>
      <vt:lpstr>사람이 아는 것 vs. 기계가 아는 것</vt:lpstr>
      <vt:lpstr>AI로 인하여 분파되는 산업</vt:lpstr>
      <vt:lpstr>산업 AI = 산업 도메인 지식의 DX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대전AI산업생태계활성화방안 및 거버넌스구성방안 토론회(‘19.7.4.)   국가산업경쟁력 강화를 위한  산업AI 및 산업지능화비즈니스 메카 조성방안</dc:title>
  <dc:creator>Lee Soon</dc:creator>
  <cp:lastModifiedBy>kimhc@inspace.re.kr</cp:lastModifiedBy>
  <cp:revision>20</cp:revision>
  <dcterms:created xsi:type="dcterms:W3CDTF">2019-06-27T03:47:51Z</dcterms:created>
  <dcterms:modified xsi:type="dcterms:W3CDTF">2019-07-03T06:19:56Z</dcterms:modified>
</cp:coreProperties>
</file>