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4" r:id="rId2"/>
    <p:sldId id="259" r:id="rId3"/>
    <p:sldId id="269" r:id="rId4"/>
    <p:sldId id="260" r:id="rId5"/>
    <p:sldId id="270" r:id="rId6"/>
    <p:sldId id="265" r:id="rId7"/>
    <p:sldId id="268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835"/>
    <a:srgbClr val="E6E4DC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48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notesViewPr>
    <p:cSldViewPr snapToGrid="0">
      <p:cViewPr varScale="1">
        <p:scale>
          <a:sx n="75" d="100"/>
          <a:sy n="75" d="100"/>
        </p:scale>
        <p:origin x="40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Based on your reading of Birhane (2021),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rational-individualistic view be defined?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are the implications of the rational-individualistic view for AI researchers, data scientists, and data developers?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170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Based on your reading of Birhane (2021),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the relational view be characterised?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key assumption of Afro-feminist epistemology?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What is the key assumption of enactive cognitive science?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060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Select one out of four tenets of Birhane’s (2021) relational ethics framework and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core assumption motivating this tenet?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this aspect of the relational ethics framework inform the development and employment of machine learning algorithms?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you agree or disagree with Birhane’s (2021) considerations on this tenet? Provide reasons for your agreement or disagreement.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4968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Select an additional tenet of Birhane’s (2021) relational ethics framework and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</a:t>
            </a: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core assumption motivating this tenet?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this aspect of the relational ethics framework inform the development and employment of machine learning algorithms?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 you agree or disagree with Birhane’s (2021) considerations on this tenet? Provide reasons for your agreement or disagreement.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274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Based on your previous presentation of 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two tenets of Birhane’s (2021) relational ethics framework, address the following questions: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can algorithmic biases and other forms of algorithmic injustice be mitigated in relational terms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could these relational mitigation strategies work in practice?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sz="12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factors across different stakeholders (e.g., universities, AI companies, end users) could prevent the successful implementation of relational mitigation strategies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  <a:endParaRPr lang="en-AU" sz="12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0AC98-8E30-490D-A639-38DF0F70C27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56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17" y="181429"/>
            <a:ext cx="2037600" cy="762730"/>
          </a:xfrm>
          <a:prstGeom prst="rect">
            <a:avLst/>
          </a:prstGeom>
        </p:spPr>
      </p:pic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369" y="181429"/>
            <a:ext cx="2037600" cy="762730"/>
          </a:xfrm>
          <a:prstGeom prst="rect">
            <a:avLst/>
          </a:prstGeom>
        </p:spPr>
      </p:pic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US" dirty="0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MQ RESEARCH FELLOWSHIP STAGE 3 | INTERVIEW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174" y="217272"/>
            <a:ext cx="2037600" cy="762730"/>
          </a:xfrm>
          <a:prstGeom prst="rect">
            <a:avLst/>
          </a:prstGeom>
        </p:spPr>
      </p:pic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D01ECA-9AB4-39D6-4E00-F7AE34B1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57835"/>
            <a:ext cx="8955628" cy="1074949"/>
          </a:xfrm>
        </p:spPr>
        <p:txBody>
          <a:bodyPr>
            <a:normAutofit/>
          </a:bodyPr>
          <a:lstStyle/>
          <a:p>
            <a:r>
              <a:rPr lang="en-AU" dirty="0"/>
              <a:t>Relational Thinking: Bias and Discrimination in Data Science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A8A328-DE73-5A9C-69DE-11BF69D7AD64}"/>
              </a:ext>
            </a:extLst>
          </p:cNvPr>
          <p:cNvSpPr txBox="1">
            <a:spLocks/>
          </p:cNvSpPr>
          <p:nvPr/>
        </p:nvSpPr>
        <p:spPr>
          <a:xfrm>
            <a:off x="720000" y="6115778"/>
            <a:ext cx="6676480" cy="39539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COMP2400/6400, S1, 2025: Media Presentation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DEECA1-28CB-530C-89C1-4EB74666C0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0000" y="2133600"/>
            <a:ext cx="8542867" cy="271670"/>
          </a:xfrm>
        </p:spPr>
        <p:txBody>
          <a:bodyPr>
            <a:normAutofit lnSpcReduction="10000"/>
          </a:bodyPr>
          <a:lstStyle/>
          <a:p>
            <a:r>
              <a:rPr lang="en-AU" dirty="0">
                <a:solidFill>
                  <a:schemeClr val="tx1"/>
                </a:solidFill>
              </a:rPr>
              <a:t>Tyler Johnson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A3E35C7-635A-2FBA-C85E-816364AEA7E9}"/>
              </a:ext>
            </a:extLst>
          </p:cNvPr>
          <p:cNvSpPr txBox="1">
            <a:spLocks/>
          </p:cNvSpPr>
          <p:nvPr/>
        </p:nvSpPr>
        <p:spPr>
          <a:xfrm>
            <a:off x="720000" y="2574235"/>
            <a:ext cx="8542867" cy="271670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cap="all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>
                <a:solidFill>
                  <a:schemeClr val="tx1"/>
                </a:solidFill>
              </a:rPr>
              <a:t>[Add the Date of your Recording]</a:t>
            </a:r>
          </a:p>
          <a:p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7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dirty="0"/>
              <a:t>What Is the Rational-Individualistic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1167200" cy="4525963"/>
          </a:xfrm>
        </p:spPr>
        <p:txBody>
          <a:bodyPr>
            <a:normAutofit/>
          </a:bodyPr>
          <a:lstStyle/>
          <a:p>
            <a:r>
              <a:rPr lang="en-AU" sz="2400" b="1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Prioritises “Reason and Logical Coherence [as] superior for knowledge production”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Attempts to define an immutable and consistent underlying truth.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Focuses on perceiving the world from a distant, objective, frame of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Silos and separates knowledge from its context in a larger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sz="2400" b="1" dirty="0"/>
              <a:t>What are its implications for AI researchers, data scientists and developers?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Creates misconceptions of the existence of a ‘neutral’ view.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Assumes there is a correct, determinable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Intolerant of ambiguity.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Often results in the removal of context from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75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2187-7567-5576-551F-C5F50AC5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5A1A-3DA5-ACF7-5186-507836C9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What Is the Relational 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908A-A39C-004D-4E50-4DAE53056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45" y="1620000"/>
            <a:ext cx="11336482" cy="4525963"/>
          </a:xfrm>
        </p:spPr>
        <p:txBody>
          <a:bodyPr>
            <a:normAutofit/>
          </a:bodyPr>
          <a:lstStyle/>
          <a:p>
            <a:r>
              <a:rPr lang="en-AU" sz="2400" b="1" dirty="0"/>
              <a:t>What is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“Relational perspectives view existence as fundamentally co-existent in a web of relations”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Prioritises understanding the relations and dependencies between all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Contextualises knowledge based on what it affects and is affected by.</a:t>
            </a:r>
          </a:p>
          <a:p>
            <a:r>
              <a:rPr lang="en-AU" sz="2400" b="1" dirty="0"/>
              <a:t>What is the key assumption of Afro-feminist epistemology?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Knowing is an active and engaged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Lived experiences are the most important and reliable form of knowledge.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“Concrete experiences are primary and abstract reasoning secondary.” (Birhane, 2021).</a:t>
            </a:r>
          </a:p>
          <a:p>
            <a:r>
              <a:rPr lang="en-AU" sz="2400" b="1" dirty="0"/>
              <a:t>What is the key assumption of Enactive Cognitive Science?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Similar to Afro-feminism, knowing is an active practice.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“Knowing is an activity that happens in the relationship between the knower and the known.”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People and knowledge are not created in isolation, but are a product of their environment.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D46655-A261-343C-6972-2FBDF0DB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4575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Centering the Disproportionally Impacted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/>
              <a:t>Core 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Marginalised groups are disproportionally affected by AI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Marginalised groups hold an “epistemic privilege to recognise harm and discrimination.” (Birhane, 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Collaboration between data scientists and marginalised communities is critical to minimise harm.</a:t>
            </a:r>
          </a:p>
          <a:p>
            <a:r>
              <a:rPr lang="en-AU" sz="2400" b="1" dirty="0"/>
              <a:t>How does this inform the development of ML algorithms?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Greater emphasis on addressing power asymmetry in ML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Design should be led by marginalised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Lived experiences should inform the development and implementation of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AI systems should move away from the </a:t>
            </a: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46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01614-4AE7-8DFD-D7E4-14BE0B55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18A9-C359-6A9A-F9DD-E90BCF4E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AU" sz="2900" dirty="0"/>
              <a:t>Prioritising of Understanding Over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04A6-9EEA-A9A7-5D37-B6E1CF70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tabLst>
                <a:tab pos="457200" algn="l"/>
              </a:tabLst>
            </a:pPr>
            <a:r>
              <a:rPr lang="en-AU" sz="2400" b="1" dirty="0"/>
              <a:t>Core Assumptions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Contextualised understanding is more important for knowledge production.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Aims to examine patterns and determine why these patterns exist.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Questions prior norms in data, as opposed to using them as a basis for predictive models.</a:t>
            </a:r>
          </a:p>
          <a:p>
            <a:pPr lvl="0">
              <a:tabLst>
                <a:tab pos="457200" algn="l"/>
              </a:tabLst>
            </a:pPr>
            <a:r>
              <a:rPr lang="en-AU" sz="2400" b="1" dirty="0"/>
              <a:t>How does this inform the development of ML algorithms?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Explains bias in data in its social, historical, and cultural context.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Promotes data scientists to question the conclusion ML algorithms draw as a result of bias. 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Frames AI as a tool for questioning historical patterns, instead of perpetuating them,</a:t>
            </a:r>
          </a:p>
          <a:p>
            <a:pPr marL="28575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AU" dirty="0"/>
              <a:t>Focuses less on de-biasing a dataset and more on analysing why that bias exists in the first place.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70CC96-A668-264F-DB4A-12990838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399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Community Driven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Involve marginalised communities in the development cycle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</a:t>
            </a: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lived experiences and contextual nuance.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Empower community feedback loops</a:t>
            </a:r>
          </a:p>
          <a:p>
            <a:r>
              <a:rPr lang="en-AU" sz="24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Contextual and Qualitative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Supplement quantitative data with qualitative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Analyse patterns in data to question historical biases and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Collaborate with community to address underlying systemic inequalities.</a:t>
            </a:r>
          </a:p>
          <a:p>
            <a:r>
              <a:rPr lang="en-AU" sz="2400" b="1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Establish Iterative and Reflexive Evaluation Frameworks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continuous review processes focusing on both technical and social impacts.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Regularly incorporate feedback from marginalised groups on data collection and </a:t>
            </a:r>
            <a:r>
              <a:rPr lang="en-AU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AI implementation</a:t>
            </a:r>
          </a:p>
          <a:p>
            <a:endParaRPr lang="en-A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99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Birhane</a:t>
            </a:r>
          </a:p>
          <a:p>
            <a:endParaRPr lang="en-A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AU" sz="1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Ref 44 Wilson</a:t>
            </a:r>
          </a:p>
          <a:p>
            <a:endParaRPr lang="en-AU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sz="18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COMP2400/6400, S1, 2025: Media Presentation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5438113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7 MU Widescreen Templates v6" id="{8FD68928-20F0-40FC-B7A3-36F9C6F475B2}" vid="{C4B169D2-345F-4689-ABD4-08FC98E159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 16x9 Template _2016</Template>
  <TotalTime>4632</TotalTime>
  <Words>947</Words>
  <Application>Microsoft Office PowerPoint</Application>
  <PresentationFormat>Widescreen</PresentationFormat>
  <Paragraphs>97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Wingdings</vt:lpstr>
      <vt:lpstr>MAC UNI BASIC_Round 1 Draft for feedback</vt:lpstr>
      <vt:lpstr>Relational Thinking: Bias and Discrimination in Data Science</vt:lpstr>
      <vt:lpstr>What Is the Rational-Individualistic View?</vt:lpstr>
      <vt:lpstr>What Is the Relational View?</vt:lpstr>
      <vt:lpstr>Centering the Disproportionally Impacted</vt:lpstr>
      <vt:lpstr>Prioritising of Understanding Over Prediction</vt:lpstr>
      <vt:lpstr>Mitigation Strategies</vt:lpstr>
      <vt:lpstr>References</vt:lpstr>
    </vt:vector>
  </TitlesOfParts>
  <Company>Visio Plan 2 Installation Only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Jo Chipperfield</dc:creator>
  <cp:lastModifiedBy>Tyler Johnson</cp:lastModifiedBy>
  <cp:revision>46</cp:revision>
  <cp:lastPrinted>2016-10-17T01:23:38Z</cp:lastPrinted>
  <dcterms:created xsi:type="dcterms:W3CDTF">2024-05-16T03:55:14Z</dcterms:created>
  <dcterms:modified xsi:type="dcterms:W3CDTF">2025-03-25T04:03:19Z</dcterms:modified>
</cp:coreProperties>
</file>