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4" r:id="rId2"/>
    <p:sldId id="259" r:id="rId3"/>
    <p:sldId id="269" r:id="rId4"/>
    <p:sldId id="260" r:id="rId5"/>
    <p:sldId id="270" r:id="rId6"/>
    <p:sldId id="265" r:id="rId7"/>
    <p:sldId id="268" r:id="rId8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1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indows User" initials="WU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3835"/>
    <a:srgbClr val="E6E4DC"/>
    <a:srgbClr val="D6D2C4"/>
    <a:srgbClr val="A619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3263" autoAdjust="0"/>
  </p:normalViewPr>
  <p:slideViewPr>
    <p:cSldViewPr snapToGrid="0">
      <p:cViewPr>
        <p:scale>
          <a:sx n="75" d="100"/>
          <a:sy n="75" d="100"/>
        </p:scale>
        <p:origin x="974" y="-62"/>
      </p:cViewPr>
      <p:guideLst>
        <p:guide orient="horz" pos="98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92"/>
    </p:cViewPr>
  </p:sorterViewPr>
  <p:notesViewPr>
    <p:cSldViewPr snapToGrid="0">
      <p:cViewPr varScale="1">
        <p:scale>
          <a:sx n="75" d="100"/>
          <a:sy n="75" d="100"/>
        </p:scale>
        <p:origin x="403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6AA85-543A-49BD-AAEA-D8BCB9E3072D}" type="datetimeFigureOut">
              <a:rPr lang="en-AU" smtClean="0"/>
              <a:t>26/03/2025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0358E6-743C-4555-8C1C-3E338A27C5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3784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AC062A73-2E64-49D6-ABD8-1FCFA8272204}" type="datetimeFigureOut">
              <a:rPr lang="en-AU" smtClean="0"/>
              <a:t>26/03/2025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5780AC98-8E30-490D-A639-38DF0F70C2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4587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0AC98-8E30-490D-A639-38DF0F70C274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4328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Based on your reading of Birhane (2021), address the following questions:</a:t>
            </a: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AU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How can the rational-individualistic view be defined?</a:t>
            </a:r>
            <a:r>
              <a:rPr lang="en-AU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AU" sz="12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AU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What are the implications of the rational-individualistic view for AI researchers, data scientists, and data developers? </a:t>
            </a: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0AC98-8E30-490D-A639-38DF0F70C274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1706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Based on your reading of Birhane (2021), address the following questions:</a:t>
            </a: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AU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How can the relational view be characterised?</a:t>
            </a:r>
            <a:r>
              <a:rPr lang="en-AU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AU" sz="12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AU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What is the key assumption of Afro-feminist epistemology?</a:t>
            </a: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What is the key assumption of enactive cognitive science?</a:t>
            </a: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0AC98-8E30-490D-A639-38DF0F70C274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2060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Select one out of four tenets of Birhane’s (2021) relational ethics framework and address the following questions:</a:t>
            </a: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AU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What is </a:t>
            </a:r>
            <a:r>
              <a:rPr lang="en-AU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core assumption motivating this tenet?</a:t>
            </a:r>
            <a:endParaRPr lang="en-AU" sz="12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AU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How can this aspect of the relational ethics framework inform the development and employment of machine learning algorithms?</a:t>
            </a:r>
            <a:endParaRPr lang="en-AU" sz="12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AU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Do you agree or disagree with Birhane’s (2021) considerations on this tenet? Provide reasons for your agreement or disagreement.</a:t>
            </a:r>
            <a:endParaRPr lang="en-AU" sz="12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0AC98-8E30-490D-A639-38DF0F70C274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4968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Select an additional tenet of Birhane’s (2021) relational ethics framework and address the following questions:</a:t>
            </a: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AU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What is </a:t>
            </a:r>
            <a:r>
              <a:rPr lang="en-AU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core assumption motivating this tenet?</a:t>
            </a:r>
            <a:endParaRPr lang="en-AU" sz="12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AU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How can this aspect of the relational ethics framework inform the development and employment of machine learning algorithms?</a:t>
            </a:r>
            <a:endParaRPr lang="en-AU" sz="12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AU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Do you agree or disagree with Birhane’s (2021) considerations on this tenet? Provide reasons for your agreement or disagreement.</a:t>
            </a:r>
            <a:endParaRPr lang="en-AU" sz="12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0AC98-8E30-490D-A639-38DF0F70C274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27429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Based on your previous presentation of </a:t>
            </a:r>
            <a:r>
              <a:rPr lang="en-AU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two tenets of Birhane’s (2021) relational ethics framework, address the following questions:</a:t>
            </a: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AU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How can algorithmic biases and other forms of algorithmic injustice be mitigated in relational terms</a:t>
            </a:r>
            <a:r>
              <a:rPr lang="en-AU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?</a:t>
            </a: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AU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How could these relational mitigation strategies work in practice?</a:t>
            </a:r>
            <a:endParaRPr lang="en-AU" sz="12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AU" sz="1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Which factors across different stakeholders (e.g., universities, AI companies, end users) could prevent the successful implementation of relational mitigation strategies</a:t>
            </a:r>
            <a:r>
              <a:rPr lang="en-AU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?</a:t>
            </a:r>
            <a:endParaRPr lang="en-AU" sz="12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0AC98-8E30-490D-A639-38DF0F70C274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5690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41904" y="181429"/>
            <a:ext cx="11710747" cy="6504214"/>
          </a:xfrm>
          <a:prstGeom prst="rect">
            <a:avLst/>
          </a:prstGeom>
          <a:solidFill>
            <a:srgbClr val="E6E4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 noProof="0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20000" y="2754276"/>
            <a:ext cx="6175828" cy="275580"/>
          </a:xfrm>
          <a:prstGeom prst="rect">
            <a:avLst/>
          </a:prstGeom>
          <a:ln>
            <a:noFill/>
          </a:ln>
        </p:spPr>
        <p:txBody>
          <a:bodyPr anchor="t" anchorCtr="0"/>
          <a:lstStyle>
            <a:lvl1pPr marL="0" indent="0" algn="l">
              <a:buNone/>
              <a:defRPr sz="11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noProof="0" dirty="0"/>
              <a:t>DATE: 3 October 2014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720000" y="1484784"/>
            <a:ext cx="85440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133600"/>
            <a:ext cx="8542867" cy="503238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117" y="181429"/>
            <a:ext cx="2037600" cy="76273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463"/>
          <a:stretch/>
        </p:blipFill>
        <p:spPr>
          <a:xfrm>
            <a:off x="241904" y="3067670"/>
            <a:ext cx="11710747" cy="361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826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74638"/>
            <a:ext cx="8458276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0000" y="6381329"/>
            <a:ext cx="5376597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US" dirty="0"/>
              <a:t>MQ RESEARCH FELLOWSHIP STAGE 3 | INTERVIEW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81329"/>
            <a:ext cx="2844800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t>‹#›</a:t>
            </a:fld>
            <a:endParaRPr lang="en-AU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542867" cy="475151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720000" y="1620000"/>
            <a:ext cx="10752000" cy="4525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92518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23392" y="6309321"/>
            <a:ext cx="5472608" cy="365125"/>
          </a:xfrm>
        </p:spPr>
        <p:txBody>
          <a:bodyPr/>
          <a:lstStyle/>
          <a:p>
            <a:r>
              <a:rPr lang="en-US" dirty="0"/>
              <a:t>MQ RESEARCH FELLOWSHIP STAGE 3 | INTERVIEW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09321"/>
            <a:ext cx="2844800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329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0001277" y="5715016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8594844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274638"/>
            <a:ext cx="8458276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3D112-7C89-384D-B4FC-664FC949D6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720000" y="1620000"/>
            <a:ext cx="8507963" cy="4490720"/>
          </a:xfrm>
        </p:spPr>
        <p:txBody>
          <a:bodyPr>
            <a:noAutofit/>
          </a:bodyPr>
          <a:lstStyle>
            <a:lvl7pPr>
              <a:buNone/>
              <a:defRPr/>
            </a:lvl7pPr>
            <a:lvl8pPr>
              <a:buNone/>
              <a:defRPr/>
            </a:lvl8pPr>
          </a:lstStyle>
          <a:p>
            <a:r>
              <a:rPr lang="en-US" b="1" dirty="0">
                <a:solidFill>
                  <a:srgbClr val="6D0020"/>
                </a:solidFill>
              </a:rPr>
              <a:t>HEADER INFO</a:t>
            </a:r>
          </a:p>
          <a:p>
            <a:r>
              <a:rPr lang="en-US" dirty="0" err="1">
                <a:latin typeface="Georgia"/>
                <a:cs typeface="Georgia"/>
              </a:rPr>
              <a:t>Consectetur</a:t>
            </a:r>
            <a:r>
              <a:rPr lang="en-US" dirty="0">
                <a:latin typeface="Georgia"/>
                <a:cs typeface="Georgia"/>
              </a:rPr>
              <a:t>  met </a:t>
            </a:r>
            <a:r>
              <a:rPr lang="en-US" dirty="0" err="1">
                <a:latin typeface="Georgia"/>
                <a:cs typeface="Georgia"/>
              </a:rPr>
              <a:t>adipiscing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elit</a:t>
            </a:r>
            <a:r>
              <a:rPr lang="en-US" dirty="0">
                <a:latin typeface="Georgia"/>
                <a:cs typeface="Georgia"/>
              </a:rPr>
              <a:t>. </a:t>
            </a:r>
            <a:r>
              <a:rPr lang="en-US" dirty="0" err="1">
                <a:latin typeface="Georgia"/>
                <a:cs typeface="Georgia"/>
              </a:rPr>
              <a:t>Aenean</a:t>
            </a:r>
            <a:r>
              <a:rPr lang="en-US" dirty="0">
                <a:latin typeface="Georgia"/>
                <a:cs typeface="Georgia"/>
              </a:rPr>
              <a:t> ac </a:t>
            </a:r>
            <a:r>
              <a:rPr lang="en-US" dirty="0" err="1">
                <a:latin typeface="Georgia"/>
                <a:cs typeface="Georgia"/>
              </a:rPr>
              <a:t>elit</a:t>
            </a:r>
            <a:r>
              <a:rPr lang="en-US" dirty="0">
                <a:latin typeface="Georgia"/>
                <a:cs typeface="Georgia"/>
              </a:rPr>
              <a:t> a </a:t>
            </a:r>
            <a:r>
              <a:rPr lang="en-US" dirty="0" err="1">
                <a:latin typeface="Georgia"/>
                <a:cs typeface="Georgia"/>
              </a:rPr>
              <a:t>felis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pharetra</a:t>
            </a:r>
            <a:r>
              <a:rPr lang="en-US" dirty="0">
                <a:latin typeface="Georgia"/>
                <a:cs typeface="Georgia"/>
              </a:rPr>
              <a:t> </a:t>
            </a:r>
            <a:br>
              <a:rPr lang="en-US" dirty="0">
                <a:latin typeface="Georgia"/>
                <a:cs typeface="Georgia"/>
              </a:rPr>
            </a:br>
            <a:r>
              <a:rPr lang="en-US" dirty="0" err="1">
                <a:latin typeface="Georgia"/>
                <a:cs typeface="Georgia"/>
              </a:rPr>
              <a:t>vel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Fringilla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elit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Duis</a:t>
            </a:r>
            <a:r>
              <a:rPr lang="en-US" dirty="0">
                <a:latin typeface="Georgia"/>
                <a:cs typeface="Georgia"/>
              </a:rPr>
              <a:t> dui </a:t>
            </a:r>
            <a:r>
              <a:rPr lang="en-US" dirty="0" err="1">
                <a:latin typeface="Georgia"/>
                <a:cs typeface="Georgia"/>
              </a:rPr>
              <a:t>arcu</a:t>
            </a:r>
            <a:r>
              <a:rPr lang="en-US" dirty="0">
                <a:latin typeface="Georgia"/>
                <a:cs typeface="Georgia"/>
              </a:rPr>
              <a:t>, </a:t>
            </a:r>
            <a:r>
              <a:rPr lang="en-US" dirty="0" err="1">
                <a:latin typeface="Georgia"/>
                <a:cs typeface="Georgia"/>
              </a:rPr>
              <a:t>amet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scelerisque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nec</a:t>
            </a:r>
            <a:r>
              <a:rPr lang="en-US" dirty="0">
                <a:latin typeface="Georgia"/>
                <a:cs typeface="Georgia"/>
              </a:rPr>
              <a:t> dictum </a:t>
            </a:r>
            <a:br>
              <a:rPr lang="en-US" dirty="0">
                <a:latin typeface="Georgia"/>
                <a:cs typeface="Georgia"/>
              </a:rPr>
            </a:br>
            <a:r>
              <a:rPr lang="en-US" dirty="0">
                <a:latin typeface="Georgia"/>
                <a:cs typeface="Georgia"/>
              </a:rPr>
              <a:t>ac </a:t>
            </a:r>
            <a:r>
              <a:rPr lang="en-US" dirty="0" err="1">
                <a:latin typeface="Georgia"/>
                <a:cs typeface="Georgia"/>
              </a:rPr>
              <a:t>conse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eu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elit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Donec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tincid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unt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enim</a:t>
            </a:r>
            <a:r>
              <a:rPr lang="en-US" dirty="0">
                <a:latin typeface="Georgia"/>
                <a:cs typeface="Georgia"/>
              </a:rPr>
              <a:t> sit </a:t>
            </a:r>
            <a:r>
              <a:rPr lang="en-US" dirty="0" err="1">
                <a:latin typeface="Georgia"/>
                <a:cs typeface="Georgia"/>
              </a:rPr>
              <a:t>amet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consequat</a:t>
            </a:r>
            <a:r>
              <a:rPr lang="en-US" dirty="0">
                <a:latin typeface="Georgia"/>
                <a:cs typeface="Georgia"/>
              </a:rPr>
              <a:t>.</a:t>
            </a:r>
          </a:p>
          <a:p>
            <a:pPr>
              <a:buFont typeface="Arial"/>
              <a:buChar char="•"/>
            </a:pPr>
            <a:endParaRPr lang="en-US" dirty="0">
              <a:latin typeface="Georgia"/>
              <a:cs typeface="Georgia"/>
            </a:endParaRPr>
          </a:p>
          <a:p>
            <a:pPr>
              <a:buFont typeface="Arial"/>
              <a:buChar char="•"/>
            </a:pPr>
            <a:r>
              <a:rPr lang="en-US" dirty="0" err="1">
                <a:latin typeface="Georgia"/>
                <a:cs typeface="Georgia"/>
              </a:rPr>
              <a:t>Lorum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ipsum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dolore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melior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nonne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tutte</a:t>
            </a:r>
            <a:r>
              <a:rPr lang="en-US" dirty="0">
                <a:latin typeface="Georgia"/>
                <a:cs typeface="Georgia"/>
              </a:rPr>
              <a:t> san </a:t>
            </a:r>
            <a:r>
              <a:rPr lang="en-US" dirty="0" err="1">
                <a:latin typeface="Georgia"/>
                <a:cs typeface="Georgia"/>
              </a:rPr>
              <a:t>toro</a:t>
            </a:r>
            <a:r>
              <a:rPr lang="en-US" dirty="0">
                <a:latin typeface="Georgia"/>
                <a:cs typeface="Georgia"/>
              </a:rPr>
              <a:t> velum</a:t>
            </a:r>
          </a:p>
          <a:p>
            <a:pPr marL="342900" lvl="7" indent="0"/>
            <a:r>
              <a:rPr lang="en-US" dirty="0" err="1">
                <a:latin typeface="Georgia"/>
                <a:cs typeface="Georgia"/>
              </a:rPr>
              <a:t>Lorum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ipsum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dolore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melior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nonne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tutte</a:t>
            </a:r>
            <a:r>
              <a:rPr lang="en-US" dirty="0">
                <a:latin typeface="Georgia"/>
                <a:cs typeface="Georgia"/>
              </a:rPr>
              <a:t> san </a:t>
            </a:r>
            <a:r>
              <a:rPr lang="en-US" dirty="0" err="1">
                <a:latin typeface="Georgia"/>
                <a:cs typeface="Georgia"/>
              </a:rPr>
              <a:t>toro</a:t>
            </a:r>
            <a:endParaRPr lang="en-US" dirty="0">
              <a:latin typeface="Georgia"/>
              <a:cs typeface="Georgia"/>
            </a:endParaRPr>
          </a:p>
          <a:p>
            <a:pPr marL="342900" lvl="7" indent="0"/>
            <a:endParaRPr lang="en-US" dirty="0">
              <a:latin typeface="Georgia"/>
              <a:cs typeface="Georgia"/>
            </a:endParaRPr>
          </a:p>
          <a:p>
            <a:pPr>
              <a:buFont typeface="Arial"/>
              <a:buChar char="•"/>
            </a:pPr>
            <a:r>
              <a:rPr lang="en-US" dirty="0" err="1">
                <a:latin typeface="Georgia"/>
                <a:cs typeface="Georgia"/>
              </a:rPr>
              <a:t>Lorum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ipsum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dolore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melior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nonne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tutte</a:t>
            </a:r>
            <a:r>
              <a:rPr lang="en-US" dirty="0">
                <a:latin typeface="Georgia"/>
                <a:cs typeface="Georgia"/>
              </a:rPr>
              <a:t> san </a:t>
            </a:r>
            <a:r>
              <a:rPr lang="en-US" dirty="0" err="1">
                <a:latin typeface="Georgia"/>
                <a:cs typeface="Georgia"/>
              </a:rPr>
              <a:t>toro</a:t>
            </a:r>
            <a:r>
              <a:rPr lang="en-US" dirty="0">
                <a:latin typeface="Georgia"/>
                <a:cs typeface="Georgia"/>
              </a:rPr>
              <a:t> velum</a:t>
            </a:r>
          </a:p>
          <a:p>
            <a:pPr marL="342900" lvl="6" indent="0"/>
            <a:r>
              <a:rPr lang="en-US" dirty="0" err="1">
                <a:latin typeface="Georgia"/>
                <a:cs typeface="Georgia"/>
              </a:rPr>
              <a:t>Lorum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ipsum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dolore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melior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nonne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tutte</a:t>
            </a:r>
            <a:r>
              <a:rPr lang="en-US" dirty="0">
                <a:latin typeface="Georgia"/>
                <a:cs typeface="Georgia"/>
              </a:rPr>
              <a:t> san </a:t>
            </a:r>
            <a:r>
              <a:rPr lang="en-US" dirty="0" err="1">
                <a:latin typeface="Georgia"/>
                <a:cs typeface="Georgia"/>
              </a:rPr>
              <a:t>toro</a:t>
            </a:r>
            <a:endParaRPr lang="en-US" dirty="0">
              <a:latin typeface="Georgia"/>
              <a:cs typeface="Georgia"/>
            </a:endParaRPr>
          </a:p>
          <a:p>
            <a:endParaRPr lang="en-US" dirty="0">
              <a:latin typeface="Georgia"/>
              <a:cs typeface="Georgia"/>
            </a:endParaRPr>
          </a:p>
          <a:p>
            <a:endParaRPr lang="en-US" dirty="0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458276" cy="434305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870846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41904" y="181429"/>
            <a:ext cx="11710747" cy="6504214"/>
          </a:xfrm>
          <a:prstGeom prst="rect">
            <a:avLst/>
          </a:prstGeom>
          <a:solidFill>
            <a:srgbClr val="E6E4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 noProof="0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20000" y="2754276"/>
            <a:ext cx="6175828" cy="275580"/>
          </a:xfrm>
          <a:prstGeom prst="rect">
            <a:avLst/>
          </a:prstGeom>
          <a:ln>
            <a:noFill/>
          </a:ln>
        </p:spPr>
        <p:txBody>
          <a:bodyPr anchor="t" anchorCtr="0"/>
          <a:lstStyle>
            <a:lvl1pPr marL="0" indent="0" algn="l">
              <a:buNone/>
              <a:defRPr sz="11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noProof="0" dirty="0"/>
              <a:t>DATE: 3 October 2014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720000" y="1484784"/>
            <a:ext cx="85440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133600"/>
            <a:ext cx="8542867" cy="503238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117" y="181429"/>
            <a:ext cx="2037600" cy="76273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241904" y="3062172"/>
            <a:ext cx="4722971" cy="36330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Placeholder 9" descr="Section_Image.jpg"/>
          <p:cNvPicPr>
            <a:picLocks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03" t="15468" r="100" b="1049"/>
          <a:stretch/>
        </p:blipFill>
        <p:spPr>
          <a:xfrm>
            <a:off x="4964875" y="3062172"/>
            <a:ext cx="6987287" cy="3632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959" y="3448840"/>
            <a:ext cx="1943987" cy="3239978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8046796" y="5910035"/>
            <a:ext cx="3591442" cy="655675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 anchorCtr="0">
            <a:normAutofit fontScale="77500" lnSpcReduction="20000"/>
          </a:bodyPr>
          <a:lstStyle/>
          <a:p>
            <a:r>
              <a:rPr lang="en-AU" sz="1200" dirty="0">
                <a:solidFill>
                  <a:schemeClr val="bg1"/>
                </a:solidFill>
                <a:latin typeface="Arial"/>
                <a:cs typeface="Arial"/>
              </a:rPr>
              <a:t>Note to user: Replace this image with your own.</a:t>
            </a:r>
          </a:p>
          <a:p>
            <a:pPr marL="266700" indent="-266700"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bg1"/>
                </a:solidFill>
                <a:latin typeface="Arial"/>
                <a:cs typeface="Arial"/>
              </a:rPr>
              <a:t>Right click on this Placeholder box</a:t>
            </a:r>
          </a:p>
          <a:p>
            <a:pPr marL="266700" lvl="2" indent="-266700"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bg1"/>
                </a:solidFill>
                <a:latin typeface="Arial"/>
                <a:cs typeface="Arial"/>
              </a:rPr>
              <a:t>Replace image</a:t>
            </a:r>
          </a:p>
          <a:p>
            <a:pPr marL="266700" lvl="2" indent="-266700"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bg1"/>
                </a:solidFill>
                <a:latin typeface="Arial"/>
                <a:cs typeface="Arial"/>
              </a:rPr>
              <a:t>Select image and click ‘Resize image to fit in placeholder’)</a:t>
            </a:r>
          </a:p>
        </p:txBody>
      </p:sp>
    </p:spTree>
    <p:extLst>
      <p:ext uri="{BB962C8B-B14F-4D97-AF65-F5344CB8AC3E}">
        <p14:creationId xmlns:p14="http://schemas.microsoft.com/office/powerpoint/2010/main" val="119201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1428" y="181429"/>
            <a:ext cx="11703337" cy="6504214"/>
          </a:xfrm>
          <a:prstGeom prst="rect">
            <a:avLst/>
          </a:prstGeom>
          <a:solidFill>
            <a:srgbClr val="E6E4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 noProof="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117" y="181429"/>
            <a:ext cx="2037600" cy="762730"/>
          </a:xfrm>
          <a:prstGeom prst="rect">
            <a:avLst/>
          </a:prstGeom>
        </p:spPr>
      </p:pic>
      <p:pic>
        <p:nvPicPr>
          <p:cNvPr id="9" name="Picture Placeholder 9" descr="Section_Image.jp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" t="15597" r="462" b="1605"/>
          <a:stretch/>
        </p:blipFill>
        <p:spPr>
          <a:xfrm>
            <a:off x="251429" y="1257301"/>
            <a:ext cx="11706850" cy="5419724"/>
          </a:xfrm>
          <a:prstGeom prst="rect">
            <a:avLst/>
          </a:prstGeom>
          <a:ln>
            <a:noFill/>
          </a:ln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0000" y="2863019"/>
            <a:ext cx="8045752" cy="60831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3485114"/>
            <a:ext cx="6407150" cy="503238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342605" y="5842000"/>
            <a:ext cx="3591442" cy="655675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 anchorCtr="0">
            <a:normAutofit fontScale="77500" lnSpcReduction="20000"/>
          </a:bodyPr>
          <a:lstStyle/>
          <a:p>
            <a:r>
              <a:rPr lang="en-AU" sz="1200" dirty="0">
                <a:solidFill>
                  <a:schemeClr val="bg1"/>
                </a:solidFill>
                <a:latin typeface="Arial"/>
                <a:cs typeface="Arial"/>
              </a:rPr>
              <a:t>Note to user: Replace this image with your own.</a:t>
            </a:r>
          </a:p>
          <a:p>
            <a:pPr marL="266700" indent="-266700"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bg1"/>
                </a:solidFill>
                <a:latin typeface="Arial"/>
                <a:cs typeface="Arial"/>
              </a:rPr>
              <a:t>Right click on this Placeholder box</a:t>
            </a:r>
          </a:p>
          <a:p>
            <a:pPr marL="266700" lvl="2" indent="-266700"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bg1"/>
                </a:solidFill>
                <a:latin typeface="Arial"/>
                <a:cs typeface="Arial"/>
              </a:rPr>
              <a:t>Replace image</a:t>
            </a:r>
          </a:p>
          <a:p>
            <a:pPr marL="266700" lvl="2" indent="-266700"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bg1"/>
                </a:solidFill>
                <a:latin typeface="Arial"/>
                <a:cs typeface="Arial"/>
              </a:rPr>
              <a:t>Select image and click ‘Resize image to fit in placeholder’)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457" y="3502203"/>
            <a:ext cx="3174822" cy="317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295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241904" y="181429"/>
            <a:ext cx="11710800" cy="6504214"/>
          </a:xfrm>
          <a:prstGeom prst="rect">
            <a:avLst/>
          </a:prstGeom>
          <a:solidFill>
            <a:srgbClr val="E6E4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5608410" y="6183276"/>
            <a:ext cx="5772668" cy="275580"/>
          </a:xfrm>
          <a:prstGeom prst="rect">
            <a:avLst/>
          </a:prstGeom>
          <a:ln>
            <a:noFill/>
          </a:ln>
        </p:spPr>
        <p:txBody>
          <a:bodyPr anchor="t" anchorCtr="0"/>
          <a:lstStyle>
            <a:lvl1pPr marL="0" indent="0" algn="l">
              <a:buNone/>
              <a:defRPr sz="11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noProof="0" dirty="0"/>
              <a:t>DATE: 3 October 2014</a:t>
            </a:r>
          </a:p>
        </p:txBody>
      </p:sp>
      <p:sp>
        <p:nvSpPr>
          <p:cNvPr id="21" name="Title 20"/>
          <p:cNvSpPr>
            <a:spLocks noGrp="1"/>
          </p:cNvSpPr>
          <p:nvPr>
            <p:ph type="title" hasCustomPrompt="1"/>
          </p:nvPr>
        </p:nvSpPr>
        <p:spPr>
          <a:xfrm>
            <a:off x="5639120" y="2708920"/>
            <a:ext cx="5665556" cy="648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AU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5638360" y="3357564"/>
            <a:ext cx="5666316" cy="503237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6369" y="181429"/>
            <a:ext cx="2037600" cy="762730"/>
          </a:xfrm>
          <a:prstGeom prst="rect">
            <a:avLst/>
          </a:prstGeom>
        </p:spPr>
      </p:pic>
      <p:pic>
        <p:nvPicPr>
          <p:cNvPr id="9" name="Picture 8" descr="MAC21_190.5x254_PowerPoint_Images_Cov v3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5" y="0"/>
            <a:ext cx="43830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982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74638"/>
            <a:ext cx="8458276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20000" y="1620000"/>
            <a:ext cx="10800001" cy="4525963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AU" dirty="0"/>
              <a:t>Content no bullets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0000" y="6381329"/>
            <a:ext cx="5304664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US" dirty="0"/>
              <a:t>MQ RESEARCH FELLOWSHIP STAGE 3 | INTERVIEW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81329"/>
            <a:ext cx="2844800" cy="365125"/>
          </a:xfrm>
        </p:spPr>
        <p:txBody>
          <a:bodyPr/>
          <a:lstStyle>
            <a:lvl1pPr>
              <a:defRPr sz="1050"/>
            </a:lvl1pPr>
          </a:lstStyle>
          <a:p>
            <a:fld id="{D9C42BCC-44E8-4F98-A8FE-EAF16D8C1E6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542867" cy="475914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017448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720000" y="1620000"/>
            <a:ext cx="10776675" cy="452437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74638"/>
            <a:ext cx="8458276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3392" y="6381329"/>
            <a:ext cx="5376597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US" dirty="0"/>
              <a:t>MQ RESEARCH FELLOWSHIP STAGE 3 | INTERVIEW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81329"/>
            <a:ext cx="2759075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t>‹#›</a:t>
            </a:fld>
            <a:endParaRPr lang="en-AU" dirty="0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542867" cy="386680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98723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74638"/>
            <a:ext cx="8458276" cy="648000"/>
          </a:xfrm>
        </p:spPr>
        <p:txBody>
          <a:bodyPr lIns="0" tIns="0" rIns="0" bIns="0"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20000" y="1620000"/>
            <a:ext cx="5220000" cy="4525963"/>
          </a:xfrm>
        </p:spPr>
        <p:txBody>
          <a:bodyPr lIns="0" tIns="0" rIns="0" bIns="0" numCol="1" spcCol="144000"/>
          <a:lstStyle>
            <a:lvl1pPr marL="0" indent="0">
              <a:buNone/>
              <a:defRPr baseline="0"/>
            </a:lvl1pPr>
          </a:lstStyle>
          <a:p>
            <a:pPr lvl="0"/>
            <a:r>
              <a:rPr lang="en-AU" dirty="0"/>
              <a:t>Two Column content no bullets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0000" y="6381329"/>
            <a:ext cx="5376597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US" dirty="0"/>
              <a:t>MQ RESEARCH FELLOWSHIP STAGE 3 | INTERVIEW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81329"/>
            <a:ext cx="2844800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t>‹#›</a:t>
            </a:fld>
            <a:endParaRPr lang="en-AU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542867" cy="425430"/>
          </a:xfrm>
        </p:spPr>
        <p:txBody>
          <a:bodyPr lIns="0" tIns="0" rIns="0" bIns="0"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248400" y="1620000"/>
            <a:ext cx="5220000" cy="4525963"/>
          </a:xfrm>
        </p:spPr>
        <p:txBody>
          <a:bodyPr lIns="0" tIns="0" rIns="0" bIns="0" numCol="1" spcCol="144000"/>
          <a:lstStyle>
            <a:lvl1pPr marL="0" indent="0">
              <a:buNone/>
              <a:defRPr baseline="0"/>
            </a:lvl1pPr>
          </a:lstStyle>
          <a:p>
            <a:pPr lvl="0"/>
            <a:r>
              <a:rPr lang="en-AU" dirty="0"/>
              <a:t>Two Column content no bullets</a:t>
            </a:r>
          </a:p>
        </p:txBody>
      </p:sp>
    </p:spTree>
    <p:extLst>
      <p:ext uri="{BB962C8B-B14F-4D97-AF65-F5344CB8AC3E}">
        <p14:creationId xmlns:p14="http://schemas.microsoft.com/office/powerpoint/2010/main" val="24045403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61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74638"/>
            <a:ext cx="8458276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0000" y="6381329"/>
            <a:ext cx="5376597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US"/>
              <a:t>MQ RESEARCH FELLOWSHIP STAGE 3 | INTERVIEW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81329"/>
            <a:ext cx="2844800" cy="365125"/>
          </a:xfrm>
        </p:spPr>
        <p:txBody>
          <a:bodyPr/>
          <a:lstStyle>
            <a:lvl1pPr>
              <a:defRPr sz="1050"/>
            </a:lvl1pPr>
          </a:lstStyle>
          <a:p>
            <a:fld id="{D9C42BCC-44E8-4F98-A8FE-EAF16D8C1E6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542867" cy="443830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720000" y="1620000"/>
            <a:ext cx="5220000" cy="452913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362400" y="1620000"/>
            <a:ext cx="5220000" cy="452913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4726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74638"/>
            <a:ext cx="8458276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0000" y="6381329"/>
            <a:ext cx="5376597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US" dirty="0"/>
              <a:t>MQ RESEARCH FELLOWSHIP STAGE 3 | INTERVIEW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81329"/>
            <a:ext cx="2844800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t>‹#›</a:t>
            </a:fld>
            <a:endParaRPr lang="en-AU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542867" cy="443830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808700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274638"/>
            <a:ext cx="8458276" cy="648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620000"/>
            <a:ext cx="10800001" cy="45259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0000" y="6309321"/>
            <a:ext cx="540067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MQ RESEARCH FELLOWSHIP STAGE 3 | INTERVIEW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51875" y="6309321"/>
            <a:ext cx="284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42BCC-44E8-4F98-A8FE-EAF16D8C1E6E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3174" y="217272"/>
            <a:ext cx="2037600" cy="762730"/>
          </a:xfrm>
          <a:prstGeom prst="rect">
            <a:avLst/>
          </a:prstGeom>
        </p:spPr>
      </p:pic>
      <p:pic>
        <p:nvPicPr>
          <p:cNvPr id="1026" name="Picture 2"/>
          <p:cNvPicPr preferRelativeResize="0"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1368000"/>
            <a:ext cx="10800000" cy="12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1762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67" r:id="rId3"/>
    <p:sldLayoutId id="2147483651" r:id="rId4"/>
    <p:sldLayoutId id="2147483650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55" r:id="rId11"/>
    <p:sldLayoutId id="2147483665" r:id="rId12"/>
    <p:sldLayoutId id="2147483669" r:id="rId13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spcBef>
          <a:spcPct val="20000"/>
        </a:spcBef>
        <a:buFont typeface="Georgia" panose="02040502050405020303" pitchFamily="18" charset="0"/>
        <a:buChar char="―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Georgia" panose="02040502050405020303" pitchFamily="18" charset="0"/>
        <a:buChar char="―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2" userDrawn="1">
          <p15:clr>
            <a:srgbClr val="F26B43"/>
          </p15:clr>
        </p15:guide>
        <p15:guide id="2" pos="4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D01ECA-9AB4-39D6-4E00-F7AE34B1D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057835"/>
            <a:ext cx="8955628" cy="1074949"/>
          </a:xfrm>
        </p:spPr>
        <p:txBody>
          <a:bodyPr>
            <a:normAutofit/>
          </a:bodyPr>
          <a:lstStyle/>
          <a:p>
            <a:r>
              <a:rPr lang="en-AU" dirty="0"/>
              <a:t>Relational Thinking: Bias and Discrimination in Data Science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8A8A328-DE73-5A9C-69DE-11BF69D7AD64}"/>
              </a:ext>
            </a:extLst>
          </p:cNvPr>
          <p:cNvSpPr txBox="1">
            <a:spLocks/>
          </p:cNvSpPr>
          <p:nvPr/>
        </p:nvSpPr>
        <p:spPr>
          <a:xfrm>
            <a:off x="720000" y="6115778"/>
            <a:ext cx="6676480" cy="39539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COMP2400/6400, S1, 2025: Media Presentation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DEECA1-28CB-530C-89C1-4EB74666C0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20000" y="2133600"/>
            <a:ext cx="8542867" cy="271670"/>
          </a:xfrm>
        </p:spPr>
        <p:txBody>
          <a:bodyPr>
            <a:normAutofit lnSpcReduction="10000"/>
          </a:bodyPr>
          <a:lstStyle/>
          <a:p>
            <a:r>
              <a:rPr lang="en-AU" dirty="0">
                <a:solidFill>
                  <a:schemeClr val="tx1"/>
                </a:solidFill>
              </a:rPr>
              <a:t>Tyler Johnson</a:t>
            </a:r>
          </a:p>
          <a:p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A3E35C7-635A-2FBA-C85E-816364AEA7E9}"/>
              </a:ext>
            </a:extLst>
          </p:cNvPr>
          <p:cNvSpPr txBox="1">
            <a:spLocks/>
          </p:cNvSpPr>
          <p:nvPr/>
        </p:nvSpPr>
        <p:spPr>
          <a:xfrm>
            <a:off x="720000" y="2574235"/>
            <a:ext cx="8542867" cy="271670"/>
          </a:xfrm>
          <a:prstGeom prst="rect">
            <a:avLst/>
          </a:prstGeom>
        </p:spPr>
        <p:txBody>
          <a:bodyPr vert="horz" lIns="0" tIns="0" rIns="0" bIns="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 cap="all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>
                <a:solidFill>
                  <a:schemeClr val="tx1"/>
                </a:solidFill>
              </a:rPr>
              <a:t>24/3/2025</a:t>
            </a:r>
          </a:p>
          <a:p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791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AU" dirty="0"/>
              <a:t>What Is the Rational-Individualistic View?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1620000"/>
            <a:ext cx="11167200" cy="4525963"/>
          </a:xfrm>
        </p:spPr>
        <p:txBody>
          <a:bodyPr>
            <a:normAutofit/>
          </a:bodyPr>
          <a:lstStyle/>
          <a:p>
            <a:r>
              <a:rPr lang="en-AU" sz="2400" b="1" dirty="0"/>
              <a:t>What is it?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Prioritises “Reason and Logical Coherence [as] superior for knowledge production” (Birhane, 2021)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Attempts to define an immutable and consistent underlying truth.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Focuses on perceiving the world from a distant, objective, frame of reference.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Silos and separates knowledge from its context in a larger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r>
              <a:rPr lang="en-AU" sz="2400" b="1" dirty="0"/>
              <a:t>What are its implications for AI researchers, data scientists and developers?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Creates misconceptions of the existence of a ‘neutral’ view.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Assumes there is a correct, determinable answer.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Intolerant of ambiguity.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Often results in the removal of context from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COMP2400/6400, S1, 2025: Media Presentation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17582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DE2187-7567-5576-551F-C5F50AC506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65A1A-3DA5-ACF7-5186-507836C90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AU" sz="2900" dirty="0"/>
              <a:t>What Is the Relational View?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908A-A39C-004D-4E50-4DAE53056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545" y="1620000"/>
            <a:ext cx="11336482" cy="4525963"/>
          </a:xfrm>
        </p:spPr>
        <p:txBody>
          <a:bodyPr>
            <a:normAutofit/>
          </a:bodyPr>
          <a:lstStyle/>
          <a:p>
            <a:r>
              <a:rPr lang="en-AU" sz="2400" b="1" dirty="0"/>
              <a:t>What is it?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“Relational perspectives view existence as fundamentally co-existent in a web of relations” (Birhane, 2021)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Prioritises understanding the relations and dependencies between all things.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Contextualises knowledge based on what it affects and is affected by.</a:t>
            </a:r>
          </a:p>
          <a:p>
            <a:r>
              <a:rPr lang="en-AU" sz="2400" b="1" dirty="0"/>
              <a:t>What is the key assumption of Afro-feminist epistemology?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Knowing is an active and engaged practice.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Lived experiences are the most important and reliable form of knowledge.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“Concrete experiences are primary and abstract reasoning secondary.” (Birhane, 2021).</a:t>
            </a:r>
          </a:p>
          <a:p>
            <a:r>
              <a:rPr lang="en-AU" sz="2400" b="1" dirty="0"/>
              <a:t>What is the key assumption of Enactive Cognitive Science?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Similar to Afro-feminism, knowing is an active practice.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“Knowing is an activity that happens in the relationship between the knower and the known.” (Birhane, 2021)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People and knowledge are not created in isolation, but are a product of their environment.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D46655-A261-343C-6972-2FBDF0DBA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COMP2400/6400, S1, 2025: Media Presentation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45757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AU" sz="2900" dirty="0"/>
              <a:t>Centering the Disproportionally Impacted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b="1" dirty="0"/>
              <a:t>Core Assumptions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Marginalised groups are disproportionally affected by AI systems.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Marginalised groups hold an “epistemic privilege to recognise harm and discrimination.” (Birhane, 2021)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Collaboration between data scientists and marginalised communities is critical to minimise harm.</a:t>
            </a:r>
          </a:p>
          <a:p>
            <a:r>
              <a:rPr lang="en-AU" sz="2400" b="1" dirty="0"/>
              <a:t>How does this inform the development of ML algorithms?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Greater emphasis on addressing power asymmetry in ML implementation.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Design should be led by marginalised communities.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Lived experiences should inform the development and implementation of AI.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AI systems should move away from the </a:t>
            </a:r>
          </a:p>
          <a:p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COMP2400/6400, S1, 2025: Media Presentation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54602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301614-4AE7-8DFD-D7E4-14BE0B557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18A9-C359-6A9A-F9DD-E90BCF4E4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AU" sz="2900" dirty="0"/>
              <a:t>Prioritising of Understanding Over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C04A6-9EEA-A9A7-5D37-B6E1CF704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tabLst>
                <a:tab pos="457200" algn="l"/>
              </a:tabLst>
            </a:pPr>
            <a:r>
              <a:rPr lang="en-AU" sz="2400" b="1" dirty="0"/>
              <a:t>Core Assumptions</a:t>
            </a: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AU" dirty="0"/>
              <a:t>Contextualised understanding is more important for knowledge production.</a:t>
            </a: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AU" dirty="0"/>
              <a:t>Aims to examine patterns and determine why these patterns exist.</a:t>
            </a: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AU" dirty="0"/>
              <a:t>Questions prior norms in data, as opposed to using them as a basis for predictive models.</a:t>
            </a:r>
          </a:p>
          <a:p>
            <a:pPr lvl="0">
              <a:tabLst>
                <a:tab pos="457200" algn="l"/>
              </a:tabLst>
            </a:pPr>
            <a:r>
              <a:rPr lang="en-AU" sz="2400" b="1" dirty="0"/>
              <a:t>How does this inform the development of ML algorithms?</a:t>
            </a:r>
          </a:p>
          <a:p>
            <a:pPr marL="285750" lvl="0" indent="-28575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AU" dirty="0"/>
              <a:t>Explains bias in data in its social, historical, and cultural context.</a:t>
            </a:r>
          </a:p>
          <a:p>
            <a:pPr marL="285750" lvl="0" indent="-28575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AU" dirty="0"/>
              <a:t>Promotes data scientists to question the conclusion ML algorithms draw as a result of bias. </a:t>
            </a:r>
          </a:p>
          <a:p>
            <a:pPr marL="285750" lvl="0" indent="-28575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AU" dirty="0"/>
              <a:t>Frames AI as a tool for questioning historical patterns, instead of perpetuating them,</a:t>
            </a:r>
          </a:p>
          <a:p>
            <a:pPr marL="285750" lvl="0" indent="-28575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AU" dirty="0"/>
              <a:t>Focuses less on de-biasing a dataset and more on analysing why that bias exists in the first place.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70CC96-A668-264F-DB4A-129908381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COMP2400/6400, S1, 2025: Media Presentation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86399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Mitigation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b="1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Community Driven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Involve marginalised communities in the development cycle</a:t>
            </a:r>
            <a:r>
              <a:rPr lang="en-AU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Implement</a:t>
            </a:r>
            <a:r>
              <a:rPr lang="en-AU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lived experiences and contextual nuance.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Empower community feedback loops</a:t>
            </a:r>
          </a:p>
          <a:p>
            <a:r>
              <a:rPr lang="en-AU" sz="2400" b="1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Contextual and Qualitative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Supplement quantitative data with qualitative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Analyse patterns in data to question historical biases and patterns.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Collaborate with community to address underlying systemic inequalities.</a:t>
            </a:r>
          </a:p>
          <a:p>
            <a:r>
              <a:rPr lang="en-AU" sz="2400" b="1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Establish Iterative and Reflexive Evaluation Frameworks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Implement continuous review processes focusing on both technical and social impacts.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Regularly incorporate feedback from marginalised groups on data collection and AI implementation</a:t>
            </a:r>
          </a:p>
          <a:p>
            <a:endParaRPr lang="en-AU" dirty="0"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COMP2400/6400, S1, 2025: Media Presentation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87993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References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COMP2400/6400, S1, 2025: Media Presentation</a:t>
            </a:r>
            <a:endParaRPr lang="en-AU" dirty="0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95A55E41-3FFE-2714-73CA-63C75A30CB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0903" y="1637844"/>
            <a:ext cx="11087521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Angwin, J., Larson, J., Mattu, S., &amp; Kirchner, L. (2016, May 23).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Machine Bias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. ProPublica. https://www.propublica.org/article/machine-bias-risk-assessments-in-criminal-sentencing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Birhane, A. (2021). Algorithmic injustice: a relational ethics approach.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Patterns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,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(2), 100205. https://doi.org/10.1016/j.patter.2021.100205</a:t>
            </a:r>
          </a:p>
        </p:txBody>
      </p:sp>
    </p:spTree>
    <p:extLst>
      <p:ext uri="{BB962C8B-B14F-4D97-AF65-F5344CB8AC3E}">
        <p14:creationId xmlns:p14="http://schemas.microsoft.com/office/powerpoint/2010/main" val="3135438113"/>
      </p:ext>
    </p:extLst>
  </p:cSld>
  <p:clrMapOvr>
    <a:masterClrMapping/>
  </p:clrMapOvr>
</p:sld>
</file>

<file path=ppt/theme/theme1.xml><?xml version="1.0" encoding="utf-8"?>
<a:theme xmlns:a="http://schemas.openxmlformats.org/drawingml/2006/main" name="MAC UNI BASIC_Round 1 Draft for feedback">
  <a:themeElements>
    <a:clrScheme name="MQU Colours">
      <a:dk1>
        <a:sysClr val="windowText" lastClr="000000"/>
      </a:dk1>
      <a:lt1>
        <a:sysClr val="window" lastClr="FFFFFF"/>
      </a:lt1>
      <a:dk2>
        <a:srgbClr val="D6D2C4"/>
      </a:dk2>
      <a:lt2>
        <a:srgbClr val="E6E4DC"/>
      </a:lt2>
      <a:accent1>
        <a:srgbClr val="A6192E"/>
      </a:accent1>
      <a:accent2>
        <a:srgbClr val="76232F"/>
      </a:accent2>
      <a:accent3>
        <a:srgbClr val="D6001C"/>
      </a:accent3>
      <a:accent4>
        <a:srgbClr val="C6007E"/>
      </a:accent4>
      <a:accent5>
        <a:srgbClr val="80225F"/>
      </a:accent5>
      <a:accent6>
        <a:srgbClr val="373A36"/>
      </a:accent6>
      <a:hlink>
        <a:srgbClr val="A6192E"/>
      </a:hlink>
      <a:folHlink>
        <a:srgbClr val="954F72"/>
      </a:folHlink>
    </a:clrScheme>
    <a:fontScheme name="MQ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7 MU Widescreen Templates v6" id="{8FD68928-20F0-40FC-B7A3-36F9C6F475B2}" vid="{C4B169D2-345F-4689-ABD4-08FC98E159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MU 16x9 Template _2016</Template>
  <TotalTime>4648</TotalTime>
  <Words>1010</Words>
  <Application>Microsoft Office PowerPoint</Application>
  <PresentationFormat>Widescreen</PresentationFormat>
  <Paragraphs>96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Georgia</vt:lpstr>
      <vt:lpstr>Wingdings</vt:lpstr>
      <vt:lpstr>MAC UNI BASIC_Round 1 Draft for feedback</vt:lpstr>
      <vt:lpstr>Relational Thinking: Bias and Discrimination in Data Science</vt:lpstr>
      <vt:lpstr>What Is the Rational-Individualistic View?</vt:lpstr>
      <vt:lpstr>What Is the Relational View?</vt:lpstr>
      <vt:lpstr>Centering the Disproportionally Impacted</vt:lpstr>
      <vt:lpstr>Prioritising of Understanding Over Prediction</vt:lpstr>
      <vt:lpstr>Mitigation Strategies</vt:lpstr>
      <vt:lpstr>References</vt:lpstr>
    </vt:vector>
  </TitlesOfParts>
  <Company>Visio Plan 2 Installation Only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Instructions</dc:title>
  <dc:creator>Jo Chipperfield</dc:creator>
  <cp:lastModifiedBy>Tyler Johnson</cp:lastModifiedBy>
  <cp:revision>47</cp:revision>
  <cp:lastPrinted>2016-10-17T01:23:38Z</cp:lastPrinted>
  <dcterms:created xsi:type="dcterms:W3CDTF">2024-05-16T03:55:14Z</dcterms:created>
  <dcterms:modified xsi:type="dcterms:W3CDTF">2025-03-26T06:10:05Z</dcterms:modified>
</cp:coreProperties>
</file>