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401" r:id="rId2"/>
    <p:sldId id="448" r:id="rId3"/>
    <p:sldId id="403" r:id="rId4"/>
    <p:sldId id="405" r:id="rId5"/>
    <p:sldId id="409" r:id="rId6"/>
    <p:sldId id="410" r:id="rId7"/>
    <p:sldId id="427" r:id="rId8"/>
    <p:sldId id="430" r:id="rId9"/>
    <p:sldId id="431" r:id="rId10"/>
    <p:sldId id="432" r:id="rId11"/>
    <p:sldId id="419" r:id="rId12"/>
    <p:sldId id="442" r:id="rId13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 autoAdjust="0"/>
    <p:restoredTop sz="94707" autoAdjust="0"/>
  </p:normalViewPr>
  <p:slideViewPr>
    <p:cSldViewPr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13C98E9-FDDE-47F1-8867-A7A7A7AB367D}" type="datetimeFigureOut">
              <a:rPr lang="de-DE" smtClean="0"/>
              <a:pPr/>
              <a:t>31.07.22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5D11879-DEEE-4BE6-BF9C-3BAA9A17204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757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D72A3-0E31-4130-8FAE-431435F7906E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7290675-DB07-4A24-AB71-D1C04D122D4D}" type="datetime1">
              <a:rPr lang="de-DE" smtClean="0"/>
              <a:pPr/>
              <a:t>31.07.22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Data Fusion | VLDB 2009 Tutorial | Luna Dong &amp; Felix Naumann</a:t>
            </a:r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1037-BB80-4788-9915-BAE9C5DCE722}" type="datetime1">
              <a:rPr lang="de-DE" smtClean="0"/>
              <a:pPr/>
              <a:t>31.07.22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Fusion | VLDB 2009 Tutorial | Luna Dong &amp; Felix Naumann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18AF1BD-86F0-4E58-A2C7-E9EC0CCA4691}" type="datetime1">
              <a:rPr lang="de-DE" smtClean="0"/>
              <a:pPr/>
              <a:t>31.07.22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de-DE"/>
              <a:t>Data Fusion | VLDB 2009 Tutorial | Luna Dong &amp; Felix Naumann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28632"/>
          </a:xfrm>
        </p:spPr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7D1E-B0F3-4ABE-9A54-20BE68B4D3D1}" type="datetime1">
              <a:rPr lang="de-DE" smtClean="0"/>
              <a:pPr/>
              <a:t>31.07.22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Fusion | VLDB 2009 Tutorial | Luna Dong &amp; Felix Naumann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42D1-1905-4C54-B7CF-553963B9C2A4}" type="datetime1">
              <a:rPr lang="de-DE" smtClean="0"/>
              <a:pPr/>
              <a:t>31.07.22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Data Fusion | VLDB 2009 Tutorial | Luna Dong &amp; Felix Naumann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C806CBF-44C1-425E-A096-C2B730275E6F}" type="datetime1">
              <a:rPr lang="de-DE" smtClean="0"/>
              <a:pPr/>
              <a:t>31.07.22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de-DE"/>
              <a:t>Data Fusion | VLDB 2009 Tutorial | Luna Dong &amp; Felix Naumann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E37E7F6-6175-4C6D-B6A7-C505DE190A22}" type="datetime1">
              <a:rPr lang="de-DE" smtClean="0"/>
              <a:pPr/>
              <a:t>31.07.22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de-DE"/>
              <a:t>Data Fusion | VLDB 2009 Tutorial | Luna Dong &amp; Felix Naumann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06B0-52C7-4B7B-B71F-D71C8843549D}" type="datetime1">
              <a:rPr lang="de-DE" smtClean="0"/>
              <a:pPr/>
              <a:t>31.07.22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Fusion | VLDB 2009 Tutorial | Luna Dong &amp; Felix Naumann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2C31-E2E1-46C5-B3C6-E4EBA2DA203A}" type="datetime1">
              <a:rPr lang="de-DE" smtClean="0"/>
              <a:pPr/>
              <a:t>31.07.22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Fusion | VLDB 2009 Tutorial | Luna Dong &amp; Felix Naumann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26EA-8EDB-4347-A3BF-5FE629F98431}" type="datetime1">
              <a:rPr lang="de-DE" smtClean="0"/>
              <a:pPr/>
              <a:t>31.07.22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Fusion | VLDB 2009 Tutorial | Luna Dong &amp; Felix Naumann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5C8DB1F-2CF8-4699-B422-A2EB2CB6D0E4}" type="datetime1">
              <a:rPr lang="de-DE" smtClean="0"/>
              <a:pPr/>
              <a:t>31.07.22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de-DE"/>
              <a:t>Data Fusion | VLDB 2009 Tutorial | Luna Dong &amp; Felix Naumann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428736"/>
            <a:ext cx="8153400" cy="48577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/>
              <a:t>Textmasterformate durch Klicken bearbeiten</a:t>
            </a:r>
          </a:p>
          <a:p>
            <a:pPr lvl="1" eaLnBrk="1" latinLnBrk="0" hangingPunct="1"/>
            <a:r>
              <a:rPr kumimoji="0" lang="de-DE" dirty="0"/>
              <a:t>Zweite Ebene</a:t>
            </a:r>
          </a:p>
          <a:p>
            <a:pPr lvl="2" eaLnBrk="1" latinLnBrk="0" hangingPunct="1"/>
            <a:r>
              <a:rPr kumimoji="0" lang="de-DE" dirty="0"/>
              <a:t>Dritte Ebene</a:t>
            </a:r>
          </a:p>
          <a:p>
            <a:pPr lvl="3" eaLnBrk="1" latinLnBrk="0" hangingPunct="1"/>
            <a:r>
              <a:rPr kumimoji="0" lang="de-DE" dirty="0"/>
              <a:t>Vierte Ebene</a:t>
            </a:r>
          </a:p>
          <a:p>
            <a:pPr lvl="4" eaLnBrk="1" latinLnBrk="0" hangingPunct="1"/>
            <a:r>
              <a:rPr kumimoji="0" lang="de-DE" dirty="0"/>
              <a:t>Fünfte Ebene</a:t>
            </a:r>
            <a:endParaRPr kumimoji="0"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42146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87FE7C-8B79-4890-A521-36ACC96BB433}" type="datetime1">
              <a:rPr lang="de-DE" smtClean="0"/>
              <a:pPr/>
              <a:t>31.07.22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42126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Data Fusion | VLDB 2009 </a:t>
            </a:r>
            <a:r>
              <a:rPr lang="de-DE" dirty="0" err="1"/>
              <a:t>Tutorial</a:t>
            </a:r>
            <a:r>
              <a:rPr lang="de-DE" dirty="0"/>
              <a:t> | Luna Dong &amp; Felix Naumann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000108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00804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000108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DQ Problems in DBLP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52736"/>
          </a:xfrm>
        </p:spPr>
        <p:txBody>
          <a:bodyPr>
            <a:normAutofit/>
          </a:bodyPr>
          <a:lstStyle/>
          <a:p>
            <a:r>
              <a:rPr kumimoji="1" lang="en-US" altLang="zh-CN" sz="2400" dirty="0" err="1">
                <a:solidFill>
                  <a:srgbClr val="FF0000"/>
                </a:solidFill>
              </a:rPr>
              <a:t>Polyseme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10+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different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“Wei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Wang”</a:t>
            </a:r>
          </a:p>
          <a:p>
            <a:r>
              <a:rPr kumimoji="1" lang="en-US" altLang="zh-CN" sz="2400" dirty="0">
                <a:solidFill>
                  <a:srgbClr val="FF0000"/>
                </a:solidFill>
              </a:rPr>
              <a:t>Synonyms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lang="en-US" altLang="zh-CN" sz="2400" dirty="0"/>
              <a:t>“Pei Lee” and “Pei Li”</a:t>
            </a:r>
          </a:p>
        </p:txBody>
      </p:sp>
      <p:pic>
        <p:nvPicPr>
          <p:cNvPr id="3" name="图片 2" descr="dbl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478278"/>
            <a:ext cx="3024336" cy="4335098"/>
          </a:xfrm>
          <a:prstGeom prst="rect">
            <a:avLst/>
          </a:prstGeom>
        </p:spPr>
      </p:pic>
      <p:pic>
        <p:nvPicPr>
          <p:cNvPr id="6" name="图片 5" descr="dblp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708920"/>
            <a:ext cx="4032448" cy="3548805"/>
          </a:xfrm>
          <a:prstGeom prst="rect">
            <a:avLst/>
          </a:prstGeom>
        </p:spPr>
      </p:pic>
      <p:pic>
        <p:nvPicPr>
          <p:cNvPr id="7" name="图片 6" descr="dblp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924944"/>
            <a:ext cx="4176464" cy="3657038"/>
          </a:xfrm>
          <a:prstGeom prst="rect">
            <a:avLst/>
          </a:prstGeom>
        </p:spPr>
      </p:pic>
      <p:pic>
        <p:nvPicPr>
          <p:cNvPr id="9" name="图片 8" descr="ACA49EF6-9121-4A7A-BBFE-5D52BF460A7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12" y="188640"/>
            <a:ext cx="2592288" cy="242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79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Schema Mapping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矩形 2"/>
          <p:cNvSpPr/>
          <p:nvPr/>
        </p:nvSpPr>
        <p:spPr>
          <a:xfrm>
            <a:off x="611560" y="1412776"/>
            <a:ext cx="39349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7B3D17"/>
                </a:solidFill>
              </a:rPr>
              <a:t>Training the Base Learners </a:t>
            </a:r>
            <a:endParaRPr lang="en-US" altLang="zh-CN" sz="2800" dirty="0">
              <a:solidFill>
                <a:srgbClr val="7B3D17"/>
              </a:solidFill>
              <a:effectLst/>
            </a:endParaRPr>
          </a:p>
        </p:txBody>
      </p:sp>
      <p:pic>
        <p:nvPicPr>
          <p:cNvPr id="7" name="图片 6" descr="A584355D-743A-4E7A-B6F2-329E3FA4116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49289"/>
            <a:ext cx="8172400" cy="48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9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Data Cleaning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612648" y="2204864"/>
            <a:ext cx="8153400" cy="389113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IDENTIFY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CORRECT </a:t>
            </a:r>
            <a:r>
              <a:rPr lang="en-US" altLang="zh-CN" dirty="0"/>
              <a:t>erroneous data in textual relational tables.</a:t>
            </a:r>
          </a:p>
        </p:txBody>
      </p:sp>
      <p:sp>
        <p:nvSpPr>
          <p:cNvPr id="6" name="矩形 5"/>
          <p:cNvSpPr/>
          <p:nvPr/>
        </p:nvSpPr>
        <p:spPr>
          <a:xfrm>
            <a:off x="611560" y="1412776"/>
            <a:ext cx="51201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7B3D17"/>
                </a:solidFill>
              </a:rPr>
              <a:t>Problem of Textual Data Cleaning</a:t>
            </a:r>
          </a:p>
        </p:txBody>
      </p:sp>
      <p:graphicFrame>
        <p:nvGraphicFramePr>
          <p:cNvPr id="8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723421"/>
              </p:ext>
            </p:extLst>
          </p:nvPr>
        </p:nvGraphicFramePr>
        <p:xfrm>
          <a:off x="1524000" y="3414893"/>
          <a:ext cx="6096000" cy="2469444"/>
        </p:xfrm>
        <a:graphic>
          <a:graphicData uri="http://schemas.openxmlformats.org/drawingml/2006/table">
            <a:tbl>
              <a:tblPr firstRow="1" bandRow="1"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7361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University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361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San</a:t>
                      </a:r>
                      <a:r>
                        <a:rPr lang="en-US" baseline="0" dirty="0"/>
                        <a:t> Zhang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Soochow Uni.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Soochow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China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361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Si</a:t>
                      </a:r>
                      <a:r>
                        <a:rPr lang="en-US" baseline="0" dirty="0"/>
                        <a:t> Li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Soochow </a:t>
                      </a:r>
                      <a:r>
                        <a:rPr lang="en-US" altLang="zh-CN" dirty="0"/>
                        <a:t>Uni.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Hefei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China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361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err="1"/>
                        <a:t>Er</a:t>
                      </a:r>
                      <a:r>
                        <a:rPr lang="en-US" dirty="0"/>
                        <a:t> Wang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rgbClr val="FF6600"/>
                          </a:solidFill>
                        </a:rPr>
                        <a:t>Soochow Uni.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New York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USA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04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Data Cleaning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612648" y="2204864"/>
            <a:ext cx="8153400" cy="432048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Quality Rules/Constraints:</a:t>
            </a:r>
          </a:p>
          <a:p>
            <a:pPr lvl="1"/>
            <a:r>
              <a:rPr lang="en-US" altLang="zh-CN" dirty="0"/>
              <a:t>FDs/CFDs: </a:t>
            </a:r>
            <a:r>
              <a:rPr lang="en-US" altLang="zh-CN" i="1" dirty="0"/>
              <a:t>e.g., “(University -&gt; City, 0.98)”</a:t>
            </a:r>
          </a:p>
          <a:p>
            <a:pPr lvl="1"/>
            <a:r>
              <a:rPr lang="en-US" altLang="zh-CN" dirty="0"/>
              <a:t>Identify inconsistent data in Conflicts,</a:t>
            </a:r>
            <a:r>
              <a:rPr lang="zh-CN" altLang="en-US" dirty="0"/>
              <a:t> </a:t>
            </a:r>
            <a:r>
              <a:rPr lang="en-US" altLang="zh-CN" dirty="0"/>
              <a:t>choose a minimum change</a:t>
            </a:r>
          </a:p>
          <a:p>
            <a:pPr lvl="1"/>
            <a:r>
              <a:rPr lang="en-US" altLang="zh-CN" dirty="0"/>
              <a:t>User-Defined Quality Rules: </a:t>
            </a:r>
            <a:r>
              <a:rPr lang="en-US" altLang="zh-CN" i="1" dirty="0"/>
              <a:t>e.g., change all capital into lowercase </a:t>
            </a:r>
          </a:p>
          <a:p>
            <a:pPr lvl="1"/>
            <a:r>
              <a:rPr lang="en-US" altLang="zh-CN" dirty="0">
                <a:solidFill>
                  <a:srgbClr val="FF6600"/>
                </a:solidFill>
              </a:rPr>
              <a:t>Inconsistency Data</a:t>
            </a:r>
            <a:r>
              <a:rPr lang="en-US" altLang="zh-CN" dirty="0">
                <a:solidFill>
                  <a:srgbClr val="FF0000"/>
                </a:solidFill>
              </a:rPr>
              <a:t> != Erroneous Data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Minimum Change != Correct Change</a:t>
            </a:r>
            <a:endParaRPr lang="en-US" altLang="zh-CN" dirty="0"/>
          </a:p>
          <a:p>
            <a:r>
              <a:rPr lang="en-US" altLang="zh-CN" dirty="0"/>
              <a:t>Machine Learning Models:</a:t>
            </a:r>
          </a:p>
          <a:p>
            <a:pPr lvl="1"/>
            <a:r>
              <a:rPr lang="en-US" altLang="zh-CN" dirty="0"/>
              <a:t>Learn models with the existing data for data cleaning</a:t>
            </a:r>
          </a:p>
          <a:p>
            <a:pPr lvl="1"/>
            <a:r>
              <a:rPr lang="en-US" altLang="zh-CN" dirty="0">
                <a:solidFill>
                  <a:srgbClr val="FF6600"/>
                </a:solidFill>
              </a:rPr>
              <a:t>Can NOT guarantee correctness</a:t>
            </a:r>
            <a:endParaRPr lang="en-US" altLang="zh-CN" dirty="0"/>
          </a:p>
          <a:p>
            <a:r>
              <a:rPr lang="en-US" altLang="zh-CN" dirty="0"/>
              <a:t>Crowdsourcing:</a:t>
            </a:r>
          </a:p>
          <a:p>
            <a:pPr lvl="1"/>
            <a:r>
              <a:rPr lang="en-US" altLang="zh-CN" dirty="0"/>
              <a:t>Let the Crowd help clean the data: can reach a much higher precision/recall </a:t>
            </a:r>
          </a:p>
          <a:p>
            <a:pPr lvl="1"/>
            <a:r>
              <a:rPr lang="en-US" altLang="zh-CN" i="1" dirty="0"/>
              <a:t>e.g., find errors, fill blanks, make choices between conflicts </a:t>
            </a:r>
          </a:p>
          <a:p>
            <a:pPr lvl="1"/>
            <a:r>
              <a:rPr lang="en-US" altLang="zh-CN" dirty="0">
                <a:solidFill>
                  <a:srgbClr val="FF6600"/>
                </a:solidFill>
              </a:rPr>
              <a:t>Expensive!</a:t>
            </a:r>
            <a:endParaRPr lang="en-US" altLang="zh-CN" dirty="0"/>
          </a:p>
          <a:p>
            <a:r>
              <a:rPr lang="en-US" altLang="zh-CN" dirty="0"/>
              <a:t>Hybrid: </a:t>
            </a:r>
            <a:r>
              <a:rPr lang="en-US" altLang="zh-CN" dirty="0" err="1"/>
              <a:t>Rule-based+Crowd</a:t>
            </a:r>
            <a:r>
              <a:rPr lang="en-US" altLang="zh-CN" dirty="0"/>
              <a:t>, </a:t>
            </a:r>
            <a:r>
              <a:rPr lang="en-US" altLang="zh-CN" dirty="0" err="1"/>
              <a:t>Model-based+Crowd</a:t>
            </a:r>
            <a:r>
              <a:rPr lang="en-US" altLang="zh-CN" dirty="0"/>
              <a:t>, ... </a:t>
            </a:r>
          </a:p>
          <a:p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1560" y="1412776"/>
            <a:ext cx="3012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7B3D17"/>
                </a:solidFill>
              </a:rPr>
              <a:t>Traditional</a:t>
            </a:r>
            <a:r>
              <a:rPr lang="zh-CN" altLang="en-US" sz="2800" dirty="0">
                <a:solidFill>
                  <a:srgbClr val="7B3D17"/>
                </a:solidFill>
              </a:rPr>
              <a:t> </a:t>
            </a:r>
            <a:r>
              <a:rPr lang="en-US" altLang="zh-CN" sz="2800" dirty="0">
                <a:solidFill>
                  <a:srgbClr val="7B3D17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62624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Difficult Names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Google</a:t>
            </a:r>
            <a:r>
              <a:rPr lang="zh-CN" altLang="en-US" sz="3600" dirty="0"/>
              <a:t> </a:t>
            </a:r>
            <a:r>
              <a:rPr lang="en-US" altLang="zh-CN" sz="3600" dirty="0"/>
              <a:t>Search</a:t>
            </a:r>
            <a:endParaRPr lang="en-US" sz="36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Fusion | VLDB 2009 Tutorial | Luna Dong &amp; Felix Naumann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9B5FACA-E808-4B0B-9CE5-2D4613DC80C8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5720" y="1447800"/>
            <a:ext cx="11201400" cy="652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296" y="116632"/>
            <a:ext cx="1306945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75799"/>
      </p:ext>
    </p:extLst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More Examples in Real Life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Retail company found over 1m records contained home </a:t>
            </a:r>
            <a:r>
              <a:rPr lang="en-US" altLang="zh-CN" dirty="0" err="1"/>
              <a:t>tel</a:t>
            </a:r>
            <a:r>
              <a:rPr lang="en-US" altLang="zh-CN" dirty="0"/>
              <a:t> number of </a:t>
            </a:r>
            <a:r>
              <a:rPr lang="en-US" altLang="zh-CN" b="1" dirty="0"/>
              <a:t>“</a:t>
            </a:r>
            <a:r>
              <a:rPr lang="en-US" altLang="zh-CN" b="1" dirty="0">
                <a:solidFill>
                  <a:srgbClr val="FF0000"/>
                </a:solidFill>
              </a:rPr>
              <a:t>000000000</a:t>
            </a:r>
            <a:r>
              <a:rPr lang="en-US" altLang="zh-CN" b="1" dirty="0"/>
              <a:t>” </a:t>
            </a:r>
            <a:r>
              <a:rPr lang="en-US" altLang="zh-CN" dirty="0"/>
              <a:t>and addresses containing flight numbers </a:t>
            </a:r>
          </a:p>
          <a:p>
            <a:r>
              <a:rPr lang="en-US" altLang="zh-CN" dirty="0"/>
              <a:t>Insurance company found customer records with </a:t>
            </a:r>
            <a:r>
              <a:rPr lang="en-US" altLang="zh-CN" b="1" dirty="0">
                <a:solidFill>
                  <a:srgbClr val="FF0000"/>
                </a:solidFill>
              </a:rPr>
              <a:t>99/99/99 </a:t>
            </a:r>
            <a:r>
              <a:rPr lang="en-US" altLang="zh-CN" dirty="0"/>
              <a:t>in creation date field of policy </a:t>
            </a:r>
          </a:p>
          <a:p>
            <a:r>
              <a:rPr lang="en-US" altLang="zh-CN" dirty="0"/>
              <a:t>Car rental company discovered </a:t>
            </a:r>
            <a:r>
              <a:rPr lang="en-US" altLang="zh-CN" b="1" dirty="0">
                <a:solidFill>
                  <a:srgbClr val="FF0000"/>
                </a:solidFill>
              </a:rPr>
              <a:t>duplicate agreement numbers</a:t>
            </a:r>
            <a:r>
              <a:rPr lang="en-US" altLang="zh-CN" b="1" dirty="0"/>
              <a:t> </a:t>
            </a:r>
            <a:r>
              <a:rPr lang="en-US" altLang="zh-CN" dirty="0"/>
              <a:t>in their data warehouse </a:t>
            </a:r>
          </a:p>
          <a:p>
            <a:r>
              <a:rPr lang="en-US" altLang="zh-CN" dirty="0"/>
              <a:t>Healthcare company found </a:t>
            </a:r>
            <a:r>
              <a:rPr lang="en-US" altLang="zh-CN" dirty="0">
                <a:solidFill>
                  <a:srgbClr val="FF0000"/>
                </a:solidFill>
              </a:rPr>
              <a:t>9 different values </a:t>
            </a:r>
            <a:r>
              <a:rPr lang="en-US" altLang="zh-CN" dirty="0"/>
              <a:t>in gender field </a:t>
            </a:r>
          </a:p>
          <a:p>
            <a:r>
              <a:rPr lang="en-US" altLang="zh-CN" dirty="0"/>
              <a:t>Food/Beverage retail chain found the </a:t>
            </a:r>
            <a:r>
              <a:rPr lang="en-US" altLang="zh-CN" b="1" dirty="0">
                <a:solidFill>
                  <a:srgbClr val="FF0000"/>
                </a:solidFill>
              </a:rPr>
              <a:t>same</a:t>
            </a:r>
            <a:r>
              <a:rPr lang="en-US" altLang="zh-CN" b="1" dirty="0"/>
              <a:t> </a:t>
            </a:r>
            <a:r>
              <a:rPr lang="en-US" altLang="zh-CN" dirty="0"/>
              <a:t>product was their No 1 and No 2 best sellers across their business </a:t>
            </a:r>
          </a:p>
          <a:p>
            <a:endParaRPr lang="en-US" altLang="zh-CN" dirty="0"/>
          </a:p>
          <a:p>
            <a:r>
              <a:rPr lang="en-US" altLang="zh-CN" dirty="0"/>
              <a:t>Statistics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Enterprises:</a:t>
            </a:r>
          </a:p>
          <a:p>
            <a:pPr lvl="1"/>
            <a:r>
              <a:rPr lang="en-US" altLang="zh-CN" dirty="0"/>
              <a:t>25% of Fortune 1000 companies work with inaccurate data, which costs businesses an estimated $611 billion dollars a year (Gartner 2007) </a:t>
            </a:r>
          </a:p>
          <a:p>
            <a:pPr lvl="1"/>
            <a:r>
              <a:rPr lang="en-US" altLang="zh-CN" dirty="0"/>
              <a:t>Data Quality $1 billion in 2008, with $556 million for tools (Forrester Research) </a:t>
            </a:r>
          </a:p>
        </p:txBody>
      </p:sp>
    </p:spTree>
    <p:extLst>
      <p:ext uri="{BB962C8B-B14F-4D97-AF65-F5344CB8AC3E}">
        <p14:creationId xmlns:p14="http://schemas.microsoft.com/office/powerpoint/2010/main" val="189067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Six DQ Dimensions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183488" cy="44958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Accuracy: </a:t>
            </a:r>
          </a:p>
          <a:p>
            <a:pPr lvl="1"/>
            <a:r>
              <a:rPr lang="en-US" altLang="zh-CN" i="1" dirty="0"/>
              <a:t>e.g., “Zhixu Li” -&gt; “</a:t>
            </a:r>
            <a:r>
              <a:rPr lang="en-US" altLang="zh-CN" i="1" dirty="0" err="1"/>
              <a:t>Zhuxi</a:t>
            </a:r>
            <a:r>
              <a:rPr lang="en-US" altLang="zh-CN" i="1" dirty="0"/>
              <a:t> Lee” </a:t>
            </a:r>
            <a:endParaRPr lang="en-US" altLang="zh-CN" dirty="0"/>
          </a:p>
          <a:p>
            <a:r>
              <a:rPr lang="en-US" altLang="zh-CN" dirty="0"/>
              <a:t>Consistency: </a:t>
            </a:r>
          </a:p>
          <a:p>
            <a:pPr lvl="1"/>
            <a:r>
              <a:rPr lang="en-US" altLang="zh-CN" i="1" dirty="0"/>
              <a:t>e.g., “US” vs.</a:t>
            </a:r>
            <a:br>
              <a:rPr lang="en-US" altLang="zh-CN" i="1" dirty="0"/>
            </a:br>
            <a:r>
              <a:rPr lang="en-US" altLang="zh-CN" i="1" dirty="0"/>
              <a:t>“The United States of America” </a:t>
            </a:r>
            <a:endParaRPr lang="en-US" altLang="zh-CN" dirty="0"/>
          </a:p>
          <a:p>
            <a:r>
              <a:rPr lang="en-US" altLang="zh-CN" dirty="0"/>
              <a:t>Integrity: </a:t>
            </a:r>
          </a:p>
          <a:p>
            <a:pPr lvl="1"/>
            <a:r>
              <a:rPr lang="en-US" altLang="zh-CN" i="1" dirty="0"/>
              <a:t>no referential foreign keys </a:t>
            </a:r>
            <a:endParaRPr lang="en-US" altLang="zh-CN" dirty="0"/>
          </a:p>
          <a:p>
            <a:r>
              <a:rPr lang="en-US" altLang="zh-CN" dirty="0"/>
              <a:t>Timeliness (Obsolete): </a:t>
            </a:r>
          </a:p>
          <a:p>
            <a:pPr lvl="1"/>
            <a:r>
              <a:rPr lang="en-US" altLang="zh-CN" i="1" dirty="0"/>
              <a:t>e.g., Dead, Name changed </a:t>
            </a:r>
            <a:endParaRPr lang="en-US" altLang="zh-CN" dirty="0"/>
          </a:p>
          <a:p>
            <a:r>
              <a:rPr lang="en-US" altLang="zh-CN" dirty="0"/>
              <a:t>Completeness: </a:t>
            </a:r>
          </a:p>
          <a:p>
            <a:pPr lvl="1"/>
            <a:r>
              <a:rPr lang="en-US" altLang="zh-CN" i="1" dirty="0"/>
              <a:t>e.g., Missing privacy information </a:t>
            </a:r>
            <a:endParaRPr lang="en-US" altLang="zh-CN" dirty="0"/>
          </a:p>
          <a:p>
            <a:r>
              <a:rPr lang="en-US" altLang="zh-CN" dirty="0"/>
              <a:t>Validity: </a:t>
            </a:r>
          </a:p>
          <a:p>
            <a:pPr lvl="1"/>
            <a:r>
              <a:rPr lang="en-US" altLang="zh-CN" i="1" dirty="0"/>
              <a:t>e.g., human age = 300? </a:t>
            </a:r>
          </a:p>
          <a:p>
            <a:pPr lvl="1"/>
            <a:r>
              <a:rPr lang="en-US" altLang="zh-CN" i="1" dirty="0"/>
              <a:t>salary = -10,000? </a:t>
            </a:r>
            <a:endParaRPr lang="en-US" altLang="zh-CN" dirty="0"/>
          </a:p>
        </p:txBody>
      </p:sp>
      <p:pic>
        <p:nvPicPr>
          <p:cNvPr id="3" name="图片 2" descr="dimens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028" y="1844824"/>
            <a:ext cx="4800972" cy="362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7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Schema Mapping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6" name="图片 5" descr="5A43298F-AE81-4ABD-AB5E-E4BA67BCBE8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6300192" cy="39722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3945" y="1446667"/>
            <a:ext cx="31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</a:rPr>
              <a:t>A Matching Example</a:t>
            </a:r>
            <a:endParaRPr lang="zh-CN" alt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21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Schema Mapping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文本框 5"/>
          <p:cNvSpPr txBox="1"/>
          <p:nvPr/>
        </p:nvSpPr>
        <p:spPr>
          <a:xfrm>
            <a:off x="613945" y="1446667"/>
            <a:ext cx="314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</a:rPr>
              <a:t>A Matching Example</a:t>
            </a:r>
            <a:endParaRPr lang="zh-CN" alt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图片 6" descr="9F32B69D-7BD0-4B0B-8F99-2DE2C586A58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7"/>
          <a:stretch/>
        </p:blipFill>
        <p:spPr>
          <a:xfrm>
            <a:off x="912730" y="2085892"/>
            <a:ext cx="6082309" cy="330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1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Schema Mapping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3" name="矩形 2"/>
          <p:cNvSpPr/>
          <p:nvPr/>
        </p:nvSpPr>
        <p:spPr>
          <a:xfrm>
            <a:off x="611560" y="1412776"/>
            <a:ext cx="5573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7B3D17"/>
                </a:solidFill>
              </a:rPr>
              <a:t>What Makes Matching Complicated?</a:t>
            </a:r>
            <a:endParaRPr lang="en-US" altLang="zh-CN" sz="2800" dirty="0">
              <a:solidFill>
                <a:srgbClr val="7B3D17"/>
              </a:solidFill>
              <a:effectLst/>
            </a:endParaRPr>
          </a:p>
        </p:txBody>
      </p:sp>
      <p:pic>
        <p:nvPicPr>
          <p:cNvPr id="8" name="图片 7" descr="81B2A75D-AF74-4324-B4C5-013D2CB0457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648858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2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Schema Mapping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矩形 2"/>
          <p:cNvSpPr/>
          <p:nvPr/>
        </p:nvSpPr>
        <p:spPr>
          <a:xfrm>
            <a:off x="611560" y="1412776"/>
            <a:ext cx="4097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7B3D17"/>
                </a:solidFill>
              </a:rPr>
              <a:t>Example Matching Problem </a:t>
            </a:r>
            <a:endParaRPr lang="en-US" altLang="zh-CN" sz="2800" dirty="0">
              <a:solidFill>
                <a:srgbClr val="7B3D17"/>
              </a:solidFill>
              <a:effectLst/>
            </a:endParaRPr>
          </a:p>
        </p:txBody>
      </p:sp>
      <p:pic>
        <p:nvPicPr>
          <p:cNvPr id="7" name="图片 6" descr="823E7856-D398-4EC2-966D-F767F38DB8E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88840"/>
            <a:ext cx="7272808" cy="481806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436096" y="6453336"/>
            <a:ext cx="3528392" cy="292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charset="2"/>
              <a:buChar char="²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19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Schema Mapping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3" name="矩形 2"/>
          <p:cNvSpPr/>
          <p:nvPr/>
        </p:nvSpPr>
        <p:spPr>
          <a:xfrm>
            <a:off x="611560" y="1412776"/>
            <a:ext cx="31051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</a:rPr>
              <a:t>The LSD Architecture </a:t>
            </a:r>
          </a:p>
        </p:txBody>
      </p:sp>
      <p:pic>
        <p:nvPicPr>
          <p:cNvPr id="7" name="图片 6" descr="B8CA8B1A-7A90-441D-AED7-E5C77AA4190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88840"/>
            <a:ext cx="8460432" cy="461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93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82c514c1-a717-4087-be06-d40d2070ad52}" enabled="0" method="" siteId="{82c514c1-a717-4087-be06-d40d2070ad5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554</TotalTime>
  <Words>455</Words>
  <Application>Microsoft Macintosh PowerPoint</Application>
  <PresentationFormat>On-screen Show (4:3)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Tw Cen MT</vt:lpstr>
      <vt:lpstr>Wingdings</vt:lpstr>
      <vt:lpstr>Wingdings 2</vt:lpstr>
      <vt:lpstr>Galathea</vt:lpstr>
      <vt:lpstr>DQ Problems in DBLP</vt:lpstr>
      <vt:lpstr>Difficult Names in Google Search</vt:lpstr>
      <vt:lpstr>More Examples in Real Life </vt:lpstr>
      <vt:lpstr>Six DQ Dimensions </vt:lpstr>
      <vt:lpstr>Schema Mapping</vt:lpstr>
      <vt:lpstr>Schema Mapping</vt:lpstr>
      <vt:lpstr>Schema Mapping</vt:lpstr>
      <vt:lpstr>Schema Mapping</vt:lpstr>
      <vt:lpstr>Schema Mapping</vt:lpstr>
      <vt:lpstr>Schema Mapping</vt:lpstr>
      <vt:lpstr>Data Cleaning</vt:lpstr>
      <vt:lpstr>Data Cleaning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Fusion – Resolving Data Conflicts in Integration</dc:title>
  <cp:lastModifiedBy>Guanfeng Liu</cp:lastModifiedBy>
  <cp:revision>575</cp:revision>
  <dcterms:modified xsi:type="dcterms:W3CDTF">2022-07-31T00:52:01Z</dcterms:modified>
</cp:coreProperties>
</file>