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0"/>
  </p:normalViewPr>
  <p:slideViewPr>
    <p:cSldViewPr snapToGrid="0">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51E0E2-2353-4B40-B551-BB40FD1B3E7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7AF6D57-17C5-451A-B9CE-00E76869B2CB}">
      <dgm:prSet/>
      <dgm:spPr/>
      <dgm:t>
        <a:bodyPr/>
        <a:lstStyle/>
        <a:p>
          <a:r>
            <a:rPr lang="en-US"/>
            <a:t>BART gave me the highest score out of all the models.</a:t>
          </a:r>
        </a:p>
      </dgm:t>
    </dgm:pt>
    <dgm:pt modelId="{6196CD8A-F734-4EC7-BD63-A2F4A461D5D2}" type="parTrans" cxnId="{5DA36428-D033-4295-B400-5DC21A02008A}">
      <dgm:prSet/>
      <dgm:spPr/>
      <dgm:t>
        <a:bodyPr/>
        <a:lstStyle/>
        <a:p>
          <a:endParaRPr lang="en-US"/>
        </a:p>
      </dgm:t>
    </dgm:pt>
    <dgm:pt modelId="{631DFF6E-7810-4546-89B5-57609ABB47AF}" type="sibTrans" cxnId="{5DA36428-D033-4295-B400-5DC21A02008A}">
      <dgm:prSet/>
      <dgm:spPr/>
      <dgm:t>
        <a:bodyPr/>
        <a:lstStyle/>
        <a:p>
          <a:endParaRPr lang="en-US"/>
        </a:p>
      </dgm:t>
    </dgm:pt>
    <dgm:pt modelId="{31936A24-2A4A-4765-9A4D-74B5E69DB226}">
      <dgm:prSet/>
      <dgm:spPr/>
      <dgm:t>
        <a:bodyPr/>
        <a:lstStyle/>
        <a:p>
          <a:r>
            <a:rPr lang="en-US"/>
            <a:t>Final score = .237</a:t>
          </a:r>
        </a:p>
      </dgm:t>
    </dgm:pt>
    <dgm:pt modelId="{3D9E399F-4575-4871-92FE-27817228023F}" type="parTrans" cxnId="{C85DCDEE-6B6B-4B0D-BFB3-95152B67AF12}">
      <dgm:prSet/>
      <dgm:spPr/>
      <dgm:t>
        <a:bodyPr/>
        <a:lstStyle/>
        <a:p>
          <a:endParaRPr lang="en-US"/>
        </a:p>
      </dgm:t>
    </dgm:pt>
    <dgm:pt modelId="{5C3A7928-E327-46E6-92AA-73EFE6417FCD}" type="sibTrans" cxnId="{C85DCDEE-6B6B-4B0D-BFB3-95152B67AF12}">
      <dgm:prSet/>
      <dgm:spPr/>
      <dgm:t>
        <a:bodyPr/>
        <a:lstStyle/>
        <a:p>
          <a:endParaRPr lang="en-US"/>
        </a:p>
      </dgm:t>
    </dgm:pt>
    <dgm:pt modelId="{6AD4BEE8-5C84-1D44-84FF-C8022F07D968}" type="pres">
      <dgm:prSet presAssocID="{CE51E0E2-2353-4B40-B551-BB40FD1B3E7A}" presName="linear" presStyleCnt="0">
        <dgm:presLayoutVars>
          <dgm:animLvl val="lvl"/>
          <dgm:resizeHandles val="exact"/>
        </dgm:presLayoutVars>
      </dgm:prSet>
      <dgm:spPr/>
    </dgm:pt>
    <dgm:pt modelId="{D0338854-70DE-5D4D-9DBF-0EE3E98C7CFC}" type="pres">
      <dgm:prSet presAssocID="{37AF6D57-17C5-451A-B9CE-00E76869B2CB}" presName="parentText" presStyleLbl="node1" presStyleIdx="0" presStyleCnt="2">
        <dgm:presLayoutVars>
          <dgm:chMax val="0"/>
          <dgm:bulletEnabled val="1"/>
        </dgm:presLayoutVars>
      </dgm:prSet>
      <dgm:spPr/>
    </dgm:pt>
    <dgm:pt modelId="{5166C846-0955-4E49-B7A4-1E58BF6D8392}" type="pres">
      <dgm:prSet presAssocID="{631DFF6E-7810-4546-89B5-57609ABB47AF}" presName="spacer" presStyleCnt="0"/>
      <dgm:spPr/>
    </dgm:pt>
    <dgm:pt modelId="{C020F9E3-4CAE-C14D-B3E1-07EC2BAFCF1D}" type="pres">
      <dgm:prSet presAssocID="{31936A24-2A4A-4765-9A4D-74B5E69DB226}" presName="parentText" presStyleLbl="node1" presStyleIdx="1" presStyleCnt="2">
        <dgm:presLayoutVars>
          <dgm:chMax val="0"/>
          <dgm:bulletEnabled val="1"/>
        </dgm:presLayoutVars>
      </dgm:prSet>
      <dgm:spPr/>
    </dgm:pt>
  </dgm:ptLst>
  <dgm:cxnLst>
    <dgm:cxn modelId="{3BAAAC13-940B-E847-B5F9-1AC928CC9CF3}" type="presOf" srcId="{CE51E0E2-2353-4B40-B551-BB40FD1B3E7A}" destId="{6AD4BEE8-5C84-1D44-84FF-C8022F07D968}" srcOrd="0" destOrd="0" presId="urn:microsoft.com/office/officeart/2005/8/layout/vList2"/>
    <dgm:cxn modelId="{5DA36428-D033-4295-B400-5DC21A02008A}" srcId="{CE51E0E2-2353-4B40-B551-BB40FD1B3E7A}" destId="{37AF6D57-17C5-451A-B9CE-00E76869B2CB}" srcOrd="0" destOrd="0" parTransId="{6196CD8A-F734-4EC7-BD63-A2F4A461D5D2}" sibTransId="{631DFF6E-7810-4546-89B5-57609ABB47AF}"/>
    <dgm:cxn modelId="{1688495B-C9D0-2049-8634-B97FFF041C84}" type="presOf" srcId="{37AF6D57-17C5-451A-B9CE-00E76869B2CB}" destId="{D0338854-70DE-5D4D-9DBF-0EE3E98C7CFC}" srcOrd="0" destOrd="0" presId="urn:microsoft.com/office/officeart/2005/8/layout/vList2"/>
    <dgm:cxn modelId="{C85DCDEE-6B6B-4B0D-BFB3-95152B67AF12}" srcId="{CE51E0E2-2353-4B40-B551-BB40FD1B3E7A}" destId="{31936A24-2A4A-4765-9A4D-74B5E69DB226}" srcOrd="1" destOrd="0" parTransId="{3D9E399F-4575-4871-92FE-27817228023F}" sibTransId="{5C3A7928-E327-46E6-92AA-73EFE6417FCD}"/>
    <dgm:cxn modelId="{712A6EFE-F619-8342-AF3A-190290063977}" type="presOf" srcId="{31936A24-2A4A-4765-9A4D-74B5E69DB226}" destId="{C020F9E3-4CAE-C14D-B3E1-07EC2BAFCF1D}" srcOrd="0" destOrd="0" presId="urn:microsoft.com/office/officeart/2005/8/layout/vList2"/>
    <dgm:cxn modelId="{6E6B8E56-C24D-1644-BE03-FDC1A36A4029}" type="presParOf" srcId="{6AD4BEE8-5C84-1D44-84FF-C8022F07D968}" destId="{D0338854-70DE-5D4D-9DBF-0EE3E98C7CFC}" srcOrd="0" destOrd="0" presId="urn:microsoft.com/office/officeart/2005/8/layout/vList2"/>
    <dgm:cxn modelId="{E539415E-62D9-FA41-B5A9-B0BDF72F53EA}" type="presParOf" srcId="{6AD4BEE8-5C84-1D44-84FF-C8022F07D968}" destId="{5166C846-0955-4E49-B7A4-1E58BF6D8392}" srcOrd="1" destOrd="0" presId="urn:microsoft.com/office/officeart/2005/8/layout/vList2"/>
    <dgm:cxn modelId="{DA7897F3-C5F7-5745-9537-3BEDBE83AEF0}" type="presParOf" srcId="{6AD4BEE8-5C84-1D44-84FF-C8022F07D968}" destId="{C020F9E3-4CAE-C14D-B3E1-07EC2BAFCF1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38854-70DE-5D4D-9DBF-0EE3E98C7CFC}">
      <dsp:nvSpPr>
        <dsp:cNvPr id="0" name=""/>
        <dsp:cNvSpPr/>
      </dsp:nvSpPr>
      <dsp:spPr>
        <a:xfrm>
          <a:off x="0" y="26216"/>
          <a:ext cx="6589260" cy="2529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BART gave me the highest score out of all the models.</a:t>
          </a:r>
        </a:p>
      </dsp:txBody>
      <dsp:txXfrm>
        <a:off x="123482" y="149698"/>
        <a:ext cx="6342296" cy="2282576"/>
      </dsp:txXfrm>
    </dsp:sp>
    <dsp:sp modelId="{C020F9E3-4CAE-C14D-B3E1-07EC2BAFCF1D}">
      <dsp:nvSpPr>
        <dsp:cNvPr id="0" name=""/>
        <dsp:cNvSpPr/>
      </dsp:nvSpPr>
      <dsp:spPr>
        <a:xfrm>
          <a:off x="0" y="2688236"/>
          <a:ext cx="6589260" cy="25295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Final score = .237</a:t>
          </a:r>
        </a:p>
      </dsp:txBody>
      <dsp:txXfrm>
        <a:off x="123482" y="2811718"/>
        <a:ext cx="6342296" cy="22825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4C64-6B47-124B-2799-44624C345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79FA84-5271-E18B-F80A-08FAB760C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0E0204-2DCE-6B30-4924-CAD627A38B2A}"/>
              </a:ext>
            </a:extLst>
          </p:cNvPr>
          <p:cNvSpPr>
            <a:spLocks noGrp="1"/>
          </p:cNvSpPr>
          <p:nvPr>
            <p:ph type="dt" sz="half" idx="10"/>
          </p:nvPr>
        </p:nvSpPr>
        <p:spPr/>
        <p:txBody>
          <a:bodyPr/>
          <a:lstStyle/>
          <a:p>
            <a:fld id="{539155E0-B5B9-B446-98BC-80161AAAE143}" type="datetimeFigureOut">
              <a:rPr lang="en-US" smtClean="0"/>
              <a:t>12/13/23</a:t>
            </a:fld>
            <a:endParaRPr lang="en-US"/>
          </a:p>
        </p:txBody>
      </p:sp>
      <p:sp>
        <p:nvSpPr>
          <p:cNvPr id="5" name="Footer Placeholder 4">
            <a:extLst>
              <a:ext uri="{FF2B5EF4-FFF2-40B4-BE49-F238E27FC236}">
                <a16:creationId xmlns:a16="http://schemas.microsoft.com/office/drawing/2014/main" id="{335FA974-F4AA-9C03-C8B1-55C58C42C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A748C-C9AD-2CA1-2E26-519DC8FE04A9}"/>
              </a:ext>
            </a:extLst>
          </p:cNvPr>
          <p:cNvSpPr>
            <a:spLocks noGrp="1"/>
          </p:cNvSpPr>
          <p:nvPr>
            <p:ph type="sldNum" sz="quarter" idx="12"/>
          </p:nvPr>
        </p:nvSpPr>
        <p:spPr/>
        <p:txBody>
          <a:bodyPr/>
          <a:lstStyle/>
          <a:p>
            <a:fld id="{6F37BCAD-44FD-2D45-B42E-7109172C8AB2}" type="slidenum">
              <a:rPr lang="en-US" smtClean="0"/>
              <a:t>‹#›</a:t>
            </a:fld>
            <a:endParaRPr lang="en-US"/>
          </a:p>
        </p:txBody>
      </p:sp>
    </p:spTree>
    <p:extLst>
      <p:ext uri="{BB962C8B-B14F-4D97-AF65-F5344CB8AC3E}">
        <p14:creationId xmlns:p14="http://schemas.microsoft.com/office/powerpoint/2010/main" val="2903909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234E-0E6F-67F5-F90F-638330D105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D9C2F3-6887-0D1F-F9E9-17E08FEF39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BEBB5-DBD1-7CDA-0B64-A08FE5A279E2}"/>
              </a:ext>
            </a:extLst>
          </p:cNvPr>
          <p:cNvSpPr>
            <a:spLocks noGrp="1"/>
          </p:cNvSpPr>
          <p:nvPr>
            <p:ph type="dt" sz="half" idx="10"/>
          </p:nvPr>
        </p:nvSpPr>
        <p:spPr/>
        <p:txBody>
          <a:bodyPr/>
          <a:lstStyle/>
          <a:p>
            <a:fld id="{539155E0-B5B9-B446-98BC-80161AAAE143}" type="datetimeFigureOut">
              <a:rPr lang="en-US" smtClean="0"/>
              <a:t>12/13/23</a:t>
            </a:fld>
            <a:endParaRPr lang="en-US"/>
          </a:p>
        </p:txBody>
      </p:sp>
      <p:sp>
        <p:nvSpPr>
          <p:cNvPr id="5" name="Footer Placeholder 4">
            <a:extLst>
              <a:ext uri="{FF2B5EF4-FFF2-40B4-BE49-F238E27FC236}">
                <a16:creationId xmlns:a16="http://schemas.microsoft.com/office/drawing/2014/main" id="{61DC46C1-6D10-CA10-904E-35FE704B3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144D-E332-DD8B-E753-FE1653025396}"/>
              </a:ext>
            </a:extLst>
          </p:cNvPr>
          <p:cNvSpPr>
            <a:spLocks noGrp="1"/>
          </p:cNvSpPr>
          <p:nvPr>
            <p:ph type="sldNum" sz="quarter" idx="12"/>
          </p:nvPr>
        </p:nvSpPr>
        <p:spPr/>
        <p:txBody>
          <a:bodyPr/>
          <a:lstStyle/>
          <a:p>
            <a:fld id="{6F37BCAD-44FD-2D45-B42E-7109172C8AB2}" type="slidenum">
              <a:rPr lang="en-US" smtClean="0"/>
              <a:t>‹#›</a:t>
            </a:fld>
            <a:endParaRPr lang="en-US"/>
          </a:p>
        </p:txBody>
      </p:sp>
    </p:spTree>
    <p:extLst>
      <p:ext uri="{BB962C8B-B14F-4D97-AF65-F5344CB8AC3E}">
        <p14:creationId xmlns:p14="http://schemas.microsoft.com/office/powerpoint/2010/main" val="69572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9C4BD-21B0-446E-1658-27861850D3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5EC703-0DC0-AFEA-118E-1E77AD8CC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4E37B-4B5F-88B6-F619-17D88FFF1A7C}"/>
              </a:ext>
            </a:extLst>
          </p:cNvPr>
          <p:cNvSpPr>
            <a:spLocks noGrp="1"/>
          </p:cNvSpPr>
          <p:nvPr>
            <p:ph type="dt" sz="half" idx="10"/>
          </p:nvPr>
        </p:nvSpPr>
        <p:spPr/>
        <p:txBody>
          <a:bodyPr/>
          <a:lstStyle/>
          <a:p>
            <a:fld id="{539155E0-B5B9-B446-98BC-80161AAAE143}" type="datetimeFigureOut">
              <a:rPr lang="en-US" smtClean="0"/>
              <a:t>12/13/23</a:t>
            </a:fld>
            <a:endParaRPr lang="en-US"/>
          </a:p>
        </p:txBody>
      </p:sp>
      <p:sp>
        <p:nvSpPr>
          <p:cNvPr id="5" name="Footer Placeholder 4">
            <a:extLst>
              <a:ext uri="{FF2B5EF4-FFF2-40B4-BE49-F238E27FC236}">
                <a16:creationId xmlns:a16="http://schemas.microsoft.com/office/drawing/2014/main" id="{4DC2E089-623D-1B37-E689-9D0336538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03911-C451-ED5F-415B-6B50C6A442F7}"/>
              </a:ext>
            </a:extLst>
          </p:cNvPr>
          <p:cNvSpPr>
            <a:spLocks noGrp="1"/>
          </p:cNvSpPr>
          <p:nvPr>
            <p:ph type="sldNum" sz="quarter" idx="12"/>
          </p:nvPr>
        </p:nvSpPr>
        <p:spPr/>
        <p:txBody>
          <a:bodyPr/>
          <a:lstStyle/>
          <a:p>
            <a:fld id="{6F37BCAD-44FD-2D45-B42E-7109172C8AB2}" type="slidenum">
              <a:rPr lang="en-US" smtClean="0"/>
              <a:t>‹#›</a:t>
            </a:fld>
            <a:endParaRPr lang="en-US"/>
          </a:p>
        </p:txBody>
      </p:sp>
    </p:spTree>
    <p:extLst>
      <p:ext uri="{BB962C8B-B14F-4D97-AF65-F5344CB8AC3E}">
        <p14:creationId xmlns:p14="http://schemas.microsoft.com/office/powerpoint/2010/main" val="213240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AA83-C0FD-039C-E821-75546B51D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15D80-1539-67EA-0172-D843780D8C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70AD6-AA93-4383-63AC-E681004C2406}"/>
              </a:ext>
            </a:extLst>
          </p:cNvPr>
          <p:cNvSpPr>
            <a:spLocks noGrp="1"/>
          </p:cNvSpPr>
          <p:nvPr>
            <p:ph type="dt" sz="half" idx="10"/>
          </p:nvPr>
        </p:nvSpPr>
        <p:spPr/>
        <p:txBody>
          <a:bodyPr/>
          <a:lstStyle/>
          <a:p>
            <a:fld id="{539155E0-B5B9-B446-98BC-80161AAAE143}" type="datetimeFigureOut">
              <a:rPr lang="en-US" smtClean="0"/>
              <a:t>12/13/23</a:t>
            </a:fld>
            <a:endParaRPr lang="en-US"/>
          </a:p>
        </p:txBody>
      </p:sp>
      <p:sp>
        <p:nvSpPr>
          <p:cNvPr id="5" name="Footer Placeholder 4">
            <a:extLst>
              <a:ext uri="{FF2B5EF4-FFF2-40B4-BE49-F238E27FC236}">
                <a16:creationId xmlns:a16="http://schemas.microsoft.com/office/drawing/2014/main" id="{6CBC5698-8BA2-4165-14C0-1C827FA9E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722BF-72D9-509C-D46B-EB22399EF2A5}"/>
              </a:ext>
            </a:extLst>
          </p:cNvPr>
          <p:cNvSpPr>
            <a:spLocks noGrp="1"/>
          </p:cNvSpPr>
          <p:nvPr>
            <p:ph type="sldNum" sz="quarter" idx="12"/>
          </p:nvPr>
        </p:nvSpPr>
        <p:spPr/>
        <p:txBody>
          <a:bodyPr/>
          <a:lstStyle/>
          <a:p>
            <a:fld id="{6F37BCAD-44FD-2D45-B42E-7109172C8AB2}" type="slidenum">
              <a:rPr lang="en-US" smtClean="0"/>
              <a:t>‹#›</a:t>
            </a:fld>
            <a:endParaRPr lang="en-US"/>
          </a:p>
        </p:txBody>
      </p:sp>
    </p:spTree>
    <p:extLst>
      <p:ext uri="{BB962C8B-B14F-4D97-AF65-F5344CB8AC3E}">
        <p14:creationId xmlns:p14="http://schemas.microsoft.com/office/powerpoint/2010/main" val="158050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956C-1CA2-E497-69ED-4A84F35869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61C09A-28A6-6B1F-D68E-E16111A8F0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71C749-1FA6-99C9-C4C6-40B59BAC52D5}"/>
              </a:ext>
            </a:extLst>
          </p:cNvPr>
          <p:cNvSpPr>
            <a:spLocks noGrp="1"/>
          </p:cNvSpPr>
          <p:nvPr>
            <p:ph type="dt" sz="half" idx="10"/>
          </p:nvPr>
        </p:nvSpPr>
        <p:spPr/>
        <p:txBody>
          <a:bodyPr/>
          <a:lstStyle/>
          <a:p>
            <a:fld id="{539155E0-B5B9-B446-98BC-80161AAAE143}" type="datetimeFigureOut">
              <a:rPr lang="en-US" smtClean="0"/>
              <a:t>12/13/23</a:t>
            </a:fld>
            <a:endParaRPr lang="en-US"/>
          </a:p>
        </p:txBody>
      </p:sp>
      <p:sp>
        <p:nvSpPr>
          <p:cNvPr id="5" name="Footer Placeholder 4">
            <a:extLst>
              <a:ext uri="{FF2B5EF4-FFF2-40B4-BE49-F238E27FC236}">
                <a16:creationId xmlns:a16="http://schemas.microsoft.com/office/drawing/2014/main" id="{5E990C04-CC94-EDFB-1A12-658E9E40A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10ADE-7573-5892-125E-241684CCC653}"/>
              </a:ext>
            </a:extLst>
          </p:cNvPr>
          <p:cNvSpPr>
            <a:spLocks noGrp="1"/>
          </p:cNvSpPr>
          <p:nvPr>
            <p:ph type="sldNum" sz="quarter" idx="12"/>
          </p:nvPr>
        </p:nvSpPr>
        <p:spPr/>
        <p:txBody>
          <a:bodyPr/>
          <a:lstStyle/>
          <a:p>
            <a:fld id="{6F37BCAD-44FD-2D45-B42E-7109172C8AB2}" type="slidenum">
              <a:rPr lang="en-US" smtClean="0"/>
              <a:t>‹#›</a:t>
            </a:fld>
            <a:endParaRPr lang="en-US"/>
          </a:p>
        </p:txBody>
      </p:sp>
    </p:spTree>
    <p:extLst>
      <p:ext uri="{BB962C8B-B14F-4D97-AF65-F5344CB8AC3E}">
        <p14:creationId xmlns:p14="http://schemas.microsoft.com/office/powerpoint/2010/main" val="161092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0C11-CE36-C8E1-031D-73AACDF558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9DFC34-C025-7007-E778-2973F3390C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21E1E3-D12E-20F0-AB55-0356D13392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226749-6DFA-3149-1878-5CB8BD7EC91B}"/>
              </a:ext>
            </a:extLst>
          </p:cNvPr>
          <p:cNvSpPr>
            <a:spLocks noGrp="1"/>
          </p:cNvSpPr>
          <p:nvPr>
            <p:ph type="dt" sz="half" idx="10"/>
          </p:nvPr>
        </p:nvSpPr>
        <p:spPr/>
        <p:txBody>
          <a:bodyPr/>
          <a:lstStyle/>
          <a:p>
            <a:fld id="{539155E0-B5B9-B446-98BC-80161AAAE143}" type="datetimeFigureOut">
              <a:rPr lang="en-US" smtClean="0"/>
              <a:t>12/13/23</a:t>
            </a:fld>
            <a:endParaRPr lang="en-US"/>
          </a:p>
        </p:txBody>
      </p:sp>
      <p:sp>
        <p:nvSpPr>
          <p:cNvPr id="6" name="Footer Placeholder 5">
            <a:extLst>
              <a:ext uri="{FF2B5EF4-FFF2-40B4-BE49-F238E27FC236}">
                <a16:creationId xmlns:a16="http://schemas.microsoft.com/office/drawing/2014/main" id="{A6986F9F-A0F4-31C1-E375-6A25D08022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768161-885E-28CE-ABD6-2D92E66B3A58}"/>
              </a:ext>
            </a:extLst>
          </p:cNvPr>
          <p:cNvSpPr>
            <a:spLocks noGrp="1"/>
          </p:cNvSpPr>
          <p:nvPr>
            <p:ph type="sldNum" sz="quarter" idx="12"/>
          </p:nvPr>
        </p:nvSpPr>
        <p:spPr/>
        <p:txBody>
          <a:bodyPr/>
          <a:lstStyle/>
          <a:p>
            <a:fld id="{6F37BCAD-44FD-2D45-B42E-7109172C8AB2}" type="slidenum">
              <a:rPr lang="en-US" smtClean="0"/>
              <a:t>‹#›</a:t>
            </a:fld>
            <a:endParaRPr lang="en-US"/>
          </a:p>
        </p:txBody>
      </p:sp>
    </p:spTree>
    <p:extLst>
      <p:ext uri="{BB962C8B-B14F-4D97-AF65-F5344CB8AC3E}">
        <p14:creationId xmlns:p14="http://schemas.microsoft.com/office/powerpoint/2010/main" val="88565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940F-9DFD-5703-2700-7AED47526A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0F162C-33B0-68E7-BC8A-68EBAB8C38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218E7A-EBFE-79BB-4C6C-6F6C4FD065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C3165D-C24C-2723-C8B3-210F0DE14A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EC4349-8DD0-B48F-C139-8EDE16BCF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460AD-41FB-C238-F4A3-A8EAC511AD5C}"/>
              </a:ext>
            </a:extLst>
          </p:cNvPr>
          <p:cNvSpPr>
            <a:spLocks noGrp="1"/>
          </p:cNvSpPr>
          <p:nvPr>
            <p:ph type="dt" sz="half" idx="10"/>
          </p:nvPr>
        </p:nvSpPr>
        <p:spPr/>
        <p:txBody>
          <a:bodyPr/>
          <a:lstStyle/>
          <a:p>
            <a:fld id="{539155E0-B5B9-B446-98BC-80161AAAE143}" type="datetimeFigureOut">
              <a:rPr lang="en-US" smtClean="0"/>
              <a:t>12/13/23</a:t>
            </a:fld>
            <a:endParaRPr lang="en-US"/>
          </a:p>
        </p:txBody>
      </p:sp>
      <p:sp>
        <p:nvSpPr>
          <p:cNvPr id="8" name="Footer Placeholder 7">
            <a:extLst>
              <a:ext uri="{FF2B5EF4-FFF2-40B4-BE49-F238E27FC236}">
                <a16:creationId xmlns:a16="http://schemas.microsoft.com/office/drawing/2014/main" id="{15FA1269-CD08-FD9F-7375-92F9624AEB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16A904-0B32-D3EA-AFBD-8D02563B22CD}"/>
              </a:ext>
            </a:extLst>
          </p:cNvPr>
          <p:cNvSpPr>
            <a:spLocks noGrp="1"/>
          </p:cNvSpPr>
          <p:nvPr>
            <p:ph type="sldNum" sz="quarter" idx="12"/>
          </p:nvPr>
        </p:nvSpPr>
        <p:spPr/>
        <p:txBody>
          <a:bodyPr/>
          <a:lstStyle/>
          <a:p>
            <a:fld id="{6F37BCAD-44FD-2D45-B42E-7109172C8AB2}" type="slidenum">
              <a:rPr lang="en-US" smtClean="0"/>
              <a:t>‹#›</a:t>
            </a:fld>
            <a:endParaRPr lang="en-US"/>
          </a:p>
        </p:txBody>
      </p:sp>
    </p:spTree>
    <p:extLst>
      <p:ext uri="{BB962C8B-B14F-4D97-AF65-F5344CB8AC3E}">
        <p14:creationId xmlns:p14="http://schemas.microsoft.com/office/powerpoint/2010/main" val="349202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580E-9F6C-D2EF-1E4E-19AADD5815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C9343B-C404-73BC-B80C-8D7D0BC3A3F8}"/>
              </a:ext>
            </a:extLst>
          </p:cNvPr>
          <p:cNvSpPr>
            <a:spLocks noGrp="1"/>
          </p:cNvSpPr>
          <p:nvPr>
            <p:ph type="dt" sz="half" idx="10"/>
          </p:nvPr>
        </p:nvSpPr>
        <p:spPr/>
        <p:txBody>
          <a:bodyPr/>
          <a:lstStyle/>
          <a:p>
            <a:fld id="{539155E0-B5B9-B446-98BC-80161AAAE143}" type="datetimeFigureOut">
              <a:rPr lang="en-US" smtClean="0"/>
              <a:t>12/13/23</a:t>
            </a:fld>
            <a:endParaRPr lang="en-US"/>
          </a:p>
        </p:txBody>
      </p:sp>
      <p:sp>
        <p:nvSpPr>
          <p:cNvPr id="4" name="Footer Placeholder 3">
            <a:extLst>
              <a:ext uri="{FF2B5EF4-FFF2-40B4-BE49-F238E27FC236}">
                <a16:creationId xmlns:a16="http://schemas.microsoft.com/office/drawing/2014/main" id="{752D0A17-3B09-0ED4-6019-3F309DE82C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351BE9-8DD4-38E6-9CC7-B8A600B10881}"/>
              </a:ext>
            </a:extLst>
          </p:cNvPr>
          <p:cNvSpPr>
            <a:spLocks noGrp="1"/>
          </p:cNvSpPr>
          <p:nvPr>
            <p:ph type="sldNum" sz="quarter" idx="12"/>
          </p:nvPr>
        </p:nvSpPr>
        <p:spPr/>
        <p:txBody>
          <a:bodyPr/>
          <a:lstStyle/>
          <a:p>
            <a:fld id="{6F37BCAD-44FD-2D45-B42E-7109172C8AB2}" type="slidenum">
              <a:rPr lang="en-US" smtClean="0"/>
              <a:t>‹#›</a:t>
            </a:fld>
            <a:endParaRPr lang="en-US"/>
          </a:p>
        </p:txBody>
      </p:sp>
    </p:spTree>
    <p:extLst>
      <p:ext uri="{BB962C8B-B14F-4D97-AF65-F5344CB8AC3E}">
        <p14:creationId xmlns:p14="http://schemas.microsoft.com/office/powerpoint/2010/main" val="234084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F7EBD-6CB6-4D75-A9D5-94F04E842BE3}"/>
              </a:ext>
            </a:extLst>
          </p:cNvPr>
          <p:cNvSpPr>
            <a:spLocks noGrp="1"/>
          </p:cNvSpPr>
          <p:nvPr>
            <p:ph type="dt" sz="half" idx="10"/>
          </p:nvPr>
        </p:nvSpPr>
        <p:spPr/>
        <p:txBody>
          <a:bodyPr/>
          <a:lstStyle/>
          <a:p>
            <a:fld id="{539155E0-B5B9-B446-98BC-80161AAAE143}" type="datetimeFigureOut">
              <a:rPr lang="en-US" smtClean="0"/>
              <a:t>12/13/23</a:t>
            </a:fld>
            <a:endParaRPr lang="en-US"/>
          </a:p>
        </p:txBody>
      </p:sp>
      <p:sp>
        <p:nvSpPr>
          <p:cNvPr id="3" name="Footer Placeholder 2">
            <a:extLst>
              <a:ext uri="{FF2B5EF4-FFF2-40B4-BE49-F238E27FC236}">
                <a16:creationId xmlns:a16="http://schemas.microsoft.com/office/drawing/2014/main" id="{36D296A8-F42B-AEC9-17EF-7D4866B102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C0F857-948F-85DE-B701-5AA87A4C344F}"/>
              </a:ext>
            </a:extLst>
          </p:cNvPr>
          <p:cNvSpPr>
            <a:spLocks noGrp="1"/>
          </p:cNvSpPr>
          <p:nvPr>
            <p:ph type="sldNum" sz="quarter" idx="12"/>
          </p:nvPr>
        </p:nvSpPr>
        <p:spPr/>
        <p:txBody>
          <a:bodyPr/>
          <a:lstStyle/>
          <a:p>
            <a:fld id="{6F37BCAD-44FD-2D45-B42E-7109172C8AB2}" type="slidenum">
              <a:rPr lang="en-US" smtClean="0"/>
              <a:t>‹#›</a:t>
            </a:fld>
            <a:endParaRPr lang="en-US"/>
          </a:p>
        </p:txBody>
      </p:sp>
    </p:spTree>
    <p:extLst>
      <p:ext uri="{BB962C8B-B14F-4D97-AF65-F5344CB8AC3E}">
        <p14:creationId xmlns:p14="http://schemas.microsoft.com/office/powerpoint/2010/main" val="337714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6D6F-21B8-6789-FC43-64A447C5A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1EB92-03A1-EDA7-3C5F-B2E576791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F5B642-1E69-019A-17D9-9753995C9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BA3250-44C2-7B9A-0B9F-290E36B957B8}"/>
              </a:ext>
            </a:extLst>
          </p:cNvPr>
          <p:cNvSpPr>
            <a:spLocks noGrp="1"/>
          </p:cNvSpPr>
          <p:nvPr>
            <p:ph type="dt" sz="half" idx="10"/>
          </p:nvPr>
        </p:nvSpPr>
        <p:spPr/>
        <p:txBody>
          <a:bodyPr/>
          <a:lstStyle/>
          <a:p>
            <a:fld id="{539155E0-B5B9-B446-98BC-80161AAAE143}" type="datetimeFigureOut">
              <a:rPr lang="en-US" smtClean="0"/>
              <a:t>12/13/23</a:t>
            </a:fld>
            <a:endParaRPr lang="en-US"/>
          </a:p>
        </p:txBody>
      </p:sp>
      <p:sp>
        <p:nvSpPr>
          <p:cNvPr id="6" name="Footer Placeholder 5">
            <a:extLst>
              <a:ext uri="{FF2B5EF4-FFF2-40B4-BE49-F238E27FC236}">
                <a16:creationId xmlns:a16="http://schemas.microsoft.com/office/drawing/2014/main" id="{B2BB1E10-037B-E73C-0AA2-2D11166D1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CEE695-3040-F143-16F2-B700722092BB}"/>
              </a:ext>
            </a:extLst>
          </p:cNvPr>
          <p:cNvSpPr>
            <a:spLocks noGrp="1"/>
          </p:cNvSpPr>
          <p:nvPr>
            <p:ph type="sldNum" sz="quarter" idx="12"/>
          </p:nvPr>
        </p:nvSpPr>
        <p:spPr/>
        <p:txBody>
          <a:bodyPr/>
          <a:lstStyle/>
          <a:p>
            <a:fld id="{6F37BCAD-44FD-2D45-B42E-7109172C8AB2}" type="slidenum">
              <a:rPr lang="en-US" smtClean="0"/>
              <a:t>‹#›</a:t>
            </a:fld>
            <a:endParaRPr lang="en-US"/>
          </a:p>
        </p:txBody>
      </p:sp>
    </p:spTree>
    <p:extLst>
      <p:ext uri="{BB962C8B-B14F-4D97-AF65-F5344CB8AC3E}">
        <p14:creationId xmlns:p14="http://schemas.microsoft.com/office/powerpoint/2010/main" val="409577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7873-1DDA-0B76-E36C-887E7B7ED1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1278B3-3691-D253-06E1-7565CC452B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08BFDA-B2C4-10B2-9F6D-3C64B6044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4E25F-03F0-62BE-0B00-34A39F9F553B}"/>
              </a:ext>
            </a:extLst>
          </p:cNvPr>
          <p:cNvSpPr>
            <a:spLocks noGrp="1"/>
          </p:cNvSpPr>
          <p:nvPr>
            <p:ph type="dt" sz="half" idx="10"/>
          </p:nvPr>
        </p:nvSpPr>
        <p:spPr/>
        <p:txBody>
          <a:bodyPr/>
          <a:lstStyle/>
          <a:p>
            <a:fld id="{539155E0-B5B9-B446-98BC-80161AAAE143}" type="datetimeFigureOut">
              <a:rPr lang="en-US" smtClean="0"/>
              <a:t>12/13/23</a:t>
            </a:fld>
            <a:endParaRPr lang="en-US"/>
          </a:p>
        </p:txBody>
      </p:sp>
      <p:sp>
        <p:nvSpPr>
          <p:cNvPr id="6" name="Footer Placeholder 5">
            <a:extLst>
              <a:ext uri="{FF2B5EF4-FFF2-40B4-BE49-F238E27FC236}">
                <a16:creationId xmlns:a16="http://schemas.microsoft.com/office/drawing/2014/main" id="{C86F32CD-8156-B08B-9BCB-FC132655DC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214C37-6145-5E66-E15B-52159EF90526}"/>
              </a:ext>
            </a:extLst>
          </p:cNvPr>
          <p:cNvSpPr>
            <a:spLocks noGrp="1"/>
          </p:cNvSpPr>
          <p:nvPr>
            <p:ph type="sldNum" sz="quarter" idx="12"/>
          </p:nvPr>
        </p:nvSpPr>
        <p:spPr/>
        <p:txBody>
          <a:bodyPr/>
          <a:lstStyle/>
          <a:p>
            <a:fld id="{6F37BCAD-44FD-2D45-B42E-7109172C8AB2}" type="slidenum">
              <a:rPr lang="en-US" smtClean="0"/>
              <a:t>‹#›</a:t>
            </a:fld>
            <a:endParaRPr lang="en-US"/>
          </a:p>
        </p:txBody>
      </p:sp>
    </p:spTree>
    <p:extLst>
      <p:ext uri="{BB962C8B-B14F-4D97-AF65-F5344CB8AC3E}">
        <p14:creationId xmlns:p14="http://schemas.microsoft.com/office/powerpoint/2010/main" val="255761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1DAE12-977D-44F3-D3C8-35A357485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54E62C-4F6A-31AA-DCC9-DD64431CFA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7D3851-E838-4415-903A-590C00332B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9155E0-B5B9-B446-98BC-80161AAAE143}" type="datetimeFigureOut">
              <a:rPr lang="en-US" smtClean="0"/>
              <a:t>12/13/23</a:t>
            </a:fld>
            <a:endParaRPr lang="en-US"/>
          </a:p>
        </p:txBody>
      </p:sp>
      <p:sp>
        <p:nvSpPr>
          <p:cNvPr id="5" name="Footer Placeholder 4">
            <a:extLst>
              <a:ext uri="{FF2B5EF4-FFF2-40B4-BE49-F238E27FC236}">
                <a16:creationId xmlns:a16="http://schemas.microsoft.com/office/drawing/2014/main" id="{C7FB8CA5-521B-28E6-7F02-DCA26BCB9D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D3D47-7755-8474-7658-4AD6D16C1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37BCAD-44FD-2D45-B42E-7109172C8AB2}" type="slidenum">
              <a:rPr lang="en-US" smtClean="0"/>
              <a:t>‹#›</a:t>
            </a:fld>
            <a:endParaRPr lang="en-US"/>
          </a:p>
        </p:txBody>
      </p:sp>
    </p:spTree>
    <p:extLst>
      <p:ext uri="{BB962C8B-B14F-4D97-AF65-F5344CB8AC3E}">
        <p14:creationId xmlns:p14="http://schemas.microsoft.com/office/powerpoint/2010/main" val="232301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FACA4D-9C7B-77BB-AF00-7058DA50C01F}"/>
              </a:ext>
            </a:extLst>
          </p:cNvPr>
          <p:cNvSpPr>
            <a:spLocks noGrp="1"/>
          </p:cNvSpPr>
          <p:nvPr>
            <p:ph type="ctrTitle"/>
          </p:nvPr>
        </p:nvSpPr>
        <p:spPr>
          <a:xfrm>
            <a:off x="1184744" y="5198168"/>
            <a:ext cx="9859618" cy="642797"/>
          </a:xfrm>
        </p:spPr>
        <p:txBody>
          <a:bodyPr>
            <a:normAutofit/>
          </a:bodyPr>
          <a:lstStyle/>
          <a:p>
            <a:r>
              <a:rPr lang="en-US" sz="3600" dirty="0"/>
              <a:t>Don’t Get Kicked</a:t>
            </a:r>
          </a:p>
        </p:txBody>
      </p:sp>
      <p:sp>
        <p:nvSpPr>
          <p:cNvPr id="3" name="Subtitle 2">
            <a:extLst>
              <a:ext uri="{FF2B5EF4-FFF2-40B4-BE49-F238E27FC236}">
                <a16:creationId xmlns:a16="http://schemas.microsoft.com/office/drawing/2014/main" id="{050FDCC8-A1F4-C5BB-2C0A-E834EA7A0DC1}"/>
              </a:ext>
            </a:extLst>
          </p:cNvPr>
          <p:cNvSpPr>
            <a:spLocks noGrp="1"/>
          </p:cNvSpPr>
          <p:nvPr>
            <p:ph type="subTitle" idx="1"/>
          </p:nvPr>
        </p:nvSpPr>
        <p:spPr>
          <a:xfrm>
            <a:off x="2198774" y="5928655"/>
            <a:ext cx="7831559" cy="410689"/>
          </a:xfrm>
        </p:spPr>
        <p:txBody>
          <a:bodyPr>
            <a:normAutofit/>
          </a:bodyPr>
          <a:lstStyle/>
          <a:p>
            <a:r>
              <a:rPr lang="en-US" sz="1600"/>
              <a:t>Tyler Smith</a:t>
            </a:r>
          </a:p>
        </p:txBody>
      </p:sp>
      <p:sp>
        <p:nvSpPr>
          <p:cNvPr id="1035" name="Freeform: Shape 1034">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scrap a car for cash Archives - Columbus Cash 4 Cars">
            <a:extLst>
              <a:ext uri="{FF2B5EF4-FFF2-40B4-BE49-F238E27FC236}">
                <a16:creationId xmlns:a16="http://schemas.microsoft.com/office/drawing/2014/main" id="{3C032D39-B662-7396-3D0A-EBC34E2DC6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782"/>
          <a:stretch/>
        </p:blipFill>
        <p:spPr bwMode="auto">
          <a:xfrm>
            <a:off x="2079812" y="805516"/>
            <a:ext cx="8032376" cy="4074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5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F3C3-5616-32C6-9554-52DCD8D8709A}"/>
              </a:ext>
            </a:extLst>
          </p:cNvPr>
          <p:cNvSpPr>
            <a:spLocks noGrp="1"/>
          </p:cNvSpPr>
          <p:nvPr>
            <p:ph type="title"/>
          </p:nvPr>
        </p:nvSpPr>
        <p:spPr/>
        <p:txBody>
          <a:bodyPr/>
          <a:lstStyle/>
          <a:p>
            <a:pPr algn="ctr"/>
            <a:r>
              <a:rPr lang="en-US" dirty="0"/>
              <a:t>Problem Background</a:t>
            </a:r>
          </a:p>
        </p:txBody>
      </p:sp>
      <p:sp>
        <p:nvSpPr>
          <p:cNvPr id="3" name="Content Placeholder 2">
            <a:extLst>
              <a:ext uri="{FF2B5EF4-FFF2-40B4-BE49-F238E27FC236}">
                <a16:creationId xmlns:a16="http://schemas.microsoft.com/office/drawing/2014/main" id="{D6FCEC89-4792-7AA6-33BC-7521E5AFBD80}"/>
              </a:ext>
            </a:extLst>
          </p:cNvPr>
          <p:cNvSpPr>
            <a:spLocks noGrp="1"/>
          </p:cNvSpPr>
          <p:nvPr>
            <p:ph idx="1"/>
          </p:nvPr>
        </p:nvSpPr>
        <p:spPr/>
        <p:txBody>
          <a:bodyPr/>
          <a:lstStyle/>
          <a:p>
            <a:r>
              <a:rPr lang="en-US" dirty="0"/>
              <a:t>”Kicked cars” refer to cars purchased by auto dealerships at auto auctions that turn out to be bad purchases for various reasons.</a:t>
            </a:r>
          </a:p>
          <a:p>
            <a:r>
              <a:rPr lang="en-US" dirty="0"/>
              <a:t>Searching for a new car is stressful enough; customers shouldn’t be worried about getting scammed into buying a piece of junk!</a:t>
            </a:r>
          </a:p>
          <a:p>
            <a:r>
              <a:rPr lang="en-US" dirty="0"/>
              <a:t>Lucky for us, machine learning is making it easier for auto dealerships to keep their inventory up to their customers’ standards by identifying kicked cars.</a:t>
            </a:r>
          </a:p>
          <a:p>
            <a:endParaRPr lang="en-US" dirty="0"/>
          </a:p>
        </p:txBody>
      </p:sp>
    </p:spTree>
    <p:extLst>
      <p:ext uri="{BB962C8B-B14F-4D97-AF65-F5344CB8AC3E}">
        <p14:creationId xmlns:p14="http://schemas.microsoft.com/office/powerpoint/2010/main" val="12628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34D4-1EF5-CBD1-2AB1-CC3FF0B391AA}"/>
              </a:ext>
            </a:extLst>
          </p:cNvPr>
          <p:cNvSpPr>
            <a:spLocks noGrp="1"/>
          </p:cNvSpPr>
          <p:nvPr>
            <p:ph type="title"/>
          </p:nvPr>
        </p:nvSpPr>
        <p:spPr/>
        <p:txBody>
          <a:bodyPr/>
          <a:lstStyle/>
          <a:p>
            <a:pPr algn="ctr"/>
            <a:r>
              <a:rPr lang="en-US" dirty="0"/>
              <a:t>Feature Engineering</a:t>
            </a:r>
          </a:p>
        </p:txBody>
      </p:sp>
      <p:sp>
        <p:nvSpPr>
          <p:cNvPr id="3" name="Content Placeholder 2">
            <a:extLst>
              <a:ext uri="{FF2B5EF4-FFF2-40B4-BE49-F238E27FC236}">
                <a16:creationId xmlns:a16="http://schemas.microsoft.com/office/drawing/2014/main" id="{4A826AA0-BD2E-3B8A-946F-8112B8BDDE74}"/>
              </a:ext>
            </a:extLst>
          </p:cNvPr>
          <p:cNvSpPr>
            <a:spLocks noGrp="1"/>
          </p:cNvSpPr>
          <p:nvPr>
            <p:ph idx="1"/>
          </p:nvPr>
        </p:nvSpPr>
        <p:spPr/>
        <p:txBody>
          <a:bodyPr>
            <a:normAutofit fontScale="70000" lnSpcReduction="20000"/>
          </a:bodyPr>
          <a:lstStyle/>
          <a:p>
            <a:r>
              <a:rPr lang="en-US" dirty="0"/>
              <a:t>Response variable = </a:t>
            </a:r>
            <a:r>
              <a:rPr lang="en-US" dirty="0" err="1"/>
              <a:t>IsBadBuy</a:t>
            </a:r>
            <a:r>
              <a:rPr lang="en-US" dirty="0"/>
              <a:t> (0 or 1)</a:t>
            </a:r>
          </a:p>
          <a:p>
            <a:pPr algn="l"/>
            <a:r>
              <a:rPr lang="en-US" b="0" i="0" dirty="0">
                <a:effectLst/>
                <a:latin typeface="Inter"/>
              </a:rPr>
              <a:t>My recipe has many steps that cater to specific complexities of the Don't Get Kicked data:</a:t>
            </a:r>
          </a:p>
          <a:p>
            <a:pPr algn="l"/>
            <a:r>
              <a:rPr lang="en-US" b="1" i="0" dirty="0" err="1">
                <a:effectLst/>
                <a:latin typeface="Inter"/>
              </a:rPr>
              <a:t>step_novel</a:t>
            </a:r>
            <a:r>
              <a:rPr lang="en-US" b="1" i="0" dirty="0">
                <a:effectLst/>
                <a:latin typeface="Inter"/>
              </a:rPr>
              <a:t> </a:t>
            </a:r>
            <a:r>
              <a:rPr lang="en-US" b="0" i="0" dirty="0">
                <a:effectLst/>
                <a:latin typeface="Inter"/>
              </a:rPr>
              <a:t>and </a:t>
            </a:r>
            <a:r>
              <a:rPr lang="en-US" b="1" i="0" dirty="0" err="1">
                <a:effectLst/>
                <a:latin typeface="Inter"/>
              </a:rPr>
              <a:t>step_unknown</a:t>
            </a:r>
            <a:r>
              <a:rPr lang="en-US" b="1" i="0" dirty="0">
                <a:effectLst/>
                <a:latin typeface="Inter"/>
              </a:rPr>
              <a:t> </a:t>
            </a:r>
            <a:r>
              <a:rPr lang="en-US" b="0" i="0" dirty="0">
                <a:effectLst/>
                <a:latin typeface="Inter"/>
              </a:rPr>
              <a:t>are used to address novel factor levels in nominal predictors that might appear in new data but are not present in the training set. We then assign any unknown factor levels to their own group using </a:t>
            </a:r>
            <a:r>
              <a:rPr lang="en-US" b="0" i="0" dirty="0" err="1">
                <a:effectLst/>
                <a:latin typeface="Inter"/>
              </a:rPr>
              <a:t>step_unknown</a:t>
            </a:r>
            <a:r>
              <a:rPr lang="en-US" b="0" i="0" dirty="0">
                <a:effectLst/>
                <a:latin typeface="Inter"/>
              </a:rPr>
              <a:t>.</a:t>
            </a:r>
          </a:p>
          <a:p>
            <a:pPr algn="l"/>
            <a:r>
              <a:rPr lang="en-US" b="1" i="0" dirty="0" err="1">
                <a:effectLst/>
                <a:latin typeface="Inter"/>
              </a:rPr>
              <a:t>step_lencode_mixed</a:t>
            </a:r>
            <a:r>
              <a:rPr lang="en-US" b="1" i="0" dirty="0">
                <a:effectLst/>
                <a:latin typeface="Inter"/>
              </a:rPr>
              <a:t> </a:t>
            </a:r>
            <a:r>
              <a:rPr lang="en-US" b="0" i="0" dirty="0">
                <a:effectLst/>
                <a:latin typeface="Inter"/>
              </a:rPr>
              <a:t>is where we add target encoding to the mix. Target encoding is when we convert a categorical variable to the mean of our response variable, which is </a:t>
            </a:r>
            <a:r>
              <a:rPr lang="en-US" b="0" i="0" dirty="0" err="1">
                <a:effectLst/>
                <a:latin typeface="Inter"/>
              </a:rPr>
              <a:t>IsBadBuy</a:t>
            </a:r>
            <a:r>
              <a:rPr lang="en-US" b="0" i="0" dirty="0">
                <a:effectLst/>
                <a:latin typeface="Inter"/>
              </a:rPr>
              <a:t> in our case.</a:t>
            </a:r>
          </a:p>
          <a:p>
            <a:pPr algn="l"/>
            <a:r>
              <a:rPr lang="en-US" b="1" i="0" dirty="0" err="1">
                <a:effectLst/>
                <a:latin typeface="Inter"/>
              </a:rPr>
              <a:t>step_impute_mean</a:t>
            </a:r>
            <a:r>
              <a:rPr lang="en-US" b="1" i="0" dirty="0">
                <a:effectLst/>
                <a:latin typeface="Inter"/>
              </a:rPr>
              <a:t> </a:t>
            </a:r>
            <a:r>
              <a:rPr lang="en-US" b="0" i="0" dirty="0">
                <a:effectLst/>
                <a:latin typeface="Inter"/>
              </a:rPr>
              <a:t>helps us address missing values even further. This is going to assign the mean of respective columns if missing values are present.</a:t>
            </a:r>
          </a:p>
          <a:p>
            <a:pPr algn="l"/>
            <a:r>
              <a:rPr lang="en-US" b="1" i="0" dirty="0" err="1">
                <a:effectLst/>
                <a:latin typeface="Inter"/>
              </a:rPr>
              <a:t>step_corr</a:t>
            </a:r>
            <a:r>
              <a:rPr lang="en-US" b="1" i="0" dirty="0">
                <a:effectLst/>
                <a:latin typeface="Inter"/>
              </a:rPr>
              <a:t> </a:t>
            </a:r>
            <a:r>
              <a:rPr lang="en-US" i="0" dirty="0">
                <a:effectLst/>
                <a:latin typeface="Inter"/>
              </a:rPr>
              <a:t>addresses the potential issue of multicollinearity. If features are highly correlated with </a:t>
            </a:r>
            <a:r>
              <a:rPr lang="en-US" b="0" i="0" dirty="0">
                <a:effectLst/>
                <a:latin typeface="Inter"/>
              </a:rPr>
              <a:t>each other, this step will remove one of them.</a:t>
            </a:r>
          </a:p>
          <a:p>
            <a:pPr algn="l"/>
            <a:r>
              <a:rPr lang="en-US" b="1" i="0" dirty="0" err="1">
                <a:effectLst/>
                <a:latin typeface="Inter"/>
              </a:rPr>
              <a:t>step_zv</a:t>
            </a:r>
            <a:r>
              <a:rPr lang="en-US" b="1" i="0" dirty="0">
                <a:effectLst/>
                <a:latin typeface="Inter"/>
              </a:rPr>
              <a:t> </a:t>
            </a:r>
            <a:r>
              <a:rPr lang="en-US" b="0" i="0" dirty="0">
                <a:effectLst/>
                <a:latin typeface="Inter"/>
              </a:rPr>
              <a:t>removes any variables in the dataset that have zero variance.</a:t>
            </a:r>
          </a:p>
          <a:p>
            <a:pPr algn="l"/>
            <a:r>
              <a:rPr lang="en-US" b="1" i="0" dirty="0" err="1">
                <a:effectLst/>
                <a:latin typeface="Inter"/>
              </a:rPr>
              <a:t>step_normalize</a:t>
            </a:r>
            <a:r>
              <a:rPr lang="en-US" b="1" i="0" dirty="0">
                <a:effectLst/>
                <a:latin typeface="Inter"/>
              </a:rPr>
              <a:t> </a:t>
            </a:r>
            <a:r>
              <a:rPr lang="en-US" b="0" i="0" dirty="0">
                <a:effectLst/>
                <a:latin typeface="Inter"/>
              </a:rPr>
              <a:t>normalizes numerical predictors. The normalized data will have a mean of 0 and standard deviation of 1.</a:t>
            </a:r>
          </a:p>
          <a:p>
            <a:endParaRPr lang="en-US" dirty="0"/>
          </a:p>
          <a:p>
            <a:endParaRPr lang="en-US" dirty="0"/>
          </a:p>
        </p:txBody>
      </p:sp>
    </p:spTree>
    <p:extLst>
      <p:ext uri="{BB962C8B-B14F-4D97-AF65-F5344CB8AC3E}">
        <p14:creationId xmlns:p14="http://schemas.microsoft.com/office/powerpoint/2010/main" val="180245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4DD60-5E5D-6F90-8F5F-07A69B7DE850}"/>
              </a:ext>
            </a:extLst>
          </p:cNvPr>
          <p:cNvSpPr>
            <a:spLocks noGrp="1"/>
          </p:cNvSpPr>
          <p:nvPr>
            <p:ph type="title"/>
          </p:nvPr>
        </p:nvSpPr>
        <p:spPr>
          <a:xfrm>
            <a:off x="836678" y="723898"/>
            <a:ext cx="10988737" cy="1495425"/>
          </a:xfrm>
        </p:spPr>
        <p:txBody>
          <a:bodyPr>
            <a:normAutofit/>
          </a:bodyPr>
          <a:lstStyle/>
          <a:p>
            <a:pPr algn="ctr"/>
            <a:r>
              <a:rPr lang="en-US" sz="4000" dirty="0"/>
              <a:t>Model Comparison</a:t>
            </a:r>
          </a:p>
        </p:txBody>
      </p:sp>
      <p:sp>
        <p:nvSpPr>
          <p:cNvPr id="3" name="Content Placeholder 2">
            <a:extLst>
              <a:ext uri="{FF2B5EF4-FFF2-40B4-BE49-F238E27FC236}">
                <a16:creationId xmlns:a16="http://schemas.microsoft.com/office/drawing/2014/main" id="{959BBC46-3EDE-7F09-DC69-5D97AB352C54}"/>
              </a:ext>
            </a:extLst>
          </p:cNvPr>
          <p:cNvSpPr>
            <a:spLocks noGrp="1"/>
          </p:cNvSpPr>
          <p:nvPr>
            <p:ph idx="1"/>
          </p:nvPr>
        </p:nvSpPr>
        <p:spPr>
          <a:xfrm>
            <a:off x="836679" y="2194998"/>
            <a:ext cx="7541201" cy="3729034"/>
          </a:xfrm>
        </p:spPr>
        <p:txBody>
          <a:bodyPr>
            <a:normAutofit/>
          </a:bodyPr>
          <a:lstStyle/>
          <a:p>
            <a:r>
              <a:rPr lang="en-US" sz="3200" dirty="0"/>
              <a:t>BART = .237</a:t>
            </a:r>
          </a:p>
          <a:p>
            <a:r>
              <a:rPr lang="en-US" sz="3200" dirty="0"/>
              <a:t>Penalized Logistic Regression = .234</a:t>
            </a:r>
          </a:p>
          <a:p>
            <a:r>
              <a:rPr lang="en-US" sz="3200" dirty="0"/>
              <a:t>Boosting = .223</a:t>
            </a:r>
          </a:p>
          <a:p>
            <a:r>
              <a:rPr lang="en-US" sz="3200" dirty="0"/>
              <a:t>Naive Bayes = .222</a:t>
            </a:r>
          </a:p>
          <a:p>
            <a:r>
              <a:rPr lang="en-US" sz="3200" dirty="0"/>
              <a:t>KNN = .178</a:t>
            </a:r>
          </a:p>
          <a:p>
            <a:pPr marL="0" indent="0">
              <a:buNone/>
            </a:pPr>
            <a:endParaRPr lang="en-US" sz="3200" dirty="0"/>
          </a:p>
          <a:p>
            <a:endParaRPr lang="en-US" sz="3200" dirty="0"/>
          </a:p>
        </p:txBody>
      </p:sp>
      <p:sp>
        <p:nvSpPr>
          <p:cNvPr id="4" name="TextBox 3">
            <a:extLst>
              <a:ext uri="{FF2B5EF4-FFF2-40B4-BE49-F238E27FC236}">
                <a16:creationId xmlns:a16="http://schemas.microsoft.com/office/drawing/2014/main" id="{7F72A835-1F36-62E2-6CE1-011391B45AC9}"/>
              </a:ext>
            </a:extLst>
          </p:cNvPr>
          <p:cNvSpPr txBox="1"/>
          <p:nvPr/>
        </p:nvSpPr>
        <p:spPr>
          <a:xfrm>
            <a:off x="5733535" y="206357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45959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4558C-CD71-CC81-C2C5-1B6F9C7D3BCA}"/>
              </a:ext>
            </a:extLst>
          </p:cNvPr>
          <p:cNvSpPr>
            <a:spLocks noGrp="1"/>
          </p:cNvSpPr>
          <p:nvPr>
            <p:ph type="title"/>
          </p:nvPr>
        </p:nvSpPr>
        <p:spPr>
          <a:xfrm>
            <a:off x="836679" y="723898"/>
            <a:ext cx="6002110" cy="1495425"/>
          </a:xfrm>
        </p:spPr>
        <p:txBody>
          <a:bodyPr>
            <a:normAutofit/>
          </a:bodyPr>
          <a:lstStyle/>
          <a:p>
            <a:pPr algn="ctr"/>
            <a:r>
              <a:rPr lang="en-US" sz="4000" dirty="0"/>
              <a:t>Bayesian Additive Regression Models (BART)</a:t>
            </a:r>
          </a:p>
        </p:txBody>
      </p:sp>
      <p:sp>
        <p:nvSpPr>
          <p:cNvPr id="3" name="Content Placeholder 2">
            <a:extLst>
              <a:ext uri="{FF2B5EF4-FFF2-40B4-BE49-F238E27FC236}">
                <a16:creationId xmlns:a16="http://schemas.microsoft.com/office/drawing/2014/main" id="{2B79040C-72F4-885D-B55D-3988F255460B}"/>
              </a:ext>
            </a:extLst>
          </p:cNvPr>
          <p:cNvSpPr>
            <a:spLocks noGrp="1"/>
          </p:cNvSpPr>
          <p:nvPr>
            <p:ph idx="1"/>
          </p:nvPr>
        </p:nvSpPr>
        <p:spPr>
          <a:xfrm>
            <a:off x="836680" y="2405067"/>
            <a:ext cx="6002110" cy="3729034"/>
          </a:xfrm>
        </p:spPr>
        <p:txBody>
          <a:bodyPr>
            <a:normAutofit/>
          </a:bodyPr>
          <a:lstStyle/>
          <a:p>
            <a:r>
              <a:rPr lang="en-US" sz="1900" dirty="0"/>
              <a:t>Large number of regression trees are fitted to the data and each tree explains a small portion of the response variable.</a:t>
            </a:r>
          </a:p>
          <a:p>
            <a:r>
              <a:rPr lang="en-US" sz="1900" b="1" dirty="0"/>
              <a:t>Bayesian: </a:t>
            </a:r>
            <a:r>
              <a:rPr lang="en-US" sz="1900" dirty="0"/>
              <a:t>Use probabilities to express uncertainty in model parameters. </a:t>
            </a:r>
          </a:p>
          <a:p>
            <a:r>
              <a:rPr lang="en-US" sz="1900" b="1" dirty="0"/>
              <a:t>Additive: </a:t>
            </a:r>
            <a:r>
              <a:rPr lang="en-US" sz="1900" dirty="0"/>
              <a:t>Each tree of the BART model will explain a small portion of the overall prediction. We then combine what we find out from each tree to make our final prediction.</a:t>
            </a:r>
          </a:p>
          <a:p>
            <a:r>
              <a:rPr lang="en-US" sz="1900" b="1" dirty="0"/>
              <a:t>Regression Trees: </a:t>
            </a:r>
            <a:r>
              <a:rPr lang="en-US" sz="1900" dirty="0"/>
              <a:t>Data </a:t>
            </a:r>
            <a:r>
              <a:rPr lang="en-US" sz="1900"/>
              <a:t>is split into </a:t>
            </a:r>
            <a:r>
              <a:rPr lang="en-US" sz="1900" dirty="0"/>
              <a:t>subsets. Each leaf node makes a class prediction based off the class majority since the outcome is binary.</a:t>
            </a:r>
            <a:endParaRPr lang="en-US" sz="1900" b="1" dirty="0"/>
          </a:p>
          <a:p>
            <a:endParaRPr lang="en-US" sz="1900" b="1" dirty="0"/>
          </a:p>
        </p:txBody>
      </p:sp>
      <p:pic>
        <p:nvPicPr>
          <p:cNvPr id="4" name="Picture 3">
            <a:extLst>
              <a:ext uri="{FF2B5EF4-FFF2-40B4-BE49-F238E27FC236}">
                <a16:creationId xmlns:a16="http://schemas.microsoft.com/office/drawing/2014/main" id="{9564B9FB-063E-19C3-3724-AD574F72472F}"/>
              </a:ext>
            </a:extLst>
          </p:cNvPr>
          <p:cNvPicPr>
            <a:picLocks noChangeAspect="1"/>
          </p:cNvPicPr>
          <p:nvPr/>
        </p:nvPicPr>
        <p:blipFill rotWithShape="1">
          <a:blip r:embed="rId2"/>
          <a:srcRect t="241"/>
          <a:stretch/>
        </p:blipFill>
        <p:spPr>
          <a:xfrm>
            <a:off x="7199440" y="10"/>
            <a:ext cx="4992560" cy="6857990"/>
          </a:xfrm>
          <a:prstGeom prst="rect">
            <a:avLst/>
          </a:prstGeom>
          <a:effectLst/>
        </p:spPr>
      </p:pic>
    </p:spTree>
    <p:extLst>
      <p:ext uri="{BB962C8B-B14F-4D97-AF65-F5344CB8AC3E}">
        <p14:creationId xmlns:p14="http://schemas.microsoft.com/office/powerpoint/2010/main" val="1819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331BB-8F77-8A1D-5860-9A9D5196ADB8}"/>
              </a:ext>
            </a:extLst>
          </p:cNvPr>
          <p:cNvSpPr>
            <a:spLocks noGrp="1"/>
          </p:cNvSpPr>
          <p:nvPr>
            <p:ph type="title"/>
          </p:nvPr>
        </p:nvSpPr>
        <p:spPr>
          <a:xfrm>
            <a:off x="504967" y="675564"/>
            <a:ext cx="3609833" cy="5204085"/>
          </a:xfrm>
        </p:spPr>
        <p:txBody>
          <a:bodyPr>
            <a:normAutofit/>
          </a:bodyPr>
          <a:lstStyle/>
          <a:p>
            <a:r>
              <a:rPr lang="en-US"/>
              <a:t>Final Score</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232BD57-D922-E5CE-664E-BA0D0C2F8F5B}"/>
              </a:ext>
            </a:extLst>
          </p:cNvPr>
          <p:cNvGraphicFramePr>
            <a:graphicFrameLocks noGrp="1"/>
          </p:cNvGraphicFramePr>
          <p:nvPr>
            <p:ph idx="1"/>
            <p:extLst>
              <p:ext uri="{D42A27DB-BD31-4B8C-83A1-F6EECF244321}">
                <p14:modId xmlns:p14="http://schemas.microsoft.com/office/powerpoint/2010/main" val="1875452157"/>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4385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{73BBD4C8-AB17-B24E-A331-D0D382976C7B}tf10001120</Template>
  <TotalTime>118</TotalTime>
  <Words>435</Words>
  <Application>Microsoft Macintosh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Inter</vt:lpstr>
      <vt:lpstr>Office Theme</vt:lpstr>
      <vt:lpstr>Don’t Get Kicked</vt:lpstr>
      <vt:lpstr>Problem Background</vt:lpstr>
      <vt:lpstr>Feature Engineering</vt:lpstr>
      <vt:lpstr>Model Comparison</vt:lpstr>
      <vt:lpstr>Bayesian Additive Regression Models (BART)</vt:lpstr>
      <vt:lpstr>Final Score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Get Kicked</dc:title>
  <dc:creator>Tyler Smith</dc:creator>
  <cp:lastModifiedBy>Tyler Smith</cp:lastModifiedBy>
  <cp:revision>13</cp:revision>
  <dcterms:created xsi:type="dcterms:W3CDTF">2023-12-10T20:55:09Z</dcterms:created>
  <dcterms:modified xsi:type="dcterms:W3CDTF">2023-12-13T18:46:50Z</dcterms:modified>
</cp:coreProperties>
</file>