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1"/>
    <p:restoredTop sz="80521"/>
  </p:normalViewPr>
  <p:slideViewPr>
    <p:cSldViewPr snapToGrid="0" snapToObjects="1">
      <p:cViewPr varScale="1">
        <p:scale>
          <a:sx n="75" d="100"/>
          <a:sy n="75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D668-7FB1-AC41-A028-A850C65977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697DA-9EC8-A94A-B85C-66F7AB17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8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697DA-9EC8-A94A-B85C-66F7AB17E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8BDE-E8CB-024A-898A-25D85712E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4BB28-A782-724F-8357-28D5C9174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E4CF-352C-2B4D-904E-3EA2ED22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6697-BFD5-4244-87D0-28F69DA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3E31-11A7-A444-AA32-56A42D2F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DC82-9407-9D4F-A60E-4BADF57A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C75F4-BE68-9C42-8033-6EDA75C9B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19233-2487-BE49-A079-D5A3A1C6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B213-533C-944C-9C4F-6558FBAC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43A6-01E1-544D-8547-C5A908CA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51CC-B9D3-E947-ABE7-B594C37BA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00EB0-4726-0940-90A5-85EF8E9A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B0F3-E77A-F743-9DEF-1479252F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E30A-34CB-8C46-A0F9-7B800D71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5A70-0641-8845-ACF3-2B9F4DF2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9FF2-AB02-2E47-9967-01E0DD75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D698-FF2F-8C40-BF6F-F7CE7EE9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C186-1306-E846-9751-47855587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91BA-5C57-7142-8F40-31A6196A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8685-DD2A-C74C-BF35-07E583BE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F8E4-D239-9D4C-A995-FE4ED6B9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4BEC-AA36-3D49-9018-AB9CEAC4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6475-99EB-6F47-8244-E2C106E4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EC335-F865-074C-8AF0-DBE92187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ACE7-FCB6-3240-8E58-732F61C5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ABC7-1976-A34B-BE70-2DBD93DD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D4F0-0C2C-164D-AE76-149E97215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E3B7-FAE0-C34E-A3A5-2FE62EE3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51D03-DB7D-5A42-9420-78AB3EE5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2FC83-231F-994C-A896-45502F51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FF00-70FD-5147-B18D-59835243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09BF-1F1C-0B41-AD45-FD87B4FE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21CC6-E28A-DB48-8515-0D74E899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4B34A-C0AE-BB41-AF87-77E7EC94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274AC-3C63-7A42-8E73-0FEB950F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D53B6-106B-464B-9994-B063D5E2A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D4890-AB00-BC4C-B96B-DFB126B0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68CC5-93C0-CB47-BD42-F6422485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B7718-FAA2-A041-B306-5CE04EA5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94F8-989B-9D40-BCE6-D7085C15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7F2DB-ACA9-B240-9069-090FE935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9A10C-B63D-4D43-A2F8-B944E4A2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8819F-5ED5-9343-8801-A4BF4171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1F368-E7E1-5E43-AD91-605B4143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E3DBA-7201-194B-8DC2-40A8EDE7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6B389-4EFC-FD4F-B846-CDB785F2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BE90-DCC3-0347-A51A-E4B1E4A7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6C1C-78FE-0D4F-9F0E-8FFEC14F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25A1-2F2B-7649-80D7-BB1EA1F2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1A3A-5C6C-B442-8D9B-0F827916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6C6D-AD14-8740-9E22-26F34247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98CD-B12B-D64E-B72C-70AB385B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3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307C-E396-5042-AE36-5A59588F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C3B53-AFB2-2349-96E7-5B1067676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1EBB5-D6EF-374F-AB0C-C2AD8CF0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63A7-9C7E-4B4D-ADAF-84A593F1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2627-D57B-AD43-90A0-0DE45C34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AFD67-AD6E-A245-9E06-5EE83445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1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99DAA-F400-0343-A8DC-2D271565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15B0C-9707-9F49-A213-20427336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B935-A9CD-6F4C-BF64-40B3F64D2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492A-7B0D-3D46-9429-1D910691200D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D6F7-4A11-EE4D-9DF7-03BCBEFE5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C74F-9460-824A-BFA6-FE21B039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7FF20-C480-9044-8567-03C919E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D6E6-F717-414B-8A91-83C3A95BC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Recitation 8: Memory management – 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0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4B82-B23B-CB40-940E-9F3D6C81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FE60-C0E6-A54A-992B-590F627B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programming language runtime takes care of managing memory for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Advantages: no  dangling pointers, no leaks, no mess, no fuss.</a:t>
            </a:r>
          </a:p>
          <a:p>
            <a:r>
              <a:rPr lang="en-US" dirty="0"/>
              <a:t>Disadvantages: takes extra time, overhead on simple operations like assignments, function calls, etc.. Restricts programmer freedom.</a:t>
            </a:r>
          </a:p>
          <a:p>
            <a:endParaRPr lang="en-US" dirty="0"/>
          </a:p>
        </p:txBody>
      </p:sp>
      <p:pic>
        <p:nvPicPr>
          <p:cNvPr id="1026" name="Picture 2" descr="Garbage Collection - City of Brandon, Mississippi">
            <a:extLst>
              <a:ext uri="{FF2B5EF4-FFF2-40B4-BE49-F238E27FC236}">
                <a16:creationId xmlns:a16="http://schemas.microsoft.com/office/drawing/2014/main" id="{57895A91-1934-9D42-8203-0635245E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2720670"/>
            <a:ext cx="42418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FE5-BBC8-5342-BE4E-7CFDC0A6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1D55-52B8-6D4B-9B30-DF294611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Qs to class: </a:t>
            </a:r>
          </a:p>
          <a:p>
            <a:pPr lvl="1"/>
            <a:r>
              <a:rPr lang="en-US" dirty="0"/>
              <a:t>What types of memory does an executing program have and what are its purposes?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What is dynamic memory allocation?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 me about a language you work with and whether it supports dynamic memory allocation. If so how?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8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82D3-9B2D-0A42-8EFB-B8EE3A2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Lettuce: Explicit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FDBB-87C1-9240-9A90-4CAF7C64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newref</a:t>
            </a:r>
            <a:r>
              <a:rPr lang="en-US" dirty="0"/>
              <a:t>(expr) </a:t>
            </a:r>
            <a:r>
              <a:rPr lang="en-US" dirty="0">
                <a:sym typeface="Wingdings" pitchFamily="2" charset="2"/>
              </a:rPr>
              <a:t> create a new cell in memory and set the initial content of the cell to whatever “expr” evaluates to.</a:t>
            </a:r>
          </a:p>
          <a:p>
            <a:r>
              <a:rPr lang="en-US" dirty="0" err="1">
                <a:sym typeface="Wingdings" pitchFamily="2" charset="2"/>
              </a:rPr>
              <a:t>deref</a:t>
            </a:r>
            <a:r>
              <a:rPr lang="en-US" dirty="0">
                <a:sym typeface="Wingdings" pitchFamily="2" charset="2"/>
              </a:rPr>
              <a:t>(expr)  expr evaluates to a pointer/reference to a cell in memory then fetch the contents of that cell.</a:t>
            </a:r>
          </a:p>
          <a:p>
            <a:r>
              <a:rPr lang="en-US">
                <a:sym typeface="Wingdings" pitchFamily="2" charset="2"/>
              </a:rPr>
              <a:t>assignref(</a:t>
            </a:r>
            <a:r>
              <a:rPr lang="en-US" dirty="0">
                <a:sym typeface="Wingdings" pitchFamily="2" charset="2"/>
              </a:rPr>
              <a:t>expr1, expr2)  expr1 is a reference to a cell in memory and expr2 is another value. Place the value of expr2 into the cell that expr1 points to.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Questions about these constructs?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5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EA6B-F658-6940-A03C-1629BF56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program do? Draw a picture to visualize execution of each.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E3D80-A830-FD4A-A5B0-1EE8848E0AE2}"/>
              </a:ext>
            </a:extLst>
          </p:cNvPr>
          <p:cNvSpPr txBox="1"/>
          <p:nvPr/>
        </p:nvSpPr>
        <p:spPr>
          <a:xfrm>
            <a:off x="974835" y="1789650"/>
            <a:ext cx="390683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let x = </a:t>
            </a:r>
            <a:r>
              <a:rPr lang="en-US" dirty="0" err="1">
                <a:latin typeface="Andale Mono" panose="020B0509000000000004" pitchFamily="49" charset="0"/>
              </a:rPr>
              <a:t>newref</a:t>
            </a:r>
            <a:r>
              <a:rPr lang="en-US" dirty="0">
                <a:latin typeface="Andale Mono" panose="020B0509000000000004" pitchFamily="49" charset="0"/>
              </a:rPr>
              <a:t>(20) in </a:t>
            </a:r>
          </a:p>
          <a:p>
            <a:r>
              <a:rPr lang="en-US" dirty="0">
                <a:latin typeface="Andale Mono" panose="020B0509000000000004" pitchFamily="49" charset="0"/>
              </a:rPr>
              <a:t>   let y = </a:t>
            </a:r>
            <a:r>
              <a:rPr lang="en-US" dirty="0" err="1">
                <a:latin typeface="Andale Mono" panose="020B0509000000000004" pitchFamily="49" charset="0"/>
              </a:rPr>
              <a:t>newref</a:t>
            </a:r>
            <a:r>
              <a:rPr lang="en-US" dirty="0">
                <a:latin typeface="Andale Mono" panose="020B0509000000000004" pitchFamily="49" charset="0"/>
              </a:rPr>
              <a:t>(30) in </a:t>
            </a:r>
          </a:p>
          <a:p>
            <a:r>
              <a:rPr lang="en-US" dirty="0">
                <a:latin typeface="Andale Mono" panose="020B0509000000000004" pitchFamily="49" charset="0"/>
              </a:rPr>
              <a:t>     </a:t>
            </a:r>
            <a:r>
              <a:rPr lang="en-US" dirty="0" err="1">
                <a:latin typeface="Andale Mono" panose="020B0509000000000004" pitchFamily="49" charset="0"/>
              </a:rPr>
              <a:t>assignref</a:t>
            </a:r>
            <a:r>
              <a:rPr lang="en-US" dirty="0">
                <a:latin typeface="Andale Mono" panose="020B0509000000000004" pitchFamily="49" charset="0"/>
              </a:rPr>
              <a:t>(x, </a:t>
            </a:r>
            <a:r>
              <a:rPr lang="en-US" dirty="0" err="1">
                <a:latin typeface="Andale Mono" panose="020B0509000000000004" pitchFamily="49" charset="0"/>
              </a:rPr>
              <a:t>deref</a:t>
            </a:r>
            <a:r>
              <a:rPr lang="en-US" dirty="0">
                <a:latin typeface="Andale Mono" panose="020B0509000000000004" pitchFamily="49" charset="0"/>
              </a:rPr>
              <a:t>(y))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D312-2980-5B46-AE0C-3D14604F025F}"/>
              </a:ext>
            </a:extLst>
          </p:cNvPr>
          <p:cNvSpPr txBox="1"/>
          <p:nvPr/>
        </p:nvSpPr>
        <p:spPr>
          <a:xfrm>
            <a:off x="974835" y="3244909"/>
            <a:ext cx="390683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let x = </a:t>
            </a:r>
            <a:r>
              <a:rPr lang="en-US" dirty="0" err="1">
                <a:latin typeface="Andale Mono" panose="020B0509000000000004" pitchFamily="49" charset="0"/>
              </a:rPr>
              <a:t>newref</a:t>
            </a:r>
            <a:r>
              <a:rPr lang="en-US" dirty="0">
                <a:latin typeface="Andale Mono" panose="020B0509000000000004" pitchFamily="49" charset="0"/>
              </a:rPr>
              <a:t>(20) in </a:t>
            </a:r>
          </a:p>
          <a:p>
            <a:r>
              <a:rPr lang="en-US" dirty="0">
                <a:latin typeface="Andale Mono" panose="020B0509000000000004" pitchFamily="49" charset="0"/>
              </a:rPr>
              <a:t>   let y = </a:t>
            </a:r>
            <a:r>
              <a:rPr lang="en-US" dirty="0" err="1">
                <a:latin typeface="Andale Mono" panose="020B0509000000000004" pitchFamily="49" charset="0"/>
              </a:rPr>
              <a:t>newref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 panose="020B0509000000000004" pitchFamily="49" charset="0"/>
              </a:rPr>
              <a:t>x</a:t>
            </a:r>
            <a:r>
              <a:rPr lang="en-US" dirty="0">
                <a:latin typeface="Andale Mono" panose="020B0509000000000004" pitchFamily="49" charset="0"/>
              </a:rPr>
              <a:t>) in </a:t>
            </a:r>
          </a:p>
          <a:p>
            <a:r>
              <a:rPr lang="en-US" dirty="0">
                <a:latin typeface="Andale Mono" panose="020B0509000000000004" pitchFamily="49" charset="0"/>
              </a:rPr>
              <a:t>     </a:t>
            </a:r>
            <a:r>
              <a:rPr lang="en-US" dirty="0" err="1">
                <a:latin typeface="Andale Mono" panose="020B0509000000000004" pitchFamily="49" charset="0"/>
              </a:rPr>
              <a:t>assignref</a:t>
            </a:r>
            <a:r>
              <a:rPr lang="en-US" dirty="0">
                <a:latin typeface="Andale Mono" panose="020B0509000000000004" pitchFamily="49" charset="0"/>
              </a:rPr>
              <a:t>(x, </a:t>
            </a:r>
            <a:r>
              <a:rPr lang="en-US" dirty="0" err="1">
                <a:latin typeface="Andale Mono" panose="020B0509000000000004" pitchFamily="49" charset="0"/>
              </a:rPr>
              <a:t>deref</a:t>
            </a:r>
            <a:r>
              <a:rPr lang="en-US" dirty="0">
                <a:latin typeface="Andale Mono" panose="020B0509000000000004" pitchFamily="49" charset="0"/>
              </a:rPr>
              <a:t>(y))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CB633-1DD9-0E4B-A24A-92519CDF6B32}"/>
              </a:ext>
            </a:extLst>
          </p:cNvPr>
          <p:cNvSpPr txBox="1"/>
          <p:nvPr/>
        </p:nvSpPr>
        <p:spPr>
          <a:xfrm>
            <a:off x="454949" y="4602053"/>
            <a:ext cx="556113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let rec crazy = function (n) 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           if (n &lt;= 0)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           then 10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           else </a:t>
            </a:r>
            <a:r>
              <a:rPr lang="en-US" dirty="0" err="1">
                <a:latin typeface="Andale Mono" panose="020B0509000000000004" pitchFamily="49" charset="0"/>
              </a:rPr>
              <a:t>newref</a:t>
            </a:r>
            <a:r>
              <a:rPr lang="en-US" dirty="0">
                <a:latin typeface="Andale Mono" panose="020B0509000000000004" pitchFamily="49" charset="0"/>
              </a:rPr>
              <a:t>( f(n-1) )</a:t>
            </a:r>
          </a:p>
          <a:p>
            <a:r>
              <a:rPr lang="en-US" dirty="0">
                <a:latin typeface="Andale Mono" panose="020B0509000000000004" pitchFamily="49" charset="0"/>
              </a:rPr>
              <a:t>   in </a:t>
            </a:r>
          </a:p>
          <a:p>
            <a:r>
              <a:rPr lang="en-US" dirty="0">
                <a:latin typeface="Andale Mono" panose="020B0509000000000004" pitchFamily="49" charset="0"/>
              </a:rPr>
              <a:t>      crazy(50) 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7C3D11-AF56-2A44-B21C-2C2739C03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1" t="1849" r="5533" b="21633"/>
          <a:stretch/>
        </p:blipFill>
        <p:spPr>
          <a:xfrm>
            <a:off x="5536719" y="1789650"/>
            <a:ext cx="2550419" cy="132519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EF33C4E-79CB-D24D-9DEB-E2DB15C5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47" y="2946179"/>
            <a:ext cx="3783724" cy="152079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1DD81E0-C555-6848-86D3-2AE878878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03" t="3254" b="22214"/>
          <a:stretch/>
        </p:blipFill>
        <p:spPr>
          <a:xfrm>
            <a:off x="6096000" y="4503556"/>
            <a:ext cx="1431859" cy="22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7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85A7-65EC-F443-B6BE-DEF85D6F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delete?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BAC0-5FD1-9440-9551-BFD4FD6F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C/C++ have new/delete operators.</a:t>
            </a:r>
          </a:p>
          <a:p>
            <a:r>
              <a:rPr lang="en-US" dirty="0"/>
              <a:t>Why don’t we have one in Lettuce?</a:t>
            </a:r>
          </a:p>
          <a:p>
            <a:endParaRPr lang="en-US" dirty="0"/>
          </a:p>
          <a:p>
            <a:r>
              <a:rPr lang="en-US" dirty="0"/>
              <a:t>Memory management: programs ask for more memory as they execute and have memory that is no longer used.</a:t>
            </a:r>
          </a:p>
          <a:p>
            <a:pPr lvl="1"/>
            <a:r>
              <a:rPr lang="en-US" dirty="0"/>
              <a:t>If we did not delete/reclaim memory that is no longer needed, then we will inevitably run out.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Philosophy # 1: C/C++ Style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Philosophy # 2: Java/Scala/Python Style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about Gangnam style???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C5F-2218-6F45-B57B-0726BC6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delete Lettuce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A226-5B1B-F94A-A828-0E5CD35B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add a delete functionality to memory in Lettuce.</a:t>
            </a:r>
          </a:p>
          <a:p>
            <a:endParaRPr lang="en-US" dirty="0"/>
          </a:p>
          <a:p>
            <a:r>
              <a:rPr lang="en-US" dirty="0"/>
              <a:t> Over to notebook:  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Problems??</a:t>
            </a:r>
          </a:p>
          <a:p>
            <a:pPr lvl="1"/>
            <a:endParaRPr lang="en-US" dirty="0"/>
          </a:p>
          <a:p>
            <a:r>
              <a:rPr lang="en-US" dirty="0"/>
              <a:t>Write some problematic programs?</a:t>
            </a:r>
          </a:p>
        </p:txBody>
      </p:sp>
    </p:spTree>
    <p:extLst>
      <p:ext uri="{BB962C8B-B14F-4D97-AF65-F5344CB8AC3E}">
        <p14:creationId xmlns:p14="http://schemas.microsoft.com/office/powerpoint/2010/main" val="4480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6B88-D082-1A4F-A059-84F681B3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Self-Management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F2A0-F3BD-474F-AF35-44330794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programmers to manage memory through new/delete operations.</a:t>
            </a:r>
          </a:p>
          <a:p>
            <a:r>
              <a:rPr lang="en-US" dirty="0"/>
              <a:t>No checks when programmers access some memory through a pointer.</a:t>
            </a:r>
          </a:p>
          <a:p>
            <a:r>
              <a:rPr lang="en-US" dirty="0"/>
              <a:t>many errors can happen.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These errors have led to serious security vulnerabilities including some you have heard of such as HEARTBLEED.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2D2-5589-8A4C-8761-3FE7A349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6CC50-4622-184D-B94B-76B6AFCE62D3}"/>
              </a:ext>
            </a:extLst>
          </p:cNvPr>
          <p:cNvSpPr txBox="1"/>
          <p:nvPr/>
        </p:nvSpPr>
        <p:spPr>
          <a:xfrm>
            <a:off x="1213672" y="2171251"/>
            <a:ext cx="270471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let x = </a:t>
            </a:r>
            <a:r>
              <a:rPr lang="en-US" sz="2000" dirty="0" err="1"/>
              <a:t>newref</a:t>
            </a:r>
            <a:r>
              <a:rPr lang="en-US" sz="2000" dirty="0"/>
              <a:t> (10) in </a:t>
            </a:r>
          </a:p>
          <a:p>
            <a:r>
              <a:rPr lang="en-US" sz="2000" dirty="0"/>
              <a:t>   let y  = </a:t>
            </a:r>
            <a:r>
              <a:rPr lang="en-US" sz="2000" dirty="0" err="1"/>
              <a:t>newref</a:t>
            </a:r>
            <a:r>
              <a:rPr lang="en-US" sz="2000" dirty="0"/>
              <a:t>(x) in </a:t>
            </a:r>
          </a:p>
          <a:p>
            <a:r>
              <a:rPr lang="en-US" sz="2000" dirty="0"/>
              <a:t>     let _ = </a:t>
            </a:r>
            <a:r>
              <a:rPr lang="en-US" sz="2000" dirty="0" err="1"/>
              <a:t>deleteref</a:t>
            </a:r>
            <a:r>
              <a:rPr lang="en-US" sz="2000" dirty="0"/>
              <a:t>(x) in 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deref</a:t>
            </a:r>
            <a:r>
              <a:rPr lang="en-US" sz="2000" dirty="0"/>
              <a:t>(</a:t>
            </a:r>
            <a:r>
              <a:rPr lang="en-US" sz="2000" dirty="0" err="1"/>
              <a:t>deref</a:t>
            </a:r>
            <a:r>
              <a:rPr lang="en-US" sz="2000" dirty="0"/>
              <a:t>(y))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82983-AF81-C041-9968-CB69CA57BD22}"/>
              </a:ext>
            </a:extLst>
          </p:cNvPr>
          <p:cNvSpPr txBox="1"/>
          <p:nvPr/>
        </p:nvSpPr>
        <p:spPr>
          <a:xfrm>
            <a:off x="5461080" y="2018463"/>
            <a:ext cx="480202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let x = </a:t>
            </a:r>
            <a:r>
              <a:rPr lang="en-US" sz="2000" dirty="0" err="1"/>
              <a:t>newref</a:t>
            </a:r>
            <a:r>
              <a:rPr lang="en-US" sz="2000" dirty="0"/>
              <a:t> (10) in </a:t>
            </a:r>
          </a:p>
          <a:p>
            <a:r>
              <a:rPr lang="en-US" sz="2000" dirty="0"/>
              <a:t>   let y  = </a:t>
            </a:r>
            <a:r>
              <a:rPr lang="en-US" sz="2000" dirty="0" err="1"/>
              <a:t>newref</a:t>
            </a:r>
            <a:r>
              <a:rPr lang="en-US" sz="2000" dirty="0"/>
              <a:t>(x) in </a:t>
            </a:r>
          </a:p>
          <a:p>
            <a:r>
              <a:rPr lang="en-US" sz="2000" dirty="0"/>
              <a:t>     let _ = </a:t>
            </a:r>
            <a:r>
              <a:rPr lang="en-US" sz="2000" dirty="0" err="1"/>
              <a:t>deleteref</a:t>
            </a:r>
            <a:r>
              <a:rPr lang="en-US" sz="2000" dirty="0"/>
              <a:t>(x) in</a:t>
            </a:r>
          </a:p>
          <a:p>
            <a:r>
              <a:rPr lang="en-US" sz="2000" dirty="0"/>
              <a:t>        let z </a:t>
            </a:r>
            <a:r>
              <a:rPr lang="en-US" sz="2000" dirty="0">
                <a:highlight>
                  <a:srgbClr val="FFFF00"/>
                </a:highlight>
              </a:rPr>
              <a:t>= </a:t>
            </a:r>
            <a:r>
              <a:rPr lang="en-US" sz="2000" dirty="0" err="1">
                <a:highlight>
                  <a:srgbClr val="FFFF00"/>
                </a:highlight>
              </a:rPr>
              <a:t>newref</a:t>
            </a:r>
            <a:r>
              <a:rPr lang="en-US" sz="2000" dirty="0">
                <a:highlight>
                  <a:srgbClr val="FFFF00"/>
                </a:highlight>
              </a:rPr>
              <a:t>(“my secret password”) </a:t>
            </a:r>
            <a:r>
              <a:rPr lang="en-US" sz="2000" dirty="0"/>
              <a:t>in 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deref</a:t>
            </a:r>
            <a:r>
              <a:rPr lang="en-US" sz="2000" dirty="0"/>
              <a:t>(</a:t>
            </a:r>
            <a:r>
              <a:rPr lang="en-US" sz="2000" dirty="0" err="1"/>
              <a:t>deref</a:t>
            </a:r>
            <a:r>
              <a:rPr lang="en-US" sz="2000" dirty="0"/>
              <a:t>(y))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2056ABC-4639-BA49-B46D-82CE18A2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9" y="4245663"/>
            <a:ext cx="4017962" cy="132343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00FE321-9826-114A-AAC7-FD972FD5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868" y="3977454"/>
            <a:ext cx="5669230" cy="21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4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D402-45F4-1D4F-BD31-9F71F207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AE334-1A05-574F-A8E7-1BC687FCD850}"/>
              </a:ext>
            </a:extLst>
          </p:cNvPr>
          <p:cNvSpPr txBox="1"/>
          <p:nvPr/>
        </p:nvSpPr>
        <p:spPr>
          <a:xfrm>
            <a:off x="838200" y="2367419"/>
            <a:ext cx="52158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ref </a:t>
            </a:r>
            <a:r>
              <a:rPr lang="en-US" dirty="0" err="1"/>
              <a:t>leakyLeeks</a:t>
            </a:r>
            <a:r>
              <a:rPr lang="en-US" dirty="0"/>
              <a:t> = function (n) </a:t>
            </a:r>
          </a:p>
          <a:p>
            <a:r>
              <a:rPr lang="en-US" dirty="0"/>
              <a:t>                                     if ( n &lt;= 1)</a:t>
            </a:r>
          </a:p>
          <a:p>
            <a:r>
              <a:rPr lang="en-US" dirty="0"/>
              <a:t>                                     then 1</a:t>
            </a:r>
          </a:p>
          <a:p>
            <a:r>
              <a:rPr lang="en-US" dirty="0"/>
              <a:t>                                     else (</a:t>
            </a:r>
          </a:p>
          <a:p>
            <a:r>
              <a:rPr lang="en-US" dirty="0"/>
              <a:t>                                            let var = </a:t>
            </a:r>
            <a:r>
              <a:rPr lang="en-US" dirty="0" err="1"/>
              <a:t>newref</a:t>
            </a:r>
            <a:r>
              <a:rPr lang="en-US" dirty="0"/>
              <a:t> (n) in </a:t>
            </a:r>
          </a:p>
          <a:p>
            <a:r>
              <a:rPr lang="en-US" dirty="0"/>
              <a:t>                                            let </a:t>
            </a:r>
            <a:r>
              <a:rPr lang="en-US" dirty="0" err="1"/>
              <a:t>rcall</a:t>
            </a:r>
            <a:r>
              <a:rPr lang="en-US" dirty="0"/>
              <a:t> = </a:t>
            </a:r>
            <a:r>
              <a:rPr lang="en-US" dirty="0" err="1"/>
              <a:t>leakyLeeks</a:t>
            </a:r>
            <a:r>
              <a:rPr lang="en-US" dirty="0"/>
              <a:t>(n-1) in. </a:t>
            </a:r>
          </a:p>
          <a:p>
            <a:r>
              <a:rPr lang="en-US" dirty="0"/>
              <a:t>                                                  </a:t>
            </a:r>
            <a:r>
              <a:rPr lang="en-US" dirty="0" err="1"/>
              <a:t>deref</a:t>
            </a:r>
            <a:r>
              <a:rPr lang="en-US" dirty="0"/>
              <a:t>(var) * </a:t>
            </a:r>
            <a:r>
              <a:rPr lang="en-US" dirty="0" err="1"/>
              <a:t>rcall</a:t>
            </a:r>
            <a:endParaRPr lang="en-US" dirty="0"/>
          </a:p>
          <a:p>
            <a:r>
              <a:rPr lang="en-US" dirty="0"/>
              <a:t>                                     ) in </a:t>
            </a:r>
          </a:p>
          <a:p>
            <a:r>
              <a:rPr lang="en-US" dirty="0"/>
              <a:t>  </a:t>
            </a:r>
            <a:r>
              <a:rPr lang="en-US" dirty="0" err="1"/>
              <a:t>leakyLeeks</a:t>
            </a:r>
            <a:r>
              <a:rPr lang="en-US" dirty="0"/>
              <a:t> (5)</a:t>
            </a:r>
          </a:p>
        </p:txBody>
      </p:sp>
    </p:spTree>
    <p:extLst>
      <p:ext uri="{BB962C8B-B14F-4D97-AF65-F5344CB8AC3E}">
        <p14:creationId xmlns:p14="http://schemas.microsoft.com/office/powerpoint/2010/main" val="123601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607</Words>
  <Application>Microsoft Macintosh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Andale Mono</vt:lpstr>
      <vt:lpstr>Arial</vt:lpstr>
      <vt:lpstr>Calibri</vt:lpstr>
      <vt:lpstr>Calibri Light</vt:lpstr>
      <vt:lpstr>Wingdings</vt:lpstr>
      <vt:lpstr>Office Theme</vt:lpstr>
      <vt:lpstr>Recitation 8: Memory management – a brief introduction</vt:lpstr>
      <vt:lpstr>What is memory?</vt:lpstr>
      <vt:lpstr>Lettuce: Explicit References</vt:lpstr>
      <vt:lpstr>What do these program do? Draw a picture to visualize execution of each.</vt:lpstr>
      <vt:lpstr>What about delete?</vt:lpstr>
      <vt:lpstr>Let’s delete Lettuce</vt:lpstr>
      <vt:lpstr>Memory Self-Management issues</vt:lpstr>
      <vt:lpstr>Dangling Pointers</vt:lpstr>
      <vt:lpstr>Memory Leaks</vt:lpstr>
      <vt:lpstr>Garbage Collection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8: Memory management – a brief introduction</dc:title>
  <dc:creator>Sriram Sankaranarayanan</dc:creator>
  <cp:lastModifiedBy>Microsoft Office User</cp:lastModifiedBy>
  <cp:revision>8</cp:revision>
  <dcterms:created xsi:type="dcterms:W3CDTF">2020-10-15T17:37:35Z</dcterms:created>
  <dcterms:modified xsi:type="dcterms:W3CDTF">2020-10-15T19:03:40Z</dcterms:modified>
</cp:coreProperties>
</file>