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f7c99cf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f7c99cf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7c99cf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7c99cf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 are now a standard feature of C++. They are quite useful -- we will tell you more about them today.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6a8e1b4a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6a8e1b4a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of using a smart pointer called “shared_ptr” instead of the raw pointer.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6a8e1b4a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46a8e1b4a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how we would program class A using a smart pointer.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6a8e1b4a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6a8e1b4a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make_shared, make_unique, avoiding new and delete entirely in your code as a way to ensure raw pointers are not used.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6a8e1b4a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6a8e1b4a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https://stackoverflow.com/questions/12030650/when-is-stdweak-ptr-useful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6a8e1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6a8e1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6a8e1b4a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6a8e1b4a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6a8e1b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6a8e1b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6a8e1b4a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6a8e1b4a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h()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// create a shared pointer to some object 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 Object A will be automatically deleted as long as there is not shared pointers to object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f()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Create a shared pointer to object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//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817f5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4817f5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46a8e1b4a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46a8e1b4a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46a8e1b4a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46a8e1b4a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weak pointers for cyclic references, and use scoping and shared pointers to keep objects in memory (this is a scope-based, high-level self-management of memory).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46a8e1b4a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46a8e1b4a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46a8e1b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46a8e1b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https://en.cppreference.com/w/cpp/memory/weak_ptr/lock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6a8e1b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6a8e1b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https://en.cppreference.com/w/cpp/memory/weak_ptr/lock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46a8e1b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46a8e1b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https://en.cppreference.com/w/cpp/memory/weak_ptr/lock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46a8e1b4a_5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46a8e1b4a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7c99cf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7c99cf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7c99cf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7c99cf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https://stackoverflow.com/questions/106508/what-is-a-smart-pointer-and-when-should-i-use-one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6a8e1b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6a8e1b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Walk through constructor, copy constructor and destructor.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students what each of them does.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them if they see a problem.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 a few minutes to discuss.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6a8e1b4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6a8e1b4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them through the issue.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6a8e1b4a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46a8e1b4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proposed solution. Same code but no destructor.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solve the problem? Does it create a new problem?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memory leak in this program.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6a8e1b4a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6a8e1b4a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FYI: companies have detailed style guide -- google’s C++ style guide is super famous and used by a lot of developers. Recommended reading.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62d11c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62d11c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 is not to use pointers. But that is not always possible.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use a STL vector instead of a pointer. Ask students to read it carefully and comment on it. Take a few minutes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the issue here when you make a deep copy of ptr.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https://stackoverflow.com/questions/11348376/std-vector-c-deep-or-shallow-copy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microsoft.com/en-us/cpp/cpp/smart-pointers-modern-cpp" TargetMode="External"/><Relationship Id="rId4" Type="http://schemas.openxmlformats.org/officeDocument/2006/relationships/hyperlink" Target="https://en.wikipedia.org/wiki/Resource_acquisition_is_initializ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gle.github.io/styleguide/cppguide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 Mono"/>
                <a:ea typeface="Roboto Mono"/>
                <a:cs typeface="Roboto Mono"/>
                <a:sym typeface="Roboto Mono"/>
              </a:rPr>
              <a:t>Recitation 9: Smart Pointers in C++</a:t>
            </a:r>
            <a:endParaRPr sz="4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Simple Brain Diagram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5" y="3230375"/>
            <a:ext cx="2789276" cy="1826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 pointer next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975" y="3146825"/>
            <a:ext cx="2253700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280775" y="281625"/>
            <a:ext cx="83652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Solution # 2: Smart</a:t>
            </a: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 Pointers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2"/>
          <p:cNvSpPr txBox="1"/>
          <p:nvPr>
            <p:ph type="ctrTitle"/>
          </p:nvPr>
        </p:nvSpPr>
        <p:spPr>
          <a:xfrm>
            <a:off x="1021500" y="1504950"/>
            <a:ext cx="81225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ono"/>
              <a:buChar char="●"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td::unique_ptr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ono"/>
              <a:buChar char="●"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Std::shared_ptr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ono"/>
              <a:buChar char="●"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std::weak_ptr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 : Example 1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1309575"/>
            <a:ext cx="87468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A * raw_ptr = new A(); // alloc. an instance of A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// make it a shared pointer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std::shared_ptr&lt;A&gt; ptr ( raw_ptr ); 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ptr -&gt; call_function();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(*ptr).call_function();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//No need to delete raw_ptr or ptr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566775" y="1429850"/>
            <a:ext cx="5427300" cy="1988700"/>
          </a:xfrm>
          <a:prstGeom prst="wedgeRectCallout">
            <a:avLst>
              <a:gd fmla="val -77520" name="adj1"/>
              <a:gd fmla="val -369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raw_ptr is not a good idea.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std::make_shared to directly call the constructor and make a shared pointer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std::shared_ptr&lt;A&gt; ptr = std::make_shared&lt;A&gt;();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Pointer: Example 2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206600" y="1271475"/>
            <a:ext cx="84288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lass A {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shared_ptr&lt;int&gt; ptr; // instead of int *, use a shared_ptr&lt;int&gt;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A(): {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this-&gt; ptr = make_shared&lt;int&gt;(30); // calls new int(30) internally!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}     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A(A const&amp; a): </a:t>
            </a:r>
            <a:r>
              <a:rPr lang="en" sz="1300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ptr(a.ptr)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{} // copy constructor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// No destructor needed: ptr is automatically destructed</a:t>
            </a:r>
            <a:endParaRPr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smart pointer?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810575" y="1695300"/>
            <a:ext cx="2829000" cy="20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6" name="Google Shape;136;p25"/>
          <p:cNvSpPr txBox="1"/>
          <p:nvPr/>
        </p:nvSpPr>
        <p:spPr>
          <a:xfrm>
            <a:off x="852950" y="1308525"/>
            <a:ext cx="3051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 Pointer Object</a:t>
            </a:r>
            <a:endParaRPr b="1"/>
          </a:p>
        </p:txBody>
      </p:sp>
      <p:sp>
        <p:nvSpPr>
          <p:cNvPr id="137" name="Google Shape;137;p25"/>
          <p:cNvSpPr txBox="1"/>
          <p:nvPr/>
        </p:nvSpPr>
        <p:spPr>
          <a:xfrm>
            <a:off x="1027750" y="1859500"/>
            <a:ext cx="3051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pointer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524325" y="1435700"/>
            <a:ext cx="2599800" cy="18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572000" y="1609400"/>
            <a:ext cx="36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being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pointed to</a:t>
            </a:r>
            <a:endParaRPr/>
          </a:p>
        </p:txBody>
      </p:sp>
      <p:cxnSp>
        <p:nvCxnSpPr>
          <p:cNvPr id="140" name="Google Shape;140;p25"/>
          <p:cNvCxnSpPr/>
          <p:nvPr/>
        </p:nvCxnSpPr>
        <p:spPr>
          <a:xfrm flipH="1" rot="10800000">
            <a:off x="2119125" y="1928350"/>
            <a:ext cx="24531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1027750" y="2158250"/>
            <a:ext cx="3051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027775" y="2514350"/>
            <a:ext cx="20502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operators “*”,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“-&gt;”,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“[]”,...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81475" y="3952175"/>
            <a:ext cx="71574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 wrap around the “raw pointer”.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care of sharing and will automatically call </a:t>
            </a:r>
            <a:r>
              <a:rPr lang="en">
                <a:solidFill>
                  <a:srgbClr val="FF0000"/>
                </a:solidFill>
              </a:rPr>
              <a:t>delete </a:t>
            </a:r>
            <a:r>
              <a:rPr lang="en"/>
              <a:t>when it goes out of scope.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User does not work with raw pointer once a smart pointer is created.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 Come in Many Types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smart pointer: “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shared_ptr&lt;T&gt;</a:t>
            </a:r>
            <a:r>
              <a:rPr lang="en"/>
              <a:t>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it when you have many pointers to the same memory 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smart pointer: “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unique_ptr&lt;T&gt;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it when you guarantee that only one pointer will point to memory at a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supports an important programming paradigm of single ownership.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pointer: “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weak_ptr&lt;T&gt;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weak_ptr will not delete the underlying memory when they go out of scope.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relation with shared pointers is similar to the relation </a:t>
            </a:r>
            <a:r>
              <a:rPr lang="en"/>
              <a:t>between </a:t>
            </a:r>
            <a:r>
              <a:rPr lang="en"/>
              <a:t>peek() and pop() operations for Stack, if we imagine stack elements as memory cells.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1024175" y="281625"/>
            <a:ext cx="66471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Smart Pointers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1021500" y="1504950"/>
            <a:ext cx="79944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They can enforce ownership, eg., with unique_ptr.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Pointers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5123000" y="1939000"/>
            <a:ext cx="975000" cy="13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 memory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2262175" y="2013150"/>
            <a:ext cx="18594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</a:t>
            </a:r>
            <a:r>
              <a:rPr lang="en"/>
              <a:t>_ptr&lt;T&gt; ptr1</a:t>
            </a:r>
            <a:endParaRPr/>
          </a:p>
        </p:txBody>
      </p:sp>
      <p:cxnSp>
        <p:nvCxnSpPr>
          <p:cNvPr id="163" name="Google Shape;163;p28"/>
          <p:cNvCxnSpPr>
            <a:stCxn id="162" idx="3"/>
          </p:cNvCxnSpPr>
          <p:nvPr/>
        </p:nvCxnSpPr>
        <p:spPr>
          <a:xfrm>
            <a:off x="4121575" y="2177400"/>
            <a:ext cx="9750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8"/>
          <p:cNvSpPr txBox="1"/>
          <p:nvPr/>
        </p:nvSpPr>
        <p:spPr>
          <a:xfrm>
            <a:off x="570675" y="1263225"/>
            <a:ext cx="369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reference is allowed at any time.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2132425" y="2902975"/>
            <a:ext cx="18594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unique_ptr&lt;T&gt; ptr2</a:t>
            </a:r>
            <a:endParaRPr/>
          </a:p>
        </p:txBody>
      </p:sp>
      <p:cxnSp>
        <p:nvCxnSpPr>
          <p:cNvPr id="166" name="Google Shape;166;p28"/>
          <p:cNvCxnSpPr>
            <a:stCxn id="165" idx="3"/>
            <a:endCxn id="161" idx="1"/>
          </p:cNvCxnSpPr>
          <p:nvPr/>
        </p:nvCxnSpPr>
        <p:spPr>
          <a:xfrm flipH="1" rot="10800000">
            <a:off x="3991825" y="2623825"/>
            <a:ext cx="1131300" cy="44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8"/>
          <p:cNvSpPr txBox="1"/>
          <p:nvPr/>
        </p:nvSpPr>
        <p:spPr>
          <a:xfrm>
            <a:off x="2132425" y="2571750"/>
            <a:ext cx="369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Disallowed!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90025" y="3744800"/>
            <a:ext cx="89349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* raw_ptr = new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std::unique_ptr&lt;int&gt; ptr1 = std::make_unique(raw_ptr);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std::unique_ptr&lt;int&gt; ptr2 = ptr1; // NOT ALLOWED TO COPY a unique pointer.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use std::move to move a unique pointer from one onto another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std::unique_ptr&lt;int&gt; ptr2 = std::move(ptr1); // Right way -- ptr1 is now invalid.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ctrTitle"/>
          </p:nvPr>
        </p:nvSpPr>
        <p:spPr>
          <a:xfrm>
            <a:off x="1024175" y="281625"/>
            <a:ext cx="66471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Smart</a:t>
            </a: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 Pointers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9"/>
          <p:cNvSpPr txBox="1"/>
          <p:nvPr>
            <p:ph type="ctrTitle"/>
          </p:nvPr>
        </p:nvSpPr>
        <p:spPr>
          <a:xfrm>
            <a:off x="1024175" y="1371650"/>
            <a:ext cx="79944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Smart pointers manage memory with reference counting.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When a shared_ptr goes out of scope, the reference count for the object it points to is decremented. Once that count reaches zero, the object is deleted.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Pointers</a:t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5123000" y="1939000"/>
            <a:ext cx="1817100" cy="20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 memory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2228275" y="2013150"/>
            <a:ext cx="18171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shared_ptr&lt;T&gt; ptr1</a:t>
            </a:r>
            <a:endParaRPr/>
          </a:p>
        </p:txBody>
      </p:sp>
      <p:cxnSp>
        <p:nvCxnSpPr>
          <p:cNvPr id="182" name="Google Shape;182;p30"/>
          <p:cNvCxnSpPr/>
          <p:nvPr/>
        </p:nvCxnSpPr>
        <p:spPr>
          <a:xfrm>
            <a:off x="4121575" y="2177400"/>
            <a:ext cx="9750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0"/>
          <p:cNvCxnSpPr>
            <a:stCxn id="184" idx="3"/>
          </p:cNvCxnSpPr>
          <p:nvPr/>
        </p:nvCxnSpPr>
        <p:spPr>
          <a:xfrm>
            <a:off x="4121575" y="2647675"/>
            <a:ext cx="9909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0"/>
          <p:cNvCxnSpPr>
            <a:stCxn id="186" idx="3"/>
          </p:cNvCxnSpPr>
          <p:nvPr/>
        </p:nvCxnSpPr>
        <p:spPr>
          <a:xfrm flipH="1" rot="10800000">
            <a:off x="4152125" y="3072638"/>
            <a:ext cx="960300" cy="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0"/>
          <p:cNvCxnSpPr>
            <a:stCxn id="188" idx="3"/>
          </p:cNvCxnSpPr>
          <p:nvPr/>
        </p:nvCxnSpPr>
        <p:spPr>
          <a:xfrm flipH="1" rot="10800000">
            <a:off x="4121575" y="3373800"/>
            <a:ext cx="9711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0"/>
          <p:cNvCxnSpPr>
            <a:stCxn id="190" idx="3"/>
          </p:cNvCxnSpPr>
          <p:nvPr/>
        </p:nvCxnSpPr>
        <p:spPr>
          <a:xfrm flipH="1" rot="10800000">
            <a:off x="4152125" y="3809050"/>
            <a:ext cx="9495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0"/>
          <p:cNvSpPr txBox="1"/>
          <p:nvPr/>
        </p:nvSpPr>
        <p:spPr>
          <a:xfrm>
            <a:off x="243675" y="1207900"/>
            <a:ext cx="3263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pointers to same object share a reference count.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294975" y="4578400"/>
            <a:ext cx="7797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last reference goes out of scope, the object is automatically deleted from memory.</a:t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2217750" y="2497225"/>
            <a:ext cx="18171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shared_ptr&lt;T&gt; ptr2</a:t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2217750" y="2946950"/>
            <a:ext cx="18171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shared_ptr&lt;T&gt; ptr3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2228275" y="3462588"/>
            <a:ext cx="18171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shared_ptr&lt;T&gt; ptr4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2217750" y="3956950"/>
            <a:ext cx="1817100" cy="3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shared_ptr&lt;T&gt; ptr5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Pointers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 (int x, char y, …)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//Not advisable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* raw_ptr = new A( 20, ‘c’,...);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shared_ptr&lt;A&gt; a_shared (raw_ptr);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//Advisable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shared_ptr&lt;A&gt; a_shared =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make_shared(20, ‘c’, …)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8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memory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all learned C++ in CSCI 1300/2270.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we will learn an important aspect of memory management in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</a:t>
            </a:r>
            <a:r>
              <a:rPr i="1" lang="en"/>
              <a:t>skimming the surface</a:t>
            </a:r>
            <a:r>
              <a:rPr lang="en"/>
              <a:t>, we will provide more references.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go look them up on your own.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smart pointers in your next C++ project to learn more.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shared pointers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6334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programmers may have an unexpected shared pointer reference to a large object.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Eg., a “statistics” object has a shared_ptr reference to a large file contents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 remains in the memory although we could have freed it up and the statistics object is not really necessary/reading that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Programmer discipline is needed in tracking which objects hold shared_ptr references to other objects.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Cyclic references are a problem and strictly discouraged.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74271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Shared_ptr: Cyclic References</a:t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993850" y="2160050"/>
            <a:ext cx="891600" cy="4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Object1</a:t>
            </a:r>
            <a:endParaRPr sz="1000"/>
          </a:p>
        </p:txBody>
      </p:sp>
      <p:sp>
        <p:nvSpPr>
          <p:cNvPr id="215" name="Google Shape;215;p33"/>
          <p:cNvSpPr/>
          <p:nvPr/>
        </p:nvSpPr>
        <p:spPr>
          <a:xfrm>
            <a:off x="3286726" y="2160050"/>
            <a:ext cx="891600" cy="4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Object2</a:t>
            </a:r>
            <a:endParaRPr sz="1000"/>
          </a:p>
        </p:txBody>
      </p:sp>
      <p:sp>
        <p:nvSpPr>
          <p:cNvPr id="216" name="Google Shape;216;p33"/>
          <p:cNvSpPr/>
          <p:nvPr/>
        </p:nvSpPr>
        <p:spPr>
          <a:xfrm>
            <a:off x="993850" y="3463625"/>
            <a:ext cx="891600" cy="4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Object1</a:t>
            </a:r>
            <a:endParaRPr sz="1000"/>
          </a:p>
        </p:txBody>
      </p:sp>
      <p:sp>
        <p:nvSpPr>
          <p:cNvPr id="217" name="Google Shape;217;p33"/>
          <p:cNvSpPr/>
          <p:nvPr/>
        </p:nvSpPr>
        <p:spPr>
          <a:xfrm>
            <a:off x="3286726" y="3463625"/>
            <a:ext cx="891600" cy="4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Object2</a:t>
            </a:r>
            <a:endParaRPr sz="1000"/>
          </a:p>
        </p:txBody>
      </p:sp>
      <p:cxnSp>
        <p:nvCxnSpPr>
          <p:cNvPr id="218" name="Google Shape;218;p33"/>
          <p:cNvCxnSpPr>
            <a:stCxn id="214" idx="7"/>
            <a:endCxn id="215" idx="1"/>
          </p:cNvCxnSpPr>
          <p:nvPr/>
        </p:nvCxnSpPr>
        <p:spPr>
          <a:xfrm flipH="1" rot="-5400000">
            <a:off x="2585728" y="1401471"/>
            <a:ext cx="600" cy="1662300"/>
          </a:xfrm>
          <a:prstGeom prst="curvedConnector3">
            <a:avLst>
              <a:gd fmla="val -517327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3"/>
          <p:cNvCxnSpPr>
            <a:stCxn id="215" idx="3"/>
            <a:endCxn id="214" idx="5"/>
          </p:cNvCxnSpPr>
          <p:nvPr/>
        </p:nvCxnSpPr>
        <p:spPr>
          <a:xfrm rot="5400000">
            <a:off x="2585848" y="1750429"/>
            <a:ext cx="600" cy="1662300"/>
          </a:xfrm>
          <a:prstGeom prst="curvedConnector3">
            <a:avLst>
              <a:gd fmla="val 517327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3"/>
          <p:cNvCxnSpPr>
            <a:stCxn id="216" idx="7"/>
            <a:endCxn id="217" idx="1"/>
          </p:cNvCxnSpPr>
          <p:nvPr/>
        </p:nvCxnSpPr>
        <p:spPr>
          <a:xfrm flipH="1" rot="-5400000">
            <a:off x="2585728" y="2705046"/>
            <a:ext cx="600" cy="1662300"/>
          </a:xfrm>
          <a:prstGeom prst="curvedConnector3">
            <a:avLst>
              <a:gd fmla="val -517327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3"/>
          <p:cNvCxnSpPr>
            <a:stCxn id="217" idx="3"/>
            <a:endCxn id="216" idx="5"/>
          </p:cNvCxnSpPr>
          <p:nvPr/>
        </p:nvCxnSpPr>
        <p:spPr>
          <a:xfrm rot="5400000">
            <a:off x="2585848" y="3054004"/>
            <a:ext cx="600" cy="1662300"/>
          </a:xfrm>
          <a:prstGeom prst="curvedConnector3">
            <a:avLst>
              <a:gd fmla="val 5173273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2" name="Google Shape;222;p33"/>
          <p:cNvSpPr txBox="1"/>
          <p:nvPr/>
        </p:nvSpPr>
        <p:spPr>
          <a:xfrm>
            <a:off x="600300" y="1552475"/>
            <a:ext cx="39717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pointers may create cyclic references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687825" y="4106150"/>
            <a:ext cx="3796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</a:t>
            </a:r>
            <a:r>
              <a:rPr lang="en"/>
              <a:t>pointers break cyclic references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4242700" y="2653550"/>
            <a:ext cx="4813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std::weak_ptr&lt;A&gt; partner;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Object2 -&gt; partner = &amp;Object1;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Const std::weak_ptr&lt;A&gt; get_partner() const { return partner;}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OR 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Const std::shared_ptr&lt;A&gt; get_partner() const { return partner.lock();}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ctrTitle"/>
          </p:nvPr>
        </p:nvSpPr>
        <p:spPr>
          <a:xfrm>
            <a:off x="1024175" y="281625"/>
            <a:ext cx="66471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Weak</a:t>
            </a: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 Pointers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4"/>
          <p:cNvSpPr txBox="1"/>
          <p:nvPr>
            <p:ph type="ctrTitle"/>
          </p:nvPr>
        </p:nvSpPr>
        <p:spPr>
          <a:xfrm>
            <a:off x="1021500" y="1504950"/>
            <a:ext cx="79944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When a weak_ptr goes out of scope, nothing happens. If the object pointed to by a weak_ptr has not been deleted, it is possible to promote it to a shared_pointer using std::weak_ptr&lt;T&gt;::lock.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1024175" y="281625"/>
            <a:ext cx="66471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Weak</a:t>
            </a: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 Pointers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35"/>
          <p:cNvSpPr txBox="1"/>
          <p:nvPr>
            <p:ph type="ctrTitle"/>
          </p:nvPr>
        </p:nvSpPr>
        <p:spPr>
          <a:xfrm>
            <a:off x="1024175" y="1504950"/>
            <a:ext cx="86850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uto sp = std::make_shared&lt;int&gt;(42)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auto up = std::make_unique&lt;int&gt;(42)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auto up_vec = std::make_unique&lt;std::vector&lt;int&gt;&gt;();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Why no make_weak?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ctrTitle"/>
          </p:nvPr>
        </p:nvSpPr>
        <p:spPr>
          <a:xfrm>
            <a:off x="338375" y="281625"/>
            <a:ext cx="22335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36"/>
          <p:cNvSpPr txBox="1"/>
          <p:nvPr>
            <p:ph type="ctrTitle"/>
          </p:nvPr>
        </p:nvSpPr>
        <p:spPr>
          <a:xfrm>
            <a:off x="183800" y="1504950"/>
            <a:ext cx="23514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https://en.cppreference.com/w/cpp/memory/weak_ptr/lock</a:t>
            </a:r>
            <a:endParaRPr sz="1200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5" y="-40125"/>
            <a:ext cx="63762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Readings </a:t>
            </a:r>
            <a:endParaRPr/>
          </a:p>
        </p:txBody>
      </p:sp>
      <p:sp>
        <p:nvSpPr>
          <p:cNvPr id="249" name="Google Shape;249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https://docs.microsoft.com/en-us/cpp/cpp/smart-pointers-modern-cpp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https://en.wikipedia.org/wiki/Resource_acquisition_is_initialization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414578" y="281625"/>
            <a:ext cx="5133300" cy="10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Mono"/>
                <a:ea typeface="Roboto Mono"/>
                <a:cs typeface="Roboto Mono"/>
                <a:sym typeface="Roboto Mono"/>
              </a:rPr>
              <a:t>“Raw” Pointers</a:t>
            </a:r>
            <a:endParaRPr sz="3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1021500" y="1863025"/>
            <a:ext cx="81225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char * pointer_name = &amp; variable_name;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1021500" y="2571750"/>
            <a:ext cx="81225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 * my_int = new int(5);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024175" y="281625"/>
            <a:ext cx="8068200" cy="14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“Raw” Pointers require </a:t>
            </a:r>
            <a:r>
              <a:rPr lang="en" sz="3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manual 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management of memory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1021500" y="2038350"/>
            <a:ext cx="81225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int * my_int = new int(5);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elete my_int;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int * my_int_arr = new int[10];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2700">
                <a:latin typeface="Roboto Mono"/>
                <a:ea typeface="Roboto Mono"/>
                <a:cs typeface="Roboto Mono"/>
                <a:sym typeface="Roboto Mono"/>
              </a:rPr>
              <a:t>elete[] my_int_arr;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Raw Pointers: </a:t>
            </a:r>
            <a:r>
              <a:rPr lang="en">
                <a:solidFill>
                  <a:srgbClr val="FF0000"/>
                </a:solidFill>
              </a:rPr>
              <a:t>Manual </a:t>
            </a:r>
            <a:r>
              <a:rPr lang="en"/>
              <a:t>memory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9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 A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int * ptr;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A(): ptr(new int(30)) {} // Initialize ptr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A(A const&amp; a): ptr(a.ptr){} // copy constructor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~A(){ delete(ptr) } // delete the pointer.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512300" y="4746800"/>
            <a:ext cx="1546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a problem?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Raw Pointers (Answer)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49650" y="1176125"/>
            <a:ext cx="5991900" cy="3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 A {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int * ptr;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A(): ptr(new int(30)) {} // Initialize ptr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A(A const&amp; a): ptr(a.ptr){} // copy constructor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~A(){ delete(ptr) } // delete the pointer.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337600" y="3999825"/>
            <a:ext cx="57534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 * a = new A(); 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A * b = new A(*a); // Copy constructor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delete(b); // b -&gt; ptr is deleted but so is a-&gt; ptr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delete(a); // a -&gt; ptr is deleted but double delete.</a:t>
            </a:r>
            <a:endParaRPr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Raw Pointers # 2: </a:t>
            </a:r>
            <a:r>
              <a:rPr lang="en">
                <a:solidFill>
                  <a:srgbClr val="FF0000"/>
                </a:solidFill>
              </a:rPr>
              <a:t>Manual </a:t>
            </a:r>
            <a:r>
              <a:rPr lang="en"/>
              <a:t>memory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3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Class A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int * ptr;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A(): ptr(new int(30)) {} // Initialize ptr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A(A const&amp; a): ptr(a.ptr){} // copy constructor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// Look ma: no delete!! 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512300" y="4746800"/>
            <a:ext cx="1546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a problem?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00" y="42375"/>
            <a:ext cx="87951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Interested in being a professional C++ programmer???	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40825" y="103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company’s style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https://google.github.io/styleguide/cppguide.html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00" y="1511675"/>
            <a:ext cx="7300377" cy="33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 1 : Use simply destructible objects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11250" y="1165525"/>
            <a:ext cx="89850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 A {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std::vector&lt;int&gt; vec; // Use a STL vector instead of array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A(): vec(30, 0) {} // Initialize ptr to size 30 with 0s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A(A const&amp; a): </a:t>
            </a:r>
            <a:r>
              <a:rPr lang="en" sz="1800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vec(a.vec)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{} // copy constructor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// No destructor needed: vec is automatically destructed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5273825" y="2513650"/>
            <a:ext cx="3157800" cy="296100"/>
          </a:xfrm>
          <a:prstGeom prst="wedgeRectCallout">
            <a:avLst>
              <a:gd fmla="val -91123" name="adj1"/>
              <a:gd fmla="val 7392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copy (deep copy) - Expensive!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