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06CB1-F3C1-494F-8B98-8DA42B867506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</p14:sldIdLst>
        </p14:section>
        <p14:section name="Appendix" id="{059E9DCF-F4E7-984C-B7B9-BC9C9B407F29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3"/>
    <p:restoredTop sz="94651"/>
  </p:normalViewPr>
  <p:slideViewPr>
    <p:cSldViewPr snapToGrid="0">
      <p:cViewPr varScale="1">
        <p:scale>
          <a:sx n="69" d="100"/>
          <a:sy n="69" d="100"/>
        </p:scale>
        <p:origin x="2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7A67-790D-4249-8043-01ACB16AFAF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8971C-3518-6F46-8096-FD4CBA6A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found that: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13.9% of the list of companies offer a trial or Demo! (2.5% offers only a free trial)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Your Curated report breaks down results in a easily </a:t>
            </a:r>
            <a:r>
              <a:rPr lang="en-US" sz="1200" dirty="0" err="1"/>
              <a:t>digestable</a:t>
            </a:r>
            <a:r>
              <a:rPr lang="en-US" sz="1200" dirty="0"/>
              <a:t> fashion.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8971C-3518-6F46-8096-FD4CBA6AB4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found that: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13.9% of the list of companies offer a trial or Demo! (2.5% offers only a free trial)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Your Curated report breaks down results in a easily </a:t>
            </a:r>
            <a:r>
              <a:rPr lang="en-US" sz="1200" dirty="0" err="1"/>
              <a:t>digestable</a:t>
            </a:r>
            <a:r>
              <a:rPr lang="en-US" sz="1200" dirty="0"/>
              <a:t> fashion.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8971C-3518-6F46-8096-FD4CBA6AB4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found that: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13.9% of the list of companies offer a trial or Demo! (2.5% offers only a free trial)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Your Curated report breaks down results in a easily </a:t>
            </a:r>
            <a:r>
              <a:rPr lang="en-US" sz="1200" dirty="0" err="1"/>
              <a:t>digestable</a:t>
            </a:r>
            <a:r>
              <a:rPr lang="en-US" sz="1200" dirty="0"/>
              <a:t> fashion.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8971C-3518-6F46-8096-FD4CBA6AB4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3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32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4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2AA4D-D2FA-62CD-BA4A-C89403B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sz="5600" i="0"/>
              <a:t>Hypertech Growth Strategy: Identifying Free Trials</a:t>
            </a:r>
            <a:endParaRPr lang="en-US" sz="56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7841-FA99-54A4-E617-5218A1F61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dirty="0"/>
              <a:t>Tyler Rogers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94808F0-1370-D046-C3D1-EAB050A9C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8" r="20622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158092" cy="880277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Agenda 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55F042-82C1-D5B4-29F6-E7A947745FA5}"/>
              </a:ext>
            </a:extLst>
          </p:cNvPr>
          <p:cNvSpPr txBox="1">
            <a:spLocks/>
          </p:cNvSpPr>
          <p:nvPr/>
        </p:nvSpPr>
        <p:spPr>
          <a:xfrm>
            <a:off x="758952" y="1639229"/>
            <a:ext cx="10158092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Solution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Results and Insights from Solution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What does this mean for </a:t>
            </a:r>
            <a:r>
              <a:rPr lang="en-US" sz="4000" i="0" dirty="0" err="1"/>
              <a:t>Hypertech</a:t>
            </a:r>
            <a:r>
              <a:rPr lang="en-US" sz="4000" i="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Recommendations for Improvement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Q&amp;A!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6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158092" cy="880277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Introduction – Who we are. 👋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55F042-82C1-D5B4-29F6-E7A947745FA5}"/>
              </a:ext>
            </a:extLst>
          </p:cNvPr>
          <p:cNvSpPr txBox="1">
            <a:spLocks/>
          </p:cNvSpPr>
          <p:nvPr/>
        </p:nvSpPr>
        <p:spPr>
          <a:xfrm>
            <a:off x="758952" y="1639229"/>
            <a:ext cx="10158092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Pioneers of predictive models to drive marketing strategies &amp; fuel customer success initiatives.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We are your magnifying glass of Customer Profiles &amp; Buyer’s Intent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We are growth gladiators!</a:t>
            </a:r>
          </a:p>
          <a:p>
            <a:pPr marL="742950" indent="-742950">
              <a:buFont typeface="+mj-lt"/>
              <a:buAutoNum type="arabicPeriod"/>
            </a:pPr>
            <a:endParaRPr lang="en-US" sz="100" dirty="0"/>
          </a:p>
          <a:p>
            <a:pPr marL="1200150" lvl="1" indent="-742950">
              <a:buFont typeface="+mj-lt"/>
              <a:buAutoNum type="arabicPeriod"/>
            </a:pPr>
            <a:endParaRPr lang="en-US" sz="1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076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1433049" cy="880277"/>
          </a:xfrm>
        </p:spPr>
        <p:txBody>
          <a:bodyPr>
            <a:noAutofit/>
          </a:bodyPr>
          <a:lstStyle/>
          <a:p>
            <a:r>
              <a:rPr lang="en-US" sz="4400" i="0" dirty="0"/>
              <a:t>Solution Overview, Automated Web Detective 🔎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55F042-82C1-D5B4-29F6-E7A947745FA5}"/>
              </a:ext>
            </a:extLst>
          </p:cNvPr>
          <p:cNvSpPr txBox="1">
            <a:spLocks/>
          </p:cNvSpPr>
          <p:nvPr/>
        </p:nvSpPr>
        <p:spPr>
          <a:xfrm>
            <a:off x="758952" y="1639229"/>
            <a:ext cx="10674096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Our solution goes through your list of websites to see who offers a free trial (or demo!)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The script checks to make sure the website is real (or online!)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Your Curated report breaks down results in a easily </a:t>
            </a:r>
            <a:r>
              <a:rPr lang="en-US" sz="4000" i="0" dirty="0" err="1"/>
              <a:t>digestable</a:t>
            </a:r>
            <a:r>
              <a:rPr lang="en-US" sz="4000" i="0" dirty="0"/>
              <a:t> fashion. </a:t>
            </a:r>
          </a:p>
          <a:p>
            <a:pPr marL="742950" indent="-742950">
              <a:buFont typeface="+mj-lt"/>
              <a:buAutoNum type="arabicPeriod"/>
            </a:pPr>
            <a:endParaRPr lang="en-US" sz="100" dirty="0"/>
          </a:p>
          <a:p>
            <a:pPr marL="1200150" lvl="1" indent="-742950">
              <a:buFont typeface="+mj-lt"/>
              <a:buAutoNum type="arabicPeriod"/>
            </a:pPr>
            <a:endParaRPr lang="en-US" sz="1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3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67043"/>
            <a:ext cx="10674096" cy="689953"/>
          </a:xfrm>
        </p:spPr>
        <p:txBody>
          <a:bodyPr>
            <a:noAutofit/>
          </a:bodyPr>
          <a:lstStyle/>
          <a:p>
            <a:pPr algn="ctr"/>
            <a:r>
              <a:rPr lang="en-US" sz="4400" i="0" dirty="0"/>
              <a:t>Results &amp; Insights from Solution 📊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80DC-5D2A-7E13-19E1-BD92D30B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59" y="1424065"/>
            <a:ext cx="6811081" cy="49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4096" cy="880277"/>
          </a:xfrm>
        </p:spPr>
        <p:txBody>
          <a:bodyPr>
            <a:noAutofit/>
          </a:bodyPr>
          <a:lstStyle/>
          <a:p>
            <a:r>
              <a:rPr lang="en-US" sz="4400" i="0" dirty="0"/>
              <a:t>What does this mean for </a:t>
            </a:r>
            <a:r>
              <a:rPr lang="en-US" sz="4400" i="0" dirty="0" err="1"/>
              <a:t>HyperTech</a:t>
            </a:r>
            <a:r>
              <a:rPr lang="en-US" sz="4400" i="0" dirty="0"/>
              <a:t>? 🤔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D67D4A-1ED7-A709-8827-7F8AF4E50F6D}"/>
              </a:ext>
            </a:extLst>
          </p:cNvPr>
          <p:cNvSpPr txBox="1">
            <a:spLocks/>
          </p:cNvSpPr>
          <p:nvPr/>
        </p:nvSpPr>
        <p:spPr>
          <a:xfrm>
            <a:off x="758952" y="1639229"/>
            <a:ext cx="10674096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Broad Partnership Potential through the 13.5% of companies offering free trials &amp; demos.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Hyper targeting trial only seekers by doing outreach to the 2.5%</a:t>
            </a:r>
          </a:p>
          <a:p>
            <a:pPr marL="742950" indent="-742950">
              <a:buFont typeface="+mj-lt"/>
              <a:buAutoNum type="arabicPeriod"/>
            </a:pPr>
            <a:endParaRPr lang="en-US" sz="100" dirty="0"/>
          </a:p>
          <a:p>
            <a:pPr marL="1200150" lvl="1" indent="-742950">
              <a:buFont typeface="+mj-lt"/>
              <a:buAutoNum type="arabicPeriod"/>
            </a:pPr>
            <a:endParaRPr lang="en-US" sz="100" dirty="0"/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Trial only scarcity would position </a:t>
            </a:r>
            <a:r>
              <a:rPr lang="en-US" sz="4000" i="0" dirty="0" err="1"/>
              <a:t>Hypertech</a:t>
            </a:r>
            <a:r>
              <a:rPr lang="en-US" sz="4000" i="0" dirty="0"/>
              <a:t> to be the go-to company for innovative solutions risk free.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197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4096" cy="880277"/>
          </a:xfrm>
        </p:spPr>
        <p:txBody>
          <a:bodyPr>
            <a:noAutofit/>
          </a:bodyPr>
          <a:lstStyle/>
          <a:p>
            <a:r>
              <a:rPr lang="en-US" sz="4400" i="0" dirty="0"/>
              <a:t>Recommendations &amp; Improvements 💡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D67D4A-1ED7-A709-8827-7F8AF4E50F6D}"/>
              </a:ext>
            </a:extLst>
          </p:cNvPr>
          <p:cNvSpPr txBox="1">
            <a:spLocks/>
          </p:cNvSpPr>
          <p:nvPr/>
        </p:nvSpPr>
        <p:spPr>
          <a:xfrm>
            <a:off x="758952" y="1639229"/>
            <a:ext cx="10674096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Company Data Enrichment using Generative AI or industry data to understand the kind of industry/product offerings each website has.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Regular monitoring to understand shifts in free trial offerings.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0" dirty="0"/>
              <a:t>Key word expansion to understand what language to look for when gathering data from the web.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379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23D4-E0F8-79D7-75C8-199CAE3A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879092"/>
            <a:ext cx="10666949" cy="3099816"/>
          </a:xfrm>
        </p:spPr>
        <p:txBody>
          <a:bodyPr/>
          <a:lstStyle/>
          <a:p>
            <a:pPr algn="ctr"/>
            <a:r>
              <a:rPr lang="en-US" dirty="0"/>
              <a:t>Thank you for your time!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3772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AC6-29AB-B771-8BD3-B365381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158092" cy="880277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Understanding </a:t>
            </a:r>
            <a:r>
              <a:rPr lang="en-US" i="0" dirty="0" err="1"/>
              <a:t>Hypertech’s</a:t>
            </a:r>
            <a:r>
              <a:rPr lang="en-US" i="0" dirty="0"/>
              <a:t> Needs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55F042-82C1-D5B4-29F6-E7A947745FA5}"/>
              </a:ext>
            </a:extLst>
          </p:cNvPr>
          <p:cNvSpPr txBox="1">
            <a:spLocks/>
          </p:cNvSpPr>
          <p:nvPr/>
        </p:nvSpPr>
        <p:spPr>
          <a:xfrm>
            <a:off x="758952" y="1639229"/>
            <a:ext cx="10158092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dirty="0"/>
              <a:t>Desires to grow by finding more customers who like trying new tech for free.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Values simplicity in growth plans to capitalize on emerging market opportunities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100" dirty="0"/>
          </a:p>
          <a:p>
            <a:pPr marL="1200150" lvl="1" indent="-742950">
              <a:buFont typeface="+mj-lt"/>
              <a:buAutoNum type="arabicPeriod"/>
            </a:pPr>
            <a:endParaRPr lang="en-US" sz="1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491176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C696A3"/>
      </a:accent1>
      <a:accent2>
        <a:srgbClr val="BA887F"/>
      </a:accent2>
      <a:accent3>
        <a:srgbClr val="B9A07E"/>
      </a:accent3>
      <a:accent4>
        <a:srgbClr val="A7A672"/>
      </a:accent4>
      <a:accent5>
        <a:srgbClr val="99A980"/>
      </a:accent5>
      <a:accent6>
        <a:srgbClr val="81AE77"/>
      </a:accent6>
      <a:hlink>
        <a:srgbClr val="568F80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390</Words>
  <Application>Microsoft Macintosh PowerPoint</Application>
  <PresentationFormat>Widescreen</PresentationFormat>
  <Paragraphs>72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Sitka Banner</vt:lpstr>
      <vt:lpstr>HeadlinesVTI</vt:lpstr>
      <vt:lpstr>Hypertech Growth Strategy: Identifying Free Trials</vt:lpstr>
      <vt:lpstr>Agenda 📝</vt:lpstr>
      <vt:lpstr>Introduction – Who we are. 👋</vt:lpstr>
      <vt:lpstr>Solution Overview, Automated Web Detective 🔎</vt:lpstr>
      <vt:lpstr>Results &amp; Insights from Solution 📊</vt:lpstr>
      <vt:lpstr>What does this mean for HyperTech? 🤔</vt:lpstr>
      <vt:lpstr>Recommendations &amp; Improvements 💡</vt:lpstr>
      <vt:lpstr>Thank you for your time!  Any Questions?</vt:lpstr>
      <vt:lpstr>Understanding Hypertech’s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Hypertech Growth Strategy: Identifying Free Trials</dc:title>
  <dc:creator>Tyler Rogers</dc:creator>
  <cp:lastModifiedBy>Tyler Rogers</cp:lastModifiedBy>
  <cp:revision>2</cp:revision>
  <dcterms:created xsi:type="dcterms:W3CDTF">2023-11-09T04:05:59Z</dcterms:created>
  <dcterms:modified xsi:type="dcterms:W3CDTF">2023-11-09T05:24:07Z</dcterms:modified>
</cp:coreProperties>
</file>