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5603200" cy="20116800"/>
  <p:notesSz cx="9144000" cy="6858000"/>
  <p:defaultTextStyle>
    <a:defPPr>
      <a:defRPr lang="en-US"/>
    </a:defPPr>
    <a:lvl1pPr marL="0" algn="l" defTabSz="57335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3350" algn="l" defTabSz="57335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46700" algn="l" defTabSz="57335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0050" algn="l" defTabSz="57335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293401" algn="l" defTabSz="57335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66749" algn="l" defTabSz="57335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40100" algn="l" defTabSz="57335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13450" algn="l" defTabSz="57335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586799" algn="l" defTabSz="57335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36">
          <p15:clr>
            <a:srgbClr val="A4A3A4"/>
          </p15:clr>
        </p15:guide>
        <p15:guide id="2" pos="80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D7861C"/>
    <a:srgbClr val="0A9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9879" autoAdjust="0"/>
  </p:normalViewPr>
  <p:slideViewPr>
    <p:cSldViewPr snapToGrid="0" snapToObjects="1">
      <p:cViewPr>
        <p:scale>
          <a:sx n="38" d="100"/>
          <a:sy n="38" d="100"/>
        </p:scale>
        <p:origin x="36" y="126"/>
      </p:cViewPr>
      <p:guideLst>
        <p:guide orient="horz" pos="6336"/>
        <p:guide pos="80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2387B-06E6-3C44-8F27-C9217C188927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36875" y="514350"/>
            <a:ext cx="32702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4C0DC-C29F-2B43-8198-9754946700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7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305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93053" algn="l" defTabSz="29305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86107" algn="l" defTabSz="29305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79161" algn="l" defTabSz="29305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72214" algn="l" defTabSz="29305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65268" algn="l" defTabSz="29305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58321" algn="l" defTabSz="29305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51374" algn="l" defTabSz="29305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44428" algn="l" defTabSz="29305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36875" y="514350"/>
            <a:ext cx="32702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Behavioral results:</a:t>
            </a:r>
            <a:r>
              <a:rPr lang="en-US" baseline="0" dirty="0"/>
              <a:t> make bar graphs of RT?</a:t>
            </a:r>
          </a:p>
          <a:p>
            <a:r>
              <a:rPr lang="en-US" dirty="0"/>
              <a:t>fMRI results:</a:t>
            </a:r>
            <a:r>
              <a:rPr lang="en-US" baseline="0" dirty="0"/>
              <a:t> labels, figure caption, make blues in graph the same color</a:t>
            </a:r>
          </a:p>
          <a:p>
            <a:r>
              <a:rPr lang="en-US" baseline="0" dirty="0"/>
              <a:t>References: add marcel 2004, add numbers, rearrange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4C0DC-C29F-2B43-8198-97549467009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4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6249248"/>
            <a:ext cx="21762720" cy="43120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0480" y="11399520"/>
            <a:ext cx="17922240" cy="5140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3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46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0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93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66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4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13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86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99C-4C7D-7643-88D7-AED2FDE05819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1BE-4170-8C40-85AE-B2887FCDE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4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99C-4C7D-7643-88D7-AED2FDE05819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1BE-4170-8C40-85AE-B2887FCDE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2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62320" y="805607"/>
            <a:ext cx="5760720" cy="171644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805607"/>
            <a:ext cx="16855440" cy="171644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99C-4C7D-7643-88D7-AED2FDE05819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1BE-4170-8C40-85AE-B2887FCDE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3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99C-4C7D-7643-88D7-AED2FDE05819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1BE-4170-8C40-85AE-B2887FCDE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475" y="12926907"/>
            <a:ext cx="21762720" cy="3995420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75" y="8526360"/>
            <a:ext cx="21762720" cy="4400550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335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467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005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9340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86674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4401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401345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58679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99C-4C7D-7643-88D7-AED2FDE05819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1BE-4170-8C40-85AE-B2887FCDE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1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4693924"/>
            <a:ext cx="11308080" cy="13276157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14960" y="4693924"/>
            <a:ext cx="11308080" cy="13276157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99C-4C7D-7643-88D7-AED2FDE05819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1BE-4170-8C40-85AE-B2887FCDE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8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2" y="4502997"/>
            <a:ext cx="11312525" cy="187663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3350" indent="0">
              <a:buNone/>
              <a:defRPr sz="2500" b="1"/>
            </a:lvl2pPr>
            <a:lvl3pPr marL="1146700" indent="0">
              <a:buNone/>
              <a:defRPr sz="2300" b="1"/>
            </a:lvl3pPr>
            <a:lvl4pPr marL="1720050" indent="0">
              <a:buNone/>
              <a:defRPr sz="2000" b="1"/>
            </a:lvl4pPr>
            <a:lvl5pPr marL="2293401" indent="0">
              <a:buNone/>
              <a:defRPr sz="2000" b="1"/>
            </a:lvl5pPr>
            <a:lvl6pPr marL="2866749" indent="0">
              <a:buNone/>
              <a:defRPr sz="2000" b="1"/>
            </a:lvl6pPr>
            <a:lvl7pPr marL="3440100" indent="0">
              <a:buNone/>
              <a:defRPr sz="2000" b="1"/>
            </a:lvl7pPr>
            <a:lvl8pPr marL="4013450" indent="0">
              <a:buNone/>
              <a:defRPr sz="2000" b="1"/>
            </a:lvl8pPr>
            <a:lvl9pPr marL="4586799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2" y="6379634"/>
            <a:ext cx="11312525" cy="11590443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006074" y="4502997"/>
            <a:ext cx="11316970" cy="187663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3350" indent="0">
              <a:buNone/>
              <a:defRPr sz="2500" b="1"/>
            </a:lvl2pPr>
            <a:lvl3pPr marL="1146700" indent="0">
              <a:buNone/>
              <a:defRPr sz="2300" b="1"/>
            </a:lvl3pPr>
            <a:lvl4pPr marL="1720050" indent="0">
              <a:buNone/>
              <a:defRPr sz="2000" b="1"/>
            </a:lvl4pPr>
            <a:lvl5pPr marL="2293401" indent="0">
              <a:buNone/>
              <a:defRPr sz="2000" b="1"/>
            </a:lvl5pPr>
            <a:lvl6pPr marL="2866749" indent="0">
              <a:buNone/>
              <a:defRPr sz="2000" b="1"/>
            </a:lvl6pPr>
            <a:lvl7pPr marL="3440100" indent="0">
              <a:buNone/>
              <a:defRPr sz="2000" b="1"/>
            </a:lvl7pPr>
            <a:lvl8pPr marL="4013450" indent="0">
              <a:buNone/>
              <a:defRPr sz="2000" b="1"/>
            </a:lvl8pPr>
            <a:lvl9pPr marL="4586799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006074" y="6379634"/>
            <a:ext cx="11316970" cy="11590443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99C-4C7D-7643-88D7-AED2FDE05819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1BE-4170-8C40-85AE-B2887FCDE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8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99C-4C7D-7643-88D7-AED2FDE05819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1BE-4170-8C40-85AE-B2887FCDE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6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99C-4C7D-7643-88D7-AED2FDE05819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1BE-4170-8C40-85AE-B2887FCDE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5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3" y="800947"/>
            <a:ext cx="8423275" cy="3408680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0140" y="800950"/>
            <a:ext cx="14312900" cy="17169130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63" y="4209630"/>
            <a:ext cx="8423275" cy="13760450"/>
          </a:xfrm>
        </p:spPr>
        <p:txBody>
          <a:bodyPr/>
          <a:lstStyle>
            <a:lvl1pPr marL="0" indent="0">
              <a:buNone/>
              <a:defRPr sz="1700"/>
            </a:lvl1pPr>
            <a:lvl2pPr marL="573350" indent="0">
              <a:buNone/>
              <a:defRPr sz="1500"/>
            </a:lvl2pPr>
            <a:lvl3pPr marL="1146700" indent="0">
              <a:buNone/>
              <a:defRPr sz="1300"/>
            </a:lvl3pPr>
            <a:lvl4pPr marL="1720050" indent="0">
              <a:buNone/>
              <a:defRPr sz="1200"/>
            </a:lvl4pPr>
            <a:lvl5pPr marL="2293401" indent="0">
              <a:buNone/>
              <a:defRPr sz="1200"/>
            </a:lvl5pPr>
            <a:lvl6pPr marL="2866749" indent="0">
              <a:buNone/>
              <a:defRPr sz="1200"/>
            </a:lvl6pPr>
            <a:lvl7pPr marL="3440100" indent="0">
              <a:buNone/>
              <a:defRPr sz="1200"/>
            </a:lvl7pPr>
            <a:lvl8pPr marL="4013450" indent="0">
              <a:buNone/>
              <a:defRPr sz="1200"/>
            </a:lvl8pPr>
            <a:lvl9pPr marL="458679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99C-4C7D-7643-88D7-AED2FDE05819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1BE-4170-8C40-85AE-B2887FCDE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8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405" y="14081760"/>
            <a:ext cx="15361920" cy="1662430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18405" y="1797473"/>
            <a:ext cx="15361920" cy="12070080"/>
          </a:xfrm>
        </p:spPr>
        <p:txBody>
          <a:bodyPr/>
          <a:lstStyle>
            <a:lvl1pPr marL="0" indent="0">
              <a:buNone/>
              <a:defRPr sz="4000"/>
            </a:lvl1pPr>
            <a:lvl2pPr marL="573350" indent="0">
              <a:buNone/>
              <a:defRPr sz="3500"/>
            </a:lvl2pPr>
            <a:lvl3pPr marL="1146700" indent="0">
              <a:buNone/>
              <a:defRPr sz="3000"/>
            </a:lvl3pPr>
            <a:lvl4pPr marL="1720050" indent="0">
              <a:buNone/>
              <a:defRPr sz="2500"/>
            </a:lvl4pPr>
            <a:lvl5pPr marL="2293401" indent="0">
              <a:buNone/>
              <a:defRPr sz="2500"/>
            </a:lvl5pPr>
            <a:lvl6pPr marL="2866749" indent="0">
              <a:buNone/>
              <a:defRPr sz="2500"/>
            </a:lvl6pPr>
            <a:lvl7pPr marL="3440100" indent="0">
              <a:buNone/>
              <a:defRPr sz="2500"/>
            </a:lvl7pPr>
            <a:lvl8pPr marL="4013450" indent="0">
              <a:buNone/>
              <a:defRPr sz="2500"/>
            </a:lvl8pPr>
            <a:lvl9pPr marL="4586799" indent="0">
              <a:buNone/>
              <a:defRPr sz="2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8405" y="15744190"/>
            <a:ext cx="15361920" cy="2360930"/>
          </a:xfrm>
        </p:spPr>
        <p:txBody>
          <a:bodyPr/>
          <a:lstStyle>
            <a:lvl1pPr marL="0" indent="0">
              <a:buNone/>
              <a:defRPr sz="1700"/>
            </a:lvl1pPr>
            <a:lvl2pPr marL="573350" indent="0">
              <a:buNone/>
              <a:defRPr sz="1500"/>
            </a:lvl2pPr>
            <a:lvl3pPr marL="1146700" indent="0">
              <a:buNone/>
              <a:defRPr sz="1300"/>
            </a:lvl3pPr>
            <a:lvl4pPr marL="1720050" indent="0">
              <a:buNone/>
              <a:defRPr sz="1200"/>
            </a:lvl4pPr>
            <a:lvl5pPr marL="2293401" indent="0">
              <a:buNone/>
              <a:defRPr sz="1200"/>
            </a:lvl5pPr>
            <a:lvl6pPr marL="2866749" indent="0">
              <a:buNone/>
              <a:defRPr sz="1200"/>
            </a:lvl6pPr>
            <a:lvl7pPr marL="3440100" indent="0">
              <a:buNone/>
              <a:defRPr sz="1200"/>
            </a:lvl7pPr>
            <a:lvl8pPr marL="4013450" indent="0">
              <a:buNone/>
              <a:defRPr sz="1200"/>
            </a:lvl8pPr>
            <a:lvl9pPr marL="458679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99C-4C7D-7643-88D7-AED2FDE05819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1BE-4170-8C40-85AE-B2887FCDE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8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160" y="805603"/>
            <a:ext cx="23042880" cy="3352800"/>
          </a:xfrm>
          <a:prstGeom prst="rect">
            <a:avLst/>
          </a:prstGeom>
        </p:spPr>
        <p:txBody>
          <a:bodyPr vert="horz" lIns="114669" tIns="57335" rIns="114669" bIns="5733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4693924"/>
            <a:ext cx="23042880" cy="13276157"/>
          </a:xfrm>
          <a:prstGeom prst="rect">
            <a:avLst/>
          </a:prstGeom>
        </p:spPr>
        <p:txBody>
          <a:bodyPr vert="horz" lIns="114669" tIns="57335" rIns="114669" bIns="5733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18645294"/>
            <a:ext cx="5974080" cy="1071033"/>
          </a:xfrm>
          <a:prstGeom prst="rect">
            <a:avLst/>
          </a:prstGeom>
        </p:spPr>
        <p:txBody>
          <a:bodyPr vert="horz" lIns="114669" tIns="57335" rIns="114669" bIns="57335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2F99C-4C7D-7643-88D7-AED2FDE05819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7760" y="18645294"/>
            <a:ext cx="8107680" cy="1071033"/>
          </a:xfrm>
          <a:prstGeom prst="rect">
            <a:avLst/>
          </a:prstGeom>
        </p:spPr>
        <p:txBody>
          <a:bodyPr vert="horz" lIns="114669" tIns="57335" rIns="114669" bIns="57335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348960" y="18645294"/>
            <a:ext cx="5974080" cy="1071033"/>
          </a:xfrm>
          <a:prstGeom prst="rect">
            <a:avLst/>
          </a:prstGeom>
        </p:spPr>
        <p:txBody>
          <a:bodyPr vert="horz" lIns="114669" tIns="57335" rIns="114669" bIns="57335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831BE-4170-8C40-85AE-B2887FCDE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0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3350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013" indent="-430013" algn="l" defTabSz="57335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1694" indent="-358343" algn="l" defTabSz="573350" rtl="0" eaLnBrk="1" latinLnBrk="0" hangingPunct="1">
        <a:spcBef>
          <a:spcPct val="20000"/>
        </a:spcBef>
        <a:buFont typeface="Arial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375" indent="-286674" algn="l" defTabSz="573350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6725" indent="-286674" algn="l" defTabSz="573350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0075" indent="-286674" algn="l" defTabSz="573350" rtl="0" eaLnBrk="1" latinLnBrk="0" hangingPunct="1">
        <a:spcBef>
          <a:spcPct val="20000"/>
        </a:spcBef>
        <a:buFont typeface="Arial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3425" indent="-286674" algn="l" defTabSz="573350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26774" indent="-286674" algn="l" defTabSz="573350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00125" indent="-286674" algn="l" defTabSz="573350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475" indent="-286674" algn="l" defTabSz="573350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335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3350" algn="l" defTabSz="57335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6700" algn="l" defTabSz="57335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0050" algn="l" defTabSz="57335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3401" algn="l" defTabSz="57335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6749" algn="l" defTabSz="57335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0100" algn="l" defTabSz="57335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3450" algn="l" defTabSz="57335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86799" algn="l" defTabSz="57335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jpeg"/><Relationship Id="rId4" Type="http://schemas.microsoft.com/office/2007/relationships/hdphoto" Target="../media/hdphoto1.wdp"/><Relationship Id="rId9" Type="http://schemas.openxmlformats.org/officeDocument/2006/relationships/image" Target="../media/image6.jp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-20593" y="612328"/>
            <a:ext cx="25667953" cy="18999200"/>
            <a:chOff x="-33440" y="-1917558"/>
            <a:chExt cx="49502479" cy="34055966"/>
          </a:xfrm>
        </p:grpSpPr>
        <p:pic>
          <p:nvPicPr>
            <p:cNvPr id="65" name="Picture 64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5298846"/>
              <a:ext cx="6663251" cy="6839562"/>
            </a:xfrm>
            <a:prstGeom prst="rect">
              <a:avLst/>
            </a:prstGeom>
          </p:spPr>
        </p:pic>
        <p:pic>
          <p:nvPicPr>
            <p:cNvPr id="126" name="Picture 125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3663" y="25295826"/>
              <a:ext cx="6663251" cy="6839562"/>
            </a:xfrm>
            <a:prstGeom prst="rect">
              <a:avLst/>
            </a:prstGeom>
          </p:spPr>
        </p:pic>
        <p:pic>
          <p:nvPicPr>
            <p:cNvPr id="127" name="Picture 126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0079" y="25284183"/>
              <a:ext cx="6663251" cy="6839562"/>
            </a:xfrm>
            <a:prstGeom prst="rect">
              <a:avLst/>
            </a:prstGeom>
          </p:spPr>
        </p:pic>
        <p:pic>
          <p:nvPicPr>
            <p:cNvPr id="128" name="Picture 127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3741" y="25281163"/>
              <a:ext cx="6663251" cy="6839562"/>
            </a:xfrm>
            <a:prstGeom prst="rect">
              <a:avLst/>
            </a:prstGeom>
          </p:spPr>
        </p:pic>
        <p:pic>
          <p:nvPicPr>
            <p:cNvPr id="129" name="Picture 128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95900" y="25274196"/>
              <a:ext cx="6663251" cy="6839562"/>
            </a:xfrm>
            <a:prstGeom prst="rect">
              <a:avLst/>
            </a:prstGeom>
          </p:spPr>
        </p:pic>
        <p:pic>
          <p:nvPicPr>
            <p:cNvPr id="130" name="Picture 129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29562" y="25271176"/>
              <a:ext cx="6663251" cy="6839562"/>
            </a:xfrm>
            <a:prstGeom prst="rect">
              <a:avLst/>
            </a:prstGeom>
          </p:spPr>
        </p:pic>
        <p:pic>
          <p:nvPicPr>
            <p:cNvPr id="131" name="Picture 130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55978" y="25259533"/>
              <a:ext cx="6663251" cy="6839562"/>
            </a:xfrm>
            <a:prstGeom prst="rect">
              <a:avLst/>
            </a:prstGeom>
          </p:spPr>
        </p:pic>
        <p:pic>
          <p:nvPicPr>
            <p:cNvPr id="132" name="Picture 131" descr="shattered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785"/>
            <a:stretch/>
          </p:blipFill>
          <p:spPr>
            <a:xfrm>
              <a:off x="46389641" y="25256513"/>
              <a:ext cx="3079398" cy="6839562"/>
            </a:xfrm>
            <a:prstGeom prst="rect">
              <a:avLst/>
            </a:prstGeom>
          </p:spPr>
        </p:pic>
        <p:pic>
          <p:nvPicPr>
            <p:cNvPr id="134" name="Picture 133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9588" y="18483704"/>
              <a:ext cx="6663251" cy="6839562"/>
            </a:xfrm>
            <a:prstGeom prst="rect">
              <a:avLst/>
            </a:prstGeom>
          </p:spPr>
        </p:pic>
        <p:pic>
          <p:nvPicPr>
            <p:cNvPr id="136" name="Picture 135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4074" y="18480684"/>
              <a:ext cx="6663251" cy="6839562"/>
            </a:xfrm>
            <a:prstGeom prst="rect">
              <a:avLst/>
            </a:prstGeom>
          </p:spPr>
        </p:pic>
        <p:pic>
          <p:nvPicPr>
            <p:cNvPr id="137" name="Picture 136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0490" y="18512837"/>
              <a:ext cx="6663251" cy="6839562"/>
            </a:xfrm>
            <a:prstGeom prst="rect">
              <a:avLst/>
            </a:prstGeom>
          </p:spPr>
        </p:pic>
        <p:pic>
          <p:nvPicPr>
            <p:cNvPr id="138" name="Picture 137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152" y="18509817"/>
              <a:ext cx="6663251" cy="6839562"/>
            </a:xfrm>
            <a:prstGeom prst="rect">
              <a:avLst/>
            </a:prstGeom>
          </p:spPr>
        </p:pic>
        <p:pic>
          <p:nvPicPr>
            <p:cNvPr id="139" name="Picture 138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66311" y="18502850"/>
              <a:ext cx="6663251" cy="6839562"/>
            </a:xfrm>
            <a:prstGeom prst="rect">
              <a:avLst/>
            </a:prstGeom>
          </p:spPr>
        </p:pic>
        <p:pic>
          <p:nvPicPr>
            <p:cNvPr id="140" name="Picture 139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99973" y="18456034"/>
              <a:ext cx="6663251" cy="6839562"/>
            </a:xfrm>
            <a:prstGeom prst="rect">
              <a:avLst/>
            </a:prstGeom>
          </p:spPr>
        </p:pic>
        <p:pic>
          <p:nvPicPr>
            <p:cNvPr id="141" name="Picture 140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26389" y="18444391"/>
              <a:ext cx="6663251" cy="6839562"/>
            </a:xfrm>
            <a:prstGeom prst="rect">
              <a:avLst/>
            </a:prstGeom>
          </p:spPr>
        </p:pic>
        <p:pic>
          <p:nvPicPr>
            <p:cNvPr id="142" name="Picture 141" descr="shattered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785"/>
            <a:stretch/>
          </p:blipFill>
          <p:spPr>
            <a:xfrm>
              <a:off x="46360052" y="18441371"/>
              <a:ext cx="3079398" cy="6839562"/>
            </a:xfrm>
            <a:prstGeom prst="rect">
              <a:avLst/>
            </a:prstGeom>
          </p:spPr>
        </p:pic>
        <p:pic>
          <p:nvPicPr>
            <p:cNvPr id="143" name="Picture 142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852" y="11685641"/>
              <a:ext cx="6663251" cy="6839562"/>
            </a:xfrm>
            <a:prstGeom prst="rect">
              <a:avLst/>
            </a:prstGeom>
          </p:spPr>
        </p:pic>
        <p:pic>
          <p:nvPicPr>
            <p:cNvPr id="144" name="Picture 143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810" y="11682621"/>
              <a:ext cx="6663251" cy="6839562"/>
            </a:xfrm>
            <a:prstGeom prst="rect">
              <a:avLst/>
            </a:prstGeom>
          </p:spPr>
        </p:pic>
        <p:pic>
          <p:nvPicPr>
            <p:cNvPr id="145" name="Picture 144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56226" y="11714774"/>
              <a:ext cx="6663251" cy="6839562"/>
            </a:xfrm>
            <a:prstGeom prst="rect">
              <a:avLst/>
            </a:prstGeom>
          </p:spPr>
        </p:pic>
        <p:pic>
          <p:nvPicPr>
            <p:cNvPr id="146" name="Picture 145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6094" y="11711754"/>
              <a:ext cx="6663251" cy="6839562"/>
            </a:xfrm>
            <a:prstGeom prst="rect">
              <a:avLst/>
            </a:prstGeom>
          </p:spPr>
        </p:pic>
        <p:pic>
          <p:nvPicPr>
            <p:cNvPr id="147" name="Picture 146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92047" y="11704787"/>
              <a:ext cx="6663251" cy="6839562"/>
            </a:xfrm>
            <a:prstGeom prst="rect">
              <a:avLst/>
            </a:prstGeom>
          </p:spPr>
        </p:pic>
        <p:pic>
          <p:nvPicPr>
            <p:cNvPr id="148" name="Picture 147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25709" y="11657971"/>
              <a:ext cx="6663251" cy="6839562"/>
            </a:xfrm>
            <a:prstGeom prst="rect">
              <a:avLst/>
            </a:prstGeom>
          </p:spPr>
        </p:pic>
        <p:pic>
          <p:nvPicPr>
            <p:cNvPr id="149" name="Picture 148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52125" y="11646328"/>
              <a:ext cx="6663251" cy="6839562"/>
            </a:xfrm>
            <a:prstGeom prst="rect">
              <a:avLst/>
            </a:prstGeom>
          </p:spPr>
        </p:pic>
        <p:pic>
          <p:nvPicPr>
            <p:cNvPr id="150" name="Picture 149" descr="shattered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785"/>
            <a:stretch/>
          </p:blipFill>
          <p:spPr>
            <a:xfrm>
              <a:off x="46385788" y="11643308"/>
              <a:ext cx="3079398" cy="6839562"/>
            </a:xfrm>
            <a:prstGeom prst="rect">
              <a:avLst/>
            </a:prstGeom>
          </p:spPr>
        </p:pic>
        <p:pic>
          <p:nvPicPr>
            <p:cNvPr id="151" name="Picture 150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3440" y="4936667"/>
              <a:ext cx="6663251" cy="6839562"/>
            </a:xfrm>
            <a:prstGeom prst="rect">
              <a:avLst/>
            </a:prstGeom>
          </p:spPr>
        </p:pic>
        <p:pic>
          <p:nvPicPr>
            <p:cNvPr id="152" name="Picture 151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2" y="4933647"/>
              <a:ext cx="6663251" cy="6839562"/>
            </a:xfrm>
            <a:prstGeom prst="rect">
              <a:avLst/>
            </a:prstGeom>
          </p:spPr>
        </p:pic>
        <p:pic>
          <p:nvPicPr>
            <p:cNvPr id="153" name="Picture 152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26638" y="4965800"/>
              <a:ext cx="6663251" cy="6839562"/>
            </a:xfrm>
            <a:prstGeom prst="rect">
              <a:avLst/>
            </a:prstGeom>
          </p:spPr>
        </p:pic>
        <p:pic>
          <p:nvPicPr>
            <p:cNvPr id="154" name="Picture 153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0300" y="4962780"/>
              <a:ext cx="6663251" cy="6839562"/>
            </a:xfrm>
            <a:prstGeom prst="rect">
              <a:avLst/>
            </a:prstGeom>
          </p:spPr>
        </p:pic>
        <p:pic>
          <p:nvPicPr>
            <p:cNvPr id="155" name="Picture 154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62459" y="4955813"/>
              <a:ext cx="6663251" cy="6839562"/>
            </a:xfrm>
            <a:prstGeom prst="rect">
              <a:avLst/>
            </a:prstGeom>
          </p:spPr>
        </p:pic>
        <p:pic>
          <p:nvPicPr>
            <p:cNvPr id="156" name="Picture 155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96122" y="4908997"/>
              <a:ext cx="6663251" cy="6839561"/>
            </a:xfrm>
            <a:prstGeom prst="rect">
              <a:avLst/>
            </a:prstGeom>
          </p:spPr>
        </p:pic>
        <p:pic>
          <p:nvPicPr>
            <p:cNvPr id="157" name="Picture 156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22537" y="4897354"/>
              <a:ext cx="6663251" cy="6839562"/>
            </a:xfrm>
            <a:prstGeom prst="rect">
              <a:avLst/>
            </a:prstGeom>
          </p:spPr>
        </p:pic>
        <p:pic>
          <p:nvPicPr>
            <p:cNvPr id="158" name="Picture 157" descr="shattered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785"/>
            <a:stretch/>
          </p:blipFill>
          <p:spPr>
            <a:xfrm>
              <a:off x="46356200" y="4894334"/>
              <a:ext cx="3079398" cy="6839562"/>
            </a:xfrm>
            <a:prstGeom prst="rect">
              <a:avLst/>
            </a:prstGeom>
          </p:spPr>
        </p:pic>
        <p:pic>
          <p:nvPicPr>
            <p:cNvPr id="159" name="Picture 158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1875225"/>
              <a:ext cx="6663251" cy="6839562"/>
            </a:xfrm>
            <a:prstGeom prst="rect">
              <a:avLst/>
            </a:prstGeom>
          </p:spPr>
        </p:pic>
        <p:pic>
          <p:nvPicPr>
            <p:cNvPr id="160" name="Picture 159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3663" y="-1878245"/>
              <a:ext cx="6663251" cy="6839562"/>
            </a:xfrm>
            <a:prstGeom prst="rect">
              <a:avLst/>
            </a:prstGeom>
          </p:spPr>
        </p:pic>
        <p:pic>
          <p:nvPicPr>
            <p:cNvPr id="161" name="Picture 160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0079" y="-1846092"/>
              <a:ext cx="6663251" cy="6839562"/>
            </a:xfrm>
            <a:prstGeom prst="rect">
              <a:avLst/>
            </a:prstGeom>
          </p:spPr>
        </p:pic>
        <p:pic>
          <p:nvPicPr>
            <p:cNvPr id="162" name="Picture 161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9947" y="-1849112"/>
              <a:ext cx="6663251" cy="6839562"/>
            </a:xfrm>
            <a:prstGeom prst="rect">
              <a:avLst/>
            </a:prstGeom>
          </p:spPr>
        </p:pic>
        <p:pic>
          <p:nvPicPr>
            <p:cNvPr id="163" name="Picture 162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95900" y="-1812283"/>
              <a:ext cx="6663251" cy="6839562"/>
            </a:xfrm>
            <a:prstGeom prst="rect">
              <a:avLst/>
            </a:prstGeom>
          </p:spPr>
        </p:pic>
        <p:pic>
          <p:nvPicPr>
            <p:cNvPr id="164" name="Picture 163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29562" y="-1859099"/>
              <a:ext cx="6663251" cy="6839562"/>
            </a:xfrm>
            <a:prstGeom prst="rect">
              <a:avLst/>
            </a:prstGeom>
          </p:spPr>
        </p:pic>
        <p:pic>
          <p:nvPicPr>
            <p:cNvPr id="165" name="Picture 164" descr="shattere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55978" y="-1914538"/>
              <a:ext cx="6663251" cy="6839562"/>
            </a:xfrm>
            <a:prstGeom prst="rect">
              <a:avLst/>
            </a:prstGeom>
          </p:spPr>
        </p:pic>
        <p:pic>
          <p:nvPicPr>
            <p:cNvPr id="166" name="Picture 165" descr="shattered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saturation sat="0"/>
                      </a14:imgEffect>
                      <a14:imgEffect>
                        <a14:brightnessContrast brigh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785"/>
            <a:stretch/>
          </p:blipFill>
          <p:spPr>
            <a:xfrm>
              <a:off x="46345847" y="-1917558"/>
              <a:ext cx="3079398" cy="6839562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7486629" y="7016221"/>
            <a:ext cx="10543071" cy="12140735"/>
          </a:xfrm>
          <a:prstGeom prst="rect">
            <a:avLst/>
          </a:prstGeom>
          <a:solidFill>
            <a:srgbClr val="FFFFFF"/>
          </a:solidFill>
          <a:ln w="762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8610" tIns="29306" rIns="58610" bIns="29306" rtlCol="0" anchor="ctr"/>
          <a:lstStyle/>
          <a:p>
            <a:pPr algn="ctr"/>
            <a:endParaRPr lang="en-US" dirty="0">
              <a:ln>
                <a:solidFill>
                  <a:srgbClr val="333333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7608753" y="7811668"/>
            <a:ext cx="10323231" cy="2944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3" name="Rectangle 212"/>
          <p:cNvSpPr/>
          <p:nvPr/>
        </p:nvSpPr>
        <p:spPr>
          <a:xfrm>
            <a:off x="-1" y="0"/>
            <a:ext cx="25647360" cy="2497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8610" tIns="29306" rIns="58610" bIns="29306"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257678" y="2742145"/>
            <a:ext cx="6705601" cy="8960005"/>
          </a:xfrm>
          <a:prstGeom prst="rect">
            <a:avLst/>
          </a:prstGeom>
          <a:solidFill>
            <a:srgbClr val="FFFFFF"/>
          </a:solidFill>
          <a:ln w="762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8610" tIns="29306" rIns="58610" bIns="29306" rtlCol="0" anchor="ctr"/>
          <a:lstStyle/>
          <a:p>
            <a:pPr algn="ctr"/>
            <a:endParaRPr lang="en-US" dirty="0">
              <a:ln>
                <a:solidFill>
                  <a:srgbClr val="333333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573700" y="2751890"/>
            <a:ext cx="6800413" cy="9110334"/>
          </a:xfrm>
          <a:prstGeom prst="rect">
            <a:avLst/>
          </a:prstGeom>
          <a:solidFill>
            <a:srgbClr val="FFFFFF"/>
          </a:solidFill>
          <a:ln w="762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8610" tIns="29306" rIns="58610" bIns="29306" rtlCol="0" anchor="ctr"/>
          <a:lstStyle/>
          <a:p>
            <a:pPr marL="293053" indent="-293053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At the end of each trial, the correct category was revealed and the subjects recorded the accuracy of their category guess.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57680" y="12033224"/>
            <a:ext cx="6705598" cy="7171434"/>
          </a:xfrm>
          <a:prstGeom prst="rect">
            <a:avLst/>
          </a:prstGeom>
          <a:solidFill>
            <a:srgbClr val="FFFFFF"/>
          </a:solidFill>
          <a:ln w="762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8610" tIns="29306" rIns="58610" bIns="29306" rtlCol="0" anchor="ctr"/>
          <a:lstStyle/>
          <a:p>
            <a:pPr algn="ctr"/>
            <a:endParaRPr lang="en-US" dirty="0">
              <a:ln>
                <a:solidFill>
                  <a:srgbClr val="333333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" y="19611528"/>
            <a:ext cx="25631641" cy="558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8610" tIns="29306" rIns="58610" bIns="29306"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9177"/>
            <a:ext cx="25603200" cy="1013292"/>
          </a:xfrm>
          <a:prstGeom prst="rect">
            <a:avLst/>
          </a:prstGeom>
          <a:noFill/>
        </p:spPr>
        <p:txBody>
          <a:bodyPr wrap="square" lIns="58610" tIns="29306" rIns="58610" bIns="29306" rtlCol="0">
            <a:spAutoFit/>
          </a:bodyPr>
          <a:lstStyle/>
          <a:p>
            <a:pPr algn="ctr"/>
            <a:r>
              <a:rPr lang="en-US" sz="6200" spc="128" dirty="0">
                <a:solidFill>
                  <a:schemeClr val="bg1"/>
                </a:solidFill>
                <a:latin typeface="Gill Sans Light"/>
                <a:cs typeface="Gill Sans Light"/>
              </a:rPr>
              <a:t>Predicting Emergency Incidents in San Diego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5029" y="1017543"/>
            <a:ext cx="25603200" cy="536238"/>
          </a:xfrm>
          <a:prstGeom prst="rect">
            <a:avLst/>
          </a:prstGeom>
          <a:noFill/>
        </p:spPr>
        <p:txBody>
          <a:bodyPr wrap="square" lIns="58610" tIns="29306" rIns="58610" bIns="29306" rtlCol="0">
            <a:spAutoFit/>
          </a:bodyPr>
          <a:lstStyle/>
          <a:p>
            <a:pPr algn="ctr"/>
            <a:r>
              <a:rPr lang="en-US" sz="3100" spc="192" dirty="0">
                <a:solidFill>
                  <a:schemeClr val="bg1"/>
                </a:solidFill>
                <a:latin typeface="Gill Sans Light"/>
                <a:cs typeface="Gill Sans Light"/>
              </a:rPr>
              <a:t>Zachary Barnes, Frank </a:t>
            </a:r>
            <a:r>
              <a:rPr lang="en-US" sz="3100" spc="192" dirty="0" err="1">
                <a:solidFill>
                  <a:schemeClr val="bg1"/>
                </a:solidFill>
                <a:latin typeface="Gill Sans Light"/>
                <a:cs typeface="Gill Sans Light"/>
              </a:rPr>
              <a:t>Cipollone</a:t>
            </a:r>
            <a:r>
              <a:rPr lang="en-US" sz="3100" spc="192" dirty="0">
                <a:solidFill>
                  <a:schemeClr val="bg1"/>
                </a:solidFill>
                <a:latin typeface="Gill Sans Light"/>
                <a:cs typeface="Gill Sans Light"/>
              </a:rPr>
              <a:t>, Tyler Romero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572909" y="16928320"/>
            <a:ext cx="6793224" cy="2276336"/>
          </a:xfrm>
          <a:prstGeom prst="rect">
            <a:avLst/>
          </a:prstGeom>
          <a:solidFill>
            <a:srgbClr val="FFFFFF"/>
          </a:solidFill>
          <a:ln w="762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8610" tIns="29306" rIns="58610" bIns="29306" rtlCol="0" anchor="ctr"/>
          <a:lstStyle/>
          <a:p>
            <a:pPr algn="ctr"/>
            <a:endParaRPr lang="en-US" dirty="0">
              <a:ln>
                <a:solidFill>
                  <a:srgbClr val="333333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7679" y="2742146"/>
            <a:ext cx="6705598" cy="643960"/>
          </a:xfrm>
          <a:prstGeom prst="rect">
            <a:avLst/>
          </a:prstGeom>
          <a:noFill/>
        </p:spPr>
        <p:txBody>
          <a:bodyPr wrap="square" lIns="58610" tIns="29306" rIns="58610" bIns="29306" rtlCol="0">
            <a:spAutoFit/>
          </a:bodyPr>
          <a:lstStyle/>
          <a:p>
            <a:pPr algn="ctr"/>
            <a:r>
              <a:rPr lang="en-US" sz="3800" b="1" spc="192" dirty="0">
                <a:latin typeface="Gill Sans Light"/>
                <a:cs typeface="Gill Sans Light"/>
              </a:rPr>
              <a:t>Motivation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86629" y="7091919"/>
            <a:ext cx="10543071" cy="643960"/>
          </a:xfrm>
          <a:prstGeom prst="rect">
            <a:avLst/>
          </a:prstGeom>
          <a:noFill/>
        </p:spPr>
        <p:txBody>
          <a:bodyPr wrap="square" lIns="58610" tIns="29306" rIns="58610" bIns="29306" rtlCol="0">
            <a:spAutoFit/>
          </a:bodyPr>
          <a:lstStyle/>
          <a:p>
            <a:pPr algn="ctr"/>
            <a:r>
              <a:rPr lang="en-US" sz="3800" b="1" spc="192" dirty="0">
                <a:latin typeface="Gill Sans Light"/>
                <a:cs typeface="Gill Sans Light"/>
              </a:rPr>
              <a:t>Models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572908" y="16928320"/>
            <a:ext cx="6793225" cy="643960"/>
          </a:xfrm>
          <a:prstGeom prst="rect">
            <a:avLst/>
          </a:prstGeom>
          <a:noFill/>
        </p:spPr>
        <p:txBody>
          <a:bodyPr wrap="square" lIns="58610" tIns="29306" rIns="58610" bIns="29306" rtlCol="0">
            <a:spAutoFit/>
          </a:bodyPr>
          <a:lstStyle/>
          <a:p>
            <a:pPr algn="ctr"/>
            <a:r>
              <a:rPr lang="en-US" sz="3800" b="1" spc="192" dirty="0">
                <a:latin typeface="Gill Sans Light"/>
                <a:cs typeface="Gill Sans Light"/>
              </a:rPr>
              <a:t>References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7679" y="12049659"/>
            <a:ext cx="6705601" cy="643960"/>
          </a:xfrm>
          <a:prstGeom prst="rect">
            <a:avLst/>
          </a:prstGeom>
          <a:noFill/>
        </p:spPr>
        <p:txBody>
          <a:bodyPr wrap="square" lIns="58610" tIns="29306" rIns="58610" bIns="29306" rtlCol="0">
            <a:spAutoFit/>
          </a:bodyPr>
          <a:lstStyle/>
          <a:p>
            <a:pPr algn="ctr"/>
            <a:r>
              <a:rPr lang="en-US" sz="3800" b="1" spc="192" dirty="0">
                <a:latin typeface="Gill Sans Light"/>
                <a:cs typeface="Gill Sans Light"/>
              </a:rPr>
              <a:t>Data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18573700" y="12246049"/>
            <a:ext cx="6793225" cy="4401523"/>
          </a:xfrm>
          <a:prstGeom prst="rect">
            <a:avLst/>
          </a:prstGeom>
          <a:solidFill>
            <a:srgbClr val="FFFFFF"/>
          </a:solidFill>
          <a:ln w="762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8610" tIns="29306" rIns="58610" bIns="29306" rtlCol="0" anchor="ctr"/>
          <a:lstStyle/>
          <a:p>
            <a:pPr algn="ctr"/>
            <a:endParaRPr lang="en-US" dirty="0">
              <a:ln>
                <a:solidFill>
                  <a:srgbClr val="333333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8580889" y="12228299"/>
            <a:ext cx="6793225" cy="643960"/>
          </a:xfrm>
          <a:prstGeom prst="rect">
            <a:avLst/>
          </a:prstGeom>
          <a:noFill/>
        </p:spPr>
        <p:txBody>
          <a:bodyPr wrap="square" lIns="58610" tIns="29306" rIns="58610" bIns="29306" rtlCol="0">
            <a:spAutoFit/>
          </a:bodyPr>
          <a:lstStyle/>
          <a:p>
            <a:pPr algn="ctr"/>
            <a:r>
              <a:rPr lang="en-US" sz="3800" b="1" spc="192" dirty="0">
                <a:latin typeface="Gill Sans Light"/>
                <a:cs typeface="Gill Sans Light"/>
              </a:rPr>
              <a:t>Discussion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21687675" y="19607965"/>
            <a:ext cx="3915525" cy="490072"/>
          </a:xfrm>
          <a:prstGeom prst="rect">
            <a:avLst/>
          </a:prstGeom>
          <a:noFill/>
        </p:spPr>
        <p:txBody>
          <a:bodyPr wrap="square" lIns="58610" tIns="29306" rIns="58610" bIns="29306" rtlCol="0">
            <a:spAutoFit/>
          </a:bodyPr>
          <a:lstStyle/>
          <a:p>
            <a:pPr algn="ctr"/>
            <a:endParaRPr lang="en-US" sz="2800" spc="192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235413" y="10162718"/>
            <a:ext cx="6705599" cy="1351846"/>
          </a:xfrm>
          <a:prstGeom prst="rect">
            <a:avLst/>
          </a:prstGeom>
          <a:noFill/>
        </p:spPr>
        <p:txBody>
          <a:bodyPr wrap="square" lIns="58610" tIns="29306" rIns="58610" bIns="29306" rtlCol="0">
            <a:spAutoFit/>
          </a:bodyPr>
          <a:lstStyle/>
          <a:p>
            <a:pPr algn="ctr"/>
            <a:r>
              <a:rPr lang="en-US" sz="2800" dirty="0">
                <a:solidFill>
                  <a:srgbClr val="800000"/>
                </a:solidFill>
                <a:latin typeface="Gill Sans"/>
                <a:cs typeface="Gill Sans"/>
              </a:rPr>
              <a:t>Our goal is to create a model that can effectively predict where incidents are likely to occur over the next several hours.</a:t>
            </a:r>
          </a:p>
        </p:txBody>
      </p:sp>
      <p:sp>
        <p:nvSpPr>
          <p:cNvPr id="167" name="Rectangle 166"/>
          <p:cNvSpPr/>
          <p:nvPr/>
        </p:nvSpPr>
        <p:spPr>
          <a:xfrm flipV="1">
            <a:off x="371" y="2357503"/>
            <a:ext cx="25650613" cy="1396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8610" tIns="29306" rIns="58610" bIns="29306"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573700" y="2742144"/>
            <a:ext cx="6705601" cy="643960"/>
          </a:xfrm>
          <a:prstGeom prst="rect">
            <a:avLst/>
          </a:prstGeom>
          <a:noFill/>
        </p:spPr>
        <p:txBody>
          <a:bodyPr wrap="square" lIns="58610" tIns="29306" rIns="58610" bIns="29306" rtlCol="0">
            <a:spAutoFit/>
          </a:bodyPr>
          <a:lstStyle/>
          <a:p>
            <a:pPr algn="ctr"/>
            <a:r>
              <a:rPr lang="en-US" sz="3800" b="1" spc="192" dirty="0">
                <a:latin typeface="Gill Sans Light"/>
                <a:cs typeface="Gill Sans Light"/>
              </a:rPr>
              <a:t>Results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2923" y="4927038"/>
            <a:ext cx="6372079" cy="2213620"/>
          </a:xfrm>
          <a:prstGeom prst="rect">
            <a:avLst/>
          </a:prstGeom>
          <a:noFill/>
        </p:spPr>
        <p:txBody>
          <a:bodyPr wrap="square" lIns="58610" tIns="29306" rIns="58610" bIns="29306" rtlCol="0">
            <a:spAutoFit/>
          </a:bodyPr>
          <a:lstStyle/>
          <a:p>
            <a:pPr marL="366317" indent="-366317">
              <a:buFont typeface="Arial"/>
              <a:buChar char="•"/>
            </a:pPr>
            <a:r>
              <a:rPr lang="en-US" sz="2800" dirty="0">
                <a:latin typeface="Gill Sans Light"/>
                <a:cs typeface="Gill Sans Light"/>
              </a:rPr>
              <a:t>Minutes/seconds in response time difference between life/death</a:t>
            </a:r>
          </a:p>
          <a:p>
            <a:pPr marL="366317" indent="-366317">
              <a:buFont typeface="Arial"/>
              <a:buChar char="•"/>
            </a:pPr>
            <a:r>
              <a:rPr lang="en-US" sz="2800" dirty="0">
                <a:latin typeface="Gill Sans Light"/>
                <a:cs typeface="Gill Sans Light"/>
              </a:rPr>
              <a:t>The ability to effectively predict where emergency incidents will occur could save both lives and money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191410" y="9880713"/>
            <a:ext cx="3110394" cy="259239"/>
          </a:xfrm>
          <a:prstGeom prst="rect">
            <a:avLst/>
          </a:prstGeom>
          <a:noFill/>
        </p:spPr>
        <p:txBody>
          <a:bodyPr wrap="square" lIns="58610" tIns="29306" rIns="58610" bIns="29306" rtlCol="0">
            <a:spAutoFit/>
          </a:bodyPr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Gill Sans"/>
                <a:cs typeface="Gill Sans"/>
              </a:rPr>
              <a:t>Figure 1: Burning building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247" y="12670341"/>
            <a:ext cx="6372079" cy="490072"/>
          </a:xfrm>
          <a:prstGeom prst="rect">
            <a:avLst/>
          </a:prstGeom>
          <a:noFill/>
        </p:spPr>
        <p:txBody>
          <a:bodyPr wrap="square" lIns="58610" tIns="29306" rIns="58610" bIns="29306" rtlCol="0">
            <a:spAutoFit/>
          </a:bodyPr>
          <a:lstStyle/>
          <a:p>
            <a:endParaRPr lang="en-US" sz="2800" dirty="0">
              <a:latin typeface="Gill Sans Light"/>
              <a:cs typeface="Gill Sans Ligh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84525" y="3563487"/>
            <a:ext cx="6094802" cy="1351846"/>
          </a:xfrm>
          <a:prstGeom prst="rect">
            <a:avLst/>
          </a:prstGeom>
          <a:noFill/>
        </p:spPr>
        <p:txBody>
          <a:bodyPr wrap="square" lIns="58610" tIns="29306" rIns="58610" bIns="29306" rtlCol="0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  <a:latin typeface="Gill Sans"/>
                <a:cs typeface="Gill Sans"/>
              </a:rPr>
              <a:t>Emergency services </a:t>
            </a:r>
            <a:r>
              <a:rPr lang="en-US" sz="2800" dirty="0">
                <a:latin typeface="Gill Sans Light"/>
                <a:cs typeface="Gill Sans Light"/>
              </a:rPr>
              <a:t>respond to millions of calls every year throughout the city of San Diego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24" y="-75615"/>
            <a:ext cx="2488876" cy="2488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39957" y="17550730"/>
            <a:ext cx="1524000" cy="1181100"/>
          </a:xfrm>
          <a:prstGeom prst="rect">
            <a:avLst/>
          </a:prstGeom>
        </p:spPr>
      </p:pic>
      <p:sp>
        <p:nvSpPr>
          <p:cNvPr id="111" name="Rectangle 110"/>
          <p:cNvSpPr/>
          <p:nvPr/>
        </p:nvSpPr>
        <p:spPr>
          <a:xfrm flipV="1">
            <a:off x="-16977" y="19492661"/>
            <a:ext cx="25650613" cy="1396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8610" tIns="29306" rIns="58610" bIns="29306"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6820" y="1553781"/>
            <a:ext cx="25603200" cy="536238"/>
          </a:xfrm>
          <a:prstGeom prst="rect">
            <a:avLst/>
          </a:prstGeom>
          <a:noFill/>
        </p:spPr>
        <p:txBody>
          <a:bodyPr wrap="square" lIns="58610" tIns="29306" rIns="58610" bIns="29306" rtlCol="0">
            <a:spAutoFit/>
          </a:bodyPr>
          <a:lstStyle/>
          <a:p>
            <a:pPr algn="ctr"/>
            <a:r>
              <a:rPr lang="en-US" sz="3100" spc="192" dirty="0">
                <a:solidFill>
                  <a:schemeClr val="bg1"/>
                </a:solidFill>
                <a:latin typeface="Gill Sans Light"/>
                <a:cs typeface="Gill Sans Light"/>
              </a:rPr>
              <a:t>CS229 Final Project Poster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07246" y="12670342"/>
            <a:ext cx="6584195" cy="2213620"/>
          </a:xfrm>
          <a:prstGeom prst="rect">
            <a:avLst/>
          </a:prstGeom>
          <a:noFill/>
        </p:spPr>
        <p:txBody>
          <a:bodyPr wrap="square" lIns="58610" tIns="29306" rIns="58610" bIns="29306" rtlCol="0">
            <a:spAutoFit/>
          </a:bodyPr>
          <a:lstStyle/>
          <a:p>
            <a:pPr marL="366317" indent="-366317">
              <a:buFont typeface="Arial"/>
              <a:buChar char="•"/>
            </a:pPr>
            <a:r>
              <a:rPr lang="en-US" sz="2800" dirty="0">
                <a:latin typeface="Gill Sans Light"/>
                <a:cs typeface="Gill Sans Light"/>
              </a:rPr>
              <a:t>8 years of emergency incident data from the city of San Diego</a:t>
            </a:r>
          </a:p>
          <a:p>
            <a:pPr marL="366317" indent="-366317">
              <a:buFont typeface="Arial"/>
              <a:buChar char="•"/>
            </a:pPr>
            <a:r>
              <a:rPr lang="en-US" sz="2800" dirty="0">
                <a:latin typeface="Gill Sans Light"/>
                <a:cs typeface="Gill Sans Light"/>
              </a:rPr>
              <a:t>Cleaned, and converted to include latitude and longitude </a:t>
            </a:r>
          </a:p>
          <a:p>
            <a:pPr marL="366317" indent="-366317">
              <a:buFont typeface="Arial"/>
              <a:buChar char="•"/>
            </a:pPr>
            <a:endParaRPr lang="en-US" sz="2800" dirty="0">
              <a:latin typeface="Gill Sans Light"/>
              <a:cs typeface="Gill Sans Light"/>
            </a:endParaRPr>
          </a:p>
        </p:txBody>
      </p:sp>
      <p:pic>
        <p:nvPicPr>
          <p:cNvPr id="32" name="Picture 31" descr="CallsPerYear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97"/>
          <a:stretch/>
        </p:blipFill>
        <p:spPr>
          <a:xfrm>
            <a:off x="257680" y="14732797"/>
            <a:ext cx="2599012" cy="3265118"/>
          </a:xfrm>
          <a:prstGeom prst="rect">
            <a:avLst/>
          </a:prstGeom>
        </p:spPr>
      </p:pic>
      <p:pic>
        <p:nvPicPr>
          <p:cNvPr id="33" name="Picture 32" descr="CallsPerHour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7"/>
          <a:stretch/>
        </p:blipFill>
        <p:spPr>
          <a:xfrm>
            <a:off x="2849896" y="14685761"/>
            <a:ext cx="4113384" cy="32651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257680" y="18235734"/>
            <a:ext cx="6794015" cy="920959"/>
          </a:xfrm>
          <a:prstGeom prst="rect">
            <a:avLst/>
          </a:prstGeom>
          <a:noFill/>
        </p:spPr>
        <p:txBody>
          <a:bodyPr wrap="square" lIns="58610" tIns="29306" rIns="58610" bIns="29306" rtlCol="0">
            <a:spAutoFit/>
          </a:bodyPr>
          <a:lstStyle/>
          <a:p>
            <a:pPr algn="ctr"/>
            <a:r>
              <a:rPr lang="en-US" sz="2800" dirty="0">
                <a:solidFill>
                  <a:srgbClr val="800000"/>
                </a:solidFill>
                <a:latin typeface="Gill Sans"/>
                <a:cs typeface="Gill Sans"/>
              </a:rPr>
              <a:t>Temporal-spatial correlation but unknown underlying dynamics.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9158863" y="17478900"/>
            <a:ext cx="3668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[1] Haynes, </a:t>
            </a:r>
            <a:r>
              <a:rPr lang="en-US" sz="1600" dirty="0" err="1"/>
              <a:t>Hylton</a:t>
            </a:r>
            <a:r>
              <a:rPr lang="en-US" sz="1600" dirty="0"/>
              <a:t> JG. “Fire loss in the United States during 2015.” National Fire Protection Association. Fire Analysis and Research Division, 2016.</a:t>
            </a:r>
          </a:p>
          <a:p>
            <a:r>
              <a:rPr lang="en-US" sz="1600" dirty="0"/>
              <a:t>[2] San Diego Open Data Portal. The City of San Diego, </a:t>
            </a:r>
            <a:r>
              <a:rPr lang="en-US" sz="1600" dirty="0" err="1"/>
              <a:t>n.d.</a:t>
            </a:r>
            <a:r>
              <a:rPr lang="en-US" sz="1600" dirty="0"/>
              <a:t> Web. 21 Oct. 2016. 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1578071" y="17932203"/>
            <a:ext cx="3110394" cy="259239"/>
          </a:xfrm>
          <a:prstGeom prst="rect">
            <a:avLst/>
          </a:prstGeom>
          <a:noFill/>
        </p:spPr>
        <p:txBody>
          <a:bodyPr wrap="square" lIns="58610" tIns="29306" rIns="58610" bIns="29306" rtlCol="0">
            <a:spAutoFit/>
          </a:bodyPr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Gill Sans"/>
                <a:cs typeface="Gill Sans"/>
              </a:rPr>
              <a:t>Figure 2: Data</a:t>
            </a:r>
          </a:p>
        </p:txBody>
      </p:sp>
      <p:pic>
        <p:nvPicPr>
          <p:cNvPr id="68" name="Picture 67" descr="3AlarmFireWestChester-02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92" y="7250984"/>
            <a:ext cx="4450937" cy="2626053"/>
          </a:xfrm>
          <a:prstGeom prst="rect">
            <a:avLst/>
          </a:prstGeom>
        </p:spPr>
      </p:pic>
      <p:sp>
        <p:nvSpPr>
          <p:cNvPr id="172" name="TextBox 171"/>
          <p:cNvSpPr txBox="1"/>
          <p:nvPr/>
        </p:nvSpPr>
        <p:spPr>
          <a:xfrm>
            <a:off x="7608753" y="7870741"/>
            <a:ext cx="4271807" cy="536238"/>
          </a:xfrm>
          <a:prstGeom prst="rect">
            <a:avLst/>
          </a:prstGeom>
          <a:noFill/>
        </p:spPr>
        <p:txBody>
          <a:bodyPr wrap="square" lIns="58610" tIns="29306" rIns="58610" bIns="29306" rtlCol="0">
            <a:spAutoFit/>
          </a:bodyPr>
          <a:lstStyle/>
          <a:p>
            <a:r>
              <a:rPr lang="en-US" sz="3100" dirty="0">
                <a:latin typeface="Gill Sans Light"/>
                <a:cs typeface="Gill Sans Light"/>
              </a:rPr>
              <a:t>Decision Tree Regression: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7612869" y="11161442"/>
            <a:ext cx="10323231" cy="356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7638269" y="11226292"/>
            <a:ext cx="3229897" cy="536238"/>
          </a:xfrm>
          <a:prstGeom prst="rect">
            <a:avLst/>
          </a:prstGeom>
          <a:noFill/>
        </p:spPr>
        <p:txBody>
          <a:bodyPr wrap="square" lIns="58610" tIns="29306" rIns="58610" bIns="29306" rtlCol="0">
            <a:spAutoFit/>
          </a:bodyPr>
          <a:lstStyle/>
          <a:p>
            <a:r>
              <a:rPr lang="en-US" sz="3100" dirty="0">
                <a:latin typeface="Gill Sans Light"/>
                <a:cs typeface="Gill Sans Light"/>
              </a:rPr>
              <a:t>Spatial Clustering: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7637583" y="15120728"/>
            <a:ext cx="10323231" cy="3919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7637582" y="15236740"/>
            <a:ext cx="8856197" cy="536238"/>
          </a:xfrm>
          <a:prstGeom prst="rect">
            <a:avLst/>
          </a:prstGeom>
          <a:noFill/>
        </p:spPr>
        <p:txBody>
          <a:bodyPr wrap="square" lIns="58610" tIns="29306" rIns="58610" bIns="29306" rtlCol="0">
            <a:spAutoFit/>
          </a:bodyPr>
          <a:lstStyle/>
          <a:p>
            <a:r>
              <a:rPr lang="en-US" sz="3100" dirty="0">
                <a:latin typeface="Gill Sans Light"/>
                <a:cs typeface="Gill Sans Light"/>
              </a:rPr>
              <a:t>Spatial-Temporal Prospective Excitation Model: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7486611" y="2748484"/>
            <a:ext cx="10543071" cy="3901702"/>
          </a:xfrm>
          <a:prstGeom prst="rect">
            <a:avLst/>
          </a:prstGeom>
          <a:solidFill>
            <a:srgbClr val="FFFFFF"/>
          </a:solidFill>
          <a:ln w="762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8610" tIns="29306" rIns="58610" bIns="29306" rtlCol="0" anchor="ctr"/>
          <a:lstStyle/>
          <a:p>
            <a:pPr algn="ctr"/>
            <a:r>
              <a:rPr lang="en-US" dirty="0">
                <a:ln>
                  <a:solidFill>
                    <a:srgbClr val="333333"/>
                  </a:solidFill>
                </a:ln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7486611" y="2721018"/>
            <a:ext cx="10543071" cy="643960"/>
          </a:xfrm>
          <a:prstGeom prst="rect">
            <a:avLst/>
          </a:prstGeom>
          <a:noFill/>
        </p:spPr>
        <p:txBody>
          <a:bodyPr wrap="square" lIns="58610" tIns="29306" rIns="58610" bIns="29306" rtlCol="0">
            <a:spAutoFit/>
          </a:bodyPr>
          <a:lstStyle/>
          <a:p>
            <a:pPr algn="ctr"/>
            <a:r>
              <a:rPr lang="en-US" sz="3800" b="1" spc="192" dirty="0">
                <a:latin typeface="Gill Sans Light"/>
                <a:cs typeface="Gill Sans Light"/>
              </a:rPr>
              <a:t>Problem Descriptions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7526953" y="3492732"/>
            <a:ext cx="10495354" cy="2890729"/>
          </a:xfrm>
          <a:prstGeom prst="rect">
            <a:avLst/>
          </a:prstGeom>
          <a:noFill/>
        </p:spPr>
        <p:txBody>
          <a:bodyPr wrap="square" lIns="58610" tIns="29306" rIns="58610" bIns="29306" rtlCol="0">
            <a:spAutoFit/>
          </a:bodyPr>
          <a:lstStyle/>
          <a:p>
            <a:pPr marL="366317" indent="-366317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Generate grid representation of San Diego</a:t>
            </a:r>
          </a:p>
          <a:p>
            <a:pPr marL="366317" indent="-366317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Problem 1:</a:t>
            </a:r>
          </a:p>
          <a:p>
            <a:pPr marL="939667" lvl="1" indent="-366317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Predict the number of incidents that will happen per day in each grid cell</a:t>
            </a:r>
          </a:p>
          <a:p>
            <a:pPr marL="939667" lvl="1" indent="-366317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Helpful for staffing decisions</a:t>
            </a:r>
          </a:p>
          <a:p>
            <a:pPr marL="366317" indent="-366317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Problem 2:</a:t>
            </a:r>
          </a:p>
          <a:p>
            <a:pPr marL="939667" lvl="1" indent="-366317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Identify which exact areas of San Diego are the most high-risk on a specific day</a:t>
            </a:r>
          </a:p>
          <a:p>
            <a:pPr marL="939667" lvl="1" indent="-366317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Helpful for emergency anticipation</a:t>
            </a:r>
          </a:p>
          <a:p>
            <a:pPr marL="366317" indent="-366317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739930" y="8051633"/>
            <a:ext cx="4760531" cy="2890729"/>
          </a:xfrm>
          <a:prstGeom prst="rect">
            <a:avLst/>
          </a:prstGeom>
          <a:noFill/>
        </p:spPr>
        <p:txBody>
          <a:bodyPr wrap="square" lIns="58610" tIns="29306" rIns="58610" bIns="29306" rtlCol="0">
            <a:spAutoFit/>
          </a:bodyPr>
          <a:lstStyle/>
          <a:p>
            <a:pPr marL="366317" indent="-366317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366317" indent="-366317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Used month, day, hour, and grid location as covariates</a:t>
            </a:r>
          </a:p>
          <a:p>
            <a:pPr marL="366317" indent="-366317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Effective, but prone to overfitting</a:t>
            </a:r>
          </a:p>
          <a:p>
            <a:pPr marL="366317" indent="-366317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Non-representative of underlying</a:t>
            </a:r>
          </a:p>
          <a:p>
            <a:r>
              <a:rPr lang="en-US" dirty="0">
                <a:latin typeface="Gill Sans Light"/>
                <a:cs typeface="Gill Sans Light"/>
              </a:rPr>
              <a:t>	distribution</a:t>
            </a:r>
          </a:p>
          <a:p>
            <a:pPr marL="366317" indent="-366317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Uses categorical data well</a:t>
            </a:r>
          </a:p>
          <a:p>
            <a:pPr marL="366317" indent="-366317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35748"/>
              </p:ext>
            </p:extLst>
          </p:nvPr>
        </p:nvGraphicFramePr>
        <p:xfrm>
          <a:off x="18675926" y="4251051"/>
          <a:ext cx="6549164" cy="2669416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3216107">
                  <a:extLst>
                    <a:ext uri="{9D8B030D-6E8A-4147-A177-3AD203B41FA5}">
                      <a16:colId xmlns:a16="http://schemas.microsoft.com/office/drawing/2014/main" val="2342923543"/>
                    </a:ext>
                  </a:extLst>
                </a:gridCol>
                <a:gridCol w="3333057">
                  <a:extLst>
                    <a:ext uri="{9D8B030D-6E8A-4147-A177-3AD203B41FA5}">
                      <a16:colId xmlns:a16="http://schemas.microsoft.com/office/drawing/2014/main" val="156007674"/>
                    </a:ext>
                  </a:extLst>
                </a:gridCol>
              </a:tblGrid>
              <a:tr h="48387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u="none" strike="noStrike">
                          <a:effectLst/>
                        </a:rPr>
                        <a:t>Experimental Model: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u="none" strike="noStrike">
                          <a:effectLst/>
                        </a:rPr>
                        <a:t>RMSE: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349774937"/>
                  </a:ext>
                </a:extLst>
              </a:tr>
              <a:tr h="516766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u="none" strike="noStrike">
                          <a:effectLst/>
                        </a:rPr>
                        <a:t>Decision Tree Regression 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u="none" strike="noStrike" dirty="0">
                          <a:effectLst/>
                        </a:rPr>
                        <a:t>0.7010 (incidents/hour)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018934487"/>
                  </a:ext>
                </a:extLst>
              </a:tr>
              <a:tr h="83439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u="none" strike="noStrike">
                          <a:effectLst/>
                        </a:rPr>
                        <a:t>Decision Tree Regression with Max Depth 10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u="none" strike="noStrike" dirty="0">
                          <a:effectLst/>
                        </a:rPr>
                        <a:t>0.4827 (incidents/hour)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545059563"/>
                  </a:ext>
                </a:extLst>
              </a:tr>
              <a:tr h="83439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Spatial Clustering with linear</a:t>
                      </a:r>
                      <a:r>
                        <a:rPr lang="en-US" baseline="0" dirty="0">
                          <a:effectLst/>
                        </a:rPr>
                        <a:t> regression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just" defTabSz="57335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strike="noStrike" dirty="0">
                          <a:effectLst/>
                        </a:rPr>
                        <a:t>0.4583 (incidents/hour)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4037338532"/>
                  </a:ext>
                </a:extLst>
              </a:tr>
            </a:tbl>
          </a:graphicData>
        </a:graphic>
      </p:graphicFrame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8567400" y="3254673"/>
            <a:ext cx="5468392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2504526" y="15976697"/>
            <a:ext cx="5493777" cy="2983435"/>
            <a:chOff x="12199726" y="16002097"/>
            <a:chExt cx="5493777" cy="2983435"/>
          </a:xfrm>
        </p:grpSpPr>
        <p:pic>
          <p:nvPicPr>
            <p:cNvPr id="1026" name="Picture 2" descr="https://gm1.ggpht.com/08iTu4PAhh12ylEPfbY_6aq6hEhvundBND7JhLWJkXIYdjrInTQjyVQatq-vWVm9Jud2adUw6muLrR0CxIjIUaKAdcMOn_4keiOaHm-Z7OfZvAb0CMDXcklXdA4ktVNNlQ7HshtQ6MWQ9ci2gJbMF7mjiaTj8Y3szcmW92JQoDsMqJpaOLnRXrPy7P-w3lvmJIo9t6fc6ctR-UwBwQ2OYseuXhNiqfNwzNfnnmwqqFRmgsX1gWGmg8wLwgeHK1-fno5RdVnwuIIGuV9UpmfuYNcRAh4Odip4hiVZb_4e2sijeWCKzZHpTcQZLo7NEOX60lEME20xIdgwnKZSh_A0LRujRmNPuAcJisGq30BDiVBSbNqUR-mSc6bn_Oowqp7GJwKApMzvTLJZu2tYDzMIkoUeErKlcEw3KDMQi-A-MaZh73lJ-dsgJWTB5LARCGcWq5kdNZ8uhLWAcWyL25l-nT246X8rz94-J5uB_S16gmldB4cyDDXM6xGtCcoVV5e68te_50urUmQ1AenSMw1bRTlYB-bPs-uYCmDbQy1T8FJlueiXdfGxB1l7tuP31QVZ7jKXJaM-TKkuFq_Va-uFOzIhjKsEmmN_U5jHF8g01eNWPCBsAMBv-zqiXcXe84VtN_o3P-um7HgUWT-1IBAiBvyr6DVL1NiIDygVc8cLD2jhS4-B3V0g9Yq3p40O8hnyGx4lIl8y0IpZzw=w734-h710-l75-ft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1676" y="16002097"/>
              <a:ext cx="2635164" cy="254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193530" y="18621688"/>
              <a:ext cx="2148125" cy="10155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4872042" y="18485709"/>
              <a:ext cx="39541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7298087" y="18539256"/>
              <a:ext cx="39541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12"/>
            <a:srcRect l="6320" t="-15" r="-154" b="15"/>
            <a:stretch/>
          </p:blipFill>
          <p:spPr>
            <a:xfrm>
              <a:off x="12199726" y="16002107"/>
              <a:ext cx="2568901" cy="2568901"/>
            </a:xfrm>
            <a:prstGeom prst="rect">
              <a:avLst/>
            </a:prstGeom>
          </p:spPr>
        </p:pic>
      </p:grpSp>
      <p:sp>
        <p:nvSpPr>
          <p:cNvPr id="188" name="TextBox 187"/>
          <p:cNvSpPr txBox="1"/>
          <p:nvPr/>
        </p:nvSpPr>
        <p:spPr>
          <a:xfrm>
            <a:off x="18578414" y="3391132"/>
            <a:ext cx="6828289" cy="1121014"/>
          </a:xfrm>
          <a:prstGeom prst="rect">
            <a:avLst/>
          </a:prstGeom>
          <a:noFill/>
        </p:spPr>
        <p:txBody>
          <a:bodyPr wrap="square" lIns="58610" tIns="29306" rIns="58610" bIns="29306" rtlCol="0">
            <a:spAutoFit/>
          </a:bodyPr>
          <a:lstStyle/>
          <a:p>
            <a:r>
              <a:rPr lang="en-US" u="sng" dirty="0">
                <a:latin typeface="Gill Sans Light"/>
                <a:cs typeface="Gill Sans Light"/>
              </a:rPr>
              <a:t>Problem 1</a:t>
            </a:r>
            <a:r>
              <a:rPr lang="en-US" dirty="0">
                <a:latin typeface="Gill Sans Light"/>
                <a:cs typeface="Gill Sans Light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  <a:cs typeface="Gill Sans Light"/>
              </a:rPr>
              <a:t>Tested our models using 10-fold cross validation</a:t>
            </a:r>
          </a:p>
          <a:p>
            <a:pPr marL="366317" indent="-366317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028718" y="8265894"/>
            <a:ext cx="3287407" cy="3179917"/>
          </a:xfrm>
          <a:prstGeom prst="rect">
            <a:avLst/>
          </a:prstGeom>
        </p:spPr>
      </p:pic>
      <p:sp>
        <p:nvSpPr>
          <p:cNvPr id="189" name="TextBox 188"/>
          <p:cNvSpPr txBox="1"/>
          <p:nvPr/>
        </p:nvSpPr>
        <p:spPr>
          <a:xfrm>
            <a:off x="18578414" y="7150332"/>
            <a:ext cx="6999757" cy="2890729"/>
          </a:xfrm>
          <a:prstGeom prst="rect">
            <a:avLst/>
          </a:prstGeom>
          <a:noFill/>
        </p:spPr>
        <p:txBody>
          <a:bodyPr wrap="square" lIns="58610" tIns="29306" rIns="58610" bIns="29306" rtlCol="0">
            <a:spAutoFit/>
          </a:bodyPr>
          <a:lstStyle/>
          <a:p>
            <a:r>
              <a:rPr lang="en-US" u="sng" dirty="0">
                <a:latin typeface="Gill Sans Light"/>
                <a:cs typeface="Gill Sans Light"/>
              </a:rPr>
              <a:t>Problem 2</a:t>
            </a:r>
            <a:r>
              <a:rPr lang="en-US" dirty="0">
                <a:latin typeface="Gill Sans Light"/>
                <a:cs typeface="Gill Sans Light"/>
              </a:rPr>
              <a:t>: </a:t>
            </a:r>
          </a:p>
          <a:p>
            <a:pPr marL="366317" indent="-366317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Tested our model on ten randomly selected days</a:t>
            </a:r>
          </a:p>
          <a:p>
            <a:pPr marL="366317" indent="-366317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Trained model on the </a:t>
            </a:r>
          </a:p>
          <a:p>
            <a:r>
              <a:rPr lang="en-US" dirty="0">
                <a:latin typeface="Gill Sans Light"/>
                <a:cs typeface="Gill Sans Light"/>
              </a:rPr>
              <a:t>	weeks leading up to</a:t>
            </a:r>
          </a:p>
          <a:p>
            <a:r>
              <a:rPr lang="en-US" dirty="0">
                <a:latin typeface="Gill Sans Light"/>
                <a:cs typeface="Gill Sans Light"/>
              </a:rPr>
              <a:t>	 each of those days</a:t>
            </a:r>
          </a:p>
          <a:p>
            <a:pPr marL="366317" indent="-366317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Model selects the top</a:t>
            </a:r>
          </a:p>
          <a:p>
            <a:r>
              <a:rPr lang="en-US" dirty="0">
                <a:latin typeface="Gill Sans Light"/>
                <a:cs typeface="Gill Sans Light"/>
              </a:rPr>
              <a:t>	1% of at-risk locations</a:t>
            </a:r>
          </a:p>
          <a:p>
            <a:pPr marL="366317" indent="-366317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22051015" y="7911953"/>
            <a:ext cx="3110394" cy="259239"/>
          </a:xfrm>
          <a:prstGeom prst="rect">
            <a:avLst/>
          </a:prstGeom>
          <a:noFill/>
        </p:spPr>
        <p:txBody>
          <a:bodyPr wrap="square" lIns="58610" tIns="29306" rIns="58610" bIns="29306" rtlCol="0">
            <a:spAutoFit/>
          </a:bodyPr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Gill Sans"/>
                <a:cs typeface="Gill Sans"/>
              </a:rPr>
              <a:t>Example of selections for a given day: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17753"/>
              </p:ext>
            </p:extLst>
          </p:nvPr>
        </p:nvGraphicFramePr>
        <p:xfrm>
          <a:off x="18638616" y="10071981"/>
          <a:ext cx="3308668" cy="139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8668">
                  <a:extLst>
                    <a:ext uri="{9D8B030D-6E8A-4147-A177-3AD203B41FA5}">
                      <a16:colId xmlns:a16="http://schemas.microsoft.com/office/drawing/2014/main" val="1825580012"/>
                    </a:ext>
                  </a:extLst>
                </a:gridCol>
              </a:tblGrid>
              <a:tr h="896586">
                <a:tc>
                  <a:txBody>
                    <a:bodyPr/>
                    <a:lstStyle/>
                    <a:p>
                      <a:r>
                        <a:rPr lang="en-US" dirty="0"/>
                        <a:t>Average Proportion of Daily</a:t>
                      </a:r>
                      <a:r>
                        <a:rPr lang="en-US" baseline="0" dirty="0"/>
                        <a:t> Incidents Captured: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78522"/>
                  </a:ext>
                </a:extLst>
              </a:tr>
              <a:tr h="497413">
                <a:tc>
                  <a:txBody>
                    <a:bodyPr/>
                    <a:lstStyle/>
                    <a:p>
                      <a:r>
                        <a:rPr lang="en-US" dirty="0"/>
                        <a:t>0.338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808105"/>
                  </a:ext>
                </a:extLst>
              </a:tr>
            </a:tbl>
          </a:graphicData>
        </a:graphic>
      </p:graphicFrame>
      <p:sp>
        <p:nvSpPr>
          <p:cNvPr id="191" name="TextBox 190"/>
          <p:cNvSpPr txBox="1"/>
          <p:nvPr/>
        </p:nvSpPr>
        <p:spPr>
          <a:xfrm>
            <a:off x="7629926" y="11815695"/>
            <a:ext cx="7141232" cy="3244672"/>
          </a:xfrm>
          <a:prstGeom prst="rect">
            <a:avLst/>
          </a:prstGeom>
          <a:noFill/>
        </p:spPr>
        <p:txBody>
          <a:bodyPr wrap="square" lIns="58610" tIns="29306" rIns="58610" bIns="29306" rtlCol="0">
            <a:spAutoFit/>
          </a:bodyPr>
          <a:lstStyle/>
          <a:p>
            <a:pPr marL="366317" indent="-366317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Identify locations that are both contiguous and similar in nature based </a:t>
            </a:r>
          </a:p>
          <a:p>
            <a:pPr marL="366317" indent="-366317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Use these clusters in order to build better-informed models</a:t>
            </a:r>
          </a:p>
          <a:p>
            <a:pPr marL="366317" indent="-366317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Steps:</a:t>
            </a:r>
          </a:p>
          <a:p>
            <a:pPr marL="939667" lvl="1" indent="-366317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Generate a model for each cluster</a:t>
            </a:r>
          </a:p>
          <a:p>
            <a:pPr marL="939667" lvl="1" indent="-366317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Evaluate and update model on cluster</a:t>
            </a:r>
          </a:p>
          <a:p>
            <a:pPr marL="939667" lvl="1" indent="-366317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Re-cluster based on model performance</a:t>
            </a:r>
          </a:p>
          <a:p>
            <a:pPr marL="366317" indent="-366317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771158" y="11315229"/>
            <a:ext cx="3014410" cy="2958198"/>
          </a:xfrm>
          <a:prstGeom prst="rect">
            <a:avLst/>
          </a:prstGeom>
        </p:spPr>
      </p:pic>
      <p:sp>
        <p:nvSpPr>
          <p:cNvPr id="194" name="TextBox 193"/>
          <p:cNvSpPr txBox="1"/>
          <p:nvPr/>
        </p:nvSpPr>
        <p:spPr>
          <a:xfrm>
            <a:off x="7808950" y="15980823"/>
            <a:ext cx="4393400" cy="2890729"/>
          </a:xfrm>
          <a:prstGeom prst="rect">
            <a:avLst/>
          </a:prstGeom>
          <a:noFill/>
        </p:spPr>
        <p:txBody>
          <a:bodyPr wrap="square" lIns="58610" tIns="29306" rIns="58610" bIns="29306" rtlCol="0">
            <a:spAutoFit/>
          </a:bodyPr>
          <a:lstStyle/>
          <a:p>
            <a:pPr marL="366317" indent="-366317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Utilize temporal and spatial difference in determining likelihood at each locations</a:t>
            </a:r>
          </a:p>
          <a:p>
            <a:pPr marL="366317" indent="-366317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366317" indent="-366317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366317" indent="-366317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366317" indent="-366317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Choose top x% of points that capture Y% of events in a day.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14786182" y="14337577"/>
            <a:ext cx="3110394" cy="259239"/>
          </a:xfrm>
          <a:prstGeom prst="rect">
            <a:avLst/>
          </a:prstGeom>
          <a:noFill/>
        </p:spPr>
        <p:txBody>
          <a:bodyPr wrap="square" lIns="58610" tIns="29306" rIns="58610" bIns="29306" rtlCol="0">
            <a:spAutoFit/>
          </a:bodyPr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Gill Sans"/>
                <a:cs typeface="Gill Sans"/>
              </a:rPr>
              <a:t>Example spatial clustering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5066727" y="15608865"/>
            <a:ext cx="3110394" cy="259239"/>
          </a:xfrm>
          <a:prstGeom prst="rect">
            <a:avLst/>
          </a:prstGeom>
          <a:noFill/>
        </p:spPr>
        <p:txBody>
          <a:bodyPr wrap="square" lIns="58610" tIns="29306" rIns="58610" bIns="29306" rtlCol="0">
            <a:spAutoFit/>
          </a:bodyPr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Gill Sans"/>
                <a:cs typeface="Gill Sans"/>
              </a:rPr>
              <a:t>Example likelihood for given day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18625126" y="12747850"/>
            <a:ext cx="6730777" cy="3598615"/>
          </a:xfrm>
          <a:prstGeom prst="rect">
            <a:avLst/>
          </a:prstGeom>
          <a:noFill/>
        </p:spPr>
        <p:txBody>
          <a:bodyPr wrap="square" lIns="58610" tIns="29306" rIns="58610" bIns="29306" rtlCol="0">
            <a:spAutoFit/>
          </a:bodyPr>
          <a:lstStyle/>
          <a:p>
            <a:pPr marL="366317" indent="-366317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Small variation and little information returned by solutions to problem 1 leads to the need for a solution to problem 2</a:t>
            </a:r>
          </a:p>
          <a:p>
            <a:pPr marL="366317" indent="-366317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Temporal fluctuations are important, but difficult to anticipate</a:t>
            </a:r>
          </a:p>
          <a:p>
            <a:pPr marL="366317" indent="-366317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Our solution to problem 2 would could effectively inform a dynamic resource allocation model</a:t>
            </a:r>
          </a:p>
          <a:p>
            <a:pPr marL="366317" indent="-366317">
              <a:buFont typeface="Arial"/>
              <a:buChar char="•"/>
            </a:pPr>
            <a:r>
              <a:rPr lang="en-US" u="sng" dirty="0">
                <a:latin typeface="Gill Sans Light"/>
                <a:cs typeface="Gill Sans Light"/>
              </a:rPr>
              <a:t>Next Steps</a:t>
            </a:r>
            <a:r>
              <a:rPr lang="en-US" dirty="0">
                <a:latin typeface="Gill Sans Light"/>
                <a:cs typeface="Gill Sans Light"/>
              </a:rPr>
              <a:t>:</a:t>
            </a:r>
          </a:p>
          <a:p>
            <a:pPr marL="939667" lvl="1" indent="-366317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Model each type of incident separately</a:t>
            </a:r>
          </a:p>
          <a:p>
            <a:pPr marL="939667" lvl="1" indent="-366317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Predict type of incident as well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Box 198"/>
              <p:cNvSpPr txBox="1"/>
              <p:nvPr/>
            </p:nvSpPr>
            <p:spPr>
              <a:xfrm>
                <a:off x="7881973" y="17170011"/>
                <a:ext cx="4487642" cy="9026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973" y="17170011"/>
                <a:ext cx="4487642" cy="90261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" name="Picture 2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168482" y="8459028"/>
            <a:ext cx="5419457" cy="216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5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30561</TotalTime>
  <Words>568</Words>
  <Application>Microsoft Office PowerPoint</Application>
  <PresentationFormat>Custom</PresentationFormat>
  <Paragraphs>86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Gill Sans</vt:lpstr>
      <vt:lpstr>Gill Sans Light</vt:lpstr>
      <vt:lpstr>Office Theme</vt:lpstr>
      <vt:lpstr>PowerPoint Presentation</vt:lpstr>
    </vt:vector>
  </TitlesOfParts>
  <Company>UCSB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Marinsek</dc:creator>
  <cp:lastModifiedBy>Tyler Romero</cp:lastModifiedBy>
  <cp:revision>288</cp:revision>
  <dcterms:created xsi:type="dcterms:W3CDTF">2013-08-01T02:14:43Z</dcterms:created>
  <dcterms:modified xsi:type="dcterms:W3CDTF">2016-12-13T01:35:55Z</dcterms:modified>
</cp:coreProperties>
</file>