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22" r:id="rId2"/>
    <p:sldId id="324" r:id="rId3"/>
    <p:sldId id="325" r:id="rId4"/>
    <p:sldId id="3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009900"/>
    <a:srgbClr val="66FF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C767E-5EF9-4810-83F8-2027616F8F4A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35238-FAD7-475E-812E-5D6E2A9A2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A4C6-24B6-4919-A154-792C02583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DB4E2-41E3-424D-A2BC-D70A34107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0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48E8-5DBE-4BC0-9E6C-B342E2CD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428E-5993-469F-A0DB-6821CF257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AD988-9360-44D6-B71E-BFAC5413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5D2A6-852A-4EFF-8F16-F6D4BCF83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3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A4773-72BF-45BA-A26D-966BC84C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1B0C9-0825-48F2-A043-E05AA9F6A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3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19533-5A19-48F5-9DDE-971A51567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4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5C3F6-7C6B-4FB9-A5D8-7ACAC80EF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3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CB559-2796-4959-A364-746D9C174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01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7BB1A0-36D2-432F-8F24-9EF3AE538D0A}" type="slidenum">
              <a:rPr 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FDCB7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DFDCB7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Extra Credit Assignment – Due at start of class: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DADD9E-E1DB-4F91-8A77-56850584F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67" t="18573" r="59166" b="40330"/>
          <a:stretch/>
        </p:blipFill>
        <p:spPr>
          <a:xfrm>
            <a:off x="304800" y="1066800"/>
            <a:ext cx="8534400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20000" cy="1143000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Extra Credit Assignment Information: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430" y="13716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This assignment is especially important for those of you who need to take </a:t>
            </a:r>
            <a:r>
              <a:rPr lang="en-US" sz="2400" b="1" dirty="0">
                <a:solidFill>
                  <a:srgbClr val="FF0000"/>
                </a:solidFill>
              </a:rPr>
              <a:t>Math 123</a:t>
            </a:r>
            <a:r>
              <a:rPr lang="en-US" sz="2400" b="1" dirty="0"/>
              <a:t> for your major.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will use these skills in  Math 123 to solve problems using a process called </a:t>
            </a:r>
            <a:r>
              <a:rPr lang="en-US" sz="2400" b="1" dirty="0">
                <a:solidFill>
                  <a:srgbClr val="FF0000"/>
                </a:solidFill>
              </a:rPr>
              <a:t>“linear programming</a:t>
            </a:r>
            <a:r>
              <a:rPr lang="en-US" sz="24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933FF"/>
                </a:solidFill>
              </a:rPr>
              <a:t>We encourage </a:t>
            </a:r>
            <a:r>
              <a:rPr lang="en-US" sz="2400" b="1" u="sng" dirty="0">
                <a:solidFill>
                  <a:srgbClr val="9933FF"/>
                </a:solidFill>
              </a:rPr>
              <a:t>EVERYBODY</a:t>
            </a:r>
            <a:r>
              <a:rPr lang="en-US" sz="2400" b="1" dirty="0">
                <a:solidFill>
                  <a:srgbClr val="9933FF"/>
                </a:solidFill>
              </a:rPr>
              <a:t> in the class to do this extra credit worksheet</a:t>
            </a:r>
            <a:r>
              <a:rPr lang="en-US" sz="2400" dirty="0"/>
              <a:t>, whether or not your next class is Math 123.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assignment should take about </a:t>
            </a:r>
            <a:r>
              <a:rPr lang="en-US" sz="2400" b="1" u="sng" dirty="0">
                <a:solidFill>
                  <a:srgbClr val="009900"/>
                </a:solidFill>
              </a:rPr>
              <a:t>15-20 minutes</a:t>
            </a:r>
            <a:r>
              <a:rPr lang="en-US" sz="2400" dirty="0"/>
              <a:t>. There are six systems of linear equations to solve, but five of them are simple substitution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We’ll do the first one together in class now to show you how the process 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6374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52401"/>
            <a:ext cx="8839200" cy="231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Aft>
                <a:spcPts val="600"/>
              </a:spcAft>
            </a:pPr>
            <a:r>
              <a:rPr lang="en-US" b="1" dirty="0"/>
              <a:t>1. Use the diagram and the table of equations of the six boundary lines to calculate the coordinates of the six points A through F</a:t>
            </a:r>
            <a:r>
              <a:rPr lang="en-US" dirty="0"/>
              <a:t>. Each of these points is called a </a:t>
            </a:r>
            <a:r>
              <a:rPr lang="en-US" b="1" u="sng" dirty="0">
                <a:solidFill>
                  <a:srgbClr val="FF0000"/>
                </a:solidFill>
              </a:rPr>
              <a:t>vertex</a:t>
            </a:r>
            <a:r>
              <a:rPr lang="en-US" dirty="0"/>
              <a:t> of the shaded shape.</a:t>
            </a:r>
          </a:p>
          <a:p>
            <a:pPr marL="285750" lvl="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Each vertex is the point of intersection of two of the six boundary lines</a:t>
            </a:r>
            <a:r>
              <a:rPr lang="en-US" dirty="0">
                <a:solidFill>
                  <a:srgbClr val="0000FF"/>
                </a:solidFill>
              </a:rPr>
              <a:t>. The coordinates of each vertex will be the solution of that system of two linear equations. </a:t>
            </a:r>
          </a:p>
          <a:p>
            <a:pPr marL="285750" lvl="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900"/>
                </a:solidFill>
              </a:rPr>
              <a:t>Use the diagram to figure out </a:t>
            </a:r>
            <a:r>
              <a:rPr lang="en-US" b="1" u="sng" dirty="0">
                <a:solidFill>
                  <a:srgbClr val="FF0000"/>
                </a:solidFill>
              </a:rPr>
              <a:t>which two lines intersect to form each vertex</a:t>
            </a:r>
            <a:r>
              <a:rPr lang="en-US" dirty="0">
                <a:solidFill>
                  <a:srgbClr val="009900"/>
                </a:solidFill>
              </a:rPr>
              <a:t>, and enter the equations of each pair of lines in the table on the </a:t>
            </a:r>
            <a:r>
              <a:rPr lang="en-US" b="1" i="1" u="sng" dirty="0">
                <a:solidFill>
                  <a:srgbClr val="009900"/>
                </a:solidFill>
              </a:rPr>
              <a:t>back</a:t>
            </a:r>
            <a:r>
              <a:rPr lang="en-US" dirty="0">
                <a:solidFill>
                  <a:srgbClr val="009900"/>
                </a:solidFill>
              </a:rPr>
              <a:t> of this worksheet. </a:t>
            </a:r>
          </a:p>
          <a:p>
            <a:pPr marL="285750" lvl="0" indent="-28575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933FF"/>
                </a:solidFill>
              </a:rPr>
              <a:t>Then </a:t>
            </a:r>
            <a:r>
              <a:rPr lang="en-US" b="1" dirty="0">
                <a:solidFill>
                  <a:srgbClr val="9933FF"/>
                </a:solidFill>
              </a:rPr>
              <a:t>show all of the steps in solving each system </a:t>
            </a:r>
            <a:r>
              <a:rPr lang="en-US" dirty="0">
                <a:solidFill>
                  <a:srgbClr val="9933FF"/>
                </a:solidFill>
              </a:rPr>
              <a:t>and write the coordinates of the solution point.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472" y="59436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57400" y="2743200"/>
            <a:ext cx="0" cy="1371600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28800" y="3429000"/>
            <a:ext cx="685800" cy="762000"/>
          </a:xfrm>
          <a:prstGeom prst="straightConnector1">
            <a:avLst/>
          </a:prstGeom>
          <a:ln w="22225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036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036" y="624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6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02" y="5650468"/>
            <a:ext cx="1031795" cy="3439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653"/>
            <a:ext cx="1563648" cy="23454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895600" y="5574268"/>
            <a:ext cx="3177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Eqn. 1.</a:t>
            </a:r>
            <a:r>
              <a:rPr lang="en-US" dirty="0"/>
              <a:t>  x = 0</a:t>
            </a:r>
          </a:p>
          <a:p>
            <a:r>
              <a:rPr lang="en-US" b="1" dirty="0">
                <a:solidFill>
                  <a:srgbClr val="0000FF"/>
                </a:solidFill>
              </a:rPr>
              <a:t>Eqn. 2</a:t>
            </a:r>
            <a:r>
              <a:rPr lang="en-US" dirty="0"/>
              <a:t>. 20x + 40y = 800</a:t>
            </a:r>
          </a:p>
          <a:p>
            <a:r>
              <a:rPr lang="en-US" dirty="0"/>
              <a:t>Substitute </a:t>
            </a:r>
            <a:r>
              <a:rPr lang="en-US" b="1" dirty="0">
                <a:solidFill>
                  <a:srgbClr val="FF0000"/>
                </a:solidFill>
              </a:rPr>
              <a:t>x = 0</a:t>
            </a:r>
            <a:r>
              <a:rPr lang="en-US" dirty="0"/>
              <a:t> into </a:t>
            </a:r>
            <a:r>
              <a:rPr lang="en-US" b="1" dirty="0">
                <a:solidFill>
                  <a:srgbClr val="0000FF"/>
                </a:solidFill>
              </a:rPr>
              <a:t>equation 2</a:t>
            </a:r>
            <a:r>
              <a:rPr lang="en-US" dirty="0"/>
              <a:t>:</a:t>
            </a:r>
          </a:p>
          <a:p>
            <a:r>
              <a:rPr lang="en-US" dirty="0"/>
              <a:t>   20∙</a:t>
            </a:r>
            <a:r>
              <a:rPr lang="en-US" b="1" dirty="0">
                <a:solidFill>
                  <a:srgbClr val="FF0000"/>
                </a:solidFill>
              </a:rPr>
              <a:t>0 </a:t>
            </a:r>
            <a:r>
              <a:rPr lang="en-US" dirty="0"/>
              <a:t>+ 40y = 800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465802"/>
            <a:ext cx="1640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40y = 800</a:t>
            </a:r>
          </a:p>
          <a:p>
            <a:r>
              <a:rPr lang="en-US" dirty="0"/>
              <a:t>y = 800/40 = 20</a:t>
            </a:r>
          </a:p>
          <a:p>
            <a:r>
              <a:rPr lang="en-US" dirty="0"/>
              <a:t>y= 20</a:t>
            </a:r>
          </a:p>
          <a:p>
            <a:r>
              <a:rPr lang="en-US" dirty="0"/>
              <a:t>x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53400" y="5650467"/>
            <a:ext cx="22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58200" y="5650469"/>
            <a:ext cx="45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" name="Oval 23"/>
          <p:cNvSpPr/>
          <p:nvPr/>
        </p:nvSpPr>
        <p:spPr>
          <a:xfrm>
            <a:off x="2057400" y="3429000"/>
            <a:ext cx="287297" cy="3048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39696" y="2642787"/>
            <a:ext cx="1905000" cy="2286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74291" y="4267200"/>
            <a:ext cx="1905000" cy="228600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6" grpId="0" animBg="1"/>
      <p:bldP spid="27" grpId="0" animBg="1"/>
      <p:bldP spid="24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15400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Copy your answers for the coordinates of each vertex into the table at the bottom of the front page</a:t>
            </a:r>
            <a:r>
              <a:rPr lang="en-US" dirty="0"/>
              <a:t>. </a:t>
            </a:r>
          </a:p>
          <a:p>
            <a:pPr marL="285750" lvl="0" indent="-28575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Calculate the value of the objective function F</a:t>
            </a:r>
            <a:r>
              <a:rPr lang="en-US" dirty="0"/>
              <a:t> for each combination of x and y, </a:t>
            </a:r>
            <a:r>
              <a:rPr lang="en-US" i="1" u="sng" dirty="0"/>
              <a:t>showing the steps of your calculations </a:t>
            </a:r>
            <a:r>
              <a:rPr lang="en-US" dirty="0"/>
              <a:t>and writing the final answers in the spaces provided.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3. </a:t>
            </a:r>
            <a:r>
              <a:rPr lang="en-US" b="1" dirty="0">
                <a:solidFill>
                  <a:srgbClr val="0000FF"/>
                </a:solidFill>
              </a:rPr>
              <a:t>Identify which vertex coordinates produce the minimum value of the objective function F by marking an “x” in the appropriate box.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8874125" cy="189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3276598"/>
            <a:ext cx="228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288268"/>
            <a:ext cx="45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3319601"/>
            <a:ext cx="183896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 = 540 - 2∙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– </a:t>
            </a:r>
            <a:r>
              <a:rPr lang="en-US" b="1" dirty="0">
                <a:solidFill>
                  <a:srgbClr val="0000FF"/>
                </a:solidFill>
              </a:rPr>
              <a:t>20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010400" y="3319601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b="1" dirty="0"/>
              <a:t>540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9800" y="3319601"/>
            <a:ext cx="33201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 = 540 - 2∙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– </a:t>
            </a:r>
            <a:r>
              <a:rPr lang="en-US" b="1" dirty="0">
                <a:solidFill>
                  <a:srgbClr val="0000FF"/>
                </a:solidFill>
              </a:rPr>
              <a:t>20 </a:t>
            </a:r>
            <a:r>
              <a:rPr lang="en-US" dirty="0"/>
              <a:t>= 540 – 0 – 20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27903" y="3288268"/>
            <a:ext cx="37240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 = 540 - 2∙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 – </a:t>
            </a:r>
            <a:r>
              <a:rPr lang="en-US" b="1" dirty="0">
                <a:solidFill>
                  <a:srgbClr val="0000FF"/>
                </a:solidFill>
              </a:rPr>
              <a:t>20 </a:t>
            </a:r>
            <a:r>
              <a:rPr lang="en-US" dirty="0"/>
              <a:t>= 540 – 0 – 20 = </a:t>
            </a:r>
            <a:r>
              <a:rPr lang="en-US" b="1" dirty="0"/>
              <a:t>540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700" y="4334909"/>
            <a:ext cx="8877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REMINDERS:</a:t>
            </a:r>
          </a:p>
          <a:p>
            <a:endParaRPr lang="en-US" sz="1200" b="1" u="sng" dirty="0">
              <a:solidFill>
                <a:srgbClr val="FF0000"/>
              </a:solidFill>
            </a:endParaRP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ea typeface="Calibri"/>
                <a:cs typeface="Times New Roman"/>
              </a:rPr>
              <a:t>This assignment is due </a:t>
            </a:r>
            <a:r>
              <a:rPr lang="en-US" sz="2000" b="1" u="sng" dirty="0">
                <a:solidFill>
                  <a:srgbClr val="FF0000"/>
                </a:solidFill>
                <a:ea typeface="Calibri"/>
                <a:cs typeface="Times New Roman"/>
              </a:rPr>
              <a:t>AT THE START OF THE NEXT CLASS</a:t>
            </a:r>
            <a:r>
              <a:rPr lang="en-US" sz="2000" b="1" dirty="0">
                <a:ea typeface="Calibri"/>
                <a:cs typeface="Times New Roman"/>
              </a:rPr>
              <a:t>.</a:t>
            </a: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u="sng" dirty="0">
                <a:solidFill>
                  <a:srgbClr val="9933FF"/>
                </a:solidFill>
                <a:ea typeface="Calibri"/>
                <a:cs typeface="Times New Roman"/>
              </a:rPr>
              <a:t>No late submissions will be accepted.</a:t>
            </a:r>
          </a:p>
        </p:txBody>
      </p:sp>
      <p:sp>
        <p:nvSpPr>
          <p:cNvPr id="14" name="Oval 13"/>
          <p:cNvSpPr/>
          <p:nvPr/>
        </p:nvSpPr>
        <p:spPr>
          <a:xfrm>
            <a:off x="7848600" y="2438400"/>
            <a:ext cx="838200" cy="838198"/>
          </a:xfrm>
          <a:prstGeom prst="ellipse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11" grpId="0" animBg="1"/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442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Extra Credit Assignment – Due at start of class:</vt:lpstr>
      <vt:lpstr>Extra Credit Assignment Information: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43</cp:revision>
  <dcterms:created xsi:type="dcterms:W3CDTF">2014-09-09T18:18:55Z</dcterms:created>
  <dcterms:modified xsi:type="dcterms:W3CDTF">2017-10-13T18:37:46Z</dcterms:modified>
</cp:coreProperties>
</file>