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  <p:sldMasterId id="2147483720" r:id="rId5"/>
    <p:sldMasterId id="2147483744" r:id="rId6"/>
  </p:sldMasterIdLst>
  <p:notesMasterIdLst>
    <p:notesMasterId r:id="rId19"/>
  </p:notesMasterIdLst>
  <p:sldIdLst>
    <p:sldId id="257" r:id="rId7"/>
    <p:sldId id="287" r:id="rId8"/>
    <p:sldId id="261" r:id="rId9"/>
    <p:sldId id="264" r:id="rId10"/>
    <p:sldId id="289" r:id="rId11"/>
    <p:sldId id="265" r:id="rId12"/>
    <p:sldId id="285" r:id="rId13"/>
    <p:sldId id="269" r:id="rId14"/>
    <p:sldId id="291" r:id="rId15"/>
    <p:sldId id="292" r:id="rId16"/>
    <p:sldId id="290" r:id="rId17"/>
    <p:sldId id="29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591" autoAdjust="0"/>
    <p:restoredTop sz="94622" autoAdjust="0"/>
  </p:normalViewPr>
  <p:slideViewPr>
    <p:cSldViewPr>
      <p:cViewPr varScale="1">
        <p:scale>
          <a:sx n="81" d="100"/>
          <a:sy n="81" d="100"/>
        </p:scale>
        <p:origin x="3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E46CA-76CE-427B-9E9D-B11A83560DAC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5B30-23C3-4AD7-B261-898FE4E4B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8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8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51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1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26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8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70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85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0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45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8979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62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343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468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29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7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377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165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22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86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5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050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0303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03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33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3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11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0166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246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010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4904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7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5546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3133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342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702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63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134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495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115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007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8255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9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673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8598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315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066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190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791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191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371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187C736-3D44-4EE4-B5A0-E3F2A354F20D}" type="slidenum">
              <a:rPr lang="en-US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1806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851E1-86C6-41AC-9FF0-E4D031FAD86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556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23155-1E03-435E-9AD4-EAC906EFF0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4436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BA3C1-6EC5-4224-BB83-34F26837DB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0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609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63D0-5AC4-435A-979E-4F6F6879A19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04543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93509-D400-44F6-8A52-68E152FD8BA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3018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1289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669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345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0FB44-F40A-4E8D-B563-91E843B9FD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742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DF58-B2E1-4BC3-AE39-D5F4694FEF3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7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DBD66-60E9-48EF-9F58-875D4744B71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F3045-C6C0-403C-AD55-032D5A9CFE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CD688-51E1-4986-A54A-68FCCB060E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5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9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50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2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16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4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4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85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C3A94-2CE2-4224-88D7-4E71EBAC4CF1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78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korczewskit@uwstout.edu" TargetMode="Externa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earsonmylabandmastering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528" y="3733800"/>
            <a:ext cx="8991600" cy="1066800"/>
          </a:xfrm>
        </p:spPr>
        <p:txBody>
          <a:bodyPr/>
          <a:lstStyle/>
          <a:p>
            <a:pPr algn="ctr" eaLnBrk="1" hangingPunct="1"/>
            <a:r>
              <a:rPr lang="en-US" sz="5400" b="1" dirty="0">
                <a:solidFill>
                  <a:srgbClr val="9900FF"/>
                </a:solidFill>
              </a:rPr>
              <a:t>Welcome to Math 90!</a:t>
            </a:r>
          </a:p>
        </p:txBody>
      </p:sp>
      <p:pic>
        <p:nvPicPr>
          <p:cNvPr id="13315" name="Picture 4" descr="MTLClogon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2240" y="1143000"/>
            <a:ext cx="5257800" cy="20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81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250" y="3276600"/>
            <a:ext cx="8569325" cy="350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3363913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250" y="1219200"/>
            <a:ext cx="8589963" cy="1938992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u="sng" dirty="0">
                <a:solidFill>
                  <a:srgbClr val="000000"/>
                </a:solidFill>
              </a:rPr>
              <a:t>Next</a:t>
            </a:r>
            <a:r>
              <a:rPr lang="en-US" dirty="0">
                <a:solidFill>
                  <a:srgbClr val="000000"/>
                </a:solidFill>
              </a:rPr>
              <a:t>: After you enter the course ID, click “continue”.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Then, if you have used MyLab/CourseCompass software for </a:t>
            </a:r>
            <a:r>
              <a:rPr lang="en-US" b="1" dirty="0">
                <a:solidFill>
                  <a:srgbClr val="FF0000"/>
                </a:solidFill>
              </a:rPr>
              <a:t>any</a:t>
            </a:r>
            <a:r>
              <a:rPr lang="en-US" dirty="0">
                <a:solidFill>
                  <a:srgbClr val="000000"/>
                </a:solidFill>
              </a:rPr>
              <a:t> previous course, sign in with your existing username so you don’t have to re-enter all of the registration information. If not, select “Create a Pearson Account”.</a:t>
            </a:r>
          </a:p>
        </p:txBody>
      </p:sp>
      <p:sp>
        <p:nvSpPr>
          <p:cNvPr id="37895" name="TextBox 14"/>
          <p:cNvSpPr txBox="1">
            <a:spLocks noChangeArrowheads="1"/>
          </p:cNvSpPr>
          <p:nvPr/>
        </p:nvSpPr>
        <p:spPr bwMode="auto">
          <a:xfrm>
            <a:off x="3948730" y="239713"/>
            <a:ext cx="46169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 Course ID for this course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</a:rPr>
              <a:t>     XXXXX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00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888" y="1066800"/>
            <a:ext cx="7794625" cy="1143000"/>
          </a:xfrm>
        </p:spPr>
        <p:txBody>
          <a:bodyPr/>
          <a:lstStyle/>
          <a:p>
            <a:pPr eaLnBrk="1" hangingPunct="1"/>
            <a:r>
              <a:rPr lang="en-US" dirty="0"/>
              <a:t>Once you’re at the course site, the Home Page looks like this: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9867" y="4832244"/>
            <a:ext cx="77724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Use this button if you want to look at the daily lecture slides before or after they’re covered in class. Some people like to print the slides out 2 or 3 to a page to take notes on them.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02" y="1509616"/>
            <a:ext cx="6934200" cy="323140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 flipV="1">
            <a:off x="1676400" y="2780299"/>
            <a:ext cx="152400" cy="217270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B02A1E-A161-488B-BAE7-0692B869D1F3}"/>
              </a:ext>
            </a:extLst>
          </p:cNvPr>
          <p:cNvSpPr/>
          <p:nvPr/>
        </p:nvSpPr>
        <p:spPr>
          <a:xfrm>
            <a:off x="919867" y="5846797"/>
            <a:ext cx="77896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dirty="0"/>
              <a:t>You will need to disable pop-ups for the Pearson sites in order for the software to work properly. </a:t>
            </a:r>
          </a:p>
        </p:txBody>
      </p:sp>
    </p:spTree>
    <p:extLst>
      <p:ext uri="{BB962C8B-B14F-4D97-AF65-F5344CB8AC3E}">
        <p14:creationId xmlns:p14="http://schemas.microsoft.com/office/powerpoint/2010/main" val="425529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C6AB-8AA9-4851-B3DC-516DA7F0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834"/>
            <a:ext cx="7793037" cy="1143000"/>
          </a:xfrm>
        </p:spPr>
        <p:txBody>
          <a:bodyPr/>
          <a:lstStyle/>
          <a:p>
            <a:r>
              <a:rPr lang="en-US" b="1" dirty="0"/>
              <a:t>Your First Assignments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7E07-385E-41D4-9AA8-CD47AF4A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66" y="1158834"/>
            <a:ext cx="7772400" cy="4114800"/>
          </a:xfrm>
        </p:spPr>
        <p:txBody>
          <a:bodyPr/>
          <a:lstStyle/>
          <a:p>
            <a:r>
              <a:rPr lang="en-US" sz="2000" dirty="0"/>
              <a:t>Using MS Excel or any spreadsheet program make a schedule of a typical week for you during the timeframe of the course. </a:t>
            </a:r>
          </a:p>
          <a:p>
            <a:r>
              <a:rPr lang="en-US" sz="2000" dirty="0"/>
              <a:t>Include all major time commitments including </a:t>
            </a:r>
          </a:p>
          <a:p>
            <a:pPr lvl="1"/>
            <a:r>
              <a:rPr lang="en-US" sz="1600" dirty="0"/>
              <a:t>this course</a:t>
            </a:r>
          </a:p>
          <a:p>
            <a:pPr lvl="1"/>
            <a:r>
              <a:rPr lang="en-US" sz="1600" dirty="0"/>
              <a:t>work </a:t>
            </a:r>
          </a:p>
          <a:p>
            <a:pPr lvl="1"/>
            <a:r>
              <a:rPr lang="en-US" sz="1600" dirty="0"/>
              <a:t>family</a:t>
            </a:r>
          </a:p>
          <a:p>
            <a:pPr lvl="1"/>
            <a:r>
              <a:rPr lang="en-US" sz="1600" dirty="0"/>
              <a:t>other classes</a:t>
            </a:r>
          </a:p>
          <a:p>
            <a:r>
              <a:rPr lang="en-US" sz="2000" dirty="0"/>
              <a:t>Any Highlight (using bold and/or a different color) the 3-4 hours each day you will work on this course. </a:t>
            </a:r>
          </a:p>
          <a:p>
            <a:r>
              <a:rPr lang="en-US" sz="2000" dirty="0"/>
              <a:t>Email this file to the instructor on or before 5/29 at </a:t>
            </a:r>
            <a:r>
              <a:rPr lang="en-US" sz="2000" u="sng" dirty="0">
                <a:hlinkClick r:id="rId2"/>
              </a:rPr>
              <a:t>skorczewskit@uwstout.edu</a:t>
            </a:r>
            <a:r>
              <a:rPr lang="en-US" sz="2000" dirty="0"/>
              <a:t> with the subject line MATH 90 Schedule. </a:t>
            </a:r>
          </a:p>
          <a:p>
            <a:r>
              <a:rPr lang="en-US" sz="2000" dirty="0"/>
              <a:t>In addition to this calendar, please install the lockdown browser if you haven’t already (found on the Quizzes and Tests tab of </a:t>
            </a:r>
            <a:r>
              <a:rPr lang="en-US" sz="2000" dirty="0" err="1"/>
              <a:t>MyMathLab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875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1771"/>
            <a:ext cx="7793037" cy="1143000"/>
          </a:xfrm>
        </p:spPr>
        <p:txBody>
          <a:bodyPr/>
          <a:lstStyle/>
          <a:p>
            <a:r>
              <a:rPr lang="en-US" dirty="0"/>
              <a:t>Instructor: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7772400" cy="3657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Dr. Tyler Skorczewski</a:t>
            </a:r>
          </a:p>
          <a:p>
            <a:r>
              <a:rPr lang="en-US" dirty="0"/>
              <a:t>Email: skorczewskit@uwstout.edu</a:t>
            </a:r>
          </a:p>
          <a:p>
            <a:r>
              <a:rPr lang="en-US" dirty="0"/>
              <a:t>Office: JHSW 311</a:t>
            </a:r>
          </a:p>
          <a:p>
            <a:r>
              <a:rPr lang="en-US" dirty="0"/>
              <a:t>Phone: 232-5392 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334000" y="2017713"/>
            <a:ext cx="3810000" cy="4114800"/>
          </a:xfrm>
        </p:spPr>
        <p:txBody>
          <a:bodyPr/>
          <a:lstStyle/>
          <a:p>
            <a:pPr eaLnBrk="1" hangingPunct="1"/>
            <a:endParaRPr lang="en-US" sz="2800" dirty="0"/>
          </a:p>
          <a:p>
            <a:pPr eaLnBrk="1" hangingPunct="1"/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5334000"/>
            <a:ext cx="92202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Please note: </a:t>
            </a:r>
            <a:r>
              <a:rPr lang="en-US" sz="2400" dirty="0"/>
              <a:t>We will NOT be using D2L for this course. All assignments and grades will be posted on the MyMathLab course website that you’ll be registering for.</a:t>
            </a:r>
          </a:p>
        </p:txBody>
      </p:sp>
    </p:spTree>
    <p:extLst>
      <p:ext uri="{BB962C8B-B14F-4D97-AF65-F5344CB8AC3E}">
        <p14:creationId xmlns:p14="http://schemas.microsoft.com/office/powerpoint/2010/main" val="40105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73" y="-533400"/>
            <a:ext cx="9449438" cy="1066800"/>
          </a:xfrm>
        </p:spPr>
        <p:txBody>
          <a:bodyPr/>
          <a:lstStyle/>
          <a:p>
            <a:pPr eaLnBrk="1" hangingPunct="1"/>
            <a:r>
              <a:rPr lang="en-US" sz="3200" b="1" dirty="0"/>
              <a:t>Course grading is based on 1000 points: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7" y="609600"/>
            <a:ext cx="9144000" cy="6019800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Daily Homework Assignments: (19%)	          </a:t>
            </a:r>
            <a:r>
              <a:rPr lang="en-US" sz="2400" b="1" dirty="0">
                <a:solidFill>
                  <a:srgbClr val="FF0000"/>
                </a:solidFill>
              </a:rPr>
              <a:t>188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44 regular online assignments @ 4 points each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/>
              <a:t>Final exam review assignments @ 6 points each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b="1" dirty="0"/>
              <a:t>Quizzes: (4%)						</a:t>
            </a:r>
            <a:r>
              <a:rPr lang="en-US" sz="2400" b="1" dirty="0">
                <a:solidFill>
                  <a:srgbClr val="FF0000"/>
                </a:solidFill>
              </a:rPr>
              <a:t>42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600" dirty="0"/>
              <a:t>3 @ 14 points	</a:t>
            </a:r>
            <a:endParaRPr lang="en-US" sz="1800" dirty="0"/>
          </a:p>
          <a:p>
            <a:pPr marL="91440" eaLnBrk="1" hangingPunct="1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b="1" dirty="0"/>
              <a:t>Tests: (77%)               				</a:t>
            </a:r>
            <a:r>
              <a:rPr lang="en-US" sz="2400" b="1" dirty="0">
                <a:solidFill>
                  <a:srgbClr val="FF0000"/>
                </a:solidFill>
              </a:rPr>
              <a:t>770 points</a:t>
            </a:r>
            <a:endParaRPr lang="en-US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Gateway Test: 10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1: 100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2: 100 points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3: 100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Test 4: 100 points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Final Exam: 300 points (comprehensive)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Practice tests: 60 points total</a:t>
            </a:r>
          </a:p>
        </p:txBody>
      </p:sp>
    </p:spTree>
    <p:extLst>
      <p:ext uri="{BB962C8B-B14F-4D97-AF65-F5344CB8AC3E}">
        <p14:creationId xmlns:p14="http://schemas.microsoft.com/office/powerpoint/2010/main" val="276795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7162800" y="1295400"/>
            <a:ext cx="762000" cy="28194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93037" cy="1143000"/>
          </a:xfrm>
        </p:spPr>
        <p:txBody>
          <a:bodyPr/>
          <a:lstStyle/>
          <a:p>
            <a:pPr eaLnBrk="1" hangingPunct="1"/>
            <a:r>
              <a:rPr lang="en-US" dirty="0"/>
              <a:t>Grade Scale: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2404" y="4267200"/>
            <a:ext cx="751568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Note that the minimum grade to pass this class is 70% (C-). </a:t>
            </a:r>
            <a:r>
              <a:rPr lang="en-US" sz="2400" dirty="0">
                <a:solidFill>
                  <a:srgbClr val="FF0000"/>
                </a:solidFill>
              </a:rPr>
              <a:t>Anything below 70% earns an F; no D grades are given.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19560"/>
              </p:ext>
            </p:extLst>
          </p:nvPr>
        </p:nvGraphicFramePr>
        <p:xfrm>
          <a:off x="685800" y="1295400"/>
          <a:ext cx="7162800" cy="2819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99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1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1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Grade</a:t>
                      </a:r>
                      <a:endParaRPr lang="en-US" sz="10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A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A-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B+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B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B-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C+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C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C-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F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Points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≥ 925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900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875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825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775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725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&lt; 700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% Score 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92.5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90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87.5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82.5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80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77.5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>
                          <a:effectLst/>
                        </a:rPr>
                        <a:t>≥ 72.5</a:t>
                      </a:r>
                      <a:endParaRPr lang="en-US" sz="1000" baseline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≥ 70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08760" algn="l"/>
                          <a:tab pos="3882390" algn="r"/>
                          <a:tab pos="4434840" algn="r"/>
                          <a:tab pos="4853940" algn="l"/>
                        </a:tabLst>
                      </a:pPr>
                      <a:r>
                        <a:rPr lang="en-US" sz="1100" baseline="0" dirty="0">
                          <a:effectLst/>
                        </a:rPr>
                        <a:t>&lt; 70</a:t>
                      </a:r>
                      <a:endParaRPr lang="en-US" sz="1000" baseline="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50668" y="5655619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IMPORTANT NOTE</a:t>
            </a:r>
            <a:r>
              <a:rPr lang="en-US" b="1" dirty="0"/>
              <a:t>:  The 4 credits for this course </a:t>
            </a:r>
            <a:r>
              <a:rPr lang="en-US" b="1" i="1" dirty="0"/>
              <a:t>DO</a:t>
            </a:r>
            <a:r>
              <a:rPr lang="en-US" b="1" dirty="0"/>
              <a:t> </a:t>
            </a:r>
            <a:r>
              <a:rPr lang="en-US" b="1" i="1" dirty="0"/>
              <a:t>NOT</a:t>
            </a:r>
            <a:r>
              <a:rPr lang="en-US" b="1" dirty="0"/>
              <a:t> count as credit towards graduation or</a:t>
            </a:r>
            <a:r>
              <a:rPr lang="en-US" dirty="0"/>
              <a:t> </a:t>
            </a:r>
            <a:r>
              <a:rPr lang="en-US" b="1" dirty="0"/>
              <a:t>towards the  6-credit General Education Analytical Skills requirement.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1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990600" y="0"/>
            <a:ext cx="7793038" cy="1143000"/>
          </a:xfrm>
        </p:spPr>
        <p:txBody>
          <a:bodyPr/>
          <a:lstStyle/>
          <a:p>
            <a:r>
              <a:rPr lang="en-US" dirty="0"/>
              <a:t>Notebooks/note taking: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763000" cy="4191000"/>
          </a:xfrm>
        </p:spPr>
        <p:txBody>
          <a:bodyPr/>
          <a:lstStyle/>
          <a:p>
            <a:r>
              <a:rPr lang="en-US" sz="2400" b="1" u="sng" dirty="0">
                <a:solidFill>
                  <a:schemeClr val="hlink"/>
                </a:solidFill>
              </a:rPr>
              <a:t>Written notes should be taken during studying.</a:t>
            </a:r>
            <a:r>
              <a:rPr lang="en-US" sz="2400" dirty="0"/>
              <a:t>        You should have a notebook that you use specifically for this class, and take notes while reading the online textbook or watching videos.</a:t>
            </a:r>
          </a:p>
          <a:p>
            <a:r>
              <a:rPr lang="en-US" sz="2400" b="1" dirty="0">
                <a:solidFill>
                  <a:schemeClr val="hlink"/>
                </a:solidFill>
              </a:rPr>
              <a:t>You should also have a page in your notebook for each homework assignment and practice quiz/test.</a:t>
            </a:r>
            <a:r>
              <a:rPr lang="en-US" sz="2400" dirty="0"/>
              <a:t> For each online problem, you should write the problem in your notebook, then show all steps of the work you do to get the answer. </a:t>
            </a:r>
          </a:p>
          <a:p>
            <a:r>
              <a:rPr lang="en-US" sz="2400" dirty="0"/>
              <a:t>These notes will be very helpful to you in </a:t>
            </a:r>
            <a:r>
              <a:rPr lang="en-US" sz="2400" b="1" dirty="0">
                <a:solidFill>
                  <a:srgbClr val="FF0000"/>
                </a:solidFill>
              </a:rPr>
              <a:t>studying for tests and quizzes</a:t>
            </a:r>
            <a:r>
              <a:rPr lang="en-US" sz="2400" dirty="0"/>
              <a:t>, and you’ll also want to be in the habit of showing detailed work on problems for subsequent classes.</a:t>
            </a:r>
          </a:p>
        </p:txBody>
      </p:sp>
    </p:spTree>
    <p:extLst>
      <p:ext uri="{BB962C8B-B14F-4D97-AF65-F5344CB8AC3E}">
        <p14:creationId xmlns:p14="http://schemas.microsoft.com/office/powerpoint/2010/main" val="213530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19200"/>
          </a:xfrm>
        </p:spPr>
        <p:txBody>
          <a:bodyPr/>
          <a:lstStyle/>
          <a:p>
            <a:pPr eaLnBrk="1" hangingPunct="1"/>
            <a:r>
              <a:rPr lang="en-US" dirty="0"/>
              <a:t>Homework guidelines: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50913"/>
            <a:ext cx="8915400" cy="5907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Each homework assignment is due at 11:59PM on the due date. </a:t>
            </a:r>
            <a:r>
              <a:rPr lang="en-US" sz="2400" dirty="0">
                <a:solidFill>
                  <a:schemeClr val="hlink"/>
                </a:solidFill>
              </a:rPr>
              <a:t>All deadlines are given in the calendar and in the on-line assignment list.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homework assignment is designed to take the average student one to two hours. </a:t>
            </a:r>
            <a:r>
              <a:rPr lang="en-US" sz="2400" b="1" dirty="0">
                <a:solidFill>
                  <a:srgbClr val="FF0000"/>
                </a:solidFill>
              </a:rPr>
              <a:t>Expect to spend an average of </a:t>
            </a:r>
            <a:r>
              <a:rPr lang="en-US" sz="2400" b="1" i="1" u="sng" dirty="0">
                <a:solidFill>
                  <a:srgbClr val="FF0000"/>
                </a:solidFill>
              </a:rPr>
              <a:t>at least 8-10 hours a week</a:t>
            </a:r>
            <a:r>
              <a:rPr lang="en-US" sz="2400" b="1" dirty="0">
                <a:solidFill>
                  <a:srgbClr val="FF0000"/>
                </a:solidFill>
              </a:rPr>
              <a:t> on homework outside of reading the online text and watching videos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Homework assignments can be completed on any computer with internet access.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Homework deadlines can be extended by your instructor if extreme unforeseen circumstances warrant, but </a:t>
            </a:r>
            <a:r>
              <a:rPr lang="en-US" sz="2400" dirty="0">
                <a:solidFill>
                  <a:srgbClr val="FF0000"/>
                </a:solidFill>
              </a:rPr>
              <a:t>you should work ahead if you know you will miss a deadline</a:t>
            </a:r>
            <a:r>
              <a:rPr lang="en-US" sz="2400" dirty="0"/>
              <a:t>. Getting one or two days behind can make it very hard to catch up with the pace of the daily homework and quizzes in this class.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52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>
          <a:xfrm>
            <a:off x="990600" y="-304800"/>
            <a:ext cx="7793038" cy="1143000"/>
          </a:xfrm>
        </p:spPr>
        <p:txBody>
          <a:bodyPr/>
          <a:lstStyle/>
          <a:p>
            <a:r>
              <a:rPr lang="en-US" dirty="0"/>
              <a:t>Calculators: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444690" y="1143000"/>
            <a:ext cx="8686800" cy="4114800"/>
          </a:xfrm>
        </p:spPr>
        <p:txBody>
          <a:bodyPr/>
          <a:lstStyle/>
          <a:p>
            <a:r>
              <a:rPr lang="en-US" sz="2400" b="1" dirty="0">
                <a:solidFill>
                  <a:schemeClr val="hlink"/>
                </a:solidFill>
              </a:rPr>
              <a:t>A basic calculator will available on your laptop for homework assignments, tests and quizzes.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Any other calculators </a:t>
            </a:r>
            <a:r>
              <a:rPr lang="en-US" sz="2400" b="1" dirty="0">
                <a:solidFill>
                  <a:schemeClr val="hlink"/>
                </a:solidFill>
              </a:rPr>
              <a:t>are not allowed on tests or quizzes, </a:t>
            </a:r>
            <a:r>
              <a:rPr lang="en-US" sz="2400" dirty="0">
                <a:solidFill>
                  <a:schemeClr val="bg2"/>
                </a:solidFill>
              </a:rPr>
              <a:t>s</a:t>
            </a:r>
            <a:r>
              <a:rPr lang="en-US" sz="2400" dirty="0"/>
              <a:t>o you shouldn’t use one for your homework or practice exams. 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Calculator apps </a:t>
            </a:r>
            <a:r>
              <a:rPr lang="en-US" sz="2400" b="1" dirty="0">
                <a:solidFill>
                  <a:schemeClr val="hlink"/>
                </a:solidFill>
              </a:rPr>
              <a:t>on cell phones, tablets, iPods and other electronic devices are not allowed either, </a:t>
            </a:r>
            <a:r>
              <a:rPr lang="en-US" sz="2400" dirty="0">
                <a:solidFill>
                  <a:schemeClr val="bg2"/>
                </a:solidFill>
              </a:rPr>
              <a:t>s</a:t>
            </a:r>
            <a:r>
              <a:rPr lang="en-US" sz="2400" dirty="0"/>
              <a:t>o you shouldn’t rely on these for your homework or practice exams. 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08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457200"/>
            <a:ext cx="9144000" cy="1219200"/>
          </a:xfrm>
        </p:spPr>
        <p:txBody>
          <a:bodyPr/>
          <a:lstStyle/>
          <a:p>
            <a:pPr eaLnBrk="1" hangingPunct="1"/>
            <a:r>
              <a:rPr lang="en-US" sz="3600" b="1" dirty="0"/>
              <a:t>Quiz and test guidelines: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20" y="762001"/>
            <a:ext cx="910768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Each test will have a practice version available online.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Practice tests: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count  a small amount (10 points) towards your grade.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can be taken as many times as you want, with only your best score counting towards your course grade.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are due on the deadline given on the course calendar.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can be done anywhere you have internet access, just like homework.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Tests: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must be taken on the days scheduled unless prior arrangements are made with your course instructor. Arrangements will only be made for extreme unforeseen circumstances.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are given online with a lockdown browser that blocks other screens.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/>
              <a:t>For all quizzes and tests except the Gateway Test, a basic calculator is included in the lockdown browser and will be accessible on your laptop during the test. A formula sheet will be handed out for use on tests. No other notes or stand-alone calculators or other devices are allowed on quizzes or tests.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If a</a:t>
            </a:r>
            <a:r>
              <a:rPr lang="en-US" sz="2000" dirty="0">
                <a:solidFill>
                  <a:srgbClr val="9900FF"/>
                </a:solidFill>
              </a:rPr>
              <a:t> </a:t>
            </a:r>
            <a:r>
              <a:rPr lang="en-US" sz="2000" u="sng" dirty="0">
                <a:solidFill>
                  <a:srgbClr val="9900FF"/>
                </a:solidFill>
              </a:rPr>
              <a:t>test</a:t>
            </a:r>
            <a:r>
              <a:rPr lang="en-US" sz="2000" dirty="0">
                <a:solidFill>
                  <a:srgbClr val="9900FF"/>
                </a:solidFill>
              </a:rPr>
              <a:t> </a:t>
            </a:r>
            <a:r>
              <a:rPr lang="en-US" sz="2000" dirty="0"/>
              <a:t>is missed due to an unavoidable circumstance, a makeup may be given.  </a:t>
            </a:r>
            <a:r>
              <a:rPr lang="en-US" sz="2000" i="1" dirty="0">
                <a:solidFill>
                  <a:schemeClr val="hlink"/>
                </a:solidFill>
              </a:rPr>
              <a:t>Contact your instructor as soon as possible after the missed exam. Documentation of reason for absence may be required . If approved by your instructor, a makeup will be scheduled.</a:t>
            </a:r>
          </a:p>
        </p:txBody>
      </p:sp>
    </p:spTree>
    <p:extLst>
      <p:ext uri="{BB962C8B-B14F-4D97-AF65-F5344CB8AC3E}">
        <p14:creationId xmlns:p14="http://schemas.microsoft.com/office/powerpoint/2010/main" val="41720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279" y="2329248"/>
            <a:ext cx="7429500" cy="333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7225" y="152400"/>
            <a:ext cx="7793038" cy="1143000"/>
          </a:xfrm>
        </p:spPr>
        <p:txBody>
          <a:bodyPr/>
          <a:lstStyle/>
          <a:p>
            <a:r>
              <a:rPr lang="en-US" sz="3200" dirty="0"/>
              <a:t>Website and Login information:</a:t>
            </a:r>
            <a:br>
              <a:rPr lang="en-US" sz="3200" dirty="0"/>
            </a:br>
            <a:r>
              <a:rPr lang="en-US" sz="3200" u="sng" dirty="0">
                <a:solidFill>
                  <a:srgbClr val="FF0000"/>
                </a:solidFill>
                <a:hlinkClick r:id="rId3"/>
              </a:rPr>
              <a:t>http://pearsonmylabandmastering.com</a:t>
            </a:r>
            <a:r>
              <a:rPr lang="en-US" sz="3200" u="sng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533400" y="1262448"/>
            <a:ext cx="7239000" cy="1066800"/>
          </a:xfrm>
          <a:ln w="63500"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000" dirty="0"/>
              <a:t>NOTE: Even if you have used the </a:t>
            </a:r>
            <a:r>
              <a:rPr lang="en-US" sz="2000" dirty="0">
                <a:solidFill>
                  <a:srgbClr val="FF0000"/>
                </a:solidFill>
              </a:rPr>
              <a:t>MyLab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CourseCompass software</a:t>
            </a:r>
            <a:r>
              <a:rPr lang="en-US" sz="2000" dirty="0"/>
              <a:t> before, start by clicking the Register/Student button and then OK! Register now.</a:t>
            </a:r>
          </a:p>
          <a:p>
            <a:pPr marL="0" indent="0">
              <a:buFont typeface="Wingdings" pitchFamily="2" charset="2"/>
              <a:buNone/>
            </a:pPr>
            <a:endParaRPr lang="en-US" sz="2000" dirty="0"/>
          </a:p>
          <a:p>
            <a:pPr marL="0" indent="0"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6137910" y="4762500"/>
            <a:ext cx="2057400" cy="381000"/>
          </a:xfrm>
          <a:prstGeom prst="ellipse">
            <a:avLst/>
          </a:prstGeom>
          <a:solidFill>
            <a:srgbClr val="FFFF00">
              <a:alpha val="41960"/>
            </a:srgbClr>
          </a:solidFill>
          <a:ln w="508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>
            <a:off x="5753100" y="2209800"/>
            <a:ext cx="1524000" cy="2631077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miter lim="800000"/>
            <a:headEnd/>
            <a:tailEnd type="arrow" w="med" len="med"/>
          </a:ln>
        </p:spPr>
      </p:cxn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733833" y="1600200"/>
            <a:ext cx="2057400" cy="457200"/>
          </a:xfrm>
          <a:prstGeom prst="ellipse">
            <a:avLst/>
          </a:prstGeom>
          <a:solidFill>
            <a:srgbClr val="FFFF00">
              <a:alpha val="41960"/>
            </a:srgbClr>
          </a:solidFill>
          <a:ln w="508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9525" y="5562600"/>
            <a:ext cx="4485715" cy="14465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The Course ID for this course is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</a:rPr>
              <a:t>         XXXXX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8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uiExpand="1" build="p" animBg="1"/>
      <p:bldP spid="3" grpId="0" animBg="1"/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2731</TotalTime>
  <Words>1024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Calibri</vt:lpstr>
      <vt:lpstr>Tahoma</vt:lpstr>
      <vt:lpstr>Times New Roman</vt:lpstr>
      <vt:lpstr>Wingdings</vt:lpstr>
      <vt:lpstr>Blends</vt:lpstr>
      <vt:lpstr>2_Blends</vt:lpstr>
      <vt:lpstr>1_Blends</vt:lpstr>
      <vt:lpstr>3_Blends</vt:lpstr>
      <vt:lpstr>4_Blends</vt:lpstr>
      <vt:lpstr>6_Blends</vt:lpstr>
      <vt:lpstr>Welcome to Math 90!</vt:lpstr>
      <vt:lpstr>Instructor:</vt:lpstr>
      <vt:lpstr>Course grading is based on 1000 points:</vt:lpstr>
      <vt:lpstr>Grade Scale:</vt:lpstr>
      <vt:lpstr>Notebooks/note taking:</vt:lpstr>
      <vt:lpstr>Homework guidelines: </vt:lpstr>
      <vt:lpstr>Calculators:</vt:lpstr>
      <vt:lpstr>Quiz and test guidelines: </vt:lpstr>
      <vt:lpstr>Website and Login information: http://pearsonmylabandmastering.com </vt:lpstr>
      <vt:lpstr>PowerPoint Presentation</vt:lpstr>
      <vt:lpstr>Once you’re at the course site, the Home Page looks like this: </vt:lpstr>
      <vt:lpstr>Your First Assignments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Math 110!</dc:title>
  <dc:creator>Foley, Jeanne</dc:creator>
  <cp:lastModifiedBy>Skorczewski, Tyler</cp:lastModifiedBy>
  <cp:revision>156</cp:revision>
  <dcterms:created xsi:type="dcterms:W3CDTF">2013-08-17T21:59:27Z</dcterms:created>
  <dcterms:modified xsi:type="dcterms:W3CDTF">2018-05-15T20:44:37Z</dcterms:modified>
</cp:coreProperties>
</file>