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813" r:id="rId2"/>
    <p:sldMasterId id="2147483873" r:id="rId3"/>
    <p:sldMasterId id="2147483981" r:id="rId4"/>
    <p:sldMasterId id="2147484005" r:id="rId5"/>
  </p:sldMasterIdLst>
  <p:notesMasterIdLst>
    <p:notesMasterId r:id="rId30"/>
  </p:notesMasterIdLst>
  <p:sldIdLst>
    <p:sldId id="346" r:id="rId6"/>
    <p:sldId id="389" r:id="rId7"/>
    <p:sldId id="414" r:id="rId8"/>
    <p:sldId id="415" r:id="rId9"/>
    <p:sldId id="416" r:id="rId10"/>
    <p:sldId id="417" r:id="rId11"/>
    <p:sldId id="420" r:id="rId12"/>
    <p:sldId id="421" r:id="rId13"/>
    <p:sldId id="422" r:id="rId14"/>
    <p:sldId id="453" r:id="rId15"/>
    <p:sldId id="424" r:id="rId16"/>
    <p:sldId id="425" r:id="rId17"/>
    <p:sldId id="426" r:id="rId18"/>
    <p:sldId id="427" r:id="rId19"/>
    <p:sldId id="428" r:id="rId20"/>
    <p:sldId id="432" r:id="rId21"/>
    <p:sldId id="442" r:id="rId22"/>
    <p:sldId id="443" r:id="rId23"/>
    <p:sldId id="444" r:id="rId24"/>
    <p:sldId id="445" r:id="rId25"/>
    <p:sldId id="446" r:id="rId26"/>
    <p:sldId id="448" r:id="rId27"/>
    <p:sldId id="449" r:id="rId28"/>
    <p:sldId id="45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19" autoAdjust="0"/>
    <p:restoredTop sz="94660"/>
  </p:normalViewPr>
  <p:slideViewPr>
    <p:cSldViewPr>
      <p:cViewPr>
        <p:scale>
          <a:sx n="114" d="100"/>
          <a:sy n="114" d="100"/>
        </p:scale>
        <p:origin x="-82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0B856-79B7-4D07-9872-FB86ED807FDB}" type="datetimeFigureOut">
              <a:rPr lang="en-US" smtClean="0"/>
              <a:t>11/20/2017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390B0-316B-4144-A149-F55902AE9F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5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3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47643-6114-42B2-9CCE-4A1EE29D55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7808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CB508-D8ED-4773-9F65-D44BE8208B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0083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0BD6A-3AD2-42ED-B304-3C8D2EE51B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8718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FF9C-9CE6-44F1-89A7-B9B6B6E2EE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02070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090C3-85B3-46C5-912D-106AFDC08F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7708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5B7C6-0196-4C56-8E54-5D175F30DE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7531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79FC1-BE59-43DF-856D-9F429D2D9E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4799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51EA9-9D20-4153-A856-0530D99E81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43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3D041-7FF4-46D6-A596-E931E1C0FA3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52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AFEE3-4E8F-487B-A2D3-A99F1669AD4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6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38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A76CC-8A7C-4ED2-B8E5-36CE6969FD6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47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59E2F-B4B5-4ED9-84E5-E9B0607187B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60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B7768-AF11-4222-BC72-B5002CF6391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061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13EED-B099-4542-B177-06C931E35D9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87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160C0-8BF1-4C01-ACB4-08E08D6581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79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81C47-68C1-4311-9D67-53F07D3C389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7369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C9C3F-0446-4EF6-8C1D-34914A5C819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756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45EA7-46F1-4509-87D3-2265468CFC6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87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5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36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37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38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2BCE3-4D89-4EB1-A79C-38AD971F2D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84178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33B18-7710-4086-AFBC-005920539D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0021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761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FC741-95B5-461A-AE89-36DD8E69A1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4492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EA533-EC94-47BB-B0E3-083341A9BC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37263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018A2-3FBF-47C1-B78E-A9703BEAF6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95349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1E9BF-7CED-42CD-8DBB-646E799A65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2080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94EAF-80F7-4344-A421-28D3002E3D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44521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DCE20-C545-4923-8EE3-F98DF1DC27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675979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E915F-3DED-4B64-96E4-3B09075E8C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3160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959B9-FF3F-4C37-B5B7-6E0249017C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588993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1036D-3CF9-4BFD-8AAA-B70703E1F4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11431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4B19E-979C-48A7-A1F8-F7574F2FAD0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26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823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21D7E-819B-4CC0-9BB8-B4AE0C8C542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98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5EE86-28D1-4599-B16F-B3A0915244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5981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01694-0D4E-434E-A3B8-D71270C89CF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6404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E963E-2FAB-4F2F-BE36-FAAA863C142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4980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FF3DA-6A83-4CB2-89C2-8FEA9C7E2AB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882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88750-BD9D-4F9E-A6AB-DE2F03E439B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383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71D13-3D50-4DBB-BB26-1D796CA751A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2077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0D2E5-2DCC-4A87-895B-7FCE668BF5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885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0AF4A-01D5-4AA0-A1C8-AB837047F65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9206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EE87D-184D-4D1E-8339-54CFE86EDA2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5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778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48 h 4320"/>
                <a:gd name="T2" fmla="*/ 1737 w 1737"/>
                <a:gd name="T3" fmla="*/ 435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4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36 h 4320"/>
                <a:gd name="T2" fmla="*/ 1737 w 1737"/>
                <a:gd name="T3" fmla="*/ 434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151 h 4420"/>
                <a:gd name="T2" fmla="*/ 1739 w 1739"/>
                <a:gd name="T3" fmla="*/ 415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15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96 h 4338"/>
                <a:gd name="T4" fmla="*/ 2080 w 2080"/>
                <a:gd name="T5" fmla="*/ 429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 h 4420"/>
                <a:gd name="T2" fmla="*/ 1739 w 1739"/>
                <a:gd name="T3" fmla="*/ 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 h 4338"/>
                <a:gd name="T4" fmla="*/ 2080 w 2080"/>
                <a:gd name="T5" fmla="*/ 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673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0674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E3ABF-0685-4617-940C-C203C12A32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4417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98A0C-A8C0-4606-B707-E5218AC774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374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0FE38-438A-4774-8DC3-A7DC55D976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860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520D8-A9C7-49DE-AC91-49EAB3D5D5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9461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level36</a:t>
            </a:r>
          </a:p>
          <a:p>
            <a:pPr lvl="4"/>
            <a:endParaRPr lang="en-US" altLang="en-US" smtClean="0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grpSp>
        <p:nvGrpSpPr>
          <p:cNvPr id="615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15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70326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48 h 4320"/>
                <a:gd name="T2" fmla="*/ 1737 w 1737"/>
                <a:gd name="T3" fmla="*/ 435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4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36 h 4320"/>
                <a:gd name="T2" fmla="*/ 1737 w 1737"/>
                <a:gd name="T3" fmla="*/ 434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151 h 4420"/>
                <a:gd name="T2" fmla="*/ 1739 w 1739"/>
                <a:gd name="T3" fmla="*/ 415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15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96 h 4338"/>
                <a:gd name="T4" fmla="*/ 2080 w 2080"/>
                <a:gd name="T5" fmla="*/ 429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3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4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5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6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7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8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9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 h 4420"/>
                <a:gd name="T2" fmla="*/ 1739 w 1739"/>
                <a:gd name="T3" fmla="*/ 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 h 4338"/>
                <a:gd name="T4" fmla="*/ 2080 w 2080"/>
                <a:gd name="T5" fmla="*/ 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6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7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8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9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0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1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2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3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4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5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9648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9649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9650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28AC5C-6AE4-4897-AE5A-B82D052060FE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33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50BAE5-8582-435F-B1E9-6A08854C6822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9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F73EA2-A4A4-4E8A-A07A-B9EB62945D2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86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E64202-C7E9-471D-AC3E-A4CFC08392AA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51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4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4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44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19113" y="55563"/>
            <a:ext cx="8077200" cy="711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rgbClr val="000000"/>
                </a:solidFill>
                <a:latin typeface="Arial" charset="0"/>
              </a:rPr>
              <a:t>Please</a:t>
            </a:r>
            <a:endParaRPr lang="en-US" sz="6000" b="1" dirty="0">
              <a:solidFill>
                <a:srgbClr val="000000"/>
              </a:solidFill>
              <a:latin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600" b="1" u="sng" dirty="0">
                <a:solidFill>
                  <a:srgbClr val="FF0000"/>
                </a:solidFill>
                <a:latin typeface="Arial" charset="0"/>
              </a:rPr>
              <a:t>CLOSE</a:t>
            </a:r>
            <a:r>
              <a:rPr lang="en-US" sz="6000" b="1" dirty="0">
                <a:solidFill>
                  <a:srgbClr val="FF0000"/>
                </a:solidFill>
                <a:latin typeface="Arial" charset="0"/>
              </a:rPr>
              <a:t>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Arial" charset="0"/>
              </a:rPr>
              <a:t>YOUR LAPTOPS,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000000"/>
                </a:solidFill>
                <a:latin typeface="Arial" charset="0"/>
              </a:rPr>
              <a:t>and turn off and put away your cell phones,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800" b="1" dirty="0">
                <a:solidFill>
                  <a:srgbClr val="0000FF"/>
                </a:solidFill>
                <a:latin typeface="Arial" charset="0"/>
              </a:rPr>
              <a:t>and get out your note-taking materials.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3200" b="1" i="1" dirty="0">
              <a:solidFill>
                <a:srgbClr val="009DD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23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from today’s homework: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600" y="4572000"/>
            <a:ext cx="117565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</a:rPr>
              <a:t>5.385</a:t>
            </a:r>
            <a:endParaRPr lang="en-US" sz="2400" baseline="300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53" t="45771"/>
          <a:stretch/>
        </p:blipFill>
        <p:spPr bwMode="auto">
          <a:xfrm>
            <a:off x="2834037" y="4267200"/>
            <a:ext cx="3324225" cy="2365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5029200" y="5104461"/>
            <a:ext cx="685800" cy="376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81525" y="4095929"/>
            <a:ext cx="704850" cy="11818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895600"/>
            <a:ext cx="4829175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Use the </a:t>
            </a:r>
            <a:r>
              <a:rPr lang="en-US" sz="2400" b="1" u="sng" dirty="0" smtClean="0"/>
              <a:t>online calculator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for these problems so you will know how to use it for quizzes and tests.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6800" y="1447800"/>
                <a:ext cx="6916124" cy="12438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Approximate the square root to three decimal places.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29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447800"/>
                <a:ext cx="6916124" cy="1243867"/>
              </a:xfrm>
              <a:prstGeom prst="rect">
                <a:avLst/>
              </a:prstGeom>
              <a:blipFill rotWithShape="1">
                <a:blip r:embed="rId3"/>
                <a:stretch>
                  <a:fillRect l="-1322" t="-3922" r="-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62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685800"/>
            <a:ext cx="7772400" cy="129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Radicands might also contain variables and powers of variables.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209800" y="4267200"/>
          <a:ext cx="1295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Equation" r:id="rId3" imgW="609480" imgH="253800" progId="Equation.3">
                  <p:embed/>
                </p:oleObj>
              </mc:Choice>
              <mc:Fallback>
                <p:oleObj name="Equation" r:id="rId3" imgW="609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267200"/>
                        <a:ext cx="12954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3657600" y="4343400"/>
          <a:ext cx="533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Equation" r:id="rId5" imgW="241200" imgH="203040" progId="Equation.3">
                  <p:embed/>
                </p:oleObj>
              </mc:Choice>
              <mc:Fallback>
                <p:oleObj name="Equation" r:id="rId5" imgW="241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343400"/>
                        <a:ext cx="533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434975" y="2133600"/>
            <a:ext cx="1905000" cy="762000"/>
            <a:chOff x="192" y="240"/>
            <a:chExt cx="1200" cy="480"/>
          </a:xfrm>
        </p:grpSpPr>
        <p:sp>
          <p:nvSpPr>
            <p:cNvPr id="4107" name="Rectangle 8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08" name="Text Box 9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4104" name="Text Box 11"/>
          <p:cNvSpPr txBox="1">
            <a:spLocks noChangeArrowheads="1"/>
          </p:cNvSpPr>
          <p:nvPr/>
        </p:nvSpPr>
        <p:spPr bwMode="auto">
          <a:xfrm>
            <a:off x="762000" y="3048000"/>
            <a:ext cx="7620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Simplify.  Assume that all variables represent positive numbers.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1743075" y="5029200"/>
          <a:ext cx="18161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Equation" r:id="rId7" imgW="761760" imgH="253800" progId="Equation.3">
                  <p:embed/>
                </p:oleObj>
              </mc:Choice>
              <mc:Fallback>
                <p:oleObj name="Equation" r:id="rId7" imgW="761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5029200"/>
                        <a:ext cx="18161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3648075" y="5105400"/>
          <a:ext cx="8477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Equation" r:id="rId9" imgW="355320" imgH="203040" progId="Equation.3">
                  <p:embed/>
                </p:oleObj>
              </mc:Choice>
              <mc:Fallback>
                <p:oleObj name="Equation" r:id="rId9" imgW="355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5105400"/>
                        <a:ext cx="8477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191000" y="4340225"/>
            <a:ext cx="4794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</a:rPr>
              <a:t>How would you check this answer?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873625" y="5065713"/>
            <a:ext cx="13414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0000"/>
                </a:solidFill>
              </a:rPr>
              <a:t>Check?</a:t>
            </a:r>
          </a:p>
        </p:txBody>
      </p:sp>
    </p:spTree>
    <p:extLst>
      <p:ext uri="{BB962C8B-B14F-4D97-AF65-F5344CB8AC3E}">
        <p14:creationId xmlns:p14="http://schemas.microsoft.com/office/powerpoint/2010/main" val="3875724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231900" y="635000"/>
            <a:ext cx="58674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</a:rPr>
              <a:t>cube root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of a real number 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324100" y="1485900"/>
          <a:ext cx="30924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Equation" r:id="rId3" imgW="1307880" imgH="241200" progId="Equation.3">
                  <p:embed/>
                </p:oleObj>
              </mc:Choice>
              <mc:Fallback>
                <p:oleObj name="Equation" r:id="rId3" imgW="1307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1485900"/>
                        <a:ext cx="309245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46100" y="2251075"/>
            <a:ext cx="68580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Note:  </a:t>
            </a:r>
            <a:r>
              <a:rPr lang="en-US" i="1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 is not restricted to non-negative numbers for cubes.  The cube root of a negative number is a negative number.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C0504D"/>
                </a:solidFill>
              </a:rPr>
              <a:t>Think about this: What is (-2)</a:t>
            </a:r>
            <a:r>
              <a:rPr lang="en-US" i="1" baseline="30000" dirty="0">
                <a:solidFill>
                  <a:srgbClr val="C0504D"/>
                </a:solidFill>
              </a:rPr>
              <a:t>3</a:t>
            </a:r>
            <a:r>
              <a:rPr lang="en-US" i="1" dirty="0">
                <a:solidFill>
                  <a:srgbClr val="C0504D"/>
                </a:solidFill>
              </a:rPr>
              <a:t>?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                               Answer: -8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Therefore </a:t>
            </a:r>
          </a:p>
        </p:txBody>
      </p:sp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2570163" y="5664200"/>
          <a:ext cx="15462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5" imgW="647640" imgH="228600" progId="Equation.3">
                  <p:embed/>
                </p:oleObj>
              </mc:Choice>
              <mc:Fallback>
                <p:oleObj name="Equation" r:id="rId5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5664200"/>
                        <a:ext cx="15462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9572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905000" y="1828800"/>
          <a:ext cx="11715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" name="Equation" r:id="rId3" imgW="431640" imgH="228600" progId="Equation.3">
                  <p:embed/>
                </p:oleObj>
              </mc:Choice>
              <mc:Fallback>
                <p:oleObj name="Equation" r:id="rId3" imgW="431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28800"/>
                        <a:ext cx="117157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3090863" y="1905000"/>
          <a:ext cx="3270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3" name="Equation" r:id="rId5" imgW="114120" imgH="177480" progId="Equation.3">
                  <p:embed/>
                </p:oleObj>
              </mc:Choice>
              <mc:Fallback>
                <p:oleObj name="Equation" r:id="rId5" imgW="1141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1905000"/>
                        <a:ext cx="3270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1447800" y="2743200"/>
          <a:ext cx="16478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4" name="Equation" r:id="rId7" imgW="609480" imgH="253800" progId="Equation.3">
                  <p:embed/>
                </p:oleObj>
              </mc:Choice>
              <mc:Fallback>
                <p:oleObj name="Equation" r:id="rId7" imgW="609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743200"/>
                        <a:ext cx="164782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3124200" y="2819400"/>
          <a:ext cx="10318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" name="Equation" r:id="rId9" imgW="368280" imgH="203040" progId="Equation.3">
                  <p:embed/>
                </p:oleObj>
              </mc:Choice>
              <mc:Fallback>
                <p:oleObj name="Equation" r:id="rId9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19400"/>
                        <a:ext cx="10318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2" name="Group 9"/>
          <p:cNvGrpSpPr>
            <a:grpSpLocks/>
          </p:cNvGrpSpPr>
          <p:nvPr/>
        </p:nvGrpSpPr>
        <p:grpSpPr bwMode="auto">
          <a:xfrm>
            <a:off x="508000" y="609600"/>
            <a:ext cx="1905000" cy="762000"/>
            <a:chOff x="192" y="240"/>
            <a:chExt cx="1200" cy="480"/>
          </a:xfrm>
        </p:grpSpPr>
        <p:sp>
          <p:nvSpPr>
            <p:cNvPr id="6157" name="Rectangle 10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58" name="Text Box 11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</a:rPr>
                <a:t>Example</a:t>
              </a:r>
            </a:p>
          </p:txBody>
        </p:sp>
      </p:grpSp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1371600" y="3581400"/>
          <a:ext cx="16764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" name="Equation" r:id="rId11" imgW="711000" imgH="457200" progId="Equation.3">
                  <p:embed/>
                </p:oleObj>
              </mc:Choice>
              <mc:Fallback>
                <p:oleObj name="Equation" r:id="rId11" imgW="71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16764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5"/>
          <p:cNvGraphicFramePr>
            <a:graphicFrameLocks noChangeAspect="1"/>
          </p:cNvGraphicFramePr>
          <p:nvPr/>
        </p:nvGraphicFramePr>
        <p:xfrm>
          <a:off x="3124200" y="3657600"/>
          <a:ext cx="8350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" name="Equation" r:id="rId13" imgW="342720" imgH="393480" progId="Equation.3">
                  <p:embed/>
                </p:oleObj>
              </mc:Choice>
              <mc:Fallback>
                <p:oleObj name="Equation" r:id="rId13" imgW="342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657600"/>
                        <a:ext cx="83502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Box 10"/>
          <p:cNvSpPr txBox="1">
            <a:spLocks noChangeArrowheads="1"/>
          </p:cNvSpPr>
          <p:nvPr/>
        </p:nvSpPr>
        <p:spPr bwMode="auto">
          <a:xfrm>
            <a:off x="2973388" y="420688"/>
            <a:ext cx="589438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</a:rPr>
              <a:t>(You can use your formula sheet to find the cubed numbers)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81400" y="1814513"/>
            <a:ext cx="5562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0000"/>
                </a:solidFill>
              </a:rPr>
              <a:t>How would you check this answer?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467225" y="3759200"/>
            <a:ext cx="1341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0000"/>
                </a:solidFill>
              </a:rPr>
              <a:t>Check?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400550" y="2822575"/>
            <a:ext cx="1343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0000"/>
                </a:solidFill>
              </a:rPr>
              <a:t>Check?</a:t>
            </a:r>
          </a:p>
        </p:txBody>
      </p:sp>
    </p:spTree>
    <p:extLst>
      <p:ext uri="{BB962C8B-B14F-4D97-AF65-F5344CB8AC3E}">
        <p14:creationId xmlns:p14="http://schemas.microsoft.com/office/powerpoint/2010/main" val="2459841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22288" y="304800"/>
            <a:ext cx="8345487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Other roots besides square and cube roots can be found, as well.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</a:rPr>
              <a:t>nth root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 is defined as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819400" y="2514600"/>
          <a:ext cx="27876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3" imgW="1307880" imgH="241200" progId="Equation.3">
                  <p:embed/>
                </p:oleObj>
              </mc:Choice>
              <mc:Fallback>
                <p:oleObj name="Equation" r:id="rId3" imgW="1307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14600"/>
                        <a:ext cx="27876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990600" y="3352800"/>
            <a:ext cx="70866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If the </a:t>
            </a:r>
            <a:r>
              <a:rPr lang="en-US" b="1" i="1" dirty="0">
                <a:solidFill>
                  <a:srgbClr val="C0504D"/>
                </a:solidFill>
              </a:rPr>
              <a:t>index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i="1" dirty="0">
                <a:solidFill>
                  <a:srgbClr val="000000"/>
                </a:solidFill>
              </a:rPr>
              <a:t>n</a:t>
            </a:r>
            <a:r>
              <a:rPr lang="en-US" dirty="0">
                <a:solidFill>
                  <a:srgbClr val="000000"/>
                </a:solidFill>
              </a:rPr>
              <a:t>, is even, the root is NOT a real number when </a:t>
            </a:r>
            <a:r>
              <a:rPr lang="en-US" i="1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 is negative.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If the index is odd, the root will be a real number when </a:t>
            </a:r>
            <a:r>
              <a:rPr lang="en-US" i="1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 is negative.</a:t>
            </a:r>
          </a:p>
        </p:txBody>
      </p:sp>
    </p:spTree>
    <p:extLst>
      <p:ext uri="{BB962C8B-B14F-4D97-AF65-F5344CB8AC3E}">
        <p14:creationId xmlns:p14="http://schemas.microsoft.com/office/powerpoint/2010/main" val="797982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8486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Simplify the following.  Assume that all variables represent positive numbers.</a:t>
            </a:r>
          </a:p>
        </p:txBody>
      </p:sp>
      <p:graphicFrame>
        <p:nvGraphicFramePr>
          <p:cNvPr id="8194" name="Object 0"/>
          <p:cNvGraphicFramePr>
            <a:graphicFrameLocks noChangeAspect="1"/>
          </p:cNvGraphicFramePr>
          <p:nvPr/>
        </p:nvGraphicFramePr>
        <p:xfrm>
          <a:off x="2374900" y="3124200"/>
          <a:ext cx="13319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Equation" r:id="rId3" imgW="558720" imgH="253800" progId="Equation.3">
                  <p:embed/>
                </p:oleObj>
              </mc:Choice>
              <mc:Fallback>
                <p:oleObj name="Equation" r:id="rId3" imgW="558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3124200"/>
                        <a:ext cx="1331913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09" name="Object 1"/>
          <p:cNvGraphicFramePr>
            <a:graphicFrameLocks noChangeAspect="1"/>
          </p:cNvGraphicFramePr>
          <p:nvPr/>
        </p:nvGraphicFramePr>
        <p:xfrm>
          <a:off x="3810000" y="3200400"/>
          <a:ext cx="6064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Equation" r:id="rId5" imgW="253800" imgH="203040" progId="Equation.3">
                  <p:embed/>
                </p:oleObj>
              </mc:Choice>
              <mc:Fallback>
                <p:oleObj name="Equation" r:id="rId5" imgW="253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200400"/>
                        <a:ext cx="6064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0" name="Group 9"/>
          <p:cNvGrpSpPr>
            <a:grpSpLocks/>
          </p:cNvGrpSpPr>
          <p:nvPr/>
        </p:nvGrpSpPr>
        <p:grpSpPr bwMode="auto">
          <a:xfrm>
            <a:off x="508000" y="609600"/>
            <a:ext cx="1905000" cy="762000"/>
            <a:chOff x="192" y="240"/>
            <a:chExt cx="1200" cy="480"/>
          </a:xfrm>
        </p:grpSpPr>
        <p:sp>
          <p:nvSpPr>
            <p:cNvPr id="8203" name="Rectangle 10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04" name="Text Box 11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756150" y="3121025"/>
            <a:ext cx="13430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0000"/>
                </a:solidFill>
              </a:rPr>
              <a:t>Check?</a:t>
            </a:r>
          </a:p>
        </p:txBody>
      </p:sp>
    </p:spTree>
    <p:extLst>
      <p:ext uri="{BB962C8B-B14F-4D97-AF65-F5344CB8AC3E}">
        <p14:creationId xmlns:p14="http://schemas.microsoft.com/office/powerpoint/2010/main" val="3758538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from today’s homework: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114800" y="4037945"/>
            <a:ext cx="1341438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0000"/>
                </a:solidFill>
              </a:rPr>
              <a:t>Check?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4200" y="4038600"/>
            <a:ext cx="8382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sz="2800" baseline="30000" dirty="0" smtClean="0">
                <a:solidFill>
                  <a:srgbClr val="0000FF"/>
                </a:solidFill>
                <a:latin typeface="Times New Roman" pitchFamily="18" charset="0"/>
              </a:rPr>
              <a:t>2</a:t>
            </a:r>
            <a:endParaRPr lang="en-US" sz="2800" baseline="300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0200" y="4967467"/>
            <a:ext cx="7315200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Hint: </a:t>
            </a:r>
            <a:r>
              <a:rPr lang="en-US" sz="2000" dirty="0" smtClean="0"/>
              <a:t>to find the seventh root of 128, start by breaking 128 down into its prime factors. Start by dividing by 2, then by 2 again, and so on.</a:t>
            </a:r>
          </a:p>
          <a:p>
            <a:r>
              <a:rPr lang="en-US" sz="2000" dirty="0" smtClean="0"/>
              <a:t> You will find that 128 is the product of seven 2’s, i.e. that </a:t>
            </a:r>
            <a:r>
              <a:rPr lang="en-US" sz="2400" b="1" dirty="0" smtClean="0"/>
              <a:t>128 = 2</a:t>
            </a:r>
            <a:r>
              <a:rPr lang="en-US" sz="2400" b="1" baseline="30000" dirty="0" smtClean="0"/>
              <a:t>7</a:t>
            </a:r>
            <a:r>
              <a:rPr lang="en-US" sz="2000" dirty="0" smtClean="0"/>
              <a:t>.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90600" y="1524000"/>
                <a:ext cx="6454524" cy="1921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Find the root. Assume that the variable </a:t>
                </a:r>
              </a:p>
              <a:p>
                <a:r>
                  <a:rPr lang="en-US" sz="2800" dirty="0" smtClean="0"/>
                  <a:t>represents a nonnegative number. 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/>
                            </a:rPr>
                            <m:t>7</m:t>
                          </m:r>
                        </m:deg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128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14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524000"/>
                <a:ext cx="6454524" cy="1921873"/>
              </a:xfrm>
              <a:prstGeom prst="rect">
                <a:avLst/>
              </a:prstGeom>
              <a:blipFill rotWithShape="1">
                <a:blip r:embed="rId2"/>
                <a:stretch>
                  <a:fillRect l="-1985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23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026"/>
          <p:cNvSpPr txBox="1">
            <a:spLocks noChangeArrowheads="1"/>
          </p:cNvSpPr>
          <p:nvPr/>
        </p:nvSpPr>
        <p:spPr bwMode="auto">
          <a:xfrm>
            <a:off x="152400" y="76200"/>
            <a:ext cx="8915400" cy="181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>
                <a:solidFill>
                  <a:prstClr val="black"/>
                </a:solidFill>
              </a:rPr>
              <a:t>We previously </a:t>
            </a:r>
            <a:r>
              <a:rPr lang="en-US" sz="2800" dirty="0">
                <a:solidFill>
                  <a:prstClr val="black"/>
                </a:solidFill>
              </a:rPr>
              <a:t>worked with graphing basic forms </a:t>
            </a:r>
            <a:r>
              <a:rPr lang="en-US" sz="2800" dirty="0" smtClean="0">
                <a:solidFill>
                  <a:prstClr val="black"/>
                </a:solidFill>
              </a:rPr>
              <a:t>of several types of nonlinear </a:t>
            </a:r>
            <a:r>
              <a:rPr lang="en-US" sz="2800" dirty="0">
                <a:solidFill>
                  <a:prstClr val="black"/>
                </a:solidFill>
              </a:rPr>
              <a:t>functions </a:t>
            </a:r>
            <a:r>
              <a:rPr lang="en-US" sz="2800" dirty="0" smtClean="0">
                <a:solidFill>
                  <a:prstClr val="black"/>
                </a:solidFill>
              </a:rPr>
              <a:t>in the HW 8.2 worksheets, so you should be familiar </a:t>
            </a:r>
            <a:r>
              <a:rPr lang="en-US" sz="2800" dirty="0">
                <a:solidFill>
                  <a:prstClr val="black"/>
                </a:solidFill>
              </a:rPr>
              <a:t>with </a:t>
            </a:r>
            <a:r>
              <a:rPr lang="en-US" sz="2800" dirty="0" smtClean="0">
                <a:solidFill>
                  <a:prstClr val="black"/>
                </a:solidFill>
              </a:rPr>
              <a:t>the </a:t>
            </a:r>
            <a:r>
              <a:rPr lang="en-US" sz="2800" dirty="0">
                <a:solidFill>
                  <a:prstClr val="black"/>
                </a:solidFill>
              </a:rPr>
              <a:t>general </a:t>
            </a:r>
            <a:r>
              <a:rPr lang="en-US" sz="2800" dirty="0" smtClean="0">
                <a:solidFill>
                  <a:prstClr val="black"/>
                </a:solidFill>
              </a:rPr>
              <a:t>shape of the square root function.</a:t>
            </a: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1892440"/>
            <a:ext cx="5257800" cy="361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758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3" name="Group 1026"/>
          <p:cNvGrpSpPr>
            <a:grpSpLocks/>
          </p:cNvGrpSpPr>
          <p:nvPr/>
        </p:nvGrpSpPr>
        <p:grpSpPr bwMode="auto">
          <a:xfrm>
            <a:off x="381000" y="457200"/>
            <a:ext cx="1905000" cy="762000"/>
            <a:chOff x="192" y="240"/>
            <a:chExt cx="1200" cy="480"/>
          </a:xfrm>
        </p:grpSpPr>
        <p:sp>
          <p:nvSpPr>
            <p:cNvPr id="14415" name="Rectangle 1027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16" name="Text Box 1028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prstClr val="white"/>
                  </a:solidFill>
                </a:rPr>
                <a:t>  Review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4344" name="Group 1030"/>
          <p:cNvGrpSpPr>
            <a:grpSpLocks/>
          </p:cNvGrpSpPr>
          <p:nvPr/>
        </p:nvGrpSpPr>
        <p:grpSpPr bwMode="auto">
          <a:xfrm>
            <a:off x="457200" y="1600200"/>
            <a:ext cx="2057400" cy="4572000"/>
            <a:chOff x="288" y="1008"/>
            <a:chExt cx="1296" cy="2880"/>
          </a:xfrm>
        </p:grpSpPr>
        <p:sp>
          <p:nvSpPr>
            <p:cNvPr id="14412" name="Line 1031"/>
            <p:cNvSpPr>
              <a:spLocks noChangeShapeType="1"/>
            </p:cNvSpPr>
            <p:nvPr/>
          </p:nvSpPr>
          <p:spPr bwMode="auto">
            <a:xfrm>
              <a:off x="288" y="1344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13" name="Line 1032"/>
            <p:cNvSpPr>
              <a:spLocks noChangeShapeType="1"/>
            </p:cNvSpPr>
            <p:nvPr/>
          </p:nvSpPr>
          <p:spPr bwMode="auto">
            <a:xfrm>
              <a:off x="912" y="1056"/>
              <a:ext cx="0" cy="28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14" name="Text Box 1033"/>
            <p:cNvSpPr txBox="1">
              <a:spLocks noChangeArrowheads="1"/>
            </p:cNvSpPr>
            <p:nvPr/>
          </p:nvSpPr>
          <p:spPr bwMode="auto">
            <a:xfrm>
              <a:off x="528" y="1008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prstClr val="black"/>
                  </a:solidFill>
                </a:rPr>
                <a:t>x</a:t>
              </a:r>
              <a:r>
                <a:rPr lang="en-US" sz="2800" dirty="0">
                  <a:solidFill>
                    <a:prstClr val="black"/>
                  </a:solidFill>
                </a:rPr>
                <a:t>         </a:t>
              </a:r>
              <a:r>
                <a:rPr lang="en-US" sz="2800" i="1" dirty="0">
                  <a:solidFill>
                    <a:prstClr val="black"/>
                  </a:solidFill>
                </a:rPr>
                <a:t>y</a:t>
              </a:r>
            </a:p>
          </p:txBody>
        </p:sp>
      </p:grpSp>
      <p:grpSp>
        <p:nvGrpSpPr>
          <p:cNvPr id="14345" name="Group 1120"/>
          <p:cNvGrpSpPr>
            <a:grpSpLocks/>
          </p:cNvGrpSpPr>
          <p:nvPr/>
        </p:nvGrpSpPr>
        <p:grpSpPr bwMode="auto">
          <a:xfrm>
            <a:off x="860879" y="3862388"/>
            <a:ext cx="1447800" cy="519113"/>
            <a:chOff x="528" y="1728"/>
            <a:chExt cx="912" cy="327"/>
          </a:xfrm>
        </p:grpSpPr>
        <p:sp>
          <p:nvSpPr>
            <p:cNvPr id="14410" name="Text Box 1036"/>
            <p:cNvSpPr txBox="1">
              <a:spLocks noChangeArrowheads="1"/>
            </p:cNvSpPr>
            <p:nvPr/>
          </p:nvSpPr>
          <p:spPr bwMode="auto">
            <a:xfrm>
              <a:off x="528" y="1728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prstClr val="black"/>
                  </a:solidFill>
                </a:rPr>
                <a:t>4</a:t>
              </a:r>
            </a:p>
          </p:txBody>
        </p:sp>
        <p:sp>
          <p:nvSpPr>
            <p:cNvPr id="14411" name="Text Box 1037"/>
            <p:cNvSpPr txBox="1">
              <a:spLocks noChangeArrowheads="1"/>
            </p:cNvSpPr>
            <p:nvPr/>
          </p:nvSpPr>
          <p:spPr bwMode="auto">
            <a:xfrm>
              <a:off x="1104" y="172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prstClr val="black"/>
                  </a:solidFill>
                </a:rPr>
                <a:t> 2</a:t>
              </a:r>
            </a:p>
          </p:txBody>
        </p:sp>
      </p:grpSp>
      <p:grpSp>
        <p:nvGrpSpPr>
          <p:cNvPr id="14346" name="Group 1122"/>
          <p:cNvGrpSpPr>
            <a:grpSpLocks/>
          </p:cNvGrpSpPr>
          <p:nvPr/>
        </p:nvGrpSpPr>
        <p:grpSpPr bwMode="auto">
          <a:xfrm>
            <a:off x="784679" y="2684916"/>
            <a:ext cx="1524000" cy="519113"/>
            <a:chOff x="480" y="2400"/>
            <a:chExt cx="960" cy="327"/>
          </a:xfrm>
        </p:grpSpPr>
        <p:sp>
          <p:nvSpPr>
            <p:cNvPr id="14408" name="Text Box 1038"/>
            <p:cNvSpPr txBox="1">
              <a:spLocks noChangeArrowheads="1"/>
            </p:cNvSpPr>
            <p:nvPr/>
          </p:nvSpPr>
          <p:spPr bwMode="auto">
            <a:xfrm>
              <a:off x="480" y="240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prstClr val="black"/>
                  </a:solidFill>
                </a:rPr>
                <a:t> 1</a:t>
              </a:r>
            </a:p>
          </p:txBody>
        </p:sp>
        <p:sp>
          <p:nvSpPr>
            <p:cNvPr id="14409" name="Text Box 1039"/>
            <p:cNvSpPr txBox="1">
              <a:spLocks noChangeArrowheads="1"/>
            </p:cNvSpPr>
            <p:nvPr/>
          </p:nvSpPr>
          <p:spPr bwMode="auto">
            <a:xfrm>
              <a:off x="1104" y="240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prstClr val="black"/>
                  </a:solidFill>
                </a:rPr>
                <a:t> 1</a:t>
              </a:r>
            </a:p>
          </p:txBody>
        </p:sp>
      </p:grpSp>
      <p:grpSp>
        <p:nvGrpSpPr>
          <p:cNvPr id="14347" name="Group 1123"/>
          <p:cNvGrpSpPr>
            <a:grpSpLocks/>
          </p:cNvGrpSpPr>
          <p:nvPr/>
        </p:nvGrpSpPr>
        <p:grpSpPr bwMode="auto">
          <a:xfrm>
            <a:off x="781050" y="2218191"/>
            <a:ext cx="1447800" cy="519113"/>
            <a:chOff x="480" y="2736"/>
            <a:chExt cx="912" cy="327"/>
          </a:xfrm>
        </p:grpSpPr>
        <p:sp>
          <p:nvSpPr>
            <p:cNvPr id="14406" name="Text Box 1042"/>
            <p:cNvSpPr txBox="1">
              <a:spLocks noChangeArrowheads="1"/>
            </p:cNvSpPr>
            <p:nvPr/>
          </p:nvSpPr>
          <p:spPr bwMode="auto">
            <a:xfrm>
              <a:off x="480" y="273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prstClr val="black"/>
                  </a:solidFill>
                </a:rPr>
                <a:t> 0</a:t>
              </a:r>
            </a:p>
          </p:txBody>
        </p:sp>
        <p:sp>
          <p:nvSpPr>
            <p:cNvPr id="14407" name="Text Box 1043"/>
            <p:cNvSpPr txBox="1">
              <a:spLocks noChangeArrowheads="1"/>
            </p:cNvSpPr>
            <p:nvPr/>
          </p:nvSpPr>
          <p:spPr bwMode="auto">
            <a:xfrm>
              <a:off x="1152" y="2736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grpSp>
        <p:nvGrpSpPr>
          <p:cNvPr id="14348" name="Group 1044"/>
          <p:cNvGrpSpPr>
            <a:grpSpLocks/>
          </p:cNvGrpSpPr>
          <p:nvPr/>
        </p:nvGrpSpPr>
        <p:grpSpPr bwMode="auto">
          <a:xfrm>
            <a:off x="3886200" y="1524000"/>
            <a:ext cx="5045075" cy="5029200"/>
            <a:chOff x="370" y="518"/>
            <a:chExt cx="3178" cy="3168"/>
          </a:xfrm>
        </p:grpSpPr>
        <p:sp>
          <p:nvSpPr>
            <p:cNvPr id="14374" name="Line 1045"/>
            <p:cNvSpPr>
              <a:spLocks noChangeShapeType="1"/>
            </p:cNvSpPr>
            <p:nvPr/>
          </p:nvSpPr>
          <p:spPr bwMode="auto">
            <a:xfrm>
              <a:off x="1858" y="710"/>
              <a:ext cx="0" cy="29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75" name="Line 1046"/>
            <p:cNvSpPr>
              <a:spLocks noChangeShapeType="1"/>
            </p:cNvSpPr>
            <p:nvPr/>
          </p:nvSpPr>
          <p:spPr bwMode="auto">
            <a:xfrm>
              <a:off x="370" y="2198"/>
              <a:ext cx="29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76" name="Line 1047"/>
            <p:cNvSpPr>
              <a:spLocks noChangeShapeType="1"/>
            </p:cNvSpPr>
            <p:nvPr/>
          </p:nvSpPr>
          <p:spPr bwMode="auto">
            <a:xfrm>
              <a:off x="418" y="200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77" name="Line 1048"/>
            <p:cNvSpPr>
              <a:spLocks noChangeShapeType="1"/>
            </p:cNvSpPr>
            <p:nvPr/>
          </p:nvSpPr>
          <p:spPr bwMode="auto">
            <a:xfrm>
              <a:off x="418" y="181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78" name="Line 1049"/>
            <p:cNvSpPr>
              <a:spLocks noChangeShapeType="1"/>
            </p:cNvSpPr>
            <p:nvPr/>
          </p:nvSpPr>
          <p:spPr bwMode="auto">
            <a:xfrm>
              <a:off x="418" y="162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79" name="Line 1050"/>
            <p:cNvSpPr>
              <a:spLocks noChangeShapeType="1"/>
            </p:cNvSpPr>
            <p:nvPr/>
          </p:nvSpPr>
          <p:spPr bwMode="auto">
            <a:xfrm>
              <a:off x="418" y="143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80" name="Line 1051"/>
            <p:cNvSpPr>
              <a:spLocks noChangeShapeType="1"/>
            </p:cNvSpPr>
            <p:nvPr/>
          </p:nvSpPr>
          <p:spPr bwMode="auto">
            <a:xfrm>
              <a:off x="418" y="123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81" name="Line 1052"/>
            <p:cNvSpPr>
              <a:spLocks noChangeShapeType="1"/>
            </p:cNvSpPr>
            <p:nvPr/>
          </p:nvSpPr>
          <p:spPr bwMode="auto">
            <a:xfrm>
              <a:off x="418" y="104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82" name="Line 1053"/>
            <p:cNvSpPr>
              <a:spLocks noChangeShapeType="1"/>
            </p:cNvSpPr>
            <p:nvPr/>
          </p:nvSpPr>
          <p:spPr bwMode="auto">
            <a:xfrm>
              <a:off x="418" y="85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83" name="Line 1054"/>
            <p:cNvSpPr>
              <a:spLocks noChangeShapeType="1"/>
            </p:cNvSpPr>
            <p:nvPr/>
          </p:nvSpPr>
          <p:spPr bwMode="auto">
            <a:xfrm>
              <a:off x="418" y="239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84" name="Line 1055"/>
            <p:cNvSpPr>
              <a:spLocks noChangeShapeType="1"/>
            </p:cNvSpPr>
            <p:nvPr/>
          </p:nvSpPr>
          <p:spPr bwMode="auto">
            <a:xfrm>
              <a:off x="418" y="258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85" name="Line 1056"/>
            <p:cNvSpPr>
              <a:spLocks noChangeShapeType="1"/>
            </p:cNvSpPr>
            <p:nvPr/>
          </p:nvSpPr>
          <p:spPr bwMode="auto">
            <a:xfrm>
              <a:off x="418" y="277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86" name="Line 1057"/>
            <p:cNvSpPr>
              <a:spLocks noChangeShapeType="1"/>
            </p:cNvSpPr>
            <p:nvPr/>
          </p:nvSpPr>
          <p:spPr bwMode="auto">
            <a:xfrm>
              <a:off x="418" y="296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87" name="Line 1058"/>
            <p:cNvSpPr>
              <a:spLocks noChangeShapeType="1"/>
            </p:cNvSpPr>
            <p:nvPr/>
          </p:nvSpPr>
          <p:spPr bwMode="auto">
            <a:xfrm>
              <a:off x="418" y="315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88" name="Line 1059"/>
            <p:cNvSpPr>
              <a:spLocks noChangeShapeType="1"/>
            </p:cNvSpPr>
            <p:nvPr/>
          </p:nvSpPr>
          <p:spPr bwMode="auto">
            <a:xfrm>
              <a:off x="418" y="335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89" name="Line 1060"/>
            <p:cNvSpPr>
              <a:spLocks noChangeShapeType="1"/>
            </p:cNvSpPr>
            <p:nvPr/>
          </p:nvSpPr>
          <p:spPr bwMode="auto">
            <a:xfrm>
              <a:off x="418" y="354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90" name="Line 1061"/>
            <p:cNvSpPr>
              <a:spLocks noChangeShapeType="1"/>
            </p:cNvSpPr>
            <p:nvPr/>
          </p:nvSpPr>
          <p:spPr bwMode="auto">
            <a:xfrm>
              <a:off x="166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91" name="Line 1062"/>
            <p:cNvSpPr>
              <a:spLocks noChangeShapeType="1"/>
            </p:cNvSpPr>
            <p:nvPr/>
          </p:nvSpPr>
          <p:spPr bwMode="auto">
            <a:xfrm>
              <a:off x="147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92" name="Line 1063"/>
            <p:cNvSpPr>
              <a:spLocks noChangeShapeType="1"/>
            </p:cNvSpPr>
            <p:nvPr/>
          </p:nvSpPr>
          <p:spPr bwMode="auto">
            <a:xfrm>
              <a:off x="128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93" name="Line 1064"/>
            <p:cNvSpPr>
              <a:spLocks noChangeShapeType="1"/>
            </p:cNvSpPr>
            <p:nvPr/>
          </p:nvSpPr>
          <p:spPr bwMode="auto">
            <a:xfrm>
              <a:off x="109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94" name="Line 1065"/>
            <p:cNvSpPr>
              <a:spLocks noChangeShapeType="1"/>
            </p:cNvSpPr>
            <p:nvPr/>
          </p:nvSpPr>
          <p:spPr bwMode="auto">
            <a:xfrm>
              <a:off x="89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95" name="Line 1066"/>
            <p:cNvSpPr>
              <a:spLocks noChangeShapeType="1"/>
            </p:cNvSpPr>
            <p:nvPr/>
          </p:nvSpPr>
          <p:spPr bwMode="auto">
            <a:xfrm>
              <a:off x="70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96" name="Line 1067"/>
            <p:cNvSpPr>
              <a:spLocks noChangeShapeType="1"/>
            </p:cNvSpPr>
            <p:nvPr/>
          </p:nvSpPr>
          <p:spPr bwMode="auto">
            <a:xfrm>
              <a:off x="51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97" name="Line 1068"/>
            <p:cNvSpPr>
              <a:spLocks noChangeShapeType="1"/>
            </p:cNvSpPr>
            <p:nvPr/>
          </p:nvSpPr>
          <p:spPr bwMode="auto">
            <a:xfrm>
              <a:off x="205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98" name="Line 1069"/>
            <p:cNvSpPr>
              <a:spLocks noChangeShapeType="1"/>
            </p:cNvSpPr>
            <p:nvPr/>
          </p:nvSpPr>
          <p:spPr bwMode="auto">
            <a:xfrm>
              <a:off x="224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99" name="Line 1070"/>
            <p:cNvSpPr>
              <a:spLocks noChangeShapeType="1"/>
            </p:cNvSpPr>
            <p:nvPr/>
          </p:nvSpPr>
          <p:spPr bwMode="auto">
            <a:xfrm>
              <a:off x="243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00" name="Line 1071"/>
            <p:cNvSpPr>
              <a:spLocks noChangeShapeType="1"/>
            </p:cNvSpPr>
            <p:nvPr/>
          </p:nvSpPr>
          <p:spPr bwMode="auto">
            <a:xfrm>
              <a:off x="2626" y="758"/>
              <a:ext cx="0" cy="2928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01" name="Line 1072"/>
            <p:cNvSpPr>
              <a:spLocks noChangeShapeType="1"/>
            </p:cNvSpPr>
            <p:nvPr/>
          </p:nvSpPr>
          <p:spPr bwMode="auto">
            <a:xfrm>
              <a:off x="281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02" name="Line 1073"/>
            <p:cNvSpPr>
              <a:spLocks noChangeShapeType="1"/>
            </p:cNvSpPr>
            <p:nvPr/>
          </p:nvSpPr>
          <p:spPr bwMode="auto">
            <a:xfrm>
              <a:off x="301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03" name="Line 1074"/>
            <p:cNvSpPr>
              <a:spLocks noChangeShapeType="1"/>
            </p:cNvSpPr>
            <p:nvPr/>
          </p:nvSpPr>
          <p:spPr bwMode="auto">
            <a:xfrm>
              <a:off x="320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04" name="Text Box 1075"/>
            <p:cNvSpPr txBox="1">
              <a:spLocks noChangeArrowheads="1"/>
            </p:cNvSpPr>
            <p:nvPr/>
          </p:nvSpPr>
          <p:spPr bwMode="auto">
            <a:xfrm>
              <a:off x="3336" y="20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i="1" dirty="0">
                  <a:solidFill>
                    <a:prstClr val="black"/>
                  </a:solidFill>
                </a:rPr>
                <a:t>x</a:t>
              </a:r>
            </a:p>
          </p:txBody>
        </p:sp>
        <p:sp>
          <p:nvSpPr>
            <p:cNvPr id="14405" name="Text Box 1076"/>
            <p:cNvSpPr txBox="1">
              <a:spLocks noChangeArrowheads="1"/>
            </p:cNvSpPr>
            <p:nvPr/>
          </p:nvSpPr>
          <p:spPr bwMode="auto">
            <a:xfrm>
              <a:off x="1666" y="51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i="1" dirty="0">
                  <a:solidFill>
                    <a:prstClr val="black"/>
                  </a:solidFill>
                </a:rPr>
                <a:t>y</a:t>
              </a:r>
            </a:p>
          </p:txBody>
        </p:sp>
      </p:grpSp>
      <p:grpSp>
        <p:nvGrpSpPr>
          <p:cNvPr id="8" name="Group 1126"/>
          <p:cNvGrpSpPr>
            <a:grpSpLocks/>
          </p:cNvGrpSpPr>
          <p:nvPr/>
        </p:nvGrpSpPr>
        <p:grpSpPr bwMode="auto">
          <a:xfrm>
            <a:off x="5410200" y="4152900"/>
            <a:ext cx="914400" cy="495300"/>
            <a:chOff x="3408" y="2616"/>
            <a:chExt cx="576" cy="312"/>
          </a:xfrm>
        </p:grpSpPr>
        <p:sp>
          <p:nvSpPr>
            <p:cNvPr id="14372" name="Oval 1081"/>
            <p:cNvSpPr>
              <a:spLocks noChangeArrowheads="1"/>
            </p:cNvSpPr>
            <p:nvPr/>
          </p:nvSpPr>
          <p:spPr bwMode="auto">
            <a:xfrm>
              <a:off x="3912" y="26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73" name="Text Box 1082"/>
            <p:cNvSpPr txBox="1">
              <a:spLocks noChangeArrowheads="1"/>
            </p:cNvSpPr>
            <p:nvPr/>
          </p:nvSpPr>
          <p:spPr bwMode="auto">
            <a:xfrm>
              <a:off x="3408" y="264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(0, 0)</a:t>
              </a:r>
            </a:p>
          </p:txBody>
        </p:sp>
      </p:grpSp>
      <p:grpSp>
        <p:nvGrpSpPr>
          <p:cNvPr id="9" name="Group 1116"/>
          <p:cNvGrpSpPr>
            <a:grpSpLocks/>
          </p:cNvGrpSpPr>
          <p:nvPr/>
        </p:nvGrpSpPr>
        <p:grpSpPr bwMode="auto">
          <a:xfrm>
            <a:off x="7010400" y="3124200"/>
            <a:ext cx="1025525" cy="519113"/>
            <a:chOff x="4416" y="1968"/>
            <a:chExt cx="646" cy="327"/>
          </a:xfrm>
        </p:grpSpPr>
        <p:sp>
          <p:nvSpPr>
            <p:cNvPr id="14370" name="Oval 1084"/>
            <p:cNvSpPr>
              <a:spLocks noChangeArrowheads="1"/>
            </p:cNvSpPr>
            <p:nvPr/>
          </p:nvSpPr>
          <p:spPr bwMode="auto">
            <a:xfrm>
              <a:off x="4680" y="2232"/>
              <a:ext cx="48" cy="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71" name="Text Box 1085"/>
            <p:cNvSpPr txBox="1">
              <a:spLocks noChangeArrowheads="1"/>
            </p:cNvSpPr>
            <p:nvPr/>
          </p:nvSpPr>
          <p:spPr bwMode="auto">
            <a:xfrm>
              <a:off x="4416" y="1968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(4, 2)</a:t>
              </a:r>
            </a:p>
          </p:txBody>
        </p:sp>
      </p:grpSp>
      <p:grpSp>
        <p:nvGrpSpPr>
          <p:cNvPr id="10" name="Group 1115"/>
          <p:cNvGrpSpPr>
            <a:grpSpLocks/>
          </p:cNvGrpSpPr>
          <p:nvPr/>
        </p:nvGrpSpPr>
        <p:grpSpPr bwMode="auto">
          <a:xfrm>
            <a:off x="5638800" y="3581400"/>
            <a:ext cx="1046163" cy="457200"/>
            <a:chOff x="3552" y="2256"/>
            <a:chExt cx="659" cy="288"/>
          </a:xfrm>
        </p:grpSpPr>
        <p:sp>
          <p:nvSpPr>
            <p:cNvPr id="14368" name="Oval 1087"/>
            <p:cNvSpPr>
              <a:spLocks noChangeArrowheads="1"/>
            </p:cNvSpPr>
            <p:nvPr/>
          </p:nvSpPr>
          <p:spPr bwMode="auto">
            <a:xfrm>
              <a:off x="4115" y="243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69" name="Text Box 1088"/>
            <p:cNvSpPr txBox="1">
              <a:spLocks noChangeArrowheads="1"/>
            </p:cNvSpPr>
            <p:nvPr/>
          </p:nvSpPr>
          <p:spPr bwMode="auto">
            <a:xfrm>
              <a:off x="3552" y="2256"/>
              <a:ext cx="6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(1, 1)</a:t>
              </a:r>
            </a:p>
          </p:txBody>
        </p:sp>
      </p:grpSp>
      <p:grpSp>
        <p:nvGrpSpPr>
          <p:cNvPr id="14352" name="Group 1110"/>
          <p:cNvGrpSpPr>
            <a:grpSpLocks/>
          </p:cNvGrpSpPr>
          <p:nvPr/>
        </p:nvGrpSpPr>
        <p:grpSpPr bwMode="auto">
          <a:xfrm>
            <a:off x="2628900" y="577850"/>
            <a:ext cx="2095500" cy="534988"/>
            <a:chOff x="1656" y="364"/>
            <a:chExt cx="1320" cy="337"/>
          </a:xfrm>
        </p:grpSpPr>
        <p:sp>
          <p:nvSpPr>
            <p:cNvPr id="14367" name="Text Box 1029"/>
            <p:cNvSpPr txBox="1">
              <a:spLocks noChangeArrowheads="1"/>
            </p:cNvSpPr>
            <p:nvPr/>
          </p:nvSpPr>
          <p:spPr bwMode="auto">
            <a:xfrm>
              <a:off x="1656" y="374"/>
              <a:ext cx="6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prstClr val="black"/>
                  </a:solidFill>
                </a:rPr>
                <a:t>Graph</a:t>
              </a:r>
            </a:p>
          </p:txBody>
        </p:sp>
        <p:graphicFrame>
          <p:nvGraphicFramePr>
            <p:cNvPr id="14342" name="Object 1095"/>
            <p:cNvGraphicFramePr>
              <a:graphicFrameLocks noChangeAspect="1"/>
            </p:cNvGraphicFramePr>
            <p:nvPr/>
          </p:nvGraphicFramePr>
          <p:xfrm>
            <a:off x="2304" y="364"/>
            <a:ext cx="6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3" name="Equation" r:id="rId3" imgW="482400" imgH="241200" progId="Equation.3">
                    <p:embed/>
                  </p:oleObj>
                </mc:Choice>
                <mc:Fallback>
                  <p:oleObj name="Equation" r:id="rId3" imgW="4824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64"/>
                          <a:ext cx="6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53" name="Group 1119"/>
          <p:cNvGrpSpPr>
            <a:grpSpLocks/>
          </p:cNvGrpSpPr>
          <p:nvPr/>
        </p:nvGrpSpPr>
        <p:grpSpPr bwMode="auto">
          <a:xfrm>
            <a:off x="821872" y="4460875"/>
            <a:ext cx="1447800" cy="519113"/>
            <a:chOff x="528" y="1392"/>
            <a:chExt cx="912" cy="327"/>
          </a:xfrm>
        </p:grpSpPr>
        <p:sp>
          <p:nvSpPr>
            <p:cNvPr id="14366" name="Text Box 1040"/>
            <p:cNvSpPr txBox="1">
              <a:spLocks noChangeArrowheads="1"/>
            </p:cNvSpPr>
            <p:nvPr/>
          </p:nvSpPr>
          <p:spPr bwMode="auto">
            <a:xfrm>
              <a:off x="528" y="1392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prstClr val="black"/>
                  </a:solidFill>
                </a:rPr>
                <a:t>6</a:t>
              </a:r>
            </a:p>
          </p:txBody>
        </p:sp>
        <p:graphicFrame>
          <p:nvGraphicFramePr>
            <p:cNvPr id="14341" name="Object 1096"/>
            <p:cNvGraphicFramePr>
              <a:graphicFrameLocks noChangeAspect="1"/>
            </p:cNvGraphicFramePr>
            <p:nvPr/>
          </p:nvGraphicFramePr>
          <p:xfrm>
            <a:off x="1104" y="1392"/>
            <a:ext cx="33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4" name="Equation" r:id="rId5" imgW="241200" imgH="228600" progId="Equation.3">
                    <p:embed/>
                  </p:oleObj>
                </mc:Choice>
                <mc:Fallback>
                  <p:oleObj name="Equation" r:id="rId5" imgW="241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392"/>
                          <a:ext cx="336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54" name="Group 1121"/>
          <p:cNvGrpSpPr>
            <a:grpSpLocks/>
          </p:cNvGrpSpPr>
          <p:nvPr/>
        </p:nvGrpSpPr>
        <p:grpSpPr bwMode="auto">
          <a:xfrm>
            <a:off x="838200" y="3276600"/>
            <a:ext cx="1447800" cy="519113"/>
            <a:chOff x="528" y="2064"/>
            <a:chExt cx="912" cy="327"/>
          </a:xfrm>
        </p:grpSpPr>
        <p:sp>
          <p:nvSpPr>
            <p:cNvPr id="14365" name="Text Box 1034"/>
            <p:cNvSpPr txBox="1">
              <a:spLocks noChangeArrowheads="1"/>
            </p:cNvSpPr>
            <p:nvPr/>
          </p:nvSpPr>
          <p:spPr bwMode="auto">
            <a:xfrm>
              <a:off x="528" y="2064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prstClr val="black"/>
                  </a:solidFill>
                </a:rPr>
                <a:t>2</a:t>
              </a:r>
            </a:p>
          </p:txBody>
        </p:sp>
        <p:graphicFrame>
          <p:nvGraphicFramePr>
            <p:cNvPr id="14340" name="Object 1097"/>
            <p:cNvGraphicFramePr>
              <a:graphicFrameLocks noChangeAspect="1"/>
            </p:cNvGraphicFramePr>
            <p:nvPr/>
          </p:nvGraphicFramePr>
          <p:xfrm>
            <a:off x="1104" y="2072"/>
            <a:ext cx="336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5" name="Equation" r:id="rId7" imgW="241200" imgH="215640" progId="Equation.3">
                    <p:embed/>
                  </p:oleObj>
                </mc:Choice>
                <mc:Fallback>
                  <p:oleObj name="Equation" r:id="rId7" imgW="2412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072"/>
                          <a:ext cx="336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114"/>
          <p:cNvGrpSpPr>
            <a:grpSpLocks/>
          </p:cNvGrpSpPr>
          <p:nvPr/>
        </p:nvGrpSpPr>
        <p:grpSpPr bwMode="auto">
          <a:xfrm>
            <a:off x="6019800" y="3276600"/>
            <a:ext cx="1025525" cy="533400"/>
            <a:chOff x="3792" y="2064"/>
            <a:chExt cx="646" cy="336"/>
          </a:xfrm>
        </p:grpSpPr>
        <p:sp>
          <p:nvSpPr>
            <p:cNvPr id="14362" name="Oval 1090"/>
            <p:cNvSpPr>
              <a:spLocks noChangeArrowheads="1"/>
            </p:cNvSpPr>
            <p:nvPr/>
          </p:nvSpPr>
          <p:spPr bwMode="auto">
            <a:xfrm>
              <a:off x="4294" y="23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14363" name="Group 1113"/>
            <p:cNvGrpSpPr>
              <a:grpSpLocks/>
            </p:cNvGrpSpPr>
            <p:nvPr/>
          </p:nvGrpSpPr>
          <p:grpSpPr bwMode="auto">
            <a:xfrm>
              <a:off x="3792" y="2064"/>
              <a:ext cx="646" cy="288"/>
              <a:chOff x="3696" y="2016"/>
              <a:chExt cx="646" cy="288"/>
            </a:xfrm>
          </p:grpSpPr>
          <p:sp>
            <p:nvSpPr>
              <p:cNvPr id="14364" name="Text Box 1091"/>
              <p:cNvSpPr txBox="1">
                <a:spLocks noChangeArrowheads="1"/>
              </p:cNvSpPr>
              <p:nvPr/>
            </p:nvSpPr>
            <p:spPr bwMode="auto">
              <a:xfrm>
                <a:off x="3696" y="2016"/>
                <a:ext cx="6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prstClr val="black"/>
                    </a:solidFill>
                  </a:rPr>
                  <a:t>(2,     )</a:t>
                </a:r>
              </a:p>
            </p:txBody>
          </p:sp>
          <p:graphicFrame>
            <p:nvGraphicFramePr>
              <p:cNvPr id="14339" name="Object 1112"/>
              <p:cNvGraphicFramePr>
                <a:graphicFrameLocks noChangeAspect="1"/>
              </p:cNvGraphicFramePr>
              <p:nvPr/>
            </p:nvGraphicFramePr>
            <p:xfrm>
              <a:off x="3936" y="2016"/>
              <a:ext cx="288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46" name="Equation" r:id="rId9" imgW="241200" imgH="215640" progId="Equation.3">
                      <p:embed/>
                    </p:oleObj>
                  </mc:Choice>
                  <mc:Fallback>
                    <p:oleObj name="Equation" r:id="rId9" imgW="24120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2016"/>
                            <a:ext cx="288" cy="2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6" name="Group 1118"/>
          <p:cNvGrpSpPr>
            <a:grpSpLocks/>
          </p:cNvGrpSpPr>
          <p:nvPr/>
        </p:nvGrpSpPr>
        <p:grpSpPr bwMode="auto">
          <a:xfrm>
            <a:off x="7924800" y="2971800"/>
            <a:ext cx="1025525" cy="533400"/>
            <a:chOff x="4992" y="1872"/>
            <a:chExt cx="646" cy="336"/>
          </a:xfrm>
        </p:grpSpPr>
        <p:sp>
          <p:nvSpPr>
            <p:cNvPr id="14360" name="Oval 1078"/>
            <p:cNvSpPr>
              <a:spLocks noChangeArrowheads="1"/>
            </p:cNvSpPr>
            <p:nvPr/>
          </p:nvSpPr>
          <p:spPr bwMode="auto">
            <a:xfrm>
              <a:off x="5064" y="21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61" name="Text Box 1079"/>
            <p:cNvSpPr txBox="1">
              <a:spLocks noChangeArrowheads="1"/>
            </p:cNvSpPr>
            <p:nvPr/>
          </p:nvSpPr>
          <p:spPr bwMode="auto">
            <a:xfrm>
              <a:off x="4992" y="1872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(6,     )</a:t>
              </a:r>
            </a:p>
          </p:txBody>
        </p:sp>
        <p:graphicFrame>
          <p:nvGraphicFramePr>
            <p:cNvPr id="14338" name="Object 1117"/>
            <p:cNvGraphicFramePr>
              <a:graphicFrameLocks noChangeAspect="1"/>
            </p:cNvGraphicFramePr>
            <p:nvPr/>
          </p:nvGraphicFramePr>
          <p:xfrm>
            <a:off x="5232" y="1872"/>
            <a:ext cx="28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7" name="Equation" r:id="rId10" imgW="241200" imgH="228600" progId="Equation.3">
                    <p:embed/>
                  </p:oleObj>
                </mc:Choice>
                <mc:Fallback>
                  <p:oleObj name="Equation" r:id="rId10" imgW="241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872"/>
                          <a:ext cx="288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130"/>
          <p:cNvGrpSpPr>
            <a:grpSpLocks/>
          </p:cNvGrpSpPr>
          <p:nvPr/>
        </p:nvGrpSpPr>
        <p:grpSpPr bwMode="auto">
          <a:xfrm>
            <a:off x="6223000" y="3429000"/>
            <a:ext cx="2311400" cy="784225"/>
            <a:chOff x="3920" y="2160"/>
            <a:chExt cx="1456" cy="494"/>
          </a:xfrm>
        </p:grpSpPr>
        <p:sp>
          <p:nvSpPr>
            <p:cNvPr id="14358" name="Freeform 1107"/>
            <p:cNvSpPr>
              <a:spLocks/>
            </p:cNvSpPr>
            <p:nvPr/>
          </p:nvSpPr>
          <p:spPr bwMode="auto">
            <a:xfrm>
              <a:off x="3920" y="2160"/>
              <a:ext cx="1401" cy="494"/>
            </a:xfrm>
            <a:custGeom>
              <a:avLst/>
              <a:gdLst>
                <a:gd name="T0" fmla="*/ 13 w 1401"/>
                <a:gd name="T1" fmla="*/ 486 h 494"/>
                <a:gd name="T2" fmla="*/ 28 w 1401"/>
                <a:gd name="T3" fmla="*/ 459 h 494"/>
                <a:gd name="T4" fmla="*/ 42 w 1401"/>
                <a:gd name="T5" fmla="*/ 440 h 494"/>
                <a:gd name="T6" fmla="*/ 58 w 1401"/>
                <a:gd name="T7" fmla="*/ 419 h 494"/>
                <a:gd name="T8" fmla="*/ 73 w 1401"/>
                <a:gd name="T9" fmla="*/ 399 h 494"/>
                <a:gd name="T10" fmla="*/ 99 w 1401"/>
                <a:gd name="T11" fmla="*/ 374 h 494"/>
                <a:gd name="T12" fmla="*/ 141 w 1401"/>
                <a:gd name="T13" fmla="*/ 341 h 494"/>
                <a:gd name="T14" fmla="*/ 207 w 1401"/>
                <a:gd name="T15" fmla="*/ 300 h 494"/>
                <a:gd name="T16" fmla="*/ 249 w 1401"/>
                <a:gd name="T17" fmla="*/ 276 h 494"/>
                <a:gd name="T18" fmla="*/ 369 w 1401"/>
                <a:gd name="T19" fmla="*/ 227 h 494"/>
                <a:gd name="T20" fmla="*/ 534 w 1401"/>
                <a:gd name="T21" fmla="*/ 168 h 494"/>
                <a:gd name="T22" fmla="*/ 680 w 1401"/>
                <a:gd name="T23" fmla="*/ 129 h 494"/>
                <a:gd name="T24" fmla="*/ 836 w 1401"/>
                <a:gd name="T25" fmla="*/ 90 h 494"/>
                <a:gd name="T26" fmla="*/ 891 w 1401"/>
                <a:gd name="T27" fmla="*/ 78 h 494"/>
                <a:gd name="T28" fmla="*/ 1009 w 1401"/>
                <a:gd name="T29" fmla="*/ 50 h 494"/>
                <a:gd name="T30" fmla="*/ 1166 w 1401"/>
                <a:gd name="T31" fmla="*/ 21 h 494"/>
                <a:gd name="T32" fmla="*/ 1401 w 1401"/>
                <a:gd name="T33" fmla="*/ 0 h 49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401"/>
                <a:gd name="T52" fmla="*/ 0 h 494"/>
                <a:gd name="T53" fmla="*/ 1401 w 1401"/>
                <a:gd name="T54" fmla="*/ 494 h 49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401" h="494">
                  <a:moveTo>
                    <a:pt x="13" y="486"/>
                  </a:moveTo>
                  <a:cubicBezTo>
                    <a:pt x="42" y="437"/>
                    <a:pt x="0" y="494"/>
                    <a:pt x="28" y="459"/>
                  </a:cubicBezTo>
                  <a:cubicBezTo>
                    <a:pt x="32" y="454"/>
                    <a:pt x="38" y="444"/>
                    <a:pt x="42" y="440"/>
                  </a:cubicBezTo>
                  <a:cubicBezTo>
                    <a:pt x="51" y="431"/>
                    <a:pt x="48" y="427"/>
                    <a:pt x="58" y="419"/>
                  </a:cubicBezTo>
                  <a:cubicBezTo>
                    <a:pt x="62" y="416"/>
                    <a:pt x="86" y="383"/>
                    <a:pt x="73" y="399"/>
                  </a:cubicBezTo>
                  <a:cubicBezTo>
                    <a:pt x="77" y="394"/>
                    <a:pt x="94" y="378"/>
                    <a:pt x="99" y="374"/>
                  </a:cubicBezTo>
                  <a:cubicBezTo>
                    <a:pt x="119" y="357"/>
                    <a:pt x="119" y="355"/>
                    <a:pt x="141" y="341"/>
                  </a:cubicBezTo>
                  <a:cubicBezTo>
                    <a:pt x="183" y="314"/>
                    <a:pt x="179" y="316"/>
                    <a:pt x="207" y="300"/>
                  </a:cubicBezTo>
                  <a:cubicBezTo>
                    <a:pt x="227" y="288"/>
                    <a:pt x="228" y="288"/>
                    <a:pt x="249" y="276"/>
                  </a:cubicBezTo>
                  <a:cubicBezTo>
                    <a:pt x="288" y="254"/>
                    <a:pt x="327" y="242"/>
                    <a:pt x="369" y="227"/>
                  </a:cubicBezTo>
                  <a:cubicBezTo>
                    <a:pt x="418" y="200"/>
                    <a:pt x="486" y="181"/>
                    <a:pt x="534" y="168"/>
                  </a:cubicBezTo>
                  <a:cubicBezTo>
                    <a:pt x="600" y="141"/>
                    <a:pt x="633" y="137"/>
                    <a:pt x="680" y="129"/>
                  </a:cubicBezTo>
                  <a:cubicBezTo>
                    <a:pt x="733" y="110"/>
                    <a:pt x="780" y="97"/>
                    <a:pt x="836" y="90"/>
                  </a:cubicBezTo>
                  <a:cubicBezTo>
                    <a:pt x="855" y="85"/>
                    <a:pt x="872" y="83"/>
                    <a:pt x="891" y="78"/>
                  </a:cubicBezTo>
                  <a:cubicBezTo>
                    <a:pt x="931" y="68"/>
                    <a:pt x="968" y="56"/>
                    <a:pt x="1009" y="50"/>
                  </a:cubicBezTo>
                  <a:cubicBezTo>
                    <a:pt x="1061" y="34"/>
                    <a:pt x="1103" y="29"/>
                    <a:pt x="1166" y="21"/>
                  </a:cubicBezTo>
                  <a:cubicBezTo>
                    <a:pt x="1254" y="13"/>
                    <a:pt x="1314" y="0"/>
                    <a:pt x="1401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59" name="Line 1124"/>
            <p:cNvSpPr>
              <a:spLocks noChangeShapeType="1"/>
            </p:cNvSpPr>
            <p:nvPr/>
          </p:nvSpPr>
          <p:spPr bwMode="auto">
            <a:xfrm>
              <a:off x="5280" y="2160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317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153400" cy="1487488"/>
          </a:xfrm>
        </p:spPr>
        <p:txBody>
          <a:bodyPr/>
          <a:lstStyle/>
          <a:p>
            <a:pPr algn="l" eaLnBrk="1" hangingPunct="1"/>
            <a:r>
              <a:rPr lang="en-US" sz="3600" dirty="0" smtClean="0">
                <a:solidFill>
                  <a:srgbClr val="FF0000"/>
                </a:solidFill>
              </a:rPr>
              <a:t>Now, what is the </a:t>
            </a:r>
            <a:r>
              <a:rPr lang="en-US" sz="3600" b="1" u="sng" dirty="0" smtClean="0">
                <a:solidFill>
                  <a:srgbClr val="FF0000"/>
                </a:solidFill>
              </a:rPr>
              <a:t>domain</a:t>
            </a:r>
            <a:r>
              <a:rPr lang="en-US" sz="3600" dirty="0" smtClean="0">
                <a:solidFill>
                  <a:srgbClr val="FF0000"/>
                </a:solidFill>
              </a:rPr>
              <a:t> of this function? </a:t>
            </a:r>
            <a:r>
              <a:rPr lang="en-US" sz="2800" dirty="0" smtClean="0">
                <a:solidFill>
                  <a:srgbClr val="FF0000"/>
                </a:solidFill>
              </a:rPr>
              <a:t>(in other words, for what values of x is it defined?)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The square root function is only defined for values of x that make the radicand (the number under the radical) </a:t>
            </a:r>
            <a:r>
              <a:rPr lang="en-US" dirty="0" smtClean="0">
                <a:cs typeface="Arial" charset="0"/>
              </a:rPr>
              <a:t>≥ 0.</a:t>
            </a:r>
          </a:p>
          <a:p>
            <a:pPr eaLnBrk="1" hangingPunct="1">
              <a:buFontTx/>
              <a:buNone/>
            </a:pPr>
            <a:endParaRPr lang="en-US" sz="1000" dirty="0" smtClean="0"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cs typeface="Arial" charset="0"/>
              </a:rPr>
              <a:t>So for the function            , the domain is </a:t>
            </a:r>
          </a:p>
          <a:p>
            <a:pPr eaLnBrk="1" hangingPunct="1">
              <a:buFontTx/>
              <a:buNone/>
            </a:pPr>
            <a:r>
              <a:rPr lang="en-US" dirty="0" smtClean="0">
                <a:cs typeface="Arial" charset="0"/>
              </a:rPr>
              <a:t>         </a:t>
            </a:r>
            <a:r>
              <a:rPr lang="en-US" dirty="0" smtClean="0">
                <a:solidFill>
                  <a:schemeClr val="accent2"/>
                </a:solidFill>
                <a:cs typeface="Arial" charset="0"/>
              </a:rPr>
              <a:t>{ x | x ≥ 0}</a:t>
            </a:r>
            <a:r>
              <a:rPr lang="en-US" dirty="0" smtClean="0">
                <a:cs typeface="Arial" charset="0"/>
              </a:rPr>
              <a:t>  (in </a:t>
            </a:r>
            <a:r>
              <a:rPr lang="en-US" i="1" dirty="0" smtClean="0">
                <a:solidFill>
                  <a:srgbClr val="000000"/>
                </a:solidFill>
                <a:cs typeface="Arial" charset="0"/>
              </a:rPr>
              <a:t>set notation</a:t>
            </a:r>
            <a:r>
              <a:rPr lang="en-US" dirty="0" smtClean="0">
                <a:cs typeface="Arial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dirty="0" smtClean="0">
                <a:cs typeface="Arial" charset="0"/>
              </a:rPr>
              <a:t>What would this be in </a:t>
            </a:r>
            <a:r>
              <a:rPr lang="en-US" i="1" dirty="0" smtClean="0">
                <a:solidFill>
                  <a:srgbClr val="FF0000"/>
                </a:solidFill>
                <a:cs typeface="Arial" charset="0"/>
              </a:rPr>
              <a:t>interval notation</a:t>
            </a:r>
            <a:r>
              <a:rPr lang="en-US" dirty="0" smtClean="0">
                <a:cs typeface="Arial" charset="0"/>
              </a:rPr>
              <a:t>?</a:t>
            </a:r>
          </a:p>
          <a:p>
            <a:pPr eaLnBrk="1" hangingPunct="1">
              <a:buFontTx/>
              <a:buNone/>
            </a:pPr>
            <a:r>
              <a:rPr lang="en-US" dirty="0" smtClean="0">
                <a:cs typeface="Arial" charset="0"/>
              </a:rPr>
              <a:t>     Answer: 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[0, ∞)</a:t>
            </a:r>
          </a:p>
          <a:p>
            <a:pPr eaLnBrk="1" hangingPunct="1">
              <a:buFontTx/>
              <a:buNone/>
            </a:pPr>
            <a:endParaRPr lang="en-US" dirty="0" smtClean="0">
              <a:cs typeface="Arial" charset="0"/>
            </a:endParaRPr>
          </a:p>
          <a:p>
            <a:pPr eaLnBrk="1" hangingPunct="1">
              <a:buFontTx/>
              <a:buNone/>
            </a:pPr>
            <a:endParaRPr lang="en-US" dirty="0" smtClean="0">
              <a:cs typeface="Arial" charset="0"/>
            </a:endParaRP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3640138" y="3368675"/>
          <a:ext cx="10668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Equation" r:id="rId3" imgW="482400" imgH="241200" progId="Equation.3">
                  <p:embed/>
                </p:oleObj>
              </mc:Choice>
              <mc:Fallback>
                <p:oleObj name="Equation" r:id="rId3" imgW="482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8" y="3368675"/>
                        <a:ext cx="10668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9343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Section 10.1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Radicals and Radical Functions</a:t>
            </a:r>
          </a:p>
        </p:txBody>
      </p:sp>
    </p:spTree>
    <p:extLst>
      <p:ext uri="{BB962C8B-B14F-4D97-AF65-F5344CB8AC3E}">
        <p14:creationId xmlns:p14="http://schemas.microsoft.com/office/powerpoint/2010/main" val="3358105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from today’s homework:</a:t>
            </a:r>
          </a:p>
        </p:txBody>
      </p:sp>
      <p:sp>
        <p:nvSpPr>
          <p:cNvPr id="2" name="Rectangle 1"/>
          <p:cNvSpPr/>
          <p:nvPr/>
        </p:nvSpPr>
        <p:spPr>
          <a:xfrm>
            <a:off x="2830659" y="3923807"/>
            <a:ext cx="1160895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[0, ∞)</a:t>
            </a:r>
            <a:endParaRPr lang="en-US" sz="3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19200" y="1524000"/>
                <a:ext cx="6303649" cy="1573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Identify the domain and then graph the function.</a:t>
                </a:r>
              </a:p>
              <a:p>
                <a:r>
                  <a:rPr lang="en-US" sz="2400" dirty="0" smtClean="0"/>
                  <a:t>Type your answer in interval notation.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rad>
                    <m:r>
                      <a:rPr lang="en-US" sz="2400" b="0" i="1" smtClean="0">
                        <a:latin typeface="Cambria Math"/>
                      </a:rPr>
                      <m:t>−3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524000"/>
                <a:ext cx="6303649" cy="1573764"/>
              </a:xfrm>
              <a:prstGeom prst="rect">
                <a:avLst/>
              </a:prstGeom>
              <a:blipFill rotWithShape="1">
                <a:blip r:embed="rId2"/>
                <a:stretch>
                  <a:fillRect l="-1451" t="-3101" r="-387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73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from today’s homework:</a:t>
            </a:r>
          </a:p>
        </p:txBody>
      </p:sp>
      <p:sp>
        <p:nvSpPr>
          <p:cNvPr id="5" name="Rectangle 4"/>
          <p:cNvSpPr/>
          <p:nvPr/>
        </p:nvSpPr>
        <p:spPr>
          <a:xfrm>
            <a:off x="3154416" y="3943271"/>
            <a:ext cx="1297151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[-5, ∞)</a:t>
            </a:r>
            <a:endParaRPr lang="en-US" sz="32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04569" y="1751554"/>
                <a:ext cx="6372578" cy="1620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Identify the domain and then graph the function. </a:t>
                </a:r>
              </a:p>
              <a:p>
                <a:r>
                  <a:rPr lang="en-US" sz="2400" dirty="0" smtClean="0"/>
                  <a:t>Type your answer in interval notation.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+5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569" y="1751554"/>
                <a:ext cx="6372578" cy="1620700"/>
              </a:xfrm>
              <a:prstGeom prst="rect">
                <a:avLst/>
              </a:prstGeom>
              <a:blipFill rotWithShape="1">
                <a:blip r:embed="rId2"/>
                <a:stretch>
                  <a:fillRect l="-1434" t="-3008" r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08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33"/>
          <p:cNvGrpSpPr>
            <a:grpSpLocks/>
          </p:cNvGrpSpPr>
          <p:nvPr/>
        </p:nvGrpSpPr>
        <p:grpSpPr bwMode="auto">
          <a:xfrm>
            <a:off x="3505200" y="3571875"/>
            <a:ext cx="5486400" cy="1238250"/>
            <a:chOff x="2208" y="2250"/>
            <a:chExt cx="3456" cy="780"/>
          </a:xfrm>
        </p:grpSpPr>
        <p:sp>
          <p:nvSpPr>
            <p:cNvPr id="16474" name="Freeform 1117"/>
            <p:cNvSpPr>
              <a:spLocks/>
            </p:cNvSpPr>
            <p:nvPr/>
          </p:nvSpPr>
          <p:spPr bwMode="auto">
            <a:xfrm flipH="1" flipV="1">
              <a:off x="2256" y="2640"/>
              <a:ext cx="1676" cy="390"/>
            </a:xfrm>
            <a:custGeom>
              <a:avLst/>
              <a:gdLst>
                <a:gd name="T0" fmla="*/ 0 w 1676"/>
                <a:gd name="T1" fmla="*/ 390 h 390"/>
                <a:gd name="T2" fmla="*/ 75 w 1676"/>
                <a:gd name="T3" fmla="*/ 291 h 390"/>
                <a:gd name="T4" fmla="*/ 129 w 1676"/>
                <a:gd name="T5" fmla="*/ 243 h 390"/>
                <a:gd name="T6" fmla="*/ 162 w 1676"/>
                <a:gd name="T7" fmla="*/ 222 h 390"/>
                <a:gd name="T8" fmla="*/ 203 w 1676"/>
                <a:gd name="T9" fmla="*/ 204 h 390"/>
                <a:gd name="T10" fmla="*/ 338 w 1676"/>
                <a:gd name="T11" fmla="*/ 159 h 390"/>
                <a:gd name="T12" fmla="*/ 426 w 1676"/>
                <a:gd name="T13" fmla="*/ 138 h 390"/>
                <a:gd name="T14" fmla="*/ 531 w 1676"/>
                <a:gd name="T15" fmla="*/ 120 h 390"/>
                <a:gd name="T16" fmla="*/ 602 w 1676"/>
                <a:gd name="T17" fmla="*/ 110 h 390"/>
                <a:gd name="T18" fmla="*/ 668 w 1676"/>
                <a:gd name="T19" fmla="*/ 101 h 390"/>
                <a:gd name="T20" fmla="*/ 720 w 1676"/>
                <a:gd name="T21" fmla="*/ 92 h 390"/>
                <a:gd name="T22" fmla="*/ 765 w 1676"/>
                <a:gd name="T23" fmla="*/ 87 h 390"/>
                <a:gd name="T24" fmla="*/ 866 w 1676"/>
                <a:gd name="T25" fmla="*/ 68 h 390"/>
                <a:gd name="T26" fmla="*/ 960 w 1676"/>
                <a:gd name="T27" fmla="*/ 54 h 390"/>
                <a:gd name="T28" fmla="*/ 1031 w 1676"/>
                <a:gd name="T29" fmla="*/ 45 h 390"/>
                <a:gd name="T30" fmla="*/ 1152 w 1676"/>
                <a:gd name="T31" fmla="*/ 30 h 390"/>
                <a:gd name="T32" fmla="*/ 1344 w 1676"/>
                <a:gd name="T33" fmla="*/ 17 h 390"/>
                <a:gd name="T34" fmla="*/ 1442 w 1676"/>
                <a:gd name="T35" fmla="*/ 12 h 390"/>
                <a:gd name="T36" fmla="*/ 1536 w 1676"/>
                <a:gd name="T37" fmla="*/ 6 h 390"/>
                <a:gd name="T38" fmla="*/ 1676 w 1676"/>
                <a:gd name="T39" fmla="*/ 0 h 3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676"/>
                <a:gd name="T61" fmla="*/ 0 h 390"/>
                <a:gd name="T62" fmla="*/ 1676 w 1676"/>
                <a:gd name="T63" fmla="*/ 390 h 39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676" h="390">
                  <a:moveTo>
                    <a:pt x="0" y="390"/>
                  </a:moveTo>
                  <a:cubicBezTo>
                    <a:pt x="12" y="374"/>
                    <a:pt x="54" y="315"/>
                    <a:pt x="75" y="291"/>
                  </a:cubicBezTo>
                  <a:cubicBezTo>
                    <a:pt x="96" y="267"/>
                    <a:pt x="115" y="254"/>
                    <a:pt x="129" y="243"/>
                  </a:cubicBezTo>
                  <a:cubicBezTo>
                    <a:pt x="143" y="232"/>
                    <a:pt x="150" y="228"/>
                    <a:pt x="162" y="222"/>
                  </a:cubicBezTo>
                  <a:cubicBezTo>
                    <a:pt x="174" y="216"/>
                    <a:pt x="174" y="214"/>
                    <a:pt x="203" y="204"/>
                  </a:cubicBezTo>
                  <a:cubicBezTo>
                    <a:pt x="232" y="194"/>
                    <a:pt x="301" y="170"/>
                    <a:pt x="338" y="159"/>
                  </a:cubicBezTo>
                  <a:cubicBezTo>
                    <a:pt x="375" y="148"/>
                    <a:pt x="394" y="144"/>
                    <a:pt x="426" y="138"/>
                  </a:cubicBezTo>
                  <a:cubicBezTo>
                    <a:pt x="458" y="132"/>
                    <a:pt x="502" y="125"/>
                    <a:pt x="531" y="120"/>
                  </a:cubicBezTo>
                  <a:cubicBezTo>
                    <a:pt x="560" y="115"/>
                    <a:pt x="579" y="113"/>
                    <a:pt x="602" y="110"/>
                  </a:cubicBezTo>
                  <a:cubicBezTo>
                    <a:pt x="625" y="107"/>
                    <a:pt x="648" y="104"/>
                    <a:pt x="668" y="101"/>
                  </a:cubicBezTo>
                  <a:cubicBezTo>
                    <a:pt x="688" y="98"/>
                    <a:pt x="704" y="94"/>
                    <a:pt x="720" y="92"/>
                  </a:cubicBezTo>
                  <a:cubicBezTo>
                    <a:pt x="736" y="90"/>
                    <a:pt x="741" y="91"/>
                    <a:pt x="765" y="87"/>
                  </a:cubicBezTo>
                  <a:cubicBezTo>
                    <a:pt x="789" y="83"/>
                    <a:pt x="834" y="74"/>
                    <a:pt x="866" y="68"/>
                  </a:cubicBezTo>
                  <a:cubicBezTo>
                    <a:pt x="898" y="62"/>
                    <a:pt x="933" y="58"/>
                    <a:pt x="960" y="54"/>
                  </a:cubicBezTo>
                  <a:cubicBezTo>
                    <a:pt x="987" y="50"/>
                    <a:pt x="999" y="49"/>
                    <a:pt x="1031" y="45"/>
                  </a:cubicBezTo>
                  <a:cubicBezTo>
                    <a:pt x="1063" y="41"/>
                    <a:pt x="1100" y="35"/>
                    <a:pt x="1152" y="30"/>
                  </a:cubicBezTo>
                  <a:cubicBezTo>
                    <a:pt x="1204" y="25"/>
                    <a:pt x="1296" y="20"/>
                    <a:pt x="1344" y="17"/>
                  </a:cubicBezTo>
                  <a:cubicBezTo>
                    <a:pt x="1392" y="14"/>
                    <a:pt x="1410" y="14"/>
                    <a:pt x="1442" y="12"/>
                  </a:cubicBezTo>
                  <a:cubicBezTo>
                    <a:pt x="1474" y="10"/>
                    <a:pt x="1497" y="8"/>
                    <a:pt x="1536" y="6"/>
                  </a:cubicBezTo>
                  <a:cubicBezTo>
                    <a:pt x="1575" y="4"/>
                    <a:pt x="1647" y="1"/>
                    <a:pt x="1676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75" name="Freeform 1116"/>
            <p:cNvSpPr>
              <a:spLocks/>
            </p:cNvSpPr>
            <p:nvPr/>
          </p:nvSpPr>
          <p:spPr bwMode="auto">
            <a:xfrm>
              <a:off x="3936" y="2250"/>
              <a:ext cx="1676" cy="390"/>
            </a:xfrm>
            <a:custGeom>
              <a:avLst/>
              <a:gdLst>
                <a:gd name="T0" fmla="*/ 0 w 1676"/>
                <a:gd name="T1" fmla="*/ 390 h 390"/>
                <a:gd name="T2" fmla="*/ 75 w 1676"/>
                <a:gd name="T3" fmla="*/ 291 h 390"/>
                <a:gd name="T4" fmla="*/ 129 w 1676"/>
                <a:gd name="T5" fmla="*/ 243 h 390"/>
                <a:gd name="T6" fmla="*/ 162 w 1676"/>
                <a:gd name="T7" fmla="*/ 222 h 390"/>
                <a:gd name="T8" fmla="*/ 203 w 1676"/>
                <a:gd name="T9" fmla="*/ 204 h 390"/>
                <a:gd name="T10" fmla="*/ 338 w 1676"/>
                <a:gd name="T11" fmla="*/ 159 h 390"/>
                <a:gd name="T12" fmla="*/ 426 w 1676"/>
                <a:gd name="T13" fmla="*/ 138 h 390"/>
                <a:gd name="T14" fmla="*/ 531 w 1676"/>
                <a:gd name="T15" fmla="*/ 120 h 390"/>
                <a:gd name="T16" fmla="*/ 602 w 1676"/>
                <a:gd name="T17" fmla="*/ 110 h 390"/>
                <a:gd name="T18" fmla="*/ 668 w 1676"/>
                <a:gd name="T19" fmla="*/ 101 h 390"/>
                <a:gd name="T20" fmla="*/ 720 w 1676"/>
                <a:gd name="T21" fmla="*/ 92 h 390"/>
                <a:gd name="T22" fmla="*/ 765 w 1676"/>
                <a:gd name="T23" fmla="*/ 87 h 390"/>
                <a:gd name="T24" fmla="*/ 866 w 1676"/>
                <a:gd name="T25" fmla="*/ 68 h 390"/>
                <a:gd name="T26" fmla="*/ 960 w 1676"/>
                <a:gd name="T27" fmla="*/ 54 h 390"/>
                <a:gd name="T28" fmla="*/ 1031 w 1676"/>
                <a:gd name="T29" fmla="*/ 45 h 390"/>
                <a:gd name="T30" fmla="*/ 1152 w 1676"/>
                <a:gd name="T31" fmla="*/ 30 h 390"/>
                <a:gd name="T32" fmla="*/ 1344 w 1676"/>
                <a:gd name="T33" fmla="*/ 17 h 390"/>
                <a:gd name="T34" fmla="*/ 1442 w 1676"/>
                <a:gd name="T35" fmla="*/ 12 h 390"/>
                <a:gd name="T36" fmla="*/ 1536 w 1676"/>
                <a:gd name="T37" fmla="*/ 6 h 390"/>
                <a:gd name="T38" fmla="*/ 1676 w 1676"/>
                <a:gd name="T39" fmla="*/ 0 h 3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676"/>
                <a:gd name="T61" fmla="*/ 0 h 390"/>
                <a:gd name="T62" fmla="*/ 1676 w 1676"/>
                <a:gd name="T63" fmla="*/ 390 h 39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676" h="390">
                  <a:moveTo>
                    <a:pt x="0" y="390"/>
                  </a:moveTo>
                  <a:cubicBezTo>
                    <a:pt x="12" y="374"/>
                    <a:pt x="54" y="315"/>
                    <a:pt x="75" y="291"/>
                  </a:cubicBezTo>
                  <a:cubicBezTo>
                    <a:pt x="96" y="267"/>
                    <a:pt x="115" y="254"/>
                    <a:pt x="129" y="243"/>
                  </a:cubicBezTo>
                  <a:cubicBezTo>
                    <a:pt x="143" y="232"/>
                    <a:pt x="150" y="228"/>
                    <a:pt x="162" y="222"/>
                  </a:cubicBezTo>
                  <a:cubicBezTo>
                    <a:pt x="174" y="216"/>
                    <a:pt x="174" y="214"/>
                    <a:pt x="203" y="204"/>
                  </a:cubicBezTo>
                  <a:cubicBezTo>
                    <a:pt x="232" y="194"/>
                    <a:pt x="301" y="170"/>
                    <a:pt x="338" y="159"/>
                  </a:cubicBezTo>
                  <a:cubicBezTo>
                    <a:pt x="375" y="148"/>
                    <a:pt x="394" y="144"/>
                    <a:pt x="426" y="138"/>
                  </a:cubicBezTo>
                  <a:cubicBezTo>
                    <a:pt x="458" y="132"/>
                    <a:pt x="502" y="125"/>
                    <a:pt x="531" y="120"/>
                  </a:cubicBezTo>
                  <a:cubicBezTo>
                    <a:pt x="560" y="115"/>
                    <a:pt x="579" y="113"/>
                    <a:pt x="602" y="110"/>
                  </a:cubicBezTo>
                  <a:cubicBezTo>
                    <a:pt x="625" y="107"/>
                    <a:pt x="648" y="104"/>
                    <a:pt x="668" y="101"/>
                  </a:cubicBezTo>
                  <a:cubicBezTo>
                    <a:pt x="688" y="98"/>
                    <a:pt x="704" y="94"/>
                    <a:pt x="720" y="92"/>
                  </a:cubicBezTo>
                  <a:cubicBezTo>
                    <a:pt x="736" y="90"/>
                    <a:pt x="741" y="91"/>
                    <a:pt x="765" y="87"/>
                  </a:cubicBezTo>
                  <a:cubicBezTo>
                    <a:pt x="789" y="83"/>
                    <a:pt x="834" y="74"/>
                    <a:pt x="866" y="68"/>
                  </a:cubicBezTo>
                  <a:cubicBezTo>
                    <a:pt x="898" y="62"/>
                    <a:pt x="933" y="58"/>
                    <a:pt x="960" y="54"/>
                  </a:cubicBezTo>
                  <a:cubicBezTo>
                    <a:pt x="987" y="50"/>
                    <a:pt x="999" y="49"/>
                    <a:pt x="1031" y="45"/>
                  </a:cubicBezTo>
                  <a:cubicBezTo>
                    <a:pt x="1063" y="41"/>
                    <a:pt x="1100" y="35"/>
                    <a:pt x="1152" y="30"/>
                  </a:cubicBezTo>
                  <a:cubicBezTo>
                    <a:pt x="1204" y="25"/>
                    <a:pt x="1296" y="20"/>
                    <a:pt x="1344" y="17"/>
                  </a:cubicBezTo>
                  <a:cubicBezTo>
                    <a:pt x="1392" y="14"/>
                    <a:pt x="1410" y="14"/>
                    <a:pt x="1442" y="12"/>
                  </a:cubicBezTo>
                  <a:cubicBezTo>
                    <a:pt x="1474" y="10"/>
                    <a:pt x="1497" y="8"/>
                    <a:pt x="1536" y="6"/>
                  </a:cubicBezTo>
                  <a:cubicBezTo>
                    <a:pt x="1575" y="4"/>
                    <a:pt x="1647" y="1"/>
                    <a:pt x="1676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76" name="Line 1131"/>
            <p:cNvSpPr>
              <a:spLocks noChangeShapeType="1"/>
            </p:cNvSpPr>
            <p:nvPr/>
          </p:nvSpPr>
          <p:spPr bwMode="auto">
            <a:xfrm flipH="1">
              <a:off x="2208" y="3024"/>
              <a:ext cx="4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77" name="Line 1132"/>
            <p:cNvSpPr>
              <a:spLocks noChangeShapeType="1"/>
            </p:cNvSpPr>
            <p:nvPr/>
          </p:nvSpPr>
          <p:spPr bwMode="auto">
            <a:xfrm>
              <a:off x="5616" y="2256"/>
              <a:ext cx="4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6392" name="Group 1026"/>
          <p:cNvGrpSpPr>
            <a:grpSpLocks/>
          </p:cNvGrpSpPr>
          <p:nvPr/>
        </p:nvGrpSpPr>
        <p:grpSpPr bwMode="auto">
          <a:xfrm>
            <a:off x="381000" y="457200"/>
            <a:ext cx="1905000" cy="762000"/>
            <a:chOff x="192" y="240"/>
            <a:chExt cx="1200" cy="480"/>
          </a:xfrm>
        </p:grpSpPr>
        <p:sp>
          <p:nvSpPr>
            <p:cNvPr id="16472" name="Rectangle 1027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73" name="Text Box 1028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</a:rPr>
                <a:t>Example</a:t>
              </a:r>
            </a:p>
          </p:txBody>
        </p:sp>
      </p:grpSp>
      <p:grpSp>
        <p:nvGrpSpPr>
          <p:cNvPr id="16393" name="Group 1029"/>
          <p:cNvGrpSpPr>
            <a:grpSpLocks/>
          </p:cNvGrpSpPr>
          <p:nvPr/>
        </p:nvGrpSpPr>
        <p:grpSpPr bwMode="auto">
          <a:xfrm>
            <a:off x="457200" y="1600200"/>
            <a:ext cx="2057400" cy="4572000"/>
            <a:chOff x="288" y="1008"/>
            <a:chExt cx="1296" cy="2880"/>
          </a:xfrm>
        </p:grpSpPr>
        <p:sp>
          <p:nvSpPr>
            <p:cNvPr id="16469" name="Line 1030"/>
            <p:cNvSpPr>
              <a:spLocks noChangeShapeType="1"/>
            </p:cNvSpPr>
            <p:nvPr/>
          </p:nvSpPr>
          <p:spPr bwMode="auto">
            <a:xfrm>
              <a:off x="288" y="1344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70" name="Line 1031"/>
            <p:cNvSpPr>
              <a:spLocks noChangeShapeType="1"/>
            </p:cNvSpPr>
            <p:nvPr/>
          </p:nvSpPr>
          <p:spPr bwMode="auto">
            <a:xfrm>
              <a:off x="912" y="1056"/>
              <a:ext cx="0" cy="28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71" name="Text Box 1032"/>
            <p:cNvSpPr txBox="1">
              <a:spLocks noChangeArrowheads="1"/>
            </p:cNvSpPr>
            <p:nvPr/>
          </p:nvSpPr>
          <p:spPr bwMode="auto">
            <a:xfrm>
              <a:off x="528" y="1008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prstClr val="black"/>
                  </a:solidFill>
                </a:rPr>
                <a:t>x</a:t>
              </a:r>
              <a:r>
                <a:rPr lang="en-US" sz="2800" dirty="0">
                  <a:solidFill>
                    <a:prstClr val="black"/>
                  </a:solidFill>
                </a:rPr>
                <a:t>         </a:t>
              </a:r>
              <a:r>
                <a:rPr lang="en-US" sz="2800" i="1" dirty="0">
                  <a:solidFill>
                    <a:prstClr val="black"/>
                  </a:solidFill>
                </a:rPr>
                <a:t>y</a:t>
              </a:r>
            </a:p>
          </p:txBody>
        </p:sp>
      </p:grpSp>
      <p:grpSp>
        <p:nvGrpSpPr>
          <p:cNvPr id="5" name="Group 1036"/>
          <p:cNvGrpSpPr>
            <a:grpSpLocks/>
          </p:cNvGrpSpPr>
          <p:nvPr/>
        </p:nvGrpSpPr>
        <p:grpSpPr bwMode="auto">
          <a:xfrm>
            <a:off x="762000" y="3352800"/>
            <a:ext cx="1524000" cy="519113"/>
            <a:chOff x="480" y="2400"/>
            <a:chExt cx="960" cy="327"/>
          </a:xfrm>
        </p:grpSpPr>
        <p:sp>
          <p:nvSpPr>
            <p:cNvPr id="16467" name="Text Box 1037"/>
            <p:cNvSpPr txBox="1">
              <a:spLocks noChangeArrowheads="1"/>
            </p:cNvSpPr>
            <p:nvPr/>
          </p:nvSpPr>
          <p:spPr bwMode="auto">
            <a:xfrm>
              <a:off x="480" y="240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prstClr val="black"/>
                  </a:solidFill>
                </a:rPr>
                <a:t> 1</a:t>
              </a:r>
            </a:p>
          </p:txBody>
        </p:sp>
        <p:sp>
          <p:nvSpPr>
            <p:cNvPr id="16468" name="Text Box 1038"/>
            <p:cNvSpPr txBox="1">
              <a:spLocks noChangeArrowheads="1"/>
            </p:cNvSpPr>
            <p:nvPr/>
          </p:nvSpPr>
          <p:spPr bwMode="auto">
            <a:xfrm>
              <a:off x="1104" y="240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prstClr val="black"/>
                  </a:solidFill>
                </a:rPr>
                <a:t> 1</a:t>
              </a:r>
            </a:p>
          </p:txBody>
        </p:sp>
      </p:grpSp>
      <p:grpSp>
        <p:nvGrpSpPr>
          <p:cNvPr id="6" name="Group 1039"/>
          <p:cNvGrpSpPr>
            <a:grpSpLocks/>
          </p:cNvGrpSpPr>
          <p:nvPr/>
        </p:nvGrpSpPr>
        <p:grpSpPr bwMode="auto">
          <a:xfrm>
            <a:off x="762000" y="3886200"/>
            <a:ext cx="1447800" cy="519113"/>
            <a:chOff x="480" y="2736"/>
            <a:chExt cx="912" cy="327"/>
          </a:xfrm>
        </p:grpSpPr>
        <p:sp>
          <p:nvSpPr>
            <p:cNvPr id="16465" name="Text Box 1040"/>
            <p:cNvSpPr txBox="1">
              <a:spLocks noChangeArrowheads="1"/>
            </p:cNvSpPr>
            <p:nvPr/>
          </p:nvSpPr>
          <p:spPr bwMode="auto">
            <a:xfrm>
              <a:off x="480" y="273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prstClr val="black"/>
                  </a:solidFill>
                </a:rPr>
                <a:t> 0</a:t>
              </a:r>
            </a:p>
          </p:txBody>
        </p:sp>
        <p:sp>
          <p:nvSpPr>
            <p:cNvPr id="16466" name="Text Box 1041"/>
            <p:cNvSpPr txBox="1">
              <a:spLocks noChangeArrowheads="1"/>
            </p:cNvSpPr>
            <p:nvPr/>
          </p:nvSpPr>
          <p:spPr bwMode="auto">
            <a:xfrm>
              <a:off x="1152" y="2736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prstClr val="black"/>
                  </a:solidFill>
                </a:rPr>
                <a:t>0</a:t>
              </a:r>
            </a:p>
          </p:txBody>
        </p:sp>
      </p:grpSp>
      <p:grpSp>
        <p:nvGrpSpPr>
          <p:cNvPr id="16396" name="Group 1042"/>
          <p:cNvGrpSpPr>
            <a:grpSpLocks/>
          </p:cNvGrpSpPr>
          <p:nvPr/>
        </p:nvGrpSpPr>
        <p:grpSpPr bwMode="auto">
          <a:xfrm>
            <a:off x="3886200" y="1524000"/>
            <a:ext cx="5045075" cy="5029200"/>
            <a:chOff x="370" y="518"/>
            <a:chExt cx="3178" cy="3168"/>
          </a:xfrm>
        </p:grpSpPr>
        <p:sp>
          <p:nvSpPr>
            <p:cNvPr id="16433" name="Line 1043"/>
            <p:cNvSpPr>
              <a:spLocks noChangeShapeType="1"/>
            </p:cNvSpPr>
            <p:nvPr/>
          </p:nvSpPr>
          <p:spPr bwMode="auto">
            <a:xfrm>
              <a:off x="1858" y="710"/>
              <a:ext cx="0" cy="29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34" name="Line 1044"/>
            <p:cNvSpPr>
              <a:spLocks noChangeShapeType="1"/>
            </p:cNvSpPr>
            <p:nvPr/>
          </p:nvSpPr>
          <p:spPr bwMode="auto">
            <a:xfrm>
              <a:off x="370" y="2198"/>
              <a:ext cx="29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35" name="Line 1045"/>
            <p:cNvSpPr>
              <a:spLocks noChangeShapeType="1"/>
            </p:cNvSpPr>
            <p:nvPr/>
          </p:nvSpPr>
          <p:spPr bwMode="auto">
            <a:xfrm>
              <a:off x="418" y="200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36" name="Line 1046"/>
            <p:cNvSpPr>
              <a:spLocks noChangeShapeType="1"/>
            </p:cNvSpPr>
            <p:nvPr/>
          </p:nvSpPr>
          <p:spPr bwMode="auto">
            <a:xfrm>
              <a:off x="418" y="181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37" name="Line 1047"/>
            <p:cNvSpPr>
              <a:spLocks noChangeShapeType="1"/>
            </p:cNvSpPr>
            <p:nvPr/>
          </p:nvSpPr>
          <p:spPr bwMode="auto">
            <a:xfrm>
              <a:off x="418" y="162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38" name="Line 1048"/>
            <p:cNvSpPr>
              <a:spLocks noChangeShapeType="1"/>
            </p:cNvSpPr>
            <p:nvPr/>
          </p:nvSpPr>
          <p:spPr bwMode="auto">
            <a:xfrm>
              <a:off x="418" y="143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39" name="Line 1049"/>
            <p:cNvSpPr>
              <a:spLocks noChangeShapeType="1"/>
            </p:cNvSpPr>
            <p:nvPr/>
          </p:nvSpPr>
          <p:spPr bwMode="auto">
            <a:xfrm>
              <a:off x="418" y="123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40" name="Line 1050"/>
            <p:cNvSpPr>
              <a:spLocks noChangeShapeType="1"/>
            </p:cNvSpPr>
            <p:nvPr/>
          </p:nvSpPr>
          <p:spPr bwMode="auto">
            <a:xfrm>
              <a:off x="418" y="104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41" name="Line 1051"/>
            <p:cNvSpPr>
              <a:spLocks noChangeShapeType="1"/>
            </p:cNvSpPr>
            <p:nvPr/>
          </p:nvSpPr>
          <p:spPr bwMode="auto">
            <a:xfrm>
              <a:off x="418" y="85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42" name="Line 1052"/>
            <p:cNvSpPr>
              <a:spLocks noChangeShapeType="1"/>
            </p:cNvSpPr>
            <p:nvPr/>
          </p:nvSpPr>
          <p:spPr bwMode="auto">
            <a:xfrm>
              <a:off x="418" y="239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43" name="Line 1053"/>
            <p:cNvSpPr>
              <a:spLocks noChangeShapeType="1"/>
            </p:cNvSpPr>
            <p:nvPr/>
          </p:nvSpPr>
          <p:spPr bwMode="auto">
            <a:xfrm>
              <a:off x="418" y="258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44" name="Line 1054"/>
            <p:cNvSpPr>
              <a:spLocks noChangeShapeType="1"/>
            </p:cNvSpPr>
            <p:nvPr/>
          </p:nvSpPr>
          <p:spPr bwMode="auto">
            <a:xfrm>
              <a:off x="418" y="277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45" name="Line 1055"/>
            <p:cNvSpPr>
              <a:spLocks noChangeShapeType="1"/>
            </p:cNvSpPr>
            <p:nvPr/>
          </p:nvSpPr>
          <p:spPr bwMode="auto">
            <a:xfrm>
              <a:off x="418" y="296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46" name="Line 1056"/>
            <p:cNvSpPr>
              <a:spLocks noChangeShapeType="1"/>
            </p:cNvSpPr>
            <p:nvPr/>
          </p:nvSpPr>
          <p:spPr bwMode="auto">
            <a:xfrm>
              <a:off x="418" y="315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47" name="Line 1057"/>
            <p:cNvSpPr>
              <a:spLocks noChangeShapeType="1"/>
            </p:cNvSpPr>
            <p:nvPr/>
          </p:nvSpPr>
          <p:spPr bwMode="auto">
            <a:xfrm>
              <a:off x="418" y="335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48" name="Line 1058"/>
            <p:cNvSpPr>
              <a:spLocks noChangeShapeType="1"/>
            </p:cNvSpPr>
            <p:nvPr/>
          </p:nvSpPr>
          <p:spPr bwMode="auto">
            <a:xfrm>
              <a:off x="418" y="354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49" name="Line 1059"/>
            <p:cNvSpPr>
              <a:spLocks noChangeShapeType="1"/>
            </p:cNvSpPr>
            <p:nvPr/>
          </p:nvSpPr>
          <p:spPr bwMode="auto">
            <a:xfrm>
              <a:off x="166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50" name="Line 1060"/>
            <p:cNvSpPr>
              <a:spLocks noChangeShapeType="1"/>
            </p:cNvSpPr>
            <p:nvPr/>
          </p:nvSpPr>
          <p:spPr bwMode="auto">
            <a:xfrm>
              <a:off x="147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51" name="Line 1061"/>
            <p:cNvSpPr>
              <a:spLocks noChangeShapeType="1"/>
            </p:cNvSpPr>
            <p:nvPr/>
          </p:nvSpPr>
          <p:spPr bwMode="auto">
            <a:xfrm>
              <a:off x="128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52" name="Line 1062"/>
            <p:cNvSpPr>
              <a:spLocks noChangeShapeType="1"/>
            </p:cNvSpPr>
            <p:nvPr/>
          </p:nvSpPr>
          <p:spPr bwMode="auto">
            <a:xfrm>
              <a:off x="109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53" name="Line 1063"/>
            <p:cNvSpPr>
              <a:spLocks noChangeShapeType="1"/>
            </p:cNvSpPr>
            <p:nvPr/>
          </p:nvSpPr>
          <p:spPr bwMode="auto">
            <a:xfrm>
              <a:off x="89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54" name="Line 1064"/>
            <p:cNvSpPr>
              <a:spLocks noChangeShapeType="1"/>
            </p:cNvSpPr>
            <p:nvPr/>
          </p:nvSpPr>
          <p:spPr bwMode="auto">
            <a:xfrm>
              <a:off x="70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55" name="Line 1065"/>
            <p:cNvSpPr>
              <a:spLocks noChangeShapeType="1"/>
            </p:cNvSpPr>
            <p:nvPr/>
          </p:nvSpPr>
          <p:spPr bwMode="auto">
            <a:xfrm>
              <a:off x="51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56" name="Line 1066"/>
            <p:cNvSpPr>
              <a:spLocks noChangeShapeType="1"/>
            </p:cNvSpPr>
            <p:nvPr/>
          </p:nvSpPr>
          <p:spPr bwMode="auto">
            <a:xfrm>
              <a:off x="205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57" name="Line 1067"/>
            <p:cNvSpPr>
              <a:spLocks noChangeShapeType="1"/>
            </p:cNvSpPr>
            <p:nvPr/>
          </p:nvSpPr>
          <p:spPr bwMode="auto">
            <a:xfrm>
              <a:off x="224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58" name="Line 1068"/>
            <p:cNvSpPr>
              <a:spLocks noChangeShapeType="1"/>
            </p:cNvSpPr>
            <p:nvPr/>
          </p:nvSpPr>
          <p:spPr bwMode="auto">
            <a:xfrm>
              <a:off x="243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59" name="Line 1069"/>
            <p:cNvSpPr>
              <a:spLocks noChangeShapeType="1"/>
            </p:cNvSpPr>
            <p:nvPr/>
          </p:nvSpPr>
          <p:spPr bwMode="auto">
            <a:xfrm>
              <a:off x="2626" y="758"/>
              <a:ext cx="0" cy="2928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60" name="Line 1070"/>
            <p:cNvSpPr>
              <a:spLocks noChangeShapeType="1"/>
            </p:cNvSpPr>
            <p:nvPr/>
          </p:nvSpPr>
          <p:spPr bwMode="auto">
            <a:xfrm>
              <a:off x="281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61" name="Line 1071"/>
            <p:cNvSpPr>
              <a:spLocks noChangeShapeType="1"/>
            </p:cNvSpPr>
            <p:nvPr/>
          </p:nvSpPr>
          <p:spPr bwMode="auto">
            <a:xfrm>
              <a:off x="301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62" name="Line 1072"/>
            <p:cNvSpPr>
              <a:spLocks noChangeShapeType="1"/>
            </p:cNvSpPr>
            <p:nvPr/>
          </p:nvSpPr>
          <p:spPr bwMode="auto">
            <a:xfrm>
              <a:off x="320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63" name="Text Box 1073"/>
            <p:cNvSpPr txBox="1">
              <a:spLocks noChangeArrowheads="1"/>
            </p:cNvSpPr>
            <p:nvPr/>
          </p:nvSpPr>
          <p:spPr bwMode="auto">
            <a:xfrm>
              <a:off x="3336" y="20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i="1" dirty="0">
                  <a:solidFill>
                    <a:prstClr val="black"/>
                  </a:solidFill>
                </a:rPr>
                <a:t>x</a:t>
              </a:r>
            </a:p>
          </p:txBody>
        </p:sp>
        <p:sp>
          <p:nvSpPr>
            <p:cNvPr id="16464" name="Text Box 1074"/>
            <p:cNvSpPr txBox="1">
              <a:spLocks noChangeArrowheads="1"/>
            </p:cNvSpPr>
            <p:nvPr/>
          </p:nvSpPr>
          <p:spPr bwMode="auto">
            <a:xfrm>
              <a:off x="1666" y="51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i="1" dirty="0">
                  <a:solidFill>
                    <a:prstClr val="black"/>
                  </a:solidFill>
                </a:rPr>
                <a:t>y</a:t>
              </a:r>
            </a:p>
          </p:txBody>
        </p:sp>
      </p:grpSp>
      <p:grpSp>
        <p:nvGrpSpPr>
          <p:cNvPr id="8" name="Group 1136"/>
          <p:cNvGrpSpPr>
            <a:grpSpLocks/>
          </p:cNvGrpSpPr>
          <p:nvPr/>
        </p:nvGrpSpPr>
        <p:grpSpPr bwMode="auto">
          <a:xfrm>
            <a:off x="6210300" y="4152900"/>
            <a:ext cx="952500" cy="495300"/>
            <a:chOff x="3912" y="2616"/>
            <a:chExt cx="600" cy="312"/>
          </a:xfrm>
        </p:grpSpPr>
        <p:sp>
          <p:nvSpPr>
            <p:cNvPr id="16431" name="Oval 1076"/>
            <p:cNvSpPr>
              <a:spLocks noChangeArrowheads="1"/>
            </p:cNvSpPr>
            <p:nvPr/>
          </p:nvSpPr>
          <p:spPr bwMode="auto">
            <a:xfrm>
              <a:off x="3912" y="26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32" name="Text Box 1077"/>
            <p:cNvSpPr txBox="1">
              <a:spLocks noChangeArrowheads="1"/>
            </p:cNvSpPr>
            <p:nvPr/>
          </p:nvSpPr>
          <p:spPr bwMode="auto">
            <a:xfrm>
              <a:off x="3936" y="264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(0, 0)</a:t>
              </a:r>
            </a:p>
          </p:txBody>
        </p:sp>
      </p:grpSp>
      <p:grpSp>
        <p:nvGrpSpPr>
          <p:cNvPr id="9" name="Group 1081"/>
          <p:cNvGrpSpPr>
            <a:grpSpLocks/>
          </p:cNvGrpSpPr>
          <p:nvPr/>
        </p:nvGrpSpPr>
        <p:grpSpPr bwMode="auto">
          <a:xfrm>
            <a:off x="5638800" y="3581400"/>
            <a:ext cx="1046163" cy="457200"/>
            <a:chOff x="3552" y="2256"/>
            <a:chExt cx="659" cy="288"/>
          </a:xfrm>
        </p:grpSpPr>
        <p:sp>
          <p:nvSpPr>
            <p:cNvPr id="16429" name="Oval 1082"/>
            <p:cNvSpPr>
              <a:spLocks noChangeArrowheads="1"/>
            </p:cNvSpPr>
            <p:nvPr/>
          </p:nvSpPr>
          <p:spPr bwMode="auto">
            <a:xfrm>
              <a:off x="4115" y="243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30" name="Text Box 1083"/>
            <p:cNvSpPr txBox="1">
              <a:spLocks noChangeArrowheads="1"/>
            </p:cNvSpPr>
            <p:nvPr/>
          </p:nvSpPr>
          <p:spPr bwMode="auto">
            <a:xfrm>
              <a:off x="3552" y="2256"/>
              <a:ext cx="6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(1, 1)</a:t>
              </a:r>
            </a:p>
          </p:txBody>
        </p:sp>
      </p:grpSp>
      <p:grpSp>
        <p:nvGrpSpPr>
          <p:cNvPr id="16399" name="Group 1105"/>
          <p:cNvGrpSpPr>
            <a:grpSpLocks/>
          </p:cNvGrpSpPr>
          <p:nvPr/>
        </p:nvGrpSpPr>
        <p:grpSpPr bwMode="auto">
          <a:xfrm>
            <a:off x="2628900" y="577850"/>
            <a:ext cx="2095500" cy="534988"/>
            <a:chOff x="1656" y="364"/>
            <a:chExt cx="1320" cy="337"/>
          </a:xfrm>
        </p:grpSpPr>
        <p:sp>
          <p:nvSpPr>
            <p:cNvPr id="16428" name="Text Box 1085"/>
            <p:cNvSpPr txBox="1">
              <a:spLocks noChangeArrowheads="1"/>
            </p:cNvSpPr>
            <p:nvPr/>
          </p:nvSpPr>
          <p:spPr bwMode="auto">
            <a:xfrm>
              <a:off x="1656" y="374"/>
              <a:ext cx="6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prstClr val="black"/>
                  </a:solidFill>
                </a:rPr>
                <a:t>Graph</a:t>
              </a:r>
            </a:p>
          </p:txBody>
        </p:sp>
        <p:graphicFrame>
          <p:nvGraphicFramePr>
            <p:cNvPr id="16390" name="Object 1086"/>
            <p:cNvGraphicFramePr>
              <a:graphicFrameLocks noChangeAspect="1"/>
            </p:cNvGraphicFramePr>
            <p:nvPr/>
          </p:nvGraphicFramePr>
          <p:xfrm>
            <a:off x="2304" y="364"/>
            <a:ext cx="6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6" name="Equation" r:id="rId3" imgW="482400" imgH="241200" progId="Equation.3">
                    <p:embed/>
                  </p:oleObj>
                </mc:Choice>
                <mc:Fallback>
                  <p:oleObj name="Equation" r:id="rId3" imgW="4824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64"/>
                          <a:ext cx="6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00" name="Group 1134"/>
          <p:cNvGrpSpPr>
            <a:grpSpLocks/>
          </p:cNvGrpSpPr>
          <p:nvPr/>
        </p:nvGrpSpPr>
        <p:grpSpPr bwMode="auto">
          <a:xfrm>
            <a:off x="838200" y="2209800"/>
            <a:ext cx="1447800" cy="519113"/>
            <a:chOff x="528" y="1392"/>
            <a:chExt cx="912" cy="327"/>
          </a:xfrm>
        </p:grpSpPr>
        <p:sp>
          <p:nvSpPr>
            <p:cNvPr id="16426" name="Text Box 1035"/>
            <p:cNvSpPr txBox="1">
              <a:spLocks noChangeArrowheads="1"/>
            </p:cNvSpPr>
            <p:nvPr/>
          </p:nvSpPr>
          <p:spPr bwMode="auto">
            <a:xfrm>
              <a:off x="1104" y="1392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prstClr val="black"/>
                  </a:solidFill>
                </a:rPr>
                <a:t> 2</a:t>
              </a:r>
            </a:p>
          </p:txBody>
        </p:sp>
        <p:sp>
          <p:nvSpPr>
            <p:cNvPr id="16427" name="Text Box 1088"/>
            <p:cNvSpPr txBox="1">
              <a:spLocks noChangeArrowheads="1"/>
            </p:cNvSpPr>
            <p:nvPr/>
          </p:nvSpPr>
          <p:spPr bwMode="auto">
            <a:xfrm>
              <a:off x="528" y="1392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prstClr val="black"/>
                  </a:solidFill>
                </a:rPr>
                <a:t>8</a:t>
              </a:r>
            </a:p>
          </p:txBody>
        </p:sp>
      </p:grpSp>
      <p:grpSp>
        <p:nvGrpSpPr>
          <p:cNvPr id="12" name="Group 1135"/>
          <p:cNvGrpSpPr>
            <a:grpSpLocks/>
          </p:cNvGrpSpPr>
          <p:nvPr/>
        </p:nvGrpSpPr>
        <p:grpSpPr bwMode="auto">
          <a:xfrm>
            <a:off x="838200" y="2743200"/>
            <a:ext cx="1447800" cy="519113"/>
            <a:chOff x="528" y="1728"/>
            <a:chExt cx="912" cy="327"/>
          </a:xfrm>
        </p:grpSpPr>
        <p:sp>
          <p:nvSpPr>
            <p:cNvPr id="16425" name="Text Box 1034"/>
            <p:cNvSpPr txBox="1">
              <a:spLocks noChangeArrowheads="1"/>
            </p:cNvSpPr>
            <p:nvPr/>
          </p:nvSpPr>
          <p:spPr bwMode="auto">
            <a:xfrm>
              <a:off x="528" y="1728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prstClr val="black"/>
                  </a:solidFill>
                </a:rPr>
                <a:t>4</a:t>
              </a:r>
            </a:p>
          </p:txBody>
        </p:sp>
        <p:graphicFrame>
          <p:nvGraphicFramePr>
            <p:cNvPr id="16389" name="Object 1089"/>
            <p:cNvGraphicFramePr>
              <a:graphicFrameLocks noChangeAspect="1"/>
            </p:cNvGraphicFramePr>
            <p:nvPr/>
          </p:nvGraphicFramePr>
          <p:xfrm>
            <a:off x="1104" y="1737"/>
            <a:ext cx="336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7" name="Equation" r:id="rId5" imgW="241200" imgH="215640" progId="Equation.3">
                    <p:embed/>
                  </p:oleObj>
                </mc:Choice>
                <mc:Fallback>
                  <p:oleObj name="Equation" r:id="rId5" imgW="2412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737"/>
                          <a:ext cx="336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114"/>
          <p:cNvGrpSpPr>
            <a:grpSpLocks/>
          </p:cNvGrpSpPr>
          <p:nvPr/>
        </p:nvGrpSpPr>
        <p:grpSpPr bwMode="auto">
          <a:xfrm>
            <a:off x="6608763" y="3262313"/>
            <a:ext cx="1163637" cy="495300"/>
            <a:chOff x="4163" y="2055"/>
            <a:chExt cx="733" cy="312"/>
          </a:xfrm>
        </p:grpSpPr>
        <p:sp>
          <p:nvSpPr>
            <p:cNvPr id="16423" name="Oval 1094"/>
            <p:cNvSpPr>
              <a:spLocks noChangeArrowheads="1"/>
            </p:cNvSpPr>
            <p:nvPr/>
          </p:nvSpPr>
          <p:spPr bwMode="auto">
            <a:xfrm>
              <a:off x="4680" y="231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24" name="Text Box 1096"/>
            <p:cNvSpPr txBox="1">
              <a:spLocks noChangeArrowheads="1"/>
            </p:cNvSpPr>
            <p:nvPr/>
          </p:nvSpPr>
          <p:spPr bwMode="auto">
            <a:xfrm>
              <a:off x="4163" y="2055"/>
              <a:ext cx="7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(4,      )</a:t>
              </a:r>
            </a:p>
          </p:txBody>
        </p:sp>
        <p:graphicFrame>
          <p:nvGraphicFramePr>
            <p:cNvPr id="16388" name="Object 1097"/>
            <p:cNvGraphicFramePr>
              <a:graphicFrameLocks noChangeAspect="1"/>
            </p:cNvGraphicFramePr>
            <p:nvPr/>
          </p:nvGraphicFramePr>
          <p:xfrm>
            <a:off x="4440" y="2055"/>
            <a:ext cx="28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8" name="Equation" r:id="rId7" imgW="241200" imgH="215640" progId="Equation.3">
                    <p:embed/>
                  </p:oleObj>
                </mc:Choice>
                <mc:Fallback>
                  <p:oleObj name="Equation" r:id="rId7" imgW="2412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" y="2055"/>
                          <a:ext cx="28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115"/>
          <p:cNvGrpSpPr>
            <a:grpSpLocks/>
          </p:cNvGrpSpPr>
          <p:nvPr/>
        </p:nvGrpSpPr>
        <p:grpSpPr bwMode="auto">
          <a:xfrm>
            <a:off x="8001000" y="3048000"/>
            <a:ext cx="1025525" cy="571500"/>
            <a:chOff x="5040" y="1920"/>
            <a:chExt cx="646" cy="360"/>
          </a:xfrm>
        </p:grpSpPr>
        <p:sp>
          <p:nvSpPr>
            <p:cNvPr id="16421" name="Oval 1099"/>
            <p:cNvSpPr>
              <a:spLocks noChangeArrowheads="1"/>
            </p:cNvSpPr>
            <p:nvPr/>
          </p:nvSpPr>
          <p:spPr bwMode="auto">
            <a:xfrm>
              <a:off x="5424" y="22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22" name="Text Box 1100"/>
            <p:cNvSpPr txBox="1">
              <a:spLocks noChangeArrowheads="1"/>
            </p:cNvSpPr>
            <p:nvPr/>
          </p:nvSpPr>
          <p:spPr bwMode="auto">
            <a:xfrm>
              <a:off x="5040" y="1920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(8, 2)</a:t>
              </a:r>
            </a:p>
          </p:txBody>
        </p:sp>
      </p:grpSp>
      <p:grpSp>
        <p:nvGrpSpPr>
          <p:cNvPr id="15" name="Group 1107"/>
          <p:cNvGrpSpPr>
            <a:grpSpLocks/>
          </p:cNvGrpSpPr>
          <p:nvPr/>
        </p:nvGrpSpPr>
        <p:grpSpPr bwMode="auto">
          <a:xfrm>
            <a:off x="762000" y="4419600"/>
            <a:ext cx="1524000" cy="519113"/>
            <a:chOff x="480" y="2400"/>
            <a:chExt cx="960" cy="327"/>
          </a:xfrm>
        </p:grpSpPr>
        <p:sp>
          <p:nvSpPr>
            <p:cNvPr id="16419" name="Text Box 1108"/>
            <p:cNvSpPr txBox="1">
              <a:spLocks noChangeArrowheads="1"/>
            </p:cNvSpPr>
            <p:nvPr/>
          </p:nvSpPr>
          <p:spPr bwMode="auto">
            <a:xfrm>
              <a:off x="480" y="240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prstClr val="black"/>
                  </a:solidFill>
                </a:rPr>
                <a:t>-1</a:t>
              </a:r>
            </a:p>
          </p:txBody>
        </p:sp>
        <p:sp>
          <p:nvSpPr>
            <p:cNvPr id="16420" name="Text Box 1109"/>
            <p:cNvSpPr txBox="1">
              <a:spLocks noChangeArrowheads="1"/>
            </p:cNvSpPr>
            <p:nvPr/>
          </p:nvSpPr>
          <p:spPr bwMode="auto">
            <a:xfrm>
              <a:off x="1104" y="240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prstClr val="black"/>
                  </a:solidFill>
                </a:rPr>
                <a:t>-1</a:t>
              </a:r>
            </a:p>
          </p:txBody>
        </p:sp>
      </p:grpSp>
      <p:grpSp>
        <p:nvGrpSpPr>
          <p:cNvPr id="16" name="Group 1138"/>
          <p:cNvGrpSpPr>
            <a:grpSpLocks/>
          </p:cNvGrpSpPr>
          <p:nvPr/>
        </p:nvGrpSpPr>
        <p:grpSpPr bwMode="auto">
          <a:xfrm>
            <a:off x="762000" y="4953000"/>
            <a:ext cx="1636713" cy="519113"/>
            <a:chOff x="480" y="3120"/>
            <a:chExt cx="1031" cy="327"/>
          </a:xfrm>
        </p:grpSpPr>
        <p:sp>
          <p:nvSpPr>
            <p:cNvPr id="16418" name="Text Box 1110"/>
            <p:cNvSpPr txBox="1">
              <a:spLocks noChangeArrowheads="1"/>
            </p:cNvSpPr>
            <p:nvPr/>
          </p:nvSpPr>
          <p:spPr bwMode="auto">
            <a:xfrm>
              <a:off x="480" y="312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prstClr val="black"/>
                  </a:solidFill>
                </a:rPr>
                <a:t>-4</a:t>
              </a:r>
            </a:p>
          </p:txBody>
        </p:sp>
        <p:graphicFrame>
          <p:nvGraphicFramePr>
            <p:cNvPr id="16387" name="Object 1111"/>
            <p:cNvGraphicFramePr>
              <a:graphicFrameLocks noChangeAspect="1"/>
            </p:cNvGraphicFramePr>
            <p:nvPr/>
          </p:nvGraphicFramePr>
          <p:xfrm>
            <a:off x="1034" y="3129"/>
            <a:ext cx="477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9" name="Equation" r:id="rId9" imgW="342720" imgH="215640" progId="Equation.3">
                    <p:embed/>
                  </p:oleObj>
                </mc:Choice>
                <mc:Fallback>
                  <p:oleObj name="Equation" r:id="rId9" imgW="342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4" y="3129"/>
                          <a:ext cx="477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139"/>
          <p:cNvGrpSpPr>
            <a:grpSpLocks/>
          </p:cNvGrpSpPr>
          <p:nvPr/>
        </p:nvGrpSpPr>
        <p:grpSpPr bwMode="auto">
          <a:xfrm>
            <a:off x="762000" y="5486400"/>
            <a:ext cx="1524000" cy="519113"/>
            <a:chOff x="480" y="3456"/>
            <a:chExt cx="960" cy="327"/>
          </a:xfrm>
        </p:grpSpPr>
        <p:sp>
          <p:nvSpPr>
            <p:cNvPr id="16416" name="Text Box 1112"/>
            <p:cNvSpPr txBox="1">
              <a:spLocks noChangeArrowheads="1"/>
            </p:cNvSpPr>
            <p:nvPr/>
          </p:nvSpPr>
          <p:spPr bwMode="auto">
            <a:xfrm>
              <a:off x="1104" y="345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prstClr val="black"/>
                  </a:solidFill>
                </a:rPr>
                <a:t>-2</a:t>
              </a:r>
            </a:p>
          </p:txBody>
        </p:sp>
        <p:sp>
          <p:nvSpPr>
            <p:cNvPr id="16417" name="Text Box 1113"/>
            <p:cNvSpPr txBox="1">
              <a:spLocks noChangeArrowheads="1"/>
            </p:cNvSpPr>
            <p:nvPr/>
          </p:nvSpPr>
          <p:spPr bwMode="auto">
            <a:xfrm>
              <a:off x="480" y="345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prstClr val="black"/>
                  </a:solidFill>
                </a:rPr>
                <a:t>-8</a:t>
              </a:r>
            </a:p>
          </p:txBody>
        </p:sp>
      </p:grpSp>
      <p:grpSp>
        <p:nvGrpSpPr>
          <p:cNvPr id="18" name="Group 1137"/>
          <p:cNvGrpSpPr>
            <a:grpSpLocks/>
          </p:cNvGrpSpPr>
          <p:nvPr/>
        </p:nvGrpSpPr>
        <p:grpSpPr bwMode="auto">
          <a:xfrm>
            <a:off x="4924425" y="4133850"/>
            <a:ext cx="1122363" cy="457200"/>
            <a:chOff x="3120" y="2592"/>
            <a:chExt cx="707" cy="288"/>
          </a:xfrm>
        </p:grpSpPr>
        <p:sp>
          <p:nvSpPr>
            <p:cNvPr id="16414" name="Oval 1119"/>
            <p:cNvSpPr>
              <a:spLocks noChangeArrowheads="1"/>
            </p:cNvSpPr>
            <p:nvPr/>
          </p:nvSpPr>
          <p:spPr bwMode="auto">
            <a:xfrm>
              <a:off x="3744" y="27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15" name="Text Box 1120"/>
            <p:cNvSpPr txBox="1">
              <a:spLocks noChangeArrowheads="1"/>
            </p:cNvSpPr>
            <p:nvPr/>
          </p:nvSpPr>
          <p:spPr bwMode="auto">
            <a:xfrm>
              <a:off x="3120" y="2592"/>
              <a:ext cx="7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(-1, -1)</a:t>
              </a:r>
            </a:p>
          </p:txBody>
        </p:sp>
      </p:grpSp>
      <p:grpSp>
        <p:nvGrpSpPr>
          <p:cNvPr id="19" name="Group 1126"/>
          <p:cNvGrpSpPr>
            <a:grpSpLocks/>
          </p:cNvGrpSpPr>
          <p:nvPr/>
        </p:nvGrpSpPr>
        <p:grpSpPr bwMode="auto">
          <a:xfrm>
            <a:off x="4457700" y="4633913"/>
            <a:ext cx="1371600" cy="533400"/>
            <a:chOff x="2832" y="2928"/>
            <a:chExt cx="864" cy="336"/>
          </a:xfrm>
        </p:grpSpPr>
        <p:sp>
          <p:nvSpPr>
            <p:cNvPr id="16412" name="Oval 1122"/>
            <p:cNvSpPr>
              <a:spLocks noChangeArrowheads="1"/>
            </p:cNvSpPr>
            <p:nvPr/>
          </p:nvSpPr>
          <p:spPr bwMode="auto">
            <a:xfrm>
              <a:off x="3168" y="29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13" name="Text Box 1123"/>
            <p:cNvSpPr txBox="1">
              <a:spLocks noChangeArrowheads="1"/>
            </p:cNvSpPr>
            <p:nvPr/>
          </p:nvSpPr>
          <p:spPr bwMode="auto">
            <a:xfrm>
              <a:off x="2832" y="2976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(-4,        )</a:t>
              </a:r>
            </a:p>
          </p:txBody>
        </p:sp>
        <p:graphicFrame>
          <p:nvGraphicFramePr>
            <p:cNvPr id="16386" name="Object 1124"/>
            <p:cNvGraphicFramePr>
              <a:graphicFrameLocks noChangeAspect="1"/>
            </p:cNvGraphicFramePr>
            <p:nvPr/>
          </p:nvGraphicFramePr>
          <p:xfrm>
            <a:off x="3168" y="2976"/>
            <a:ext cx="40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0" name="Equation" r:id="rId11" imgW="342720" imgH="215640" progId="Equation.3">
                    <p:embed/>
                  </p:oleObj>
                </mc:Choice>
                <mc:Fallback>
                  <p:oleObj name="Equation" r:id="rId11" imgW="342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976"/>
                          <a:ext cx="409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140"/>
          <p:cNvGrpSpPr>
            <a:grpSpLocks/>
          </p:cNvGrpSpPr>
          <p:nvPr/>
        </p:nvGrpSpPr>
        <p:grpSpPr bwMode="auto">
          <a:xfrm>
            <a:off x="3271838" y="4762500"/>
            <a:ext cx="1066800" cy="533400"/>
            <a:chOff x="2064" y="3024"/>
            <a:chExt cx="672" cy="336"/>
          </a:xfrm>
        </p:grpSpPr>
        <p:sp>
          <p:nvSpPr>
            <p:cNvPr id="16410" name="Oval 1128"/>
            <p:cNvSpPr>
              <a:spLocks noChangeArrowheads="1"/>
            </p:cNvSpPr>
            <p:nvPr/>
          </p:nvSpPr>
          <p:spPr bwMode="auto">
            <a:xfrm>
              <a:off x="2400" y="30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11" name="Text Box 1129"/>
            <p:cNvSpPr txBox="1">
              <a:spLocks noChangeArrowheads="1"/>
            </p:cNvSpPr>
            <p:nvPr/>
          </p:nvSpPr>
          <p:spPr bwMode="auto">
            <a:xfrm>
              <a:off x="2064" y="3072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</a:rPr>
                <a:t>(-8, -2)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953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5300"/>
            <a:ext cx="7772400" cy="1373188"/>
          </a:xfrm>
        </p:spPr>
        <p:txBody>
          <a:bodyPr/>
          <a:lstStyle/>
          <a:p>
            <a:pPr algn="l" eaLnBrk="1" hangingPunct="1"/>
            <a:r>
              <a:rPr lang="en-US" sz="2800" dirty="0" smtClean="0">
                <a:solidFill>
                  <a:srgbClr val="FF0000"/>
                </a:solidFill>
              </a:rPr>
              <a:t>Now, what is the domain of this function? (in other words, for what values of x is it defined?)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80975" y="1828800"/>
            <a:ext cx="8963025" cy="45434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The cube root function is defined for ALL values of x.</a:t>
            </a:r>
            <a:endParaRPr lang="en-US" sz="1000" dirty="0" smtClean="0"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cs typeface="Arial" charset="0"/>
              </a:rPr>
              <a:t>So for the function y =       , the domain is </a:t>
            </a:r>
          </a:p>
          <a:p>
            <a:pPr eaLnBrk="1" hangingPunct="1">
              <a:buFontTx/>
              <a:buNone/>
            </a:pPr>
            <a:r>
              <a:rPr lang="en-US" dirty="0" smtClean="0">
                <a:cs typeface="Arial" charset="0"/>
              </a:rPr>
              <a:t>         </a:t>
            </a:r>
            <a:r>
              <a:rPr lang="en-US" dirty="0" smtClean="0">
                <a:solidFill>
                  <a:schemeClr val="accent2"/>
                </a:solidFill>
                <a:cs typeface="Arial" charset="0"/>
              </a:rPr>
              <a:t>{ x | x is a real number}</a:t>
            </a:r>
            <a:r>
              <a:rPr lang="en-US" dirty="0" smtClean="0">
                <a:cs typeface="Arial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dirty="0" smtClean="0">
                <a:cs typeface="Arial" charset="0"/>
              </a:rPr>
              <a:t>What would this be in </a:t>
            </a:r>
            <a:r>
              <a:rPr lang="en-US" i="1" dirty="0" smtClean="0">
                <a:solidFill>
                  <a:srgbClr val="FF0000"/>
                </a:solidFill>
                <a:cs typeface="Arial" charset="0"/>
              </a:rPr>
              <a:t>interval notation</a:t>
            </a:r>
            <a:r>
              <a:rPr lang="en-US" dirty="0" smtClean="0">
                <a:cs typeface="Arial" charset="0"/>
              </a:rPr>
              <a:t>?</a:t>
            </a:r>
          </a:p>
          <a:p>
            <a:pPr eaLnBrk="1" hangingPunct="1">
              <a:buFontTx/>
              <a:buNone/>
            </a:pPr>
            <a:r>
              <a:rPr lang="en-US" dirty="0" smtClean="0">
                <a:cs typeface="Arial" charset="0"/>
              </a:rPr>
              <a:t>     Answer: 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(-∞, ∞)</a:t>
            </a:r>
          </a:p>
          <a:p>
            <a:pPr eaLnBrk="1" hangingPunct="1">
              <a:buFontTx/>
              <a:buNone/>
            </a:pPr>
            <a:endParaRPr lang="en-US" dirty="0" smtClean="0">
              <a:cs typeface="Arial" charset="0"/>
            </a:endParaRPr>
          </a:p>
          <a:p>
            <a:pPr eaLnBrk="1" hangingPunct="1">
              <a:buFontTx/>
              <a:buNone/>
            </a:pPr>
            <a:endParaRPr lang="en-US" dirty="0" smtClean="0">
              <a:cs typeface="Arial" charset="0"/>
            </a:endParaRP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4032250" y="2374900"/>
          <a:ext cx="6604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3" imgW="241200" imgH="228600" progId="Equation.3">
                  <p:embed/>
                </p:oleObj>
              </mc:Choice>
              <mc:Fallback>
                <p:oleObj name="Equation" r:id="rId3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2374900"/>
                        <a:ext cx="6604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7622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52400"/>
            <a:ext cx="9144000" cy="12954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3600" dirty="0" smtClean="0">
                <a:solidFill>
                  <a:srgbClr val="6600CC"/>
                </a:solidFill>
              </a:rPr>
              <a:t>The assignment on this material (</a:t>
            </a:r>
            <a:r>
              <a:rPr lang="en-US" sz="3600" b="1" dirty="0" smtClean="0">
                <a:solidFill>
                  <a:schemeClr val="accent4"/>
                </a:solidFill>
              </a:rPr>
              <a:t>HW 10.1</a:t>
            </a:r>
            <a:r>
              <a:rPr lang="en-US" sz="3600" dirty="0" smtClean="0">
                <a:solidFill>
                  <a:srgbClr val="6600CC"/>
                </a:solidFill>
              </a:rPr>
              <a:t>) </a:t>
            </a:r>
          </a:p>
          <a:p>
            <a:pPr algn="ctr" eaLnBrk="1" hangingPunct="1">
              <a:buNone/>
            </a:pPr>
            <a:r>
              <a:rPr lang="en-US" sz="3600" dirty="0" smtClean="0">
                <a:solidFill>
                  <a:srgbClr val="6600CC"/>
                </a:solidFill>
              </a:rPr>
              <a:t>Is due at the start of the next class session.</a:t>
            </a:r>
            <a:endParaRPr lang="en-US" sz="3600" dirty="0" smtClean="0"/>
          </a:p>
          <a:p>
            <a:pPr algn="ctr" eaLnBrk="1" hangingPunct="1">
              <a:buFontTx/>
              <a:buNone/>
            </a:pPr>
            <a:endParaRPr lang="en-US" sz="800" b="1" u="sng" dirty="0" smtClean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1200" b="1" u="sng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b="1" dirty="0" smtClean="0"/>
          </a:p>
          <a:p>
            <a:pPr eaLnBrk="1" hangingPunct="1">
              <a:buFontTx/>
              <a:buNone/>
            </a:pPr>
            <a:endParaRPr lang="en-US" sz="5400" dirty="0" smtClean="0"/>
          </a:p>
          <a:p>
            <a:pPr eaLnBrk="1" hangingPunct="1">
              <a:buFontTx/>
              <a:buNone/>
            </a:pPr>
            <a:endParaRPr lang="en-US" sz="5400" dirty="0" smtClean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00643" y="1524000"/>
            <a:ext cx="8077200" cy="3231654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prstClr val="black"/>
                </a:solidFill>
                <a:cs typeface="Arial" charset="0"/>
              </a:rPr>
              <a:t>You may </a:t>
            </a:r>
            <a:r>
              <a:rPr lang="en-US" sz="5400" dirty="0" smtClean="0">
                <a:solidFill>
                  <a:prstClr val="black"/>
                </a:solidFill>
                <a:cs typeface="Arial" charset="0"/>
              </a:rPr>
              <a:t>now </a:t>
            </a:r>
            <a:r>
              <a:rPr lang="en-US" sz="5400" u="sng" dirty="0" smtClean="0">
                <a:solidFill>
                  <a:srgbClr val="FF0000"/>
                </a:solidFill>
                <a:cs typeface="Arial" charset="0"/>
              </a:rPr>
              <a:t>OPEN</a:t>
            </a:r>
            <a:r>
              <a:rPr lang="en-US" sz="5400" dirty="0" smtClean="0">
                <a:solidFill>
                  <a:srgbClr val="FF0000"/>
                </a:solidFill>
                <a:cs typeface="Arial" charset="0"/>
              </a:rPr>
              <a:t> </a:t>
            </a:r>
            <a:endParaRPr lang="en-US" sz="5400" dirty="0">
              <a:solidFill>
                <a:srgbClr val="FF0000"/>
              </a:solidFill>
              <a:cs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prstClr val="black"/>
                </a:solidFill>
                <a:cs typeface="Arial" charset="0"/>
              </a:rPr>
              <a:t>your LAPTOPS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prstClr val="black"/>
                </a:solidFill>
                <a:cs typeface="Arial" charset="0"/>
              </a:rPr>
              <a:t>and begin working on the homework </a:t>
            </a:r>
            <a:r>
              <a:rPr lang="en-US" sz="4800" dirty="0" smtClean="0">
                <a:solidFill>
                  <a:prstClr val="black"/>
                </a:solidFill>
                <a:cs typeface="Arial" charset="0"/>
              </a:rPr>
              <a:t>assignment.</a:t>
            </a:r>
            <a:endParaRPr lang="en-US" sz="24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6712" y="4786146"/>
            <a:ext cx="84786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prstClr val="black"/>
                </a:solidFill>
                <a:cs typeface="Arial" charset="0"/>
              </a:rPr>
              <a:t>We expect all students to stay in the classroom to work on your homework till the end of the 55-minute class period. </a:t>
            </a: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If you have already finished the homework assignment for today’s section, you should work ahead on the next one or work on the next practice </a:t>
            </a:r>
            <a:r>
              <a:rPr lang="en-US" sz="2400" b="1" dirty="0" smtClean="0">
                <a:solidFill>
                  <a:srgbClr val="FF0000"/>
                </a:solidFill>
                <a:cs typeface="Arial" charset="0"/>
              </a:rPr>
              <a:t>test</a:t>
            </a: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. </a:t>
            </a:r>
            <a:endParaRPr lang="en-US" sz="24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014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Today’s Homework Assignment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509713"/>
            <a:ext cx="8077200" cy="48180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Don’t panic when you see that there are                 </a:t>
            </a:r>
            <a:r>
              <a:rPr lang="en-US" b="1" dirty="0" smtClean="0">
                <a:solidFill>
                  <a:srgbClr val="FF0000"/>
                </a:solidFill>
              </a:rPr>
              <a:t>53 problems</a:t>
            </a:r>
            <a:r>
              <a:rPr lang="en-US" dirty="0" smtClean="0"/>
              <a:t> on today’s homework assignment on section 10.1.  Most of them are quick, simple problems like finding the square root of 25 or the cube root of 8. </a:t>
            </a:r>
          </a:p>
          <a:p>
            <a:pPr>
              <a:buFont typeface="Arial" charset="0"/>
              <a:buNone/>
            </a:pPr>
            <a:r>
              <a:rPr lang="en-US" i="1" dirty="0" smtClean="0">
                <a:solidFill>
                  <a:srgbClr val="0000FF"/>
                </a:solidFill>
              </a:rPr>
              <a:t>In previous semesters, this has been one of the shortest homework assignments of the semester in terms of the time spent to complete it.</a:t>
            </a:r>
          </a:p>
        </p:txBody>
      </p:sp>
    </p:spTree>
    <p:extLst>
      <p:ext uri="{BB962C8B-B14F-4D97-AF65-F5344CB8AC3E}">
        <p14:creationId xmlns:p14="http://schemas.microsoft.com/office/powerpoint/2010/main" val="33049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what occupations or situations would you need square roots?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34" y="1672683"/>
            <a:ext cx="9144000" cy="450923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Answer: </a:t>
            </a:r>
            <a:r>
              <a:rPr lang="en-US" dirty="0" smtClean="0"/>
              <a:t>Any </a:t>
            </a:r>
            <a:r>
              <a:rPr lang="en-US" dirty="0"/>
              <a:t>kind of job that deals with triangles. </a:t>
            </a:r>
            <a:endParaRPr lang="en-US" dirty="0" smtClean="0"/>
          </a:p>
          <a:p>
            <a:r>
              <a:rPr lang="en-US" dirty="0" smtClean="0"/>
              <a:t>Carpenters</a:t>
            </a:r>
          </a:p>
          <a:p>
            <a:r>
              <a:rPr lang="en-US" dirty="0"/>
              <a:t>Artists </a:t>
            </a:r>
          </a:p>
          <a:p>
            <a:r>
              <a:rPr lang="en-US" dirty="0" smtClean="0"/>
              <a:t>Engineers </a:t>
            </a:r>
          </a:p>
          <a:p>
            <a:r>
              <a:rPr lang="en-US" dirty="0" smtClean="0"/>
              <a:t>Architects </a:t>
            </a:r>
          </a:p>
          <a:p>
            <a:r>
              <a:rPr lang="en-US" dirty="0"/>
              <a:t>Designers of many sorts (game design, apparel design, package design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Construction workers </a:t>
            </a:r>
          </a:p>
          <a:p>
            <a:r>
              <a:rPr lang="en-US" dirty="0" smtClean="0"/>
              <a:t>Surveyors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6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will I use radicals in my higher level classes?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27" y="1600200"/>
            <a:ext cx="8746273" cy="4525963"/>
          </a:xfrm>
        </p:spPr>
        <p:txBody>
          <a:bodyPr/>
          <a:lstStyle/>
          <a:p>
            <a:r>
              <a:rPr lang="en-US" dirty="0"/>
              <a:t>Math 120, 123 and </a:t>
            </a:r>
            <a:r>
              <a:rPr lang="en-US" dirty="0" smtClean="0"/>
              <a:t>up:  Solving polynomial equations. </a:t>
            </a:r>
          </a:p>
          <a:p>
            <a:r>
              <a:rPr lang="en-US" dirty="0" smtClean="0"/>
              <a:t>Classes using trigonometry. (Math 121, calculus)</a:t>
            </a:r>
          </a:p>
          <a:p>
            <a:r>
              <a:rPr lang="en-US" dirty="0" smtClean="0"/>
              <a:t>Most physics classes.</a:t>
            </a:r>
          </a:p>
          <a:p>
            <a:r>
              <a:rPr lang="en-US" dirty="0" smtClean="0"/>
              <a:t>Classes using mathematical models to predict things in the future. (economics, environmental biology, population studies, business plans)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9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33363"/>
            <a:ext cx="7772400" cy="68103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</a:rPr>
              <a:t>Square Root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841375"/>
            <a:ext cx="8229600" cy="4689475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 smtClean="0">
                <a:latin typeface="Times New Roman" pitchFamily="18" charset="0"/>
              </a:rPr>
              <a:t>The opposite of squaring a number is taking the 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</a:rPr>
              <a:t>square root</a:t>
            </a:r>
            <a:r>
              <a:rPr lang="en-US" dirty="0" smtClean="0">
                <a:latin typeface="Times New Roman" pitchFamily="18" charset="0"/>
              </a:rPr>
              <a:t> of a number.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 smtClean="0">
                <a:latin typeface="Times New Roman" pitchFamily="18" charset="0"/>
              </a:rPr>
              <a:t>A number </a:t>
            </a:r>
            <a:r>
              <a:rPr lang="en-US" i="1" dirty="0" smtClean="0">
                <a:latin typeface="Times New Roman" pitchFamily="18" charset="0"/>
              </a:rPr>
              <a:t>b</a:t>
            </a:r>
            <a:r>
              <a:rPr lang="en-US" dirty="0" smtClean="0">
                <a:latin typeface="Times New Roman" pitchFamily="18" charset="0"/>
              </a:rPr>
              <a:t> is a square root of a number </a:t>
            </a:r>
            <a:r>
              <a:rPr lang="en-US" i="1" dirty="0" smtClean="0">
                <a:latin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</a:rPr>
              <a:t> </a:t>
            </a:r>
          </a:p>
          <a:p>
            <a:pPr eaLnBrk="1" hangingPunct="1">
              <a:buClr>
                <a:schemeClr val="tx2"/>
              </a:buClr>
              <a:buSzPct val="125000"/>
              <a:buFont typeface="Arial" charset="0"/>
              <a:buNone/>
            </a:pPr>
            <a:r>
              <a:rPr lang="en-US" dirty="0" smtClean="0">
                <a:latin typeface="Times New Roman" pitchFamily="18" charset="0"/>
              </a:rPr>
              <a:t>	if </a:t>
            </a:r>
            <a:r>
              <a:rPr lang="en-US" i="1" dirty="0" smtClean="0">
                <a:latin typeface="Times New Roman" pitchFamily="18" charset="0"/>
              </a:rPr>
              <a:t>b</a:t>
            </a:r>
            <a:r>
              <a:rPr lang="en-US" baseline="30000" dirty="0" smtClean="0">
                <a:latin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</a:rPr>
              <a:t> = </a:t>
            </a:r>
            <a:r>
              <a:rPr lang="en-US" i="1" dirty="0" smtClean="0">
                <a:latin typeface="Times New Roman" pitchFamily="18" charset="0"/>
              </a:rPr>
              <a:t>a.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 smtClean="0">
                <a:latin typeface="Times New Roman" pitchFamily="18" charset="0"/>
              </a:rPr>
              <a:t>In order to find a square root of </a:t>
            </a:r>
            <a:r>
              <a:rPr lang="en-US" i="1" dirty="0" smtClean="0">
                <a:latin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</a:rPr>
              <a:t>, you need a number that, when squared, equals </a:t>
            </a:r>
            <a:r>
              <a:rPr lang="en-US" i="1" dirty="0" smtClean="0">
                <a:latin typeface="Times New Roman" pitchFamily="18" charset="0"/>
              </a:rPr>
              <a:t>a.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b="1" i="1" u="sng" dirty="0" smtClean="0">
                <a:solidFill>
                  <a:srgbClr val="FF0000"/>
                </a:solidFill>
                <a:latin typeface="Times New Roman" pitchFamily="18" charset="0"/>
              </a:rPr>
              <a:t>NOTE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</a:rPr>
              <a:t>: </a:t>
            </a:r>
            <a:r>
              <a:rPr lang="en-US" i="1" dirty="0" smtClean="0">
                <a:latin typeface="Times New Roman" pitchFamily="18" charset="0"/>
              </a:rPr>
              <a:t>For many square and cube root problems, you may find it faster to use the 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</a:rPr>
              <a:t>list of perfect squares and cubes on your formula sheet </a:t>
            </a:r>
            <a:r>
              <a:rPr lang="en-US" i="1" dirty="0" smtClean="0">
                <a:latin typeface="Times New Roman" pitchFamily="18" charset="0"/>
              </a:rPr>
              <a:t>than to use your calculator. </a:t>
            </a:r>
          </a:p>
        </p:txBody>
      </p:sp>
    </p:spTree>
    <p:extLst>
      <p:ext uri="{BB962C8B-B14F-4D97-AF65-F5344CB8AC3E}">
        <p14:creationId xmlns:p14="http://schemas.microsoft.com/office/powerpoint/2010/main" val="1052335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809750" y="1905000"/>
          <a:ext cx="9334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" name="Equation" r:id="rId3" imgW="431640" imgH="228600" progId="Equation.3">
                  <p:embed/>
                </p:oleObj>
              </mc:Choice>
              <mc:Fallback>
                <p:oleObj name="Equation" r:id="rId3" imgW="431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1905000"/>
                        <a:ext cx="9334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2895600" y="1981200"/>
          <a:ext cx="3254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1" name="Equation" r:id="rId5" imgW="126720" imgH="177480" progId="Equation.3">
                  <p:embed/>
                </p:oleObj>
              </mc:Choice>
              <mc:Fallback>
                <p:oleObj name="Equation" r:id="rId5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81200"/>
                        <a:ext cx="3254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1701800" y="2590800"/>
          <a:ext cx="10175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" name="Equation" r:id="rId7" imgW="457200" imgH="444240" progId="Equation.3">
                  <p:embed/>
                </p:oleObj>
              </mc:Choice>
              <mc:Fallback>
                <p:oleObj name="Equation" r:id="rId7" imgW="457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590800"/>
                        <a:ext cx="10175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7"/>
          <p:cNvGraphicFramePr>
            <a:graphicFrameLocks noChangeAspect="1"/>
          </p:cNvGraphicFramePr>
          <p:nvPr/>
        </p:nvGraphicFramePr>
        <p:xfrm>
          <a:off x="2819400" y="2667000"/>
          <a:ext cx="355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3" name="Equation" r:id="rId9" imgW="152280" imgH="393480" progId="Equation.3">
                  <p:embed/>
                </p:oleObj>
              </mc:Choice>
              <mc:Fallback>
                <p:oleObj name="Equation" r:id="rId9" imgW="152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667000"/>
                        <a:ext cx="355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8"/>
          <p:cNvGraphicFramePr>
            <a:graphicFrameLocks noChangeAspect="1"/>
          </p:cNvGraphicFramePr>
          <p:nvPr/>
        </p:nvGraphicFramePr>
        <p:xfrm>
          <a:off x="1684338" y="3810000"/>
          <a:ext cx="10699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" name="Equation" r:id="rId11" imgW="469800" imgH="215640" progId="Equation.3">
                  <p:embed/>
                </p:oleObj>
              </mc:Choice>
              <mc:Fallback>
                <p:oleObj name="Equation" r:id="rId11" imgW="469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3810000"/>
                        <a:ext cx="10699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9"/>
          <p:cNvGraphicFramePr>
            <a:graphicFrameLocks noChangeAspect="1"/>
          </p:cNvGraphicFramePr>
          <p:nvPr/>
        </p:nvGraphicFramePr>
        <p:xfrm>
          <a:off x="2819400" y="3886200"/>
          <a:ext cx="5715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" name="Equation" r:id="rId13" imgW="228600" imgH="164880" progId="Equation.3">
                  <p:embed/>
                </p:oleObj>
              </mc:Choice>
              <mc:Fallback>
                <p:oleObj name="Equation" r:id="rId13" imgW="2286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86200"/>
                        <a:ext cx="5715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1" name="Group 11"/>
          <p:cNvGrpSpPr>
            <a:grpSpLocks/>
          </p:cNvGrpSpPr>
          <p:nvPr/>
        </p:nvGrpSpPr>
        <p:grpSpPr bwMode="auto">
          <a:xfrm>
            <a:off x="304800" y="581025"/>
            <a:ext cx="2147888" cy="714375"/>
            <a:chOff x="192" y="270"/>
            <a:chExt cx="1353" cy="450"/>
          </a:xfrm>
        </p:grpSpPr>
        <p:sp>
          <p:nvSpPr>
            <p:cNvPr id="3085" name="Rectangle 12"/>
            <p:cNvSpPr>
              <a:spLocks noChangeArrowheads="1"/>
            </p:cNvSpPr>
            <p:nvPr/>
          </p:nvSpPr>
          <p:spPr bwMode="auto">
            <a:xfrm>
              <a:off x="192" y="270"/>
              <a:ext cx="1335" cy="4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86" name="Text Box 13"/>
            <p:cNvSpPr txBox="1">
              <a:spLocks noChangeArrowheads="1"/>
            </p:cNvSpPr>
            <p:nvPr/>
          </p:nvSpPr>
          <p:spPr bwMode="auto">
            <a:xfrm>
              <a:off x="240" y="288"/>
              <a:ext cx="1305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prstClr val="white"/>
                  </a:solidFill>
                </a:rPr>
                <a:t>Examples:</a:t>
              </a:r>
            </a:p>
          </p:txBody>
        </p:sp>
      </p:grpSp>
      <p:sp>
        <p:nvSpPr>
          <p:cNvPr id="3082" name="Text Box 14"/>
          <p:cNvSpPr txBox="1">
            <a:spLocks noChangeArrowheads="1"/>
          </p:cNvSpPr>
          <p:nvPr/>
        </p:nvSpPr>
        <p:spPr bwMode="auto">
          <a:xfrm>
            <a:off x="1978025" y="470535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3080" name="Object 15"/>
          <p:cNvGraphicFramePr>
            <a:graphicFrameLocks noChangeAspect="1"/>
          </p:cNvGraphicFramePr>
          <p:nvPr/>
        </p:nvGraphicFramePr>
        <p:xfrm>
          <a:off x="1501775" y="4637088"/>
          <a:ext cx="13366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" name="Equation" r:id="rId15" imgW="469800" imgH="215640" progId="Equation.3">
                  <p:embed/>
                </p:oleObj>
              </mc:Choice>
              <mc:Fallback>
                <p:oleObj name="Equation" r:id="rId15" imgW="469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4637088"/>
                        <a:ext cx="133667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Text Box 16"/>
          <p:cNvSpPr txBox="1">
            <a:spLocks noChangeArrowheads="1"/>
          </p:cNvSpPr>
          <p:nvPr/>
        </p:nvSpPr>
        <p:spPr bwMode="auto">
          <a:xfrm>
            <a:off x="2979738" y="4705350"/>
            <a:ext cx="48006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rgbClr val="FF0000"/>
                </a:solidFill>
              </a:rPr>
              <a:t>not a real number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(there’s no real number that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gives -4 when squared.)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81400" y="1887538"/>
            <a:ext cx="5562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0000"/>
                </a:solidFill>
              </a:rPr>
              <a:t>How would you check this answer?</a:t>
            </a:r>
          </a:p>
        </p:txBody>
      </p:sp>
    </p:spTree>
    <p:extLst>
      <p:ext uri="{BB962C8B-B14F-4D97-AF65-F5344CB8AC3E}">
        <p14:creationId xmlns:p14="http://schemas.microsoft.com/office/powerpoint/2010/main" val="110391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from today’s homework: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20885" y="4343400"/>
            <a:ext cx="105591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</a:rPr>
              <a:t>0.09</a:t>
            </a:r>
            <a:endParaRPr lang="en-US" sz="2000" baseline="300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95400" y="1447800"/>
                <a:ext cx="3322448" cy="1435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Find the square root. 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0.0081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447800"/>
                <a:ext cx="3322448" cy="1435714"/>
              </a:xfrm>
              <a:prstGeom prst="rect">
                <a:avLst/>
              </a:prstGeom>
              <a:blipFill rotWithShape="1">
                <a:blip r:embed="rId2"/>
                <a:stretch>
                  <a:fillRect l="-3853" t="-3830" r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70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674688" y="211138"/>
            <a:ext cx="7772400" cy="56388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 smtClean="0">
                <a:latin typeface="Times New Roman" pitchFamily="18" charset="0"/>
              </a:rPr>
              <a:t>Square roots of 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</a:rPr>
              <a:t>perfect square</a:t>
            </a:r>
            <a:r>
              <a:rPr lang="en-US" dirty="0" smtClean="0">
                <a:latin typeface="Times New Roman" pitchFamily="18" charset="0"/>
              </a:rPr>
              <a:t> radicands simplify to rational numbers (numbers that can be written as a quotient of integers).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 smtClean="0">
                <a:latin typeface="Times New Roman" pitchFamily="18" charset="0"/>
              </a:rPr>
              <a:t>Square roots of numbers that are not perfect squares (like 7, 10, etc.) are 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</a:rPr>
              <a:t>irrational numbers</a:t>
            </a:r>
            <a:r>
              <a:rPr lang="en-US" dirty="0" smtClean="0">
                <a:latin typeface="Times New Roman" pitchFamily="18" charset="0"/>
              </a:rPr>
              <a:t>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</a:rPr>
              <a:t>IF REQUESTED</a:t>
            </a:r>
            <a:r>
              <a:rPr lang="en-US" dirty="0" smtClean="0">
                <a:latin typeface="Times New Roman" pitchFamily="18" charset="0"/>
              </a:rPr>
              <a:t> in the problem statement </a:t>
            </a:r>
            <a:r>
              <a:rPr lang="en-US" sz="2800" dirty="0" smtClean="0">
                <a:latin typeface="Times New Roman" pitchFamily="18" charset="0"/>
              </a:rPr>
              <a:t>you can find a decimal </a:t>
            </a:r>
            <a:r>
              <a:rPr lang="en-US" sz="2800" b="1" i="1" dirty="0" smtClean="0">
                <a:solidFill>
                  <a:schemeClr val="accent2"/>
                </a:solidFill>
                <a:latin typeface="Times New Roman" pitchFamily="18" charset="0"/>
              </a:rPr>
              <a:t>approximation</a:t>
            </a:r>
            <a:r>
              <a:rPr lang="en-US" sz="2800" dirty="0" smtClean="0">
                <a:latin typeface="Times New Roman" pitchFamily="18" charset="0"/>
              </a:rPr>
              <a:t> for these irrational numbers using your calculator. </a:t>
            </a:r>
          </a:p>
          <a:p>
            <a:pPr lvl="1" eaLnBrk="1" hangingPunct="1">
              <a:buFontTx/>
              <a:buChar char="•"/>
            </a:pPr>
            <a:r>
              <a:rPr lang="en-US" sz="2400" dirty="0" smtClean="0">
                <a:latin typeface="Times New Roman" pitchFamily="18" charset="0"/>
              </a:rPr>
              <a:t>Unless an approximation is requested, leave answers in radical form. (This is also referred to as the “exact answer”.)  </a:t>
            </a:r>
          </a:p>
          <a:p>
            <a:pPr lvl="1" eaLnBrk="1" hangingPunct="1">
              <a:buFontTx/>
              <a:buChar char="•"/>
            </a:pP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</a:rPr>
              <a:t>Do not convert to an approximation  (decimal form) unless explicitly requested to do so.</a:t>
            </a:r>
          </a:p>
        </p:txBody>
      </p:sp>
    </p:spTree>
    <p:extLst>
      <p:ext uri="{BB962C8B-B14F-4D97-AF65-F5344CB8AC3E}">
        <p14:creationId xmlns:p14="http://schemas.microsoft.com/office/powerpoint/2010/main" val="4285435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2_Network Blitz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Network Bli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4703</TotalTime>
  <Words>1121</Words>
  <Application>Microsoft Office PowerPoint</Application>
  <PresentationFormat>On-screen Show (4:3)</PresentationFormat>
  <Paragraphs>164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Martin Gay</vt:lpstr>
      <vt:lpstr>3_Network Blitz</vt:lpstr>
      <vt:lpstr>2_Office Theme</vt:lpstr>
      <vt:lpstr>Network Blitz</vt:lpstr>
      <vt:lpstr>Office Theme</vt:lpstr>
      <vt:lpstr>Equation</vt:lpstr>
      <vt:lpstr>PowerPoint Presentation</vt:lpstr>
      <vt:lpstr>Section 10.1</vt:lpstr>
      <vt:lpstr>Today’s Homework Assignment:</vt:lpstr>
      <vt:lpstr>In what occupations or situations would you need square roots?</vt:lpstr>
      <vt:lpstr>Where will I use radicals in my higher level classes?</vt:lpstr>
      <vt:lpstr>Square Root</vt:lpstr>
      <vt:lpstr>PowerPoint Presentation</vt:lpstr>
      <vt:lpstr>Problem from today’s homework:</vt:lpstr>
      <vt:lpstr>PowerPoint Presentation</vt:lpstr>
      <vt:lpstr>Problem from today’s homework: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from today’s homework:</vt:lpstr>
      <vt:lpstr>PowerPoint Presentation</vt:lpstr>
      <vt:lpstr>PowerPoint Presentation</vt:lpstr>
      <vt:lpstr>Now, what is the domain of this function? (in other words, for what values of x is it defined?)</vt:lpstr>
      <vt:lpstr>Problem from today’s homework:</vt:lpstr>
      <vt:lpstr>Problem from today’s homework:</vt:lpstr>
      <vt:lpstr>PowerPoint Presentation</vt:lpstr>
      <vt:lpstr>Now, what is the domain of this function? (in other words, for what values of x is it defined?)</vt:lpstr>
      <vt:lpstr>PowerPoint Presentation</vt:lpstr>
    </vt:vector>
  </TitlesOfParts>
  <Company>University of Wisconsin - Stout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open your laptops, log in to the MyMathLab course web site, and open Daily Quiz 2.</dc:title>
  <dc:creator>Foley, Jeanne</dc:creator>
  <cp:lastModifiedBy>Schmidt, Laura</cp:lastModifiedBy>
  <cp:revision>212</cp:revision>
  <dcterms:created xsi:type="dcterms:W3CDTF">2013-08-26T02:26:37Z</dcterms:created>
  <dcterms:modified xsi:type="dcterms:W3CDTF">2017-11-20T22:33:42Z</dcterms:modified>
</cp:coreProperties>
</file>