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5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9" r:id="rId2"/>
    <p:sldMasterId id="2147483775" r:id="rId3"/>
    <p:sldMasterId id="2147483793" r:id="rId4"/>
    <p:sldMasterId id="2147483805" r:id="rId5"/>
    <p:sldMasterId id="2147483817" r:id="rId6"/>
  </p:sldMasterIdLst>
  <p:notesMasterIdLst>
    <p:notesMasterId r:id="rId22"/>
  </p:notesMasterIdLst>
  <p:sldIdLst>
    <p:sldId id="404" r:id="rId7"/>
    <p:sldId id="274" r:id="rId8"/>
    <p:sldId id="386" r:id="rId9"/>
    <p:sldId id="385" r:id="rId10"/>
    <p:sldId id="387" r:id="rId11"/>
    <p:sldId id="388" r:id="rId12"/>
    <p:sldId id="389" r:id="rId13"/>
    <p:sldId id="390" r:id="rId14"/>
    <p:sldId id="391" r:id="rId15"/>
    <p:sldId id="392" r:id="rId16"/>
    <p:sldId id="394" r:id="rId17"/>
    <p:sldId id="395" r:id="rId18"/>
    <p:sldId id="398" r:id="rId19"/>
    <p:sldId id="399" r:id="rId20"/>
    <p:sldId id="40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47" autoAdjust="0"/>
    <p:restoredTop sz="94660"/>
  </p:normalViewPr>
  <p:slideViewPr>
    <p:cSldViewPr>
      <p:cViewPr varScale="1">
        <p:scale>
          <a:sx n="107" d="100"/>
          <a:sy n="107" d="100"/>
        </p:scale>
        <p:origin x="-100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12" Type="http://schemas.openxmlformats.org/officeDocument/2006/relationships/image" Target="../media/image31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11" Type="http://schemas.openxmlformats.org/officeDocument/2006/relationships/image" Target="../media/image30.wmf"/><Relationship Id="rId5" Type="http://schemas.openxmlformats.org/officeDocument/2006/relationships/image" Target="../media/image24.wmf"/><Relationship Id="rId10" Type="http://schemas.openxmlformats.org/officeDocument/2006/relationships/image" Target="../media/image29.wmf"/><Relationship Id="rId4" Type="http://schemas.openxmlformats.org/officeDocument/2006/relationships/image" Target="../media/image23.wmf"/><Relationship Id="rId9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695-5BE7-4CB0-B0F1-9D1CB3A21EC6}" type="datetimeFigureOut">
              <a:rPr lang="en-US" smtClean="0"/>
              <a:t>11/20/2017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24FC-BE6A-4499-83E1-AADA6A1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478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28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8496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402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98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8409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092884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038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115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13726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D04617-AF5A-4ABB-9666-F1F57DA77BC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4275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7C945-28BC-4B45-BD1A-57DAF37EFF9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425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5941E5-F6B8-4886-B930-059DA5A18A1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6811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6BDD4-0373-4490-993D-97E7BD9BF6D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51563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1ED1A-4705-4D64-9982-9134CE54A4B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0630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DC570-EB4F-493D-A18F-D39C28A66D0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4768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702DD-C200-4A09-98D2-A9FF6612D44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5733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E7EF8B-3248-4FAC-8F5D-5040828D64A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063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E42639-7430-42EA-8E59-CF449817555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267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3440-D622-4A46-AA51-7CDCD23A62A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43609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00A080-134A-41C6-9FAB-1FDF967F809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5838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67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67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3ABF-0685-4617-940C-C203C12A32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8198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8A0C-A8C0-4606-B707-E5218AC774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090503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0FE38-438A-4774-8DC3-A7DC55D976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54384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20D8-A9C7-49DE-AC91-49EAB3D5D5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38812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43-6114-42B2-9CCE-4A1EE29D55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22710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CB508-D8ED-4773-9F65-D44BE8208B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41727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0BD6A-3AD2-42ED-B304-3C8D2EE51B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20451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FF9C-9CE6-44F1-89A7-B9B6B6E2EE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210973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090C3-85B3-46C5-912D-106AFDC08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408086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5B7C6-0196-4C56-8E54-5D175F30DE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1927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9FC1-BE59-43DF-856D-9F429D2D9E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082359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50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5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6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Freeform 37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Freeform 38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7" name="Freeform 20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8" name="Freeform 21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" name="Freeform 23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1" name="Rectangle 27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2" name="Freeform 28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9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30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31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32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33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34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35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36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37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45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3" name="Rectangle 46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pic>
          <p:nvPicPr>
            <p:cNvPr id="34" name="Picture 43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230" name="Rectangle 38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231" name="Rectangle 39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40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ectangle 41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ectangle 42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E2BCE3-4D89-4EB1-A79C-38AD971F2DD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461305"/>
      </p:ext>
    </p:extLst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833B18-7710-4086-AFBC-005920539D9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685963"/>
      </p:ext>
    </p:extLst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FC741-95B5-461A-AE89-36DD8E69A1C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097321"/>
      </p:ext>
    </p:extLst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EA533-EC94-47BB-B0E3-083341A9BC4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351921"/>
      </p:ext>
    </p:extLst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2018A2-3FBF-47C1-B78E-A9703BEAF6A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45629"/>
      </p:ext>
    </p:extLst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1E9BF-7CED-42CD-8DBB-646E799A65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70334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94EAF-80F7-4344-A421-28D3002E3D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737836"/>
      </p:ext>
    </p:extLst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DCE20-C545-4923-8EE3-F98DF1DC27E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79481"/>
      </p:ext>
    </p:extLst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FE915F-3DED-4B64-96E4-3B09075E8C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450532"/>
      </p:ext>
    </p:extLst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C959B9-FF3F-4C37-B5B7-6E0249017C4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102933"/>
      </p:ext>
    </p:extLst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51036D-3CF9-4BFD-8AAA-B70703E1F47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25438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19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922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9223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226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683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5291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43C4345-034E-4349-B588-5CE0C70D8FBB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034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3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4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5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6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7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8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9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6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7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8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9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0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1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2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3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4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5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964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964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965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928AC5C-6AE4-4897-AE5A-B82D052060FE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9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9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8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3" name="Freeform 9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4" name="Freeform 10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35" name="Freeform 11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1" name="Freeform 1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2" name="Freeform 1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3" name="Freeform 1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4" name="Freeform 2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5" name="Freeform 2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6" name="Freeform 2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7" name="Freeform 2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" name="Rectangle 25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" name="Freeform 27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" name="Freeform 28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" name="Freeform 29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48" name="Rectangle 34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59" name="Freeform 35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0" name="Freeform 36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1" name="Freeform 37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2" name="Freeform 38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3" name="Freeform 39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4" name="Freeform 40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" name="Freeform 41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6" name="Freeform 42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7" name="Freeform 43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8" name="Rectangle 44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4F73EA2-A4A4-4E8A-A07A-B9EB62945D2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0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7.wmf"/><Relationship Id="rId26" Type="http://schemas.openxmlformats.org/officeDocument/2006/relationships/image" Target="../media/image31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4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26.wmf"/><Relationship Id="rId20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30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5.wmf"/><Relationship Id="rId22" Type="http://schemas.openxmlformats.org/officeDocument/2006/relationships/image" Target="../media/image2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9.wmf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oleObject37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3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23" Type="http://schemas.openxmlformats.org/officeDocument/2006/relationships/image" Target="../media/image45.png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36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9.png"/><Relationship Id="rId4" Type="http://schemas.openxmlformats.org/officeDocument/2006/relationships/image" Target="../media/image47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8.wmf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19113" y="55563"/>
            <a:ext cx="8077200" cy="711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0" b="1" dirty="0">
                <a:solidFill>
                  <a:srgbClr val="000000"/>
                </a:solidFill>
                <a:latin typeface="Arial" charset="0"/>
              </a:rPr>
              <a:t>Please</a:t>
            </a:r>
            <a:endParaRPr lang="en-US" sz="6000" b="1" dirty="0">
              <a:solidFill>
                <a:srgbClr val="000000"/>
              </a:solidFill>
              <a:latin typeface="Arial" charset="0"/>
            </a:endParaRP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9600" b="1" u="sng" dirty="0">
                <a:solidFill>
                  <a:srgbClr val="FF0000"/>
                </a:solidFill>
                <a:latin typeface="Arial" charset="0"/>
              </a:rPr>
              <a:t>CLOSE</a:t>
            </a:r>
            <a:r>
              <a:rPr lang="en-US" sz="6000" b="1" dirty="0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7200" b="1" dirty="0">
                <a:solidFill>
                  <a:srgbClr val="000000"/>
                </a:solidFill>
                <a:latin typeface="Arial" charset="0"/>
              </a:rPr>
              <a:t>YOUR LAPTOPS,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000000"/>
                </a:solidFill>
                <a:latin typeface="Arial" charset="0"/>
              </a:rPr>
              <a:t>and turn off and put away your cell phones,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b="1" dirty="0">
                <a:solidFill>
                  <a:srgbClr val="0000FF"/>
                </a:solidFill>
                <a:latin typeface="Arial" charset="0"/>
              </a:rPr>
              <a:t>and get out your note-taking materials.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3200" b="1" i="1" dirty="0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01218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5" name="Rectangle 3"/>
          <p:cNvSpPr>
            <a:spLocks noGrp="1" noChangeArrowheads="1"/>
          </p:cNvSpPr>
          <p:nvPr>
            <p:ph idx="1"/>
          </p:nvPr>
        </p:nvSpPr>
        <p:spPr>
          <a:xfrm>
            <a:off x="663690" y="13716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Use radical notation to write the following.  Simplify if possible.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009651"/>
              </p:ext>
            </p:extLst>
          </p:nvPr>
        </p:nvGraphicFramePr>
        <p:xfrm>
          <a:off x="1066800" y="2772240"/>
          <a:ext cx="14033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6" name="Equation" r:id="rId3" imgW="520560" imgH="203040" progId="Equation.3">
                  <p:embed/>
                </p:oleObj>
              </mc:Choice>
              <mc:Fallback>
                <p:oleObj name="Equation" r:id="rId3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772240"/>
                        <a:ext cx="14033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645909"/>
              </p:ext>
            </p:extLst>
          </p:nvPr>
        </p:nvGraphicFramePr>
        <p:xfrm>
          <a:off x="2536825" y="2589678"/>
          <a:ext cx="122396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7" name="Equation" r:id="rId5" imgW="495000" imgH="393480" progId="Equation.3">
                  <p:embed/>
                </p:oleObj>
              </mc:Choice>
              <mc:Fallback>
                <p:oleObj name="Equation" r:id="rId5" imgW="49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6825" y="2589678"/>
                        <a:ext cx="1223963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227853"/>
              </p:ext>
            </p:extLst>
          </p:nvPr>
        </p:nvGraphicFramePr>
        <p:xfrm>
          <a:off x="838200" y="4268788"/>
          <a:ext cx="1598613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8" name="Equation" r:id="rId7" imgW="622080" imgH="203040" progId="Equation.3">
                  <p:embed/>
                </p:oleObj>
              </mc:Choice>
              <mc:Fallback>
                <p:oleObj name="Equation" r:id="rId7" imgW="6220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268788"/>
                        <a:ext cx="1598613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692978"/>
              </p:ext>
            </p:extLst>
          </p:nvPr>
        </p:nvGraphicFramePr>
        <p:xfrm>
          <a:off x="2452688" y="4121615"/>
          <a:ext cx="140335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89" name="Equation" r:id="rId9" imgW="596880" imgH="393480" progId="Equation.3">
                  <p:embed/>
                </p:oleObj>
              </mc:Choice>
              <mc:Fallback>
                <p:oleObj name="Equation" r:id="rId9" imgW="596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4121615"/>
                        <a:ext cx="1403350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06" name="Group 10"/>
          <p:cNvGrpSpPr>
            <a:grpSpLocks/>
          </p:cNvGrpSpPr>
          <p:nvPr/>
        </p:nvGrpSpPr>
        <p:grpSpPr bwMode="auto">
          <a:xfrm>
            <a:off x="304800" y="609600"/>
            <a:ext cx="1905000" cy="762000"/>
            <a:chOff x="192" y="240"/>
            <a:chExt cx="1200" cy="480"/>
          </a:xfrm>
        </p:grpSpPr>
        <p:sp>
          <p:nvSpPr>
            <p:cNvPr id="8207" name="Rectangle 11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8208" name="Text Box 12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graphicFrame>
        <p:nvGraphicFramePr>
          <p:cNvPr id="717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749978"/>
              </p:ext>
            </p:extLst>
          </p:nvPr>
        </p:nvGraphicFramePr>
        <p:xfrm>
          <a:off x="3859213" y="2572215"/>
          <a:ext cx="1474787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0" name="Equation" r:id="rId11" imgW="596880" imgH="469800" progId="Equation.3">
                  <p:embed/>
                </p:oleObj>
              </mc:Choice>
              <mc:Fallback>
                <p:oleObj name="Equation" r:id="rId11" imgW="596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13" y="2572215"/>
                        <a:ext cx="1474787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4940739"/>
              </p:ext>
            </p:extLst>
          </p:nvPr>
        </p:nvGraphicFramePr>
        <p:xfrm>
          <a:off x="5411788" y="2556340"/>
          <a:ext cx="1444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1" name="Equation" r:id="rId13" imgW="583920" imgH="482400" progId="Equation.3">
                  <p:embed/>
                </p:oleObj>
              </mc:Choice>
              <mc:Fallback>
                <p:oleObj name="Equation" r:id="rId13" imgW="583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2556340"/>
                        <a:ext cx="14446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5907090"/>
              </p:ext>
            </p:extLst>
          </p:nvPr>
        </p:nvGraphicFramePr>
        <p:xfrm>
          <a:off x="6894513" y="2564278"/>
          <a:ext cx="8159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2" name="Equation" r:id="rId15" imgW="330120" imgH="393480" progId="Equation.3">
                  <p:embed/>
                </p:oleObj>
              </mc:Choice>
              <mc:Fallback>
                <p:oleObj name="Equation" r:id="rId15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4513" y="2564278"/>
                        <a:ext cx="8159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5135765"/>
              </p:ext>
            </p:extLst>
          </p:nvPr>
        </p:nvGraphicFramePr>
        <p:xfrm>
          <a:off x="7775575" y="2551578"/>
          <a:ext cx="5016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3" name="Equation" r:id="rId17" imgW="203040" imgH="393480" progId="Equation.3">
                  <p:embed/>
                </p:oleObj>
              </mc:Choice>
              <mc:Fallback>
                <p:oleObj name="Equation" r:id="rId17" imgW="203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5575" y="2551578"/>
                        <a:ext cx="501650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133496"/>
              </p:ext>
            </p:extLst>
          </p:nvPr>
        </p:nvGraphicFramePr>
        <p:xfrm>
          <a:off x="3937000" y="4113678"/>
          <a:ext cx="1611313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4" name="Equation" r:id="rId19" imgW="685800" imgH="482400" progId="Equation.3">
                  <p:embed/>
                </p:oleObj>
              </mc:Choice>
              <mc:Fallback>
                <p:oleObj name="Equation" r:id="rId19" imgW="6858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7000" y="4113678"/>
                        <a:ext cx="1611313" cy="1135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871529"/>
              </p:ext>
            </p:extLst>
          </p:nvPr>
        </p:nvGraphicFramePr>
        <p:xfrm>
          <a:off x="5618163" y="4116853"/>
          <a:ext cx="104457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5" name="Equation" r:id="rId21" imgW="444240" imgH="393480" progId="Equation.3">
                  <p:embed/>
                </p:oleObj>
              </mc:Choice>
              <mc:Fallback>
                <p:oleObj name="Equation" r:id="rId21" imgW="4442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163" y="4116853"/>
                        <a:ext cx="104457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972827"/>
              </p:ext>
            </p:extLst>
          </p:nvPr>
        </p:nvGraphicFramePr>
        <p:xfrm>
          <a:off x="6680200" y="4116853"/>
          <a:ext cx="77628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6" name="Equation" r:id="rId23" imgW="330120" imgH="393480" progId="Equation.3">
                  <p:embed/>
                </p:oleObj>
              </mc:Choice>
              <mc:Fallback>
                <p:oleObj name="Equation" r:id="rId23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116853"/>
                        <a:ext cx="776288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44468" y="5355788"/>
            <a:ext cx="7686720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What if the previous problem was                ?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468" y="6015243"/>
            <a:ext cx="8810845" cy="707886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The answer would be “N” (not a real number) because you’d be trying to take an even root of a negative number.</a:t>
            </a:r>
            <a:endParaRPr lang="en-US" sz="2000" baseline="30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963481"/>
              </p:ext>
            </p:extLst>
          </p:nvPr>
        </p:nvGraphicFramePr>
        <p:xfrm>
          <a:off x="5873070" y="5355789"/>
          <a:ext cx="15017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7" name="Equation" r:id="rId25" imgW="583920" imgH="228600" progId="Equation.3">
                  <p:embed/>
                </p:oleObj>
              </mc:Choice>
              <mc:Fallback>
                <p:oleObj name="Equation" r:id="rId25" imgW="583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070" y="5355789"/>
                        <a:ext cx="1501775" cy="5873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29392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All the properties that we have previously derived for integer exponents hold for rational number exponents, as well.</a:t>
            </a:r>
          </a:p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We can use these properties to simplify expressions with rational exponents.</a:t>
            </a:r>
          </a:p>
        </p:txBody>
      </p:sp>
    </p:spTree>
    <p:extLst>
      <p:ext uri="{BB962C8B-B14F-4D97-AF65-F5344CB8AC3E}">
        <p14:creationId xmlns:p14="http://schemas.microsoft.com/office/powerpoint/2010/main" val="295524753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099066"/>
            <a:ext cx="77724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Use properties of exponents to simplify the following.  Write results with only positive exponents.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670216"/>
              </p:ext>
            </p:extLst>
          </p:nvPr>
        </p:nvGraphicFramePr>
        <p:xfrm>
          <a:off x="838200" y="2743200"/>
          <a:ext cx="22098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74" name="Equation" r:id="rId3" imgW="901440" imgH="266400" progId="Equation.3">
                  <p:embed/>
                </p:oleObj>
              </mc:Choice>
              <mc:Fallback>
                <p:oleObj name="Equation" r:id="rId3" imgW="9014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220980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589015"/>
              </p:ext>
            </p:extLst>
          </p:nvPr>
        </p:nvGraphicFramePr>
        <p:xfrm>
          <a:off x="3101975" y="2870200"/>
          <a:ext cx="1592263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75" name="Equation" r:id="rId5" imgW="685800" imgH="203040" progId="Equation.3">
                  <p:embed/>
                </p:oleObj>
              </mc:Choice>
              <mc:Fallback>
                <p:oleObj name="Equation" r:id="rId5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1975" y="2870200"/>
                        <a:ext cx="1592263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29537"/>
              </p:ext>
            </p:extLst>
          </p:nvPr>
        </p:nvGraphicFramePr>
        <p:xfrm>
          <a:off x="152400" y="3962400"/>
          <a:ext cx="1828800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76" name="Equation" r:id="rId7" imgW="774360" imgH="419040" progId="Equation.3">
                  <p:embed/>
                </p:oleObj>
              </mc:Choice>
              <mc:Fallback>
                <p:oleObj name="Equation" r:id="rId7" imgW="774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962400"/>
                        <a:ext cx="1828800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577584"/>
              </p:ext>
            </p:extLst>
          </p:nvPr>
        </p:nvGraphicFramePr>
        <p:xfrm>
          <a:off x="2039938" y="4219575"/>
          <a:ext cx="22955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77" name="Equation" r:id="rId9" imgW="939600" imgH="203040" progId="Equation.3">
                  <p:embed/>
                </p:oleObj>
              </mc:Choice>
              <mc:Fallback>
                <p:oleObj name="Equation" r:id="rId9" imgW="939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9938" y="4219575"/>
                        <a:ext cx="2295525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9" name="Group 9"/>
          <p:cNvGrpSpPr>
            <a:grpSpLocks/>
          </p:cNvGrpSpPr>
          <p:nvPr/>
        </p:nvGrpSpPr>
        <p:grpSpPr bwMode="auto">
          <a:xfrm>
            <a:off x="301625" y="65590"/>
            <a:ext cx="1905000" cy="762000"/>
            <a:chOff x="192" y="240"/>
            <a:chExt cx="1200" cy="480"/>
          </a:xfrm>
        </p:grpSpPr>
        <p:sp>
          <p:nvSpPr>
            <p:cNvPr id="9230" name="Rectangle 10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9231" name="Text Box 11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graphicFrame>
        <p:nvGraphicFramePr>
          <p:cNvPr id="819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507721"/>
              </p:ext>
            </p:extLst>
          </p:nvPr>
        </p:nvGraphicFramePr>
        <p:xfrm>
          <a:off x="4727575" y="2767013"/>
          <a:ext cx="180022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78" name="Equation" r:id="rId11" imgW="774360" imgH="291960" progId="Equation.3">
                  <p:embed/>
                </p:oleObj>
              </mc:Choice>
              <mc:Fallback>
                <p:oleObj name="Equation" r:id="rId11" imgW="77436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2767013"/>
                        <a:ext cx="1800225" cy="67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3484661"/>
              </p:ext>
            </p:extLst>
          </p:nvPr>
        </p:nvGraphicFramePr>
        <p:xfrm>
          <a:off x="6572250" y="2921000"/>
          <a:ext cx="120967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79" name="Equation" r:id="rId13" imgW="520560" imgH="203040" progId="Equation.3">
                  <p:embed/>
                </p:oleObj>
              </mc:Choice>
              <mc:Fallback>
                <p:oleObj name="Equation" r:id="rId13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2921000"/>
                        <a:ext cx="120967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5305517"/>
              </p:ext>
            </p:extLst>
          </p:nvPr>
        </p:nvGraphicFramePr>
        <p:xfrm>
          <a:off x="7834313" y="2921000"/>
          <a:ext cx="59055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80" name="Equation" r:id="rId15" imgW="253800" imgH="203040" progId="Equation.3">
                  <p:embed/>
                </p:oleObj>
              </mc:Choice>
              <mc:Fallback>
                <p:oleObj name="Equation" r:id="rId15" imgW="253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4313" y="2921000"/>
                        <a:ext cx="590550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669656"/>
              </p:ext>
            </p:extLst>
          </p:nvPr>
        </p:nvGraphicFramePr>
        <p:xfrm>
          <a:off x="4319588" y="4219575"/>
          <a:ext cx="26368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81" name="Equation" r:id="rId17" imgW="1079280" imgH="203040" progId="Equation.3">
                  <p:embed/>
                </p:oleObj>
              </mc:Choice>
              <mc:Fallback>
                <p:oleObj name="Equation" r:id="rId17" imgW="10792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9588" y="4219575"/>
                        <a:ext cx="26368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161908"/>
              </p:ext>
            </p:extLst>
          </p:nvPr>
        </p:nvGraphicFramePr>
        <p:xfrm>
          <a:off x="6956425" y="4244975"/>
          <a:ext cx="13017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82" name="Equation" r:id="rId19" imgW="533160" imgH="203040" progId="Equation.3">
                  <p:embed/>
                </p:oleObj>
              </mc:Choice>
              <mc:Fallback>
                <p:oleObj name="Equation" r:id="rId19" imgW="533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425" y="4244975"/>
                        <a:ext cx="13017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3150974"/>
              </p:ext>
            </p:extLst>
          </p:nvPr>
        </p:nvGraphicFramePr>
        <p:xfrm>
          <a:off x="8212138" y="4054475"/>
          <a:ext cx="931862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83" name="Equation" r:id="rId21" imgW="380880" imgH="393480" progId="Equation.3">
                  <p:embed/>
                </p:oleObj>
              </mc:Choice>
              <mc:Fallback>
                <p:oleObj name="Equation" r:id="rId21" imgW="380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2138" y="4054475"/>
                        <a:ext cx="931862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77825" y="5253335"/>
            <a:ext cx="6316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would this answer look like in radical form?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934200" y="5151864"/>
                <a:ext cx="1295400" cy="98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ctrlP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2800" b="1" i="1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deg>
                            <m:e>
                              <m:sSup>
                                <m:sSupPr>
                                  <m:ctrlPr>
                                    <a:rPr lang="en-US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1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𝒂</m:t>
                                  </m:r>
                                </m:e>
                                <m:sup>
                                  <m:r>
                                    <a:rPr lang="en-US" sz="2800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𝟏𝟏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151864"/>
                <a:ext cx="1295400" cy="98232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81413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Text Box 2"/>
          <p:cNvSpPr txBox="1">
            <a:spLocks noChangeArrowheads="1"/>
          </p:cNvSpPr>
          <p:nvPr/>
        </p:nvSpPr>
        <p:spPr bwMode="auto">
          <a:xfrm>
            <a:off x="609600" y="1752600"/>
            <a:ext cx="7696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Use rational exponents to write as a single radical.</a:t>
            </a:r>
          </a:p>
        </p:txBody>
      </p:sp>
      <p:grpSp>
        <p:nvGrpSpPr>
          <p:cNvPr id="10248" name="Group 3"/>
          <p:cNvGrpSpPr>
            <a:grpSpLocks/>
          </p:cNvGrpSpPr>
          <p:nvPr/>
        </p:nvGrpSpPr>
        <p:grpSpPr bwMode="auto">
          <a:xfrm>
            <a:off x="304800" y="623888"/>
            <a:ext cx="1905000" cy="762000"/>
            <a:chOff x="192" y="249"/>
            <a:chExt cx="1200" cy="480"/>
          </a:xfrm>
        </p:grpSpPr>
        <p:sp>
          <p:nvSpPr>
            <p:cNvPr id="10249" name="Rectangle 4"/>
            <p:cNvSpPr>
              <a:spLocks noChangeArrowheads="1"/>
            </p:cNvSpPr>
            <p:nvPr/>
          </p:nvSpPr>
          <p:spPr bwMode="auto">
            <a:xfrm>
              <a:off x="192" y="249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0250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457200" y="3276600"/>
          <a:ext cx="15240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8" name="Equation" r:id="rId3" imgW="622080" imgH="228600" progId="Equation.3">
                  <p:embed/>
                </p:oleObj>
              </mc:Choice>
              <mc:Fallback>
                <p:oleObj name="Equation" r:id="rId3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276600"/>
                        <a:ext cx="15240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"/>
          <p:cNvGraphicFramePr>
            <a:graphicFrameLocks noChangeAspect="1"/>
          </p:cNvGraphicFramePr>
          <p:nvPr/>
        </p:nvGraphicFramePr>
        <p:xfrm>
          <a:off x="2057400" y="3309938"/>
          <a:ext cx="16240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79" name="Equation" r:id="rId5" imgW="660240" imgH="203040" progId="Equation.3">
                  <p:embed/>
                </p:oleObj>
              </mc:Choice>
              <mc:Fallback>
                <p:oleObj name="Equation" r:id="rId5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09938"/>
                        <a:ext cx="16240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8"/>
          <p:cNvGraphicFramePr>
            <a:graphicFrameLocks noChangeAspect="1"/>
          </p:cNvGraphicFramePr>
          <p:nvPr/>
        </p:nvGraphicFramePr>
        <p:xfrm>
          <a:off x="3733800" y="3309938"/>
          <a:ext cx="17176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0" name="Equation" r:id="rId7" imgW="698400" imgH="203040" progId="Equation.3">
                  <p:embed/>
                </p:oleObj>
              </mc:Choice>
              <mc:Fallback>
                <p:oleObj name="Equation" r:id="rId7" imgW="698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09938"/>
                        <a:ext cx="171767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9"/>
          <p:cNvGraphicFramePr>
            <a:graphicFrameLocks noChangeAspect="1"/>
          </p:cNvGraphicFramePr>
          <p:nvPr/>
        </p:nvGraphicFramePr>
        <p:xfrm>
          <a:off x="5410200" y="3200400"/>
          <a:ext cx="181133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1" name="Equation" r:id="rId9" imgW="736560" imgH="266400" progId="Equation.3">
                  <p:embed/>
                </p:oleObj>
              </mc:Choice>
              <mc:Fallback>
                <p:oleObj name="Equation" r:id="rId9" imgW="73656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200400"/>
                        <a:ext cx="1811338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"/>
          <p:cNvGraphicFramePr>
            <a:graphicFrameLocks noChangeAspect="1"/>
          </p:cNvGraphicFramePr>
          <p:nvPr/>
        </p:nvGraphicFramePr>
        <p:xfrm>
          <a:off x="7239000" y="3276600"/>
          <a:ext cx="9683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82" name="Equation" r:id="rId11" imgW="393480" imgH="228600" progId="Equation.3">
                  <p:embed/>
                </p:oleObj>
              </mc:Choice>
              <mc:Fallback>
                <p:oleObj name="Equation" r:id="rId11" imgW="393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3276600"/>
                        <a:ext cx="9683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4980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from today’s homework: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332057" y="4889039"/>
            <a:ext cx="2510624" cy="584775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Final answer: 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14595" y="5788990"/>
            <a:ext cx="8651727" cy="107721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</a:rPr>
              <a:t>Hints: Start by writing each radical as a rational (fraction) exponent, </a:t>
            </a:r>
          </a:p>
          <a:p>
            <a:pPr algn="ct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</a:rPr>
              <a:t>then add the fractions by finding a common denominator. </a:t>
            </a:r>
          </a:p>
          <a:p>
            <a:pPr algn="ctr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prstClr val="black"/>
                </a:solidFill>
              </a:rPr>
              <a:t>For your final step, convert back into radical form</a:t>
            </a:r>
            <a:r>
              <a:rPr lang="en-US" dirty="0">
                <a:solidFill>
                  <a:prstClr val="black"/>
                </a:solidFill>
              </a:rPr>
              <a:t>.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800455"/>
              </p:ext>
            </p:extLst>
          </p:nvPr>
        </p:nvGraphicFramePr>
        <p:xfrm>
          <a:off x="4830763" y="4843463"/>
          <a:ext cx="8794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00" name="Equation" r:id="rId3" imgW="368280" imgH="279360" progId="Equation.3">
                  <p:embed/>
                </p:oleObj>
              </mc:Choice>
              <mc:Fallback>
                <p:oleObj name="Equation" r:id="rId3" imgW="36828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0763" y="4843463"/>
                        <a:ext cx="879475" cy="665162"/>
                      </a:xfrm>
                      <a:prstGeom prst="rect">
                        <a:avLst/>
                      </a:prstGeom>
                      <a:solidFill>
                        <a:srgbClr val="00FFFF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676400"/>
                <a:ext cx="6170087" cy="2169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Use rational expressions to write as </a:t>
                </a:r>
              </a:p>
              <a:p>
                <a:r>
                  <a:rPr lang="en-US" sz="3200" dirty="0"/>
                  <a:t>a single radical expression. </a:t>
                </a:r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/>
                            </a:rPr>
                            <m:t>5</m:t>
                          </m:r>
                        </m:deg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𝑦</m:t>
                          </m:r>
                        </m:e>
                      </m:rad>
                      <m:r>
                        <a:rPr lang="en-US" sz="3200" b="0" i="1" smtClean="0">
                          <a:latin typeface="Cambria Math"/>
                        </a:rPr>
                        <m:t>∗</m:t>
                      </m:r>
                      <m:rad>
                        <m:radPr>
                          <m:ctrlPr>
                            <a:rPr lang="en-US" sz="3200" i="1" smtClean="0">
                              <a:latin typeface="Cambria Math"/>
                              <a:ea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deg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  <a:ea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6400"/>
                <a:ext cx="6170087" cy="2169248"/>
              </a:xfrm>
              <a:prstGeom prst="rect">
                <a:avLst/>
              </a:prstGeom>
              <a:blipFill rotWithShape="1">
                <a:blip r:embed="rId5"/>
                <a:stretch>
                  <a:fillRect l="-2569" t="-3652" r="-1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424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-152400" y="152400"/>
            <a:ext cx="9296400" cy="1295400"/>
          </a:xfrm>
        </p:spPr>
        <p:txBody>
          <a:bodyPr/>
          <a:lstStyle/>
          <a:p>
            <a:pPr algn="ctr" eaLnBrk="1" hangingPunct="1">
              <a:buNone/>
            </a:pPr>
            <a:r>
              <a:rPr lang="en-US" sz="3600" dirty="0">
                <a:solidFill>
                  <a:srgbClr val="6600CC"/>
                </a:solidFill>
              </a:rPr>
              <a:t>The assignment on this material (</a:t>
            </a:r>
            <a:r>
              <a:rPr lang="en-US" sz="3600" b="1" dirty="0">
                <a:solidFill>
                  <a:schemeClr val="accent4"/>
                </a:solidFill>
              </a:rPr>
              <a:t>HW 10.2</a:t>
            </a:r>
            <a:r>
              <a:rPr lang="en-US" sz="3600" dirty="0">
                <a:solidFill>
                  <a:srgbClr val="6600CC"/>
                </a:solidFill>
              </a:rPr>
              <a:t>) is due at the start of the next class session.</a:t>
            </a:r>
            <a:endParaRPr lang="en-US" sz="3600" dirty="0"/>
          </a:p>
          <a:p>
            <a:pPr algn="ctr" eaLnBrk="1" hangingPunct="1">
              <a:buFontTx/>
              <a:buNone/>
            </a:pPr>
            <a:endParaRPr lang="en-US" sz="800" b="1" u="sng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200" b="1" u="sng" dirty="0">
              <a:solidFill>
                <a:srgbClr val="0000FF"/>
              </a:solidFill>
            </a:endParaRPr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endParaRPr lang="en-US" sz="5400" dirty="0"/>
          </a:p>
          <a:p>
            <a:pPr eaLnBrk="1" hangingPunct="1">
              <a:buFontTx/>
              <a:buNone/>
            </a:pPr>
            <a:endParaRPr lang="en-US" sz="5400" dirty="0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73973" y="2209800"/>
            <a:ext cx="8077200" cy="3970318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 may now </a:t>
            </a:r>
            <a:r>
              <a:rPr lang="en-US" sz="5400" u="sng" dirty="0">
                <a:solidFill>
                  <a:srgbClr val="FF0000"/>
                </a:solidFill>
                <a:cs typeface="Arial" charset="0"/>
              </a:rPr>
              <a:t>OPEN</a:t>
            </a:r>
            <a:r>
              <a:rPr lang="en-US" sz="5400" dirty="0">
                <a:solidFill>
                  <a:srgbClr val="FF0000"/>
                </a:solidFill>
                <a:cs typeface="Arial" charset="0"/>
              </a:rPr>
              <a:t> 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5400" dirty="0">
                <a:solidFill>
                  <a:prstClr val="black"/>
                </a:solidFill>
                <a:cs typeface="Arial" charset="0"/>
              </a:rPr>
              <a:t>your LAPTOPS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800" dirty="0">
                <a:solidFill>
                  <a:prstClr val="black"/>
                </a:solidFill>
                <a:cs typeface="Arial" charset="0"/>
              </a:rPr>
              <a:t>and begin working on the homework assignment until the end of the class period.</a:t>
            </a:r>
            <a:endParaRPr lang="en-US" sz="2400" dirty="0">
              <a:solidFill>
                <a:prstClr val="black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9398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 10.2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553200" cy="1981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Radicals and Rational Exponents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29"/>
          <p:cNvGraphicFramePr>
            <a:graphicFrameLocks noChangeAspect="1"/>
          </p:cNvGraphicFramePr>
          <p:nvPr/>
        </p:nvGraphicFramePr>
        <p:xfrm>
          <a:off x="3116263" y="3776663"/>
          <a:ext cx="271621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6" name="Equation" r:id="rId3" imgW="622080" imgH="228600" progId="Equation.3">
                  <p:embed/>
                </p:oleObj>
              </mc:Choice>
              <mc:Fallback>
                <p:oleObj name="Equation" r:id="rId3" imgW="622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3776663"/>
                        <a:ext cx="2716212" cy="998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1034"/>
          <p:cNvSpPr txBox="1">
            <a:spLocks noChangeArrowheads="1"/>
          </p:cNvSpPr>
          <p:nvPr/>
        </p:nvSpPr>
        <p:spPr bwMode="auto">
          <a:xfrm>
            <a:off x="742950" y="2362200"/>
            <a:ext cx="731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>
                <a:solidFill>
                  <a:prstClr val="black"/>
                </a:solidFill>
              </a:rPr>
              <a:t>If </a:t>
            </a:r>
            <a:r>
              <a:rPr lang="en-US" i="1">
                <a:solidFill>
                  <a:prstClr val="black"/>
                </a:solidFill>
              </a:rPr>
              <a:t>n</a:t>
            </a:r>
            <a:r>
              <a:rPr lang="en-US">
                <a:solidFill>
                  <a:prstClr val="black"/>
                </a:solidFill>
              </a:rPr>
              <a:t> is a positive integer greater than 1 and </a:t>
            </a:r>
            <a:r>
              <a:rPr lang="en-US" b="1" i="1">
                <a:solidFill>
                  <a:prstClr val="black"/>
                </a:solidFill>
              </a:rPr>
              <a:t>a</a:t>
            </a:r>
            <a:r>
              <a:rPr lang="en-US">
                <a:solidFill>
                  <a:prstClr val="black"/>
                </a:solidFill>
              </a:rPr>
              <a:t> is a real number, then</a:t>
            </a:r>
            <a:endParaRPr lang="en-US" b="1" i="1">
              <a:solidFill>
                <a:srgbClr val="C0504D"/>
              </a:solidFill>
            </a:endParaRPr>
          </a:p>
        </p:txBody>
      </p:sp>
      <p:sp>
        <p:nvSpPr>
          <p:cNvPr id="3076" name="TextBox 6"/>
          <p:cNvSpPr txBox="1">
            <a:spLocks noChangeArrowheads="1"/>
          </p:cNvSpPr>
          <p:nvPr/>
        </p:nvSpPr>
        <p:spPr bwMode="auto">
          <a:xfrm>
            <a:off x="1074738" y="769938"/>
            <a:ext cx="73723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prstClr val="black"/>
                </a:solidFill>
              </a:rPr>
              <a:t>Definition of a rational exponent in terms of a radical:</a:t>
            </a:r>
          </a:p>
        </p:txBody>
      </p:sp>
    </p:spTree>
    <p:extLst>
      <p:ext uri="{BB962C8B-B14F-4D97-AF65-F5344CB8AC3E}">
        <p14:creationId xmlns:p14="http://schemas.microsoft.com/office/powerpoint/2010/main" val="18807684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600200"/>
            <a:ext cx="68580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Recall that a cube root is defined so that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124200" y="2286000"/>
          <a:ext cx="30924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7" name="Equation" r:id="rId3" imgW="1307880" imgH="241200" progId="Equation.3">
                  <p:embed/>
                </p:oleObj>
              </mc:Choice>
              <mc:Fallback>
                <p:oleObj name="Equation" r:id="rId3" imgW="1307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86000"/>
                        <a:ext cx="30924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1828800" y="3048000"/>
            <a:ext cx="5372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However, if we let b = a</a:t>
            </a:r>
            <a:r>
              <a:rPr lang="en-US" baseline="30000">
                <a:solidFill>
                  <a:prstClr val="black"/>
                </a:solidFill>
              </a:rPr>
              <a:t>1/3</a:t>
            </a:r>
            <a:r>
              <a:rPr lang="en-US">
                <a:solidFill>
                  <a:prstClr val="black"/>
                </a:solidFill>
              </a:rPr>
              <a:t>, then</a:t>
            </a:r>
          </a:p>
        </p:txBody>
      </p:sp>
      <p:graphicFrame>
        <p:nvGraphicFramePr>
          <p:cNvPr id="3075" name="Object 6"/>
          <p:cNvGraphicFramePr>
            <a:graphicFrameLocks noChangeAspect="1"/>
          </p:cNvGraphicFramePr>
          <p:nvPr/>
        </p:nvGraphicFramePr>
        <p:xfrm>
          <a:off x="2743200" y="3810000"/>
          <a:ext cx="3962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8" name="Equation" r:id="rId5" imgW="1726920" imgH="228600" progId="Equation.3">
                  <p:embed/>
                </p:oleObj>
              </mc:Choice>
              <mc:Fallback>
                <p:oleObj name="Equation" r:id="rId5" imgW="17269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39624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1219200" y="4572000"/>
            <a:ext cx="70056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/>
                </a:solidFill>
              </a:rPr>
              <a:t>Since both values of </a:t>
            </a:r>
            <a:r>
              <a:rPr lang="en-US" i="1">
                <a:solidFill>
                  <a:prstClr val="black"/>
                </a:solidFill>
              </a:rPr>
              <a:t>b</a:t>
            </a:r>
            <a:r>
              <a:rPr lang="en-US">
                <a:solidFill>
                  <a:prstClr val="black"/>
                </a:solidFill>
              </a:rPr>
              <a:t> give us the same </a:t>
            </a:r>
            <a:r>
              <a:rPr lang="en-US" i="1">
                <a:solidFill>
                  <a:prstClr val="black"/>
                </a:solidFill>
              </a:rPr>
              <a:t>a</a:t>
            </a:r>
            <a:r>
              <a:rPr lang="en-US">
                <a:solidFill>
                  <a:prstClr val="black"/>
                </a:solidFill>
              </a:rPr>
              <a:t>,</a:t>
            </a:r>
          </a:p>
        </p:txBody>
      </p:sp>
      <p:graphicFrame>
        <p:nvGraphicFramePr>
          <p:cNvPr id="3076" name="Object 8"/>
          <p:cNvGraphicFramePr>
            <a:graphicFrameLocks noChangeAspect="1"/>
          </p:cNvGraphicFramePr>
          <p:nvPr/>
        </p:nvGraphicFramePr>
        <p:xfrm>
          <a:off x="3810000" y="5410200"/>
          <a:ext cx="14478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39" name="Equation" r:id="rId7" imgW="609480" imgH="228600" progId="Equation.3">
                  <p:embed/>
                </p:oleObj>
              </mc:Choice>
              <mc:Fallback>
                <p:oleObj name="Equation" r:id="rId7" imgW="609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410200"/>
                        <a:ext cx="14478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2007" y="457199"/>
            <a:ext cx="7532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does this definition make sense?</a:t>
            </a:r>
          </a:p>
        </p:txBody>
      </p:sp>
    </p:spTree>
    <p:extLst>
      <p:ext uri="{BB962C8B-B14F-4D97-AF65-F5344CB8AC3E}">
        <p14:creationId xmlns:p14="http://schemas.microsoft.com/office/powerpoint/2010/main" val="31479544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3" grpId="0" build="p"/>
      <p:bldP spid="3078" grpId="0"/>
      <p:bldP spid="307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1219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Use radical notation to write the following.  Simplify if possible.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3505200" y="2895600"/>
          <a:ext cx="2409825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8" name="Equation" r:id="rId3" imgW="914400" imgH="253800" progId="Equation.3">
                  <p:embed/>
                </p:oleObj>
              </mc:Choice>
              <mc:Fallback>
                <p:oleObj name="Equation" r:id="rId3" imgW="914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895600"/>
                        <a:ext cx="2409825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5"/>
          <p:cNvGraphicFramePr>
            <a:graphicFrameLocks noChangeAspect="1"/>
          </p:cNvGraphicFramePr>
          <p:nvPr/>
        </p:nvGraphicFramePr>
        <p:xfrm>
          <a:off x="2362200" y="2971800"/>
          <a:ext cx="11366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59" name="Equation" r:id="rId5" imgW="444240" imgH="203040" progId="Equation.3">
                  <p:embed/>
                </p:oleObj>
              </mc:Choice>
              <mc:Fallback>
                <p:oleObj name="Equation" r:id="rId5" imgW="444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971800"/>
                        <a:ext cx="11366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1752600" y="3962400"/>
          <a:ext cx="17526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0" name="Equation" r:id="rId7" imgW="711000" imgH="266400" progId="Equation.3">
                  <p:embed/>
                </p:oleObj>
              </mc:Choice>
              <mc:Fallback>
                <p:oleObj name="Equation" r:id="rId7" imgW="71100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962400"/>
                        <a:ext cx="175260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7"/>
          <p:cNvGraphicFramePr>
            <a:graphicFrameLocks noChangeAspect="1"/>
          </p:cNvGraphicFramePr>
          <p:nvPr/>
        </p:nvGraphicFramePr>
        <p:xfrm>
          <a:off x="3505200" y="3962400"/>
          <a:ext cx="3810000" cy="668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61" name="Equation" r:id="rId9" imgW="1447560" imgH="253800" progId="Equation.3">
                  <p:embed/>
                </p:oleObj>
              </mc:Choice>
              <mc:Fallback>
                <p:oleObj name="Equation" r:id="rId9" imgW="14475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962400"/>
                        <a:ext cx="3810000" cy="668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5" name="Group 11"/>
          <p:cNvGrpSpPr>
            <a:grpSpLocks/>
          </p:cNvGrpSpPr>
          <p:nvPr/>
        </p:nvGrpSpPr>
        <p:grpSpPr bwMode="auto">
          <a:xfrm>
            <a:off x="304800" y="609600"/>
            <a:ext cx="1905000" cy="762000"/>
            <a:chOff x="192" y="240"/>
            <a:chExt cx="1200" cy="480"/>
          </a:xfrm>
        </p:grpSpPr>
        <p:sp>
          <p:nvSpPr>
            <p:cNvPr id="4106" name="Rectangle 12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4107" name="Text Box 13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1416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2133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We can expand our use of rational exponents to include fractions of the type </a:t>
            </a:r>
            <a:r>
              <a:rPr lang="en-US" i="1">
                <a:latin typeface="Times New Roman" pitchFamily="18" charset="0"/>
              </a:rPr>
              <a:t>m</a:t>
            </a:r>
            <a:r>
              <a:rPr lang="en-US">
                <a:latin typeface="Times New Roman" pitchFamily="18" charset="0"/>
              </a:rPr>
              <a:t>/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>
                <a:latin typeface="Times New Roman" pitchFamily="18" charset="0"/>
              </a:rPr>
              <a:t>, where </a:t>
            </a:r>
            <a:r>
              <a:rPr lang="en-US" i="1">
                <a:latin typeface="Times New Roman" pitchFamily="18" charset="0"/>
              </a:rPr>
              <a:t>m</a:t>
            </a:r>
            <a:r>
              <a:rPr lang="en-US">
                <a:latin typeface="Times New Roman" pitchFamily="18" charset="0"/>
              </a:rPr>
              <a:t> and 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>
                <a:latin typeface="Times New Roman" pitchFamily="18" charset="0"/>
              </a:rPr>
              <a:t> are both integers, </a:t>
            </a:r>
            <a:r>
              <a:rPr lang="en-US" i="1">
                <a:latin typeface="Times New Roman" pitchFamily="18" charset="0"/>
              </a:rPr>
              <a:t>n</a:t>
            </a:r>
            <a:r>
              <a:rPr lang="en-US">
                <a:latin typeface="Times New Roman" pitchFamily="18" charset="0"/>
              </a:rPr>
              <a:t> is positive, and </a:t>
            </a:r>
            <a:r>
              <a:rPr lang="en-US" i="1">
                <a:latin typeface="Times New Roman" pitchFamily="18" charset="0"/>
              </a:rPr>
              <a:t>a</a:t>
            </a:r>
            <a:r>
              <a:rPr lang="en-US">
                <a:latin typeface="Times New Roman" pitchFamily="18" charset="0"/>
              </a:rPr>
              <a:t> is a positive number, 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667000" y="4114800"/>
          <a:ext cx="34290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4" name="Equation" r:id="rId3" imgW="1244520" imgH="279360" progId="Equation.3">
                  <p:embed/>
                </p:oleObj>
              </mc:Choice>
              <mc:Fallback>
                <p:oleObj name="Equation" r:id="rId3" imgW="124452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114800"/>
                        <a:ext cx="34290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679174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Use radical notation to write the following.  Simplify if possible.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0626969"/>
              </p:ext>
            </p:extLst>
          </p:nvPr>
        </p:nvGraphicFramePr>
        <p:xfrm>
          <a:off x="2028825" y="3276600"/>
          <a:ext cx="9683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2" name="Equation" r:id="rId3" imgW="393480" imgH="203040" progId="Equation.3">
                  <p:embed/>
                </p:oleObj>
              </mc:Choice>
              <mc:Fallback>
                <p:oleObj name="Equation" r:id="rId3" imgW="39348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3276600"/>
                        <a:ext cx="9683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53443"/>
              </p:ext>
            </p:extLst>
          </p:nvPr>
        </p:nvGraphicFramePr>
        <p:xfrm>
          <a:off x="3348038" y="3163888"/>
          <a:ext cx="1177925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3" name="Equation" r:id="rId5" imgW="482400" imgH="279360" progId="Equation.3">
                  <p:embed/>
                </p:oleObj>
              </mc:Choice>
              <mc:Fallback>
                <p:oleObj name="Equation" r:id="rId5" imgW="4824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3163888"/>
                        <a:ext cx="1177925" cy="682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2" name="Group 9"/>
          <p:cNvGrpSpPr>
            <a:grpSpLocks/>
          </p:cNvGrpSpPr>
          <p:nvPr/>
        </p:nvGrpSpPr>
        <p:grpSpPr bwMode="auto">
          <a:xfrm>
            <a:off x="304800" y="609600"/>
            <a:ext cx="1905000" cy="762000"/>
            <a:chOff x="192" y="240"/>
            <a:chExt cx="1200" cy="480"/>
          </a:xfrm>
        </p:grpSpPr>
        <p:sp>
          <p:nvSpPr>
            <p:cNvPr id="6153" name="Rectangle 10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32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6154" name="Text Box 11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graphicFrame>
        <p:nvGraphicFramePr>
          <p:cNvPr id="512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341119"/>
              </p:ext>
            </p:extLst>
          </p:nvPr>
        </p:nvGraphicFramePr>
        <p:xfrm>
          <a:off x="4894263" y="3136900"/>
          <a:ext cx="1362075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4" name="Equation" r:id="rId7" imgW="558720" imgH="291960" progId="Equation.3">
                  <p:embed/>
                </p:oleObj>
              </mc:Choice>
              <mc:Fallback>
                <p:oleObj name="Equation" r:id="rId7" imgW="5587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4263" y="3136900"/>
                        <a:ext cx="1362075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87720"/>
              </p:ext>
            </p:extLst>
          </p:nvPr>
        </p:nvGraphicFramePr>
        <p:xfrm>
          <a:off x="6605588" y="3275013"/>
          <a:ext cx="9604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5" name="Equation" r:id="rId9" imgW="393480" imgH="241200" progId="Equation.3">
                  <p:embed/>
                </p:oleObj>
              </mc:Choice>
              <mc:Fallback>
                <p:oleObj name="Equation" r:id="rId9" imgW="3934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588" y="3275013"/>
                        <a:ext cx="960437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673363"/>
              </p:ext>
            </p:extLst>
          </p:nvPr>
        </p:nvGraphicFramePr>
        <p:xfrm>
          <a:off x="7874000" y="3351213"/>
          <a:ext cx="4333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86" name="Equation" r:id="rId11" imgW="177480" imgH="177480" progId="Equation.3">
                  <p:embed/>
                </p:oleObj>
              </mc:Choice>
              <mc:Fallback>
                <p:oleObj name="Equation" r:id="rId11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0" y="3351213"/>
                        <a:ext cx="4333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1649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from today’s homework: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92734" y="5105400"/>
            <a:ext cx="555173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FF"/>
                </a:solidFill>
                <a:latin typeface="Times New Roman" pitchFamily="18" charset="0"/>
              </a:rPr>
              <a:t>64</a:t>
            </a:r>
            <a:endParaRPr lang="en-US" sz="2000" baseline="30000" dirty="0">
              <a:solidFill>
                <a:srgbClr val="0000FF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8200" y="1780423"/>
                <a:ext cx="7064242" cy="22277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Evaluate the expression.  </a:t>
                </a:r>
              </a:p>
              <a:p>
                <a:r>
                  <a:rPr lang="en-US" sz="2800" dirty="0"/>
                  <a:t>Type an exact answer, using radicals as needed.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/>
                          </a:rPr>
                          <m:t>256</m:t>
                        </m:r>
                      </m:e>
                      <m:sup>
                        <m:f>
                          <m:fPr>
                            <m:ctrlPr>
                              <a:rPr lang="en-US" sz="400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sz="4000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sz="4000" b="0" i="1" smtClean="0">
                                <a:latin typeface="Cambria Math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0423"/>
                <a:ext cx="7064242" cy="2227789"/>
              </a:xfrm>
              <a:prstGeom prst="rect">
                <a:avLst/>
              </a:prstGeom>
              <a:blipFill rotWithShape="1">
                <a:blip r:embed="rId2"/>
                <a:stretch>
                  <a:fillRect l="-1813" t="-2459" r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369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19812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Now to complete our definitions, we want to include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negative</a:t>
            </a:r>
            <a:r>
              <a:rPr lang="en-US" dirty="0">
                <a:latin typeface="Times New Roman" pitchFamily="18" charset="0"/>
              </a:rPr>
              <a:t> rational exponents.  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If </a:t>
            </a:r>
            <a:r>
              <a:rPr lang="en-US" i="1" dirty="0">
                <a:latin typeface="Times New Roman" pitchFamily="18" charset="0"/>
              </a:rPr>
              <a:t>a</a:t>
            </a:r>
            <a:r>
              <a:rPr lang="en-US" i="1" baseline="30000" dirty="0">
                <a:latin typeface="Times New Roman" pitchFamily="18" charset="0"/>
              </a:rPr>
              <a:t>-m/n</a:t>
            </a:r>
            <a:r>
              <a:rPr lang="en-US" dirty="0">
                <a:latin typeface="Times New Roman" pitchFamily="18" charset="0"/>
              </a:rPr>
              <a:t> is a nonzero real number,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124200" y="3657600"/>
          <a:ext cx="220980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3" name="Equation" r:id="rId3" imgW="799920" imgH="393480" progId="Equation.3">
                  <p:embed/>
                </p:oleObj>
              </mc:Choice>
              <mc:Fallback>
                <p:oleObj name="Equation" r:id="rId3" imgW="799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657600"/>
                        <a:ext cx="2209800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113523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439</Words>
  <Application>Microsoft Office PowerPoint</Application>
  <PresentationFormat>On-screen Show (4:3)</PresentationFormat>
  <Paragraphs>54</Paragraphs>
  <Slides>15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1_Office Theme</vt:lpstr>
      <vt:lpstr>Martin Gay</vt:lpstr>
      <vt:lpstr>1_Martin Gay</vt:lpstr>
      <vt:lpstr>Office Theme</vt:lpstr>
      <vt:lpstr>3_Network Blitz</vt:lpstr>
      <vt:lpstr>Network Blitz</vt:lpstr>
      <vt:lpstr>Equation</vt:lpstr>
      <vt:lpstr>PowerPoint Presentation</vt:lpstr>
      <vt:lpstr>Section 10.2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from today’s homework: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from today’s homework:</vt:lpstr>
      <vt:lpstr>PowerPoint Presentation</vt:lpstr>
    </vt:vector>
  </TitlesOfParts>
  <Company>University of Wisconsin - Stout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Schmidt, Laura</cp:lastModifiedBy>
  <cp:revision>214</cp:revision>
  <dcterms:created xsi:type="dcterms:W3CDTF">2013-10-27T14:37:37Z</dcterms:created>
  <dcterms:modified xsi:type="dcterms:W3CDTF">2017-11-20T22:47:59Z</dcterms:modified>
</cp:coreProperties>
</file>