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708" r:id="rId2"/>
    <p:sldMasterId id="2147483720" r:id="rId3"/>
    <p:sldMasterId id="2147483732" r:id="rId4"/>
  </p:sldMasterIdLst>
  <p:notesMasterIdLst>
    <p:notesMasterId r:id="rId24"/>
  </p:notesMasterIdLst>
  <p:handoutMasterIdLst>
    <p:handoutMasterId r:id="rId25"/>
  </p:handoutMasterIdLst>
  <p:sldIdLst>
    <p:sldId id="322" r:id="rId5"/>
    <p:sldId id="328" r:id="rId6"/>
    <p:sldId id="296" r:id="rId7"/>
    <p:sldId id="311" r:id="rId8"/>
    <p:sldId id="313" r:id="rId9"/>
    <p:sldId id="289" r:id="rId10"/>
    <p:sldId id="300" r:id="rId11"/>
    <p:sldId id="314" r:id="rId12"/>
    <p:sldId id="292" r:id="rId13"/>
    <p:sldId id="302" r:id="rId14"/>
    <p:sldId id="271" r:id="rId15"/>
    <p:sldId id="273" r:id="rId16"/>
    <p:sldId id="293" r:id="rId17"/>
    <p:sldId id="315" r:id="rId18"/>
    <p:sldId id="316" r:id="rId19"/>
    <p:sldId id="317" r:id="rId20"/>
    <p:sldId id="318" r:id="rId21"/>
    <p:sldId id="319" r:id="rId22"/>
    <p:sldId id="309" r:id="rId23"/>
  </p:sldIdLst>
  <p:sldSz cx="9144000" cy="6858000" type="screen4x3"/>
  <p:notesSz cx="6858000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3300"/>
    <a:srgbClr val="FFCCFF"/>
    <a:srgbClr val="009900"/>
    <a:srgbClr val="000000"/>
    <a:srgbClr val="99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0" autoAdjust="0"/>
    <p:restoredTop sz="94627" autoAdjust="0"/>
  </p:normalViewPr>
  <p:slideViewPr>
    <p:cSldViewPr snapToGrid="0">
      <p:cViewPr varScale="1">
        <p:scale>
          <a:sx n="107" d="100"/>
          <a:sy n="107" d="100"/>
        </p:scale>
        <p:origin x="-1116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40217-82AA-4AF2-AE23-6E810CD08765}" type="datetimeFigureOut">
              <a:rPr lang="en-US" smtClean="0"/>
              <a:t>12/1/2017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4C68D5-C6B1-40E9-B6CE-E4032C5D5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133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1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5790"/>
            <a:ext cx="548640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1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1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967"/>
            <a:ext cx="297180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78251234-11EE-4F08-A35F-EE0B19725C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446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51234-11EE-4F08-A35F-EE0B19725CA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49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8251234-11EE-4F08-A35F-EE0B19725CA1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17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3CA9DE-010E-49F1-B281-F9EEF7A5E3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663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3289EC-D309-48EA-BC4B-E02A4CF888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69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3CF46-85E5-4769-83C7-81D71F672B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764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74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664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1542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52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06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49087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85119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2345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DCD378-A840-4137-814F-79EB403A69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4091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176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264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50145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A8065F-B4DC-4516-918F-C17B7119F7E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2123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F32EAA-17E4-4114-9463-7852CD65B55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1603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1BE89-2FE2-4E6A-8D75-A836469ECDB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4216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572157-5F6F-4A87-92EF-7E2F0643DEF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2314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42A271-99FC-4ED8-B46A-EF9422269A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5662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1B6C3-73EE-4D29-8BD2-B2DAFC7A4F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72121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0E04AA-0E75-4B7F-9E3F-25D454ED2B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60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A496CA-CBF2-4505-A598-898D24CECC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546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0FA6F6-6FC8-4AED-B8EC-9734A480BAB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52551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B14134-CFA9-491F-B9DD-376D9C5DF26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776312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C78EF2-D58A-4613-8948-822C0045A17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7849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C798A0-9383-4AC0-8188-1EF5DC112D9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4768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E3ABF-0685-4617-940C-C203C12A326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964264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D98A0C-A8C0-4606-B707-E5218AC774C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6714356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60FE38-438A-4774-8DC3-A7DC55D976B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4717710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520D8-A9C7-49DE-AC91-49EAB3D5D5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16705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A47643-6114-42B2-9CCE-4A1EE29D555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2349524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3CB508-D8ED-4773-9F65-D44BE8208B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08463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E6BAF1-D7B0-4E84-9118-101A1592F5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7875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90BD6A-3AD2-42ED-B304-3C8D2EE51B9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367636"/>
      </p:ext>
    </p:extLst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1FFF9C-9CE6-44F1-89A7-B9B6B6E2EEA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329714"/>
      </p:ext>
    </p:extLst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1090C3-85B3-46C5-912D-106AFDC08FF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2750570"/>
      </p:ext>
    </p:extLst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E5B7C6-0196-4C56-8E54-5D175F30DE2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1353355"/>
      </p:ext>
    </p:extLst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579FC1-BE59-43DF-856D-9F429D2D9E8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526166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85476-8D5F-4360-A1F3-5ADF08D2CB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3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9518D-98D7-4CDB-9080-0D77D6BB97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638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7E1B6-C350-4DF3-BE66-2F855FC2DB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475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7926B-BD17-48CF-B613-774FE22953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035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93A01-D565-4721-BE21-B236E902637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26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85B833-10E4-4C7D-9188-46CA1784EA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1798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331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DE18120-000C-4D43-A141-AD599F3015D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414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1032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48 h 4320"/>
                <a:gd name="T2" fmla="*/ 1737 w 1737"/>
                <a:gd name="T3" fmla="*/ 4359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48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33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36 h 4320"/>
                <a:gd name="T2" fmla="*/ 1737 w 1737"/>
                <a:gd name="T3" fmla="*/ 4347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6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34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151 h 4420"/>
                <a:gd name="T2" fmla="*/ 1739 w 1739"/>
                <a:gd name="T3" fmla="*/ 4156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151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35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296 h 4338"/>
                <a:gd name="T4" fmla="*/ 2080 w 2080"/>
                <a:gd name="T5" fmla="*/ 4296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43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44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45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 h 4320"/>
                <a:gd name="T2" fmla="*/ 1737 w 1737"/>
                <a:gd name="T3" fmla="*/ 3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46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 h 4420"/>
                <a:gd name="T2" fmla="*/ 1739 w 1739"/>
                <a:gd name="T3" fmla="*/ 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47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 h 4338"/>
                <a:gd name="T4" fmla="*/ 2080 w 2080"/>
                <a:gd name="T5" fmla="*/ 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1048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l"/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en-US" sz="2400" dirty="0">
                <a:solidFill>
                  <a:srgbClr val="000000"/>
                </a:solidFill>
              </a:endParaRPr>
            </a:p>
          </p:txBody>
        </p:sp>
      </p:grpSp>
      <p:sp>
        <p:nvSpPr>
          <p:cNvPr id="1027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algn="l"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>
              <a:defRPr/>
            </a:pPr>
            <a:fld id="{E928AC5C-6AE4-4897-AE5A-B82D052060F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088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3.png"/><Relationship Id="rId4" Type="http://schemas.openxmlformats.org/officeDocument/2006/relationships/image" Target="../media/image11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oleObject" Target="../embeddings/oleObject13.bin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w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5.wmf"/><Relationship Id="rId4" Type="http://schemas.openxmlformats.org/officeDocument/2006/relationships/image" Target="../media/image12.w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4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3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26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37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12" Type="http://schemas.openxmlformats.org/officeDocument/2006/relationships/image" Target="../media/image1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11" Type="http://schemas.openxmlformats.org/officeDocument/2006/relationships/image" Target="../media/image12.png"/><Relationship Id="rId5" Type="http://schemas.openxmlformats.org/officeDocument/2006/relationships/image" Target="../media/image60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6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519113" y="55563"/>
            <a:ext cx="8077200" cy="7110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r>
              <a:rPr lang="en-US" sz="8000" b="1" dirty="0">
                <a:solidFill>
                  <a:srgbClr val="000000"/>
                </a:solidFill>
                <a:latin typeface="Arial" charset="0"/>
              </a:rPr>
              <a:t>Please</a:t>
            </a:r>
            <a:endParaRPr lang="en-US" sz="60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/>
            <a:r>
              <a:rPr lang="en-US" sz="9600" b="1" u="sng" dirty="0">
                <a:solidFill>
                  <a:srgbClr val="FF0000"/>
                </a:solidFill>
                <a:latin typeface="Arial" charset="0"/>
              </a:rPr>
              <a:t>CLOSE</a:t>
            </a:r>
            <a:r>
              <a:rPr lang="en-US" sz="6000" b="1" dirty="0">
                <a:solidFill>
                  <a:srgbClr val="FF0000"/>
                </a:solidFill>
                <a:latin typeface="Arial" charset="0"/>
              </a:rPr>
              <a:t> </a:t>
            </a:r>
          </a:p>
          <a:p>
            <a:pPr eaLnBrk="1" hangingPunct="1"/>
            <a:r>
              <a:rPr lang="en-US" sz="7200" b="1" dirty="0">
                <a:solidFill>
                  <a:srgbClr val="000000"/>
                </a:solidFill>
                <a:latin typeface="Arial" charset="0"/>
              </a:rPr>
              <a:t>YOUR LAPTOPS,</a:t>
            </a:r>
          </a:p>
          <a:p>
            <a:pPr eaLnBrk="1" hangingPunct="1"/>
            <a:r>
              <a:rPr lang="en-US" sz="4000" b="1" dirty="0">
                <a:solidFill>
                  <a:srgbClr val="000000"/>
                </a:solidFill>
                <a:latin typeface="Arial" charset="0"/>
              </a:rPr>
              <a:t>and turn off and put away your cell phones,</a:t>
            </a:r>
          </a:p>
          <a:p>
            <a:pPr eaLnBrk="1" hangingPunct="1"/>
            <a:r>
              <a:rPr lang="en-US" sz="4800" b="1" dirty="0">
                <a:solidFill>
                  <a:srgbClr val="0000FF"/>
                </a:solidFill>
                <a:latin typeface="Arial" charset="0"/>
              </a:rPr>
              <a:t>and get out your note-taking materials.</a:t>
            </a:r>
          </a:p>
          <a:p>
            <a:pPr eaLnBrk="1" hangingPunct="1"/>
            <a:endParaRPr lang="en-US" sz="3200" b="1" i="1" dirty="0">
              <a:solidFill>
                <a:srgbClr val="009DD9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97167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211602"/>
              </p:ext>
            </p:extLst>
          </p:nvPr>
        </p:nvGraphicFramePr>
        <p:xfrm>
          <a:off x="3424140" y="4696733"/>
          <a:ext cx="2257425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69" name="Equation" r:id="rId3" imgW="863280" imgH="279360" progId="Equation.3">
                  <p:embed/>
                </p:oleObj>
              </mc:Choice>
              <mc:Fallback>
                <p:oleObj name="Equation" r:id="rId3" imgW="863280" imgH="2793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4140" y="4696733"/>
                        <a:ext cx="2257425" cy="7302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77182" y="1318928"/>
                <a:ext cx="7723588" cy="2166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Simplify. </a:t>
                </a:r>
              </a:p>
              <a:p>
                <a:r>
                  <a:rPr lang="en-US" dirty="0"/>
                  <a:t>Assume variables represent positive numbers.</a:t>
                </a:r>
              </a:p>
              <a:p>
                <a:endParaRPr lang="en-US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deg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59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124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28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182" y="1318928"/>
                <a:ext cx="7723588" cy="2166042"/>
              </a:xfrm>
              <a:prstGeom prst="rect">
                <a:avLst/>
              </a:prstGeom>
              <a:blipFill rotWithShape="1">
                <a:blip r:embed="rId5"/>
                <a:stretch>
                  <a:fillRect l="-1657" t="-3933" r="-1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roup 1035"/>
          <p:cNvGrpSpPr>
            <a:grpSpLocks/>
          </p:cNvGrpSpPr>
          <p:nvPr/>
        </p:nvGrpSpPr>
        <p:grpSpPr bwMode="auto">
          <a:xfrm>
            <a:off x="1219200" y="1231900"/>
            <a:ext cx="6705600" cy="619125"/>
            <a:chOff x="768" y="1248"/>
            <a:chExt cx="4224" cy="390"/>
          </a:xfrm>
        </p:grpSpPr>
        <p:graphicFrame>
          <p:nvGraphicFramePr>
            <p:cNvPr id="1030" name="Object 1030"/>
            <p:cNvGraphicFramePr>
              <a:graphicFrameLocks noChangeAspect="1"/>
            </p:cNvGraphicFramePr>
            <p:nvPr/>
          </p:nvGraphicFramePr>
          <p:xfrm>
            <a:off x="1037" y="1248"/>
            <a:ext cx="4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1" name="Equation" r:id="rId3" imgW="241200" imgH="228600" progId="Equation.3">
                    <p:embed/>
                  </p:oleObj>
                </mc:Choice>
                <mc:Fallback>
                  <p:oleObj name="Equation" r:id="rId3" imgW="241200" imgH="228600" progId="Equation.3">
                    <p:embed/>
                    <p:pic>
                      <p:nvPicPr>
                        <p:cNvPr id="0" name="Object 10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7" y="1248"/>
                          <a:ext cx="4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1" name="Object 1031"/>
            <p:cNvGraphicFramePr>
              <a:graphicFrameLocks noChangeAspect="1"/>
            </p:cNvGraphicFramePr>
            <p:nvPr/>
          </p:nvGraphicFramePr>
          <p:xfrm>
            <a:off x="1872" y="1248"/>
            <a:ext cx="412" cy="3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12" name="Equation" r:id="rId5" imgW="241200" imgH="228600" progId="Equation.3">
                    <p:embed/>
                  </p:oleObj>
                </mc:Choice>
                <mc:Fallback>
                  <p:oleObj name="Equation" r:id="rId5" imgW="241200" imgH="228600" progId="Equation.3">
                    <p:embed/>
                    <p:pic>
                      <p:nvPicPr>
                        <p:cNvPr id="0" name="Object 10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248"/>
                          <a:ext cx="412" cy="3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38" name="Text Box 1034"/>
            <p:cNvSpPr txBox="1">
              <a:spLocks noChangeArrowheads="1"/>
            </p:cNvSpPr>
            <p:nvPr/>
          </p:nvSpPr>
          <p:spPr bwMode="auto">
            <a:xfrm>
              <a:off x="768" y="1248"/>
              <a:ext cx="422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20000"/>
                </a:spcBef>
                <a:buSzPct val="85000"/>
              </a:pPr>
              <a:r>
                <a:rPr lang="en-US" dirty="0">
                  <a:solidFill>
                    <a:srgbClr val="000000"/>
                  </a:solidFill>
                </a:rPr>
                <a:t>If        and       are real numbers, then</a:t>
              </a:r>
              <a:endParaRPr lang="en-US" b="1" dirty="0">
                <a:solidFill>
                  <a:schemeClr val="tx2"/>
                </a:solidFill>
                <a:latin typeface="Arial" charset="0"/>
              </a:endParaRPr>
            </a:p>
          </p:txBody>
        </p:sp>
      </p:grpSp>
      <p:sp>
        <p:nvSpPr>
          <p:cNvPr id="8" name="Rectangle 7"/>
          <p:cNvSpPr/>
          <p:nvPr/>
        </p:nvSpPr>
        <p:spPr>
          <a:xfrm>
            <a:off x="1219200" y="1070769"/>
            <a:ext cx="6280826" cy="901700"/>
          </a:xfrm>
          <a:prstGeom prst="rect">
            <a:avLst/>
          </a:prstGeom>
          <a:solidFill>
            <a:srgbClr val="FFFF00">
              <a:alpha val="32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10" name="Left Arrow 9"/>
          <p:cNvSpPr/>
          <p:nvPr/>
        </p:nvSpPr>
        <p:spPr>
          <a:xfrm rot="2613352">
            <a:off x="6286830" y="2175241"/>
            <a:ext cx="1143000" cy="660400"/>
          </a:xfrm>
          <a:prstGeom prst="leftArrow">
            <a:avLst>
              <a:gd name="adj1" fmla="val 524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623050" y="2972619"/>
            <a:ext cx="2603500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b="1" dirty="0">
                <a:solidFill>
                  <a:srgbClr val="FF0000"/>
                </a:solidFill>
              </a:rPr>
              <a:t>Why is this condition important?</a:t>
            </a:r>
          </a:p>
        </p:txBody>
      </p:sp>
      <p:graphicFrame>
        <p:nvGraphicFramePr>
          <p:cNvPr id="1026" name="Object 8"/>
          <p:cNvGraphicFramePr>
            <a:graphicFrameLocks noChangeAspect="1"/>
          </p:cNvGraphicFramePr>
          <p:nvPr/>
        </p:nvGraphicFramePr>
        <p:xfrm>
          <a:off x="2794000" y="18161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3" name="Equation" r:id="rId7" imgW="914400" imgH="198720" progId="Equation.DSMT4">
                  <p:embed/>
                </p:oleObj>
              </mc:Choice>
              <mc:Fallback>
                <p:oleObj name="Equation" r:id="rId7" imgW="914400" imgH="19872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4000" y="181610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944770"/>
              </p:ext>
            </p:extLst>
          </p:nvPr>
        </p:nvGraphicFramePr>
        <p:xfrm>
          <a:off x="1072238" y="5283439"/>
          <a:ext cx="642778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4" name="Equation" r:id="rId9" imgW="2565360" imgH="291960" progId="Equation.DSMT4">
                  <p:embed/>
                </p:oleObj>
              </mc:Choice>
              <mc:Fallback>
                <p:oleObj name="Equation" r:id="rId9" imgW="2565360" imgH="29196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238" y="5283439"/>
                        <a:ext cx="6427788" cy="73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800100" y="5780088"/>
            <a:ext cx="78486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No, because square roots of negative numbers </a:t>
            </a:r>
          </a:p>
          <a:p>
            <a:pPr eaLnBrk="1" hangingPunct="1"/>
            <a:r>
              <a:rPr lang="en-US"/>
              <a:t>are </a:t>
            </a:r>
            <a:r>
              <a:rPr lang="en-US" b="1">
                <a:solidFill>
                  <a:srgbClr val="FF0000"/>
                </a:solidFill>
              </a:rPr>
              <a:t>not real numbers.</a:t>
            </a:r>
            <a:r>
              <a:rPr lang="en-US"/>
              <a:t> </a:t>
            </a:r>
          </a:p>
        </p:txBody>
      </p:sp>
      <p:sp>
        <p:nvSpPr>
          <p:cNvPr id="1037" name="Rectangle 14"/>
          <p:cNvSpPr>
            <a:spLocks noChangeArrowheads="1"/>
          </p:cNvSpPr>
          <p:nvPr/>
        </p:nvSpPr>
        <p:spPr bwMode="auto">
          <a:xfrm>
            <a:off x="0" y="246063"/>
            <a:ext cx="8664575" cy="585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cs typeface="Times New Roman" pitchFamily="18" charset="0"/>
              </a:rPr>
              <a:t>Product and Quotient Rules for Radicals:</a:t>
            </a:r>
            <a:endParaRPr lang="en-US" dirty="0"/>
          </a:p>
        </p:txBody>
      </p:sp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2627313" y="2430463"/>
          <a:ext cx="267335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5" name="Equation" r:id="rId11" imgW="927000" imgH="228600" progId="Equation.3">
                  <p:embed/>
                </p:oleObj>
              </mc:Choice>
              <mc:Fallback>
                <p:oleObj name="Equation" r:id="rId11" imgW="927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2430463"/>
                        <a:ext cx="2673350" cy="658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" name="Object 7"/>
          <p:cNvGraphicFramePr>
            <a:graphicFrameLocks noChangeAspect="1"/>
          </p:cNvGraphicFramePr>
          <p:nvPr/>
        </p:nvGraphicFramePr>
        <p:xfrm>
          <a:off x="2492375" y="3313113"/>
          <a:ext cx="304165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16" name="Equation" r:id="rId13" imgW="1117440" imgH="457200" progId="Equation.3">
                  <p:embed/>
                </p:oleObj>
              </mc:Choice>
              <mc:Fallback>
                <p:oleObj name="Equation" r:id="rId13" imgW="11174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3313113"/>
                        <a:ext cx="304165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/>
          <p:cNvSpPr/>
          <p:nvPr/>
        </p:nvSpPr>
        <p:spPr>
          <a:xfrm>
            <a:off x="4203291" y="3509153"/>
            <a:ext cx="1371600" cy="765952"/>
          </a:xfrm>
          <a:prstGeom prst="rect">
            <a:avLst/>
          </a:prstGeom>
          <a:solidFill>
            <a:srgbClr val="FFFF00">
              <a:alpha val="32000"/>
            </a:srgbClr>
          </a:solidFill>
          <a:ln w="666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-368710" y="2436665"/>
            <a:ext cx="349536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  <a:cs typeface="Times New Roman" pitchFamily="18" charset="0"/>
              </a:rPr>
              <a:t>Product Rule: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-62630" y="3509153"/>
            <a:ext cx="28058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1" i="1" dirty="0">
                <a:solidFill>
                  <a:schemeClr val="accent2"/>
                </a:solidFill>
                <a:cs typeface="Times New Roman" pitchFamily="18" charset="0"/>
              </a:rPr>
              <a:t>Quotient Rule: </a:t>
            </a:r>
            <a:endParaRPr lang="en-US" dirty="0"/>
          </a:p>
        </p:txBody>
      </p:sp>
      <p:sp>
        <p:nvSpPr>
          <p:cNvPr id="18" name="Left Arrow 17"/>
          <p:cNvSpPr/>
          <p:nvPr/>
        </p:nvSpPr>
        <p:spPr>
          <a:xfrm>
            <a:off x="5722376" y="3509153"/>
            <a:ext cx="1252384" cy="660400"/>
          </a:xfrm>
          <a:prstGeom prst="leftArrow">
            <a:avLst>
              <a:gd name="adj1" fmla="val 5240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-76481" y="4542657"/>
            <a:ext cx="93185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00FF"/>
                </a:solidFill>
              </a:rPr>
              <a:t>Because division by zero gives an undefined quotient.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0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1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8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5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6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8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/>
      <p:bldP spid="11" grpId="1"/>
      <p:bldP spid="11" grpId="2"/>
      <p:bldP spid="15" grpId="0" animBg="1"/>
      <p:bldP spid="3" grpId="0"/>
      <p:bldP spid="18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3"/>
          <p:cNvSpPr>
            <a:spLocks noGrp="1" noChangeArrowheads="1"/>
          </p:cNvSpPr>
          <p:nvPr>
            <p:ph idx="1"/>
          </p:nvPr>
        </p:nvSpPr>
        <p:spPr>
          <a:xfrm>
            <a:off x="1971675" y="70485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radical expressions.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1320800" y="2162175"/>
          <a:ext cx="2139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Equation" r:id="rId3" imgW="774360" imgH="253800" progId="Equation.3">
                  <p:embed/>
                </p:oleObj>
              </mc:Choice>
              <mc:Fallback>
                <p:oleObj name="Equation" r:id="rId3" imgW="774360" imgH="253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0800" y="2162175"/>
                        <a:ext cx="2139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3614738" y="2119313"/>
          <a:ext cx="12192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5" name="Equation" r:id="rId5" imgW="444240" imgH="253800" progId="Equation.3">
                  <p:embed/>
                </p:oleObj>
              </mc:Choice>
              <mc:Fallback>
                <p:oleObj name="Equation" r:id="rId5" imgW="444240" imgH="253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4738" y="2119313"/>
                        <a:ext cx="12192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981200" y="3886200"/>
          <a:ext cx="16002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6" name="Equation" r:id="rId7" imgW="583920" imgH="482400" progId="Equation.3">
                  <p:embed/>
                </p:oleObj>
              </mc:Choice>
              <mc:Fallback>
                <p:oleObj name="Equation" r:id="rId7" imgW="583920" imgH="482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86200"/>
                        <a:ext cx="16002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3657600" y="3886200"/>
          <a:ext cx="1644650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7" name="Equation" r:id="rId9" imgW="583920" imgH="457200" progId="Equation.3">
                  <p:embed/>
                </p:oleObj>
              </mc:Choice>
              <mc:Fallback>
                <p:oleObj name="Equation" r:id="rId9" imgW="58392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1644650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334000" y="4191000"/>
          <a:ext cx="1573213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8" name="Equation" r:id="rId11" imgW="558720" imgH="253800" progId="Equation.3">
                  <p:embed/>
                </p:oleObj>
              </mc:Choice>
              <mc:Fallback>
                <p:oleObj name="Equation" r:id="rId11" imgW="558720" imgH="253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191000"/>
                        <a:ext cx="1573213" cy="71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7010400" y="4267200"/>
          <a:ext cx="89376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9" name="Equation" r:id="rId13" imgW="317160" imgH="203040" progId="Equation.3">
                  <p:embed/>
                </p:oleObj>
              </mc:Choice>
              <mc:Fallback>
                <p:oleObj name="Equation" r:id="rId13" imgW="317160" imgH="203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267200"/>
                        <a:ext cx="893763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7" name="Group 11"/>
          <p:cNvGrpSpPr>
            <a:grpSpLocks/>
          </p:cNvGrpSpPr>
          <p:nvPr/>
        </p:nvGrpSpPr>
        <p:grpSpPr bwMode="auto">
          <a:xfrm>
            <a:off x="0" y="568325"/>
            <a:ext cx="1905000" cy="762000"/>
            <a:chOff x="0" y="227"/>
            <a:chExt cx="1200" cy="480"/>
          </a:xfrm>
        </p:grpSpPr>
        <p:sp>
          <p:nvSpPr>
            <p:cNvPr id="2060" name="Rectangle 12"/>
            <p:cNvSpPr>
              <a:spLocks noChangeArrowheads="1"/>
            </p:cNvSpPr>
            <p:nvPr/>
          </p:nvSpPr>
          <p:spPr bwMode="auto">
            <a:xfrm>
              <a:off x="0" y="227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1" name="Text Box 13"/>
            <p:cNvSpPr txBox="1">
              <a:spLocks noChangeArrowheads="1"/>
            </p:cNvSpPr>
            <p:nvPr/>
          </p:nvSpPr>
          <p:spPr bwMode="auto">
            <a:xfrm>
              <a:off x="39" y="32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schemeClr val="bg1"/>
                  </a:solidFill>
                </a:rPr>
                <a:t>Example</a:t>
              </a:r>
            </a:p>
          </p:txBody>
        </p:sp>
      </p:grpSp>
      <p:sp>
        <p:nvSpPr>
          <p:cNvPr id="2058" name="TextBox 11"/>
          <p:cNvSpPr txBox="1">
            <a:spLocks noChangeArrowheads="1"/>
          </p:cNvSpPr>
          <p:nvPr/>
        </p:nvSpPr>
        <p:spPr bwMode="auto">
          <a:xfrm>
            <a:off x="2061598" y="1366782"/>
            <a:ext cx="433323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dirty="0"/>
              <a:t>(Assume x and y are ≥ 0)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1346200" y="3235325"/>
            <a:ext cx="43465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/>
              <a:t>(Assume a &gt; 0 and b ≠ 0)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" grpId="0"/>
      <p:bldP spid="1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u="sng"/>
              <a:t>Example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Use the quotient rule to divide, then simplify if possible: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			</a:t>
            </a:r>
            <a:r>
              <a:rPr lang="en-US" sz="2400" i="1">
                <a:solidFill>
                  <a:srgbClr val="0000FF"/>
                </a:solidFill>
              </a:rPr>
              <a:t>		Answer:</a:t>
            </a:r>
            <a:r>
              <a:rPr lang="en-US"/>
              <a:t>  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2219325" y="3155950"/>
          <a:ext cx="1436688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8" name="Equation" r:id="rId3" imgW="583920" imgH="469800" progId="Equation.3">
                  <p:embed/>
                </p:oleObj>
              </mc:Choice>
              <mc:Fallback>
                <p:oleObj name="Equation" r:id="rId3" imgW="583920" imgH="469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325" y="3155950"/>
                        <a:ext cx="1436688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5746750" y="5502275"/>
          <a:ext cx="6858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9" name="Equation" r:id="rId5" imgW="368280" imgH="203040" progId="Equation.3">
                  <p:embed/>
                </p:oleObj>
              </mc:Choice>
              <mc:Fallback>
                <p:oleObj name="Equation" r:id="rId5" imgW="368280" imgH="203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750" y="5502275"/>
                        <a:ext cx="685800" cy="377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871538"/>
            <a:ext cx="7772400" cy="5072062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In previous chapters, we’ve discussed the concept of “like” terms.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These are terms with the same variables raised to the same powers.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They can be combined through addition and subtraction.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 b="1" u="sng" dirty="0">
                <a:solidFill>
                  <a:srgbClr val="0000FF"/>
                </a:solidFill>
                <a:latin typeface="Times New Roman" pitchFamily="18" charset="0"/>
              </a:rPr>
              <a:t>Example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:  (x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</a:rPr>
              <a:t>2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+ 5x – 1) + (6x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- 3x + 4) =</a:t>
            </a:r>
          </a:p>
          <a:p>
            <a:pPr eaLnBrk="1" hangingPunct="1">
              <a:buClr>
                <a:schemeClr val="tx2"/>
              </a:buClr>
              <a:buSzPct val="125000"/>
              <a:buFont typeface="Arial" charset="0"/>
              <a:buNone/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                 7x</a:t>
            </a:r>
            <a:r>
              <a:rPr lang="en-US" baseline="30000" dirty="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 + 2x + 3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Similarly, we can work with the concept of “like” radicals to combine radicals with the same radicand.</a:t>
            </a:r>
          </a:p>
        </p:txBody>
      </p:sp>
    </p:spTree>
    <p:extLst>
      <p:ext uri="{BB962C8B-B14F-4D97-AF65-F5344CB8AC3E}">
        <p14:creationId xmlns:p14="http://schemas.microsoft.com/office/powerpoint/2010/main" val="22741371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8575"/>
            <a:ext cx="7772400" cy="27432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Like radicals</a:t>
            </a:r>
            <a:r>
              <a:rPr lang="en-US">
                <a:latin typeface="Times New Roman" pitchFamily="18" charset="0"/>
              </a:rPr>
              <a:t> are radicals with the same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index</a:t>
            </a:r>
            <a:r>
              <a:rPr lang="en-US">
                <a:latin typeface="Times New Roman" pitchFamily="18" charset="0"/>
              </a:rPr>
              <a:t> and the same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radicand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Like radicals can also be combined with addition or subtraction by using the distributive property.</a:t>
            </a:r>
          </a:p>
        </p:txBody>
      </p:sp>
    </p:spTree>
    <p:extLst>
      <p:ext uri="{BB962C8B-B14F-4D97-AF65-F5344CB8AC3E}">
        <p14:creationId xmlns:p14="http://schemas.microsoft.com/office/powerpoint/2010/main" val="898830546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3"/>
          <p:cNvGraphicFramePr>
            <a:graphicFrameLocks noChangeAspect="1"/>
          </p:cNvGraphicFramePr>
          <p:nvPr/>
        </p:nvGraphicFramePr>
        <p:xfrm>
          <a:off x="1295400" y="1981200"/>
          <a:ext cx="203993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6" name="Equation" r:id="rId4" imgW="749160" imgH="228600" progId="Equation.3">
                  <p:embed/>
                </p:oleObj>
              </mc:Choice>
              <mc:Fallback>
                <p:oleObj name="Equation" r:id="rId4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81200"/>
                        <a:ext cx="203993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3352800" y="1981200"/>
          <a:ext cx="830263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7" name="Equation" r:id="rId6" imgW="304560" imgH="228600" progId="Equation.3">
                  <p:embed/>
                </p:oleObj>
              </mc:Choice>
              <mc:Fallback>
                <p:oleObj name="Equation" r:id="rId6" imgW="304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981200"/>
                        <a:ext cx="830263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295400" y="2819400"/>
          <a:ext cx="24542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8" name="Equation" r:id="rId8" imgW="901440" imgH="215640" progId="Equation.3">
                  <p:embed/>
                </p:oleObj>
              </mc:Choice>
              <mc:Fallback>
                <p:oleObj name="Equation" r:id="rId8" imgW="901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819400"/>
                        <a:ext cx="24542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3810000" y="2819400"/>
          <a:ext cx="8636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99" name="Equation" r:id="rId10" imgW="317160" imgH="215640" progId="Equation.3">
                  <p:embed/>
                </p:oleObj>
              </mc:Choice>
              <mc:Fallback>
                <p:oleObj name="Equation" r:id="rId10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819400"/>
                        <a:ext cx="863600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1219200" y="3733800"/>
          <a:ext cx="1831975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0" name="Equation" r:id="rId12" imgW="672840" imgH="215640" progId="Equation.3">
                  <p:embed/>
                </p:oleObj>
              </mc:Choice>
              <mc:Fallback>
                <p:oleObj name="Equation" r:id="rId12" imgW="6728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1831975" cy="587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2" name="Text Box 8"/>
          <p:cNvSpPr txBox="1">
            <a:spLocks noChangeArrowheads="1"/>
          </p:cNvSpPr>
          <p:nvPr/>
        </p:nvSpPr>
        <p:spPr bwMode="auto">
          <a:xfrm>
            <a:off x="3581400" y="3797300"/>
            <a:ext cx="5562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solidFill>
                  <a:srgbClr val="000000"/>
                </a:solidFill>
              </a:rPr>
              <a:t>Can not simplify (different indices)</a:t>
            </a:r>
          </a:p>
        </p:txBody>
      </p:sp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1219200" y="4648200"/>
          <a:ext cx="14859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01" name="Equation" r:id="rId14" imgW="545760" imgH="228600" progId="Equation.3">
                  <p:embed/>
                </p:oleObj>
              </mc:Choice>
              <mc:Fallback>
                <p:oleObj name="Equation" r:id="rId14" imgW="545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648200"/>
                        <a:ext cx="14859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4" name="Text Box 10"/>
          <p:cNvSpPr txBox="1">
            <a:spLocks noChangeArrowheads="1"/>
          </p:cNvSpPr>
          <p:nvPr/>
        </p:nvSpPr>
        <p:spPr bwMode="auto">
          <a:xfrm>
            <a:off x="3416300" y="4711700"/>
            <a:ext cx="572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/>
            <a:r>
              <a:rPr lang="en-US" sz="2800">
                <a:solidFill>
                  <a:srgbClr val="000000"/>
                </a:solidFill>
              </a:rPr>
              <a:t>Can not simplify (different radicands)</a:t>
            </a:r>
          </a:p>
        </p:txBody>
      </p:sp>
      <p:grpSp>
        <p:nvGrpSpPr>
          <p:cNvPr id="6154" name="Group 12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6155" name="Rectangle 13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6156" name="Text Box 14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05745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" grpId="0" build="allAtOnce"/>
      <p:bldP spid="67594" grpId="0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772400" cy="1752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Always simplify radicals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FIRST </a:t>
            </a:r>
            <a:r>
              <a:rPr lang="en-US">
                <a:latin typeface="Times New Roman" pitchFamily="18" charset="0"/>
              </a:rPr>
              <a:t>to determine whether there are like radicals to be combined.</a:t>
            </a:r>
          </a:p>
        </p:txBody>
      </p:sp>
    </p:spTree>
    <p:extLst>
      <p:ext uri="{BB962C8B-B14F-4D97-AF65-F5344CB8AC3E}">
        <p14:creationId xmlns:p14="http://schemas.microsoft.com/office/powerpoint/2010/main" val="66772947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6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676400"/>
            <a:ext cx="77724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radical expression.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3200400" y="2438400"/>
          <a:ext cx="35052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4" name="Equation" r:id="rId3" imgW="1307880" imgH="228600" progId="Equation.DSMT4">
                  <p:embed/>
                </p:oleObj>
              </mc:Choice>
              <mc:Fallback>
                <p:oleObj name="Equation" r:id="rId3" imgW="1307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35052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Object 5"/>
          <p:cNvGraphicFramePr>
            <a:graphicFrameLocks noChangeAspect="1"/>
          </p:cNvGraphicFramePr>
          <p:nvPr/>
        </p:nvGraphicFramePr>
        <p:xfrm>
          <a:off x="2590800" y="3276600"/>
          <a:ext cx="41211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5" name="Equation" r:id="rId5" imgW="1536480" imgH="228600" progId="Equation.3">
                  <p:embed/>
                </p:oleObj>
              </mc:Choice>
              <mc:Fallback>
                <p:oleObj name="Equation" r:id="rId5" imgW="1536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76600"/>
                        <a:ext cx="412115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1905000" y="4191000"/>
          <a:ext cx="4800600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6" name="Equation" r:id="rId7" imgW="1765080" imgH="228600" progId="Equation.3">
                  <p:embed/>
                </p:oleObj>
              </mc:Choice>
              <mc:Fallback>
                <p:oleObj name="Equation" r:id="rId7" imgW="1765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191000"/>
                        <a:ext cx="4800600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3124200" y="5105400"/>
          <a:ext cx="3557588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7" name="Equation" r:id="rId9" imgW="1307880" imgH="228600" progId="Equation.3">
                  <p:embed/>
                </p:oleObj>
              </mc:Choice>
              <mc:Fallback>
                <p:oleObj name="Equation" r:id="rId9" imgW="1307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105400"/>
                        <a:ext cx="3557588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3886200" y="5943600"/>
          <a:ext cx="2797175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8" name="Equation" r:id="rId11" imgW="1028520" imgH="241200" progId="Equation.3">
                  <p:embed/>
                </p:oleObj>
              </mc:Choice>
              <mc:Fallback>
                <p:oleObj name="Equation" r:id="rId11" imgW="1028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5943600"/>
                        <a:ext cx="2797175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6858000" y="5943600"/>
          <a:ext cx="11398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19" name="Equation" r:id="rId13" imgW="419040" imgH="228600" progId="Equation.3">
                  <p:embed/>
                </p:oleObj>
              </mc:Choice>
              <mc:Fallback>
                <p:oleObj name="Equation" r:id="rId13" imgW="419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943600"/>
                        <a:ext cx="1139825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7" name="Group 11"/>
          <p:cNvGrpSpPr>
            <a:grpSpLocks/>
          </p:cNvGrpSpPr>
          <p:nvPr/>
        </p:nvGrpSpPr>
        <p:grpSpPr bwMode="auto">
          <a:xfrm>
            <a:off x="304800" y="609600"/>
            <a:ext cx="1905000" cy="762000"/>
            <a:chOff x="192" y="240"/>
            <a:chExt cx="1200" cy="480"/>
          </a:xfrm>
        </p:grpSpPr>
        <p:sp>
          <p:nvSpPr>
            <p:cNvPr id="7178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79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32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b="1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2506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-76200"/>
            <a:ext cx="9144000" cy="1676400"/>
          </a:xfrm>
          <a:solidFill>
            <a:srgbClr val="FFFF00"/>
          </a:solidFill>
        </p:spPr>
        <p:txBody>
          <a:bodyPr/>
          <a:lstStyle/>
          <a:p>
            <a:pPr algn="ctr" eaLnBrk="1" hangingPunct="1">
              <a:buNone/>
            </a:pPr>
            <a:r>
              <a:rPr lang="en-US" sz="3600" b="1" u="sng" dirty="0">
                <a:solidFill>
                  <a:srgbClr val="FF0000"/>
                </a:solidFill>
              </a:rPr>
              <a:t>REMINDER:</a:t>
            </a:r>
          </a:p>
          <a:p>
            <a:pPr algn="ctr" eaLnBrk="1" hangingPunct="1">
              <a:buNone/>
            </a:pPr>
            <a:r>
              <a:rPr lang="en-US" dirty="0">
                <a:solidFill>
                  <a:srgbClr val="6600CC"/>
                </a:solidFill>
              </a:rPr>
              <a:t>The assignment on today’s material </a:t>
            </a:r>
            <a:r>
              <a:rPr lang="en-US" b="1" dirty="0"/>
              <a:t>(HW 10.3) </a:t>
            </a:r>
            <a:r>
              <a:rPr lang="en-US" dirty="0">
                <a:solidFill>
                  <a:srgbClr val="6600CC"/>
                </a:solidFill>
              </a:rPr>
              <a:t>is due at the start of the next class session.</a:t>
            </a:r>
          </a:p>
          <a:p>
            <a:pPr algn="ctr" eaLnBrk="1" hangingPunct="1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Please open your laptops and work on the homework assignment until the end of the class period.</a:t>
            </a:r>
          </a:p>
          <a:p>
            <a:pPr algn="ctr" eaLnBrk="1" hangingPunct="1">
              <a:buNone/>
            </a:pPr>
            <a:r>
              <a:rPr lang="en-US" sz="2800" b="1" i="1" dirty="0">
                <a:solidFill>
                  <a:srgbClr val="7030A0"/>
                </a:solidFill>
              </a:rPr>
              <a:t> </a:t>
            </a:r>
            <a:endParaRPr lang="en-US" sz="1400" b="1" dirty="0"/>
          </a:p>
          <a:p>
            <a:pPr eaLnBrk="1" hangingPunct="1">
              <a:buFontTx/>
              <a:buNone/>
            </a:pPr>
            <a:endParaRPr lang="en-US" b="1" dirty="0"/>
          </a:p>
          <a:p>
            <a:pPr eaLnBrk="1" hangingPunct="1">
              <a:buFontTx/>
              <a:buNone/>
            </a:pPr>
            <a:endParaRPr lang="en-US" sz="5400" dirty="0"/>
          </a:p>
          <a:p>
            <a:pPr eaLnBrk="1" hangingPunct="1">
              <a:buFontTx/>
              <a:buNone/>
            </a:pPr>
            <a:endParaRPr lang="en-US" sz="5400" dirty="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-23178" y="3962400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544" y="3470342"/>
            <a:ext cx="8991600" cy="4108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endParaRPr lang="en-US" b="1" u="sng" kern="0" dirty="0">
              <a:solidFill>
                <a:srgbClr val="0000FF"/>
              </a:solidFill>
            </a:endParaRPr>
          </a:p>
          <a:p>
            <a:pPr eaLnBrk="1" hangingPunct="1">
              <a:buFont typeface="Arial" panose="020B0604020202020204" pitchFamily="34" charset="0"/>
              <a:buChar char="•"/>
            </a:pPr>
            <a:endParaRPr lang="en-US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2930457"/>
            <a:ext cx="89916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5000"/>
              <a:buBlip>
                <a:blip r:embed="rId2"/>
              </a:buBlip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5000"/>
              <a:buFont typeface="Wingding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algn="ctr" eaLnBrk="1" hangingPunct="1">
              <a:buFontTx/>
              <a:buNone/>
            </a:pPr>
            <a:endParaRPr lang="en-US" sz="1200" b="1" u="sng" kern="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3600" b="1" u="sng" kern="0" dirty="0">
                <a:solidFill>
                  <a:srgbClr val="0000FF"/>
                </a:solidFill>
              </a:rPr>
              <a:t>Lab hours in 203</a:t>
            </a:r>
            <a:r>
              <a:rPr lang="en-US" sz="3600" b="1" kern="0" dirty="0">
                <a:solidFill>
                  <a:srgbClr val="0000FF"/>
                </a:solidFill>
              </a:rPr>
              <a:t>:</a:t>
            </a:r>
          </a:p>
          <a:p>
            <a:pPr algn="ctr" eaLnBrk="1" hangingPunct="1">
              <a:buFontTx/>
              <a:buNone/>
            </a:pPr>
            <a:r>
              <a:rPr lang="en-US" sz="3600" b="1" kern="0" dirty="0">
                <a:solidFill>
                  <a:srgbClr val="000000"/>
                </a:solidFill>
              </a:rPr>
              <a:t>Mondays through Thursdays</a:t>
            </a:r>
          </a:p>
          <a:p>
            <a:pPr algn="ctr" eaLnBrk="1" hangingPunct="1">
              <a:buFontTx/>
              <a:buNone/>
            </a:pPr>
            <a:endParaRPr lang="en-US" sz="12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algn="ctr" eaLnBrk="1" hangingPunct="1">
              <a:buFontTx/>
              <a:buNone/>
            </a:pPr>
            <a:endParaRPr lang="en-US" sz="1400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b="1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  <a:p>
            <a:pPr eaLnBrk="1" hangingPunct="1">
              <a:buFontTx/>
              <a:buNone/>
            </a:pPr>
            <a:endParaRPr lang="en-US" sz="5400" kern="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7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ctrTitle"/>
          </p:nvPr>
        </p:nvSpPr>
        <p:spPr>
          <a:xfrm>
            <a:off x="-152400" y="685800"/>
            <a:ext cx="9296400" cy="1617662"/>
          </a:xfrm>
        </p:spPr>
        <p:txBody>
          <a:bodyPr/>
          <a:lstStyle/>
          <a:p>
            <a:r>
              <a:rPr lang="en-US" b="1" dirty="0"/>
              <a:t>Make sure you know the </a:t>
            </a:r>
            <a:br>
              <a:rPr lang="en-US" b="1" dirty="0"/>
            </a:br>
            <a:r>
              <a:rPr lang="en-US" b="1" dirty="0"/>
              <a:t>day and time of the final exam </a:t>
            </a:r>
            <a:br>
              <a:rPr lang="en-US" b="1" dirty="0"/>
            </a:br>
            <a:r>
              <a:rPr lang="en-US" b="1" dirty="0"/>
              <a:t>for this section of Math 90:</a:t>
            </a:r>
            <a:r>
              <a:rPr lang="en-US" dirty="0"/>
              <a:t/>
            </a:r>
            <a:br>
              <a:rPr lang="en-US" dirty="0"/>
            </a:br>
            <a:r>
              <a:rPr lang="en-US" sz="1200" dirty="0"/>
              <a:t/>
            </a:r>
            <a:br>
              <a:rPr lang="en-US" sz="1200" dirty="0"/>
            </a:b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195" name="Subtitle 2"/>
          <p:cNvSpPr>
            <a:spLocks noGrp="1"/>
          </p:cNvSpPr>
          <p:nvPr>
            <p:ph type="subTitle" idx="1"/>
          </p:nvPr>
        </p:nvSpPr>
        <p:spPr>
          <a:xfrm>
            <a:off x="457200" y="2438400"/>
            <a:ext cx="7984621" cy="3953522"/>
          </a:xfrm>
        </p:spPr>
        <p:txBody>
          <a:bodyPr/>
          <a:lstStyle/>
          <a:p>
            <a:pPr marL="457200" indent="-457200" algn="l">
              <a:lnSpc>
                <a:spcPct val="90000"/>
              </a:lnSpc>
              <a:spcBef>
                <a:spcPts val="0"/>
              </a:spcBef>
              <a:spcAft>
                <a:spcPts val="1800"/>
              </a:spcAft>
              <a:buFontTx/>
              <a:buChar char="•"/>
            </a:pPr>
            <a:r>
              <a:rPr lang="en-US" sz="4000" dirty="0">
                <a:solidFill>
                  <a:srgbClr val="0000FF"/>
                </a:solidFill>
              </a:rPr>
              <a:t>All Math 90 finals will be given in your regular classroom.</a:t>
            </a: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4000" dirty="0" smtClean="0">
                <a:solidFill>
                  <a:srgbClr val="0000FF"/>
                </a:solidFill>
              </a:rPr>
              <a:t>Check with your instructor on your final exam time and date. </a:t>
            </a:r>
          </a:p>
          <a:p>
            <a:pPr marL="457200" indent="-457200" algn="l">
              <a:lnSpc>
                <a:spcPct val="90000"/>
              </a:lnSpc>
              <a:spcBef>
                <a:spcPts val="0"/>
              </a:spcBef>
              <a:buFontTx/>
              <a:buChar char="•"/>
            </a:pPr>
            <a:r>
              <a:rPr lang="en-US" sz="4000" dirty="0" smtClean="0">
                <a:solidFill>
                  <a:srgbClr val="0000FF"/>
                </a:solidFill>
              </a:rPr>
              <a:t>Schedules will be posted during the last week of class. </a:t>
            </a:r>
            <a:endParaRPr lang="en-US" sz="40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547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Section 10.3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Simplifying Radical Expressions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6" name="Text Box 13"/>
          <p:cNvSpPr txBox="1">
            <a:spLocks noChangeArrowheads="1"/>
          </p:cNvSpPr>
          <p:nvPr/>
        </p:nvSpPr>
        <p:spPr bwMode="auto">
          <a:xfrm>
            <a:off x="381000" y="609600"/>
            <a:ext cx="2071688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b="1" dirty="0">
                <a:solidFill>
                  <a:prstClr val="white"/>
                </a:solidFill>
              </a:rPr>
              <a:t>Examples:</a:t>
            </a:r>
          </a:p>
        </p:txBody>
      </p:sp>
      <p:sp>
        <p:nvSpPr>
          <p:cNvPr id="3082" name="Text Box 14"/>
          <p:cNvSpPr txBox="1">
            <a:spLocks noChangeArrowheads="1"/>
          </p:cNvSpPr>
          <p:nvPr/>
        </p:nvSpPr>
        <p:spPr bwMode="auto">
          <a:xfrm>
            <a:off x="1978025" y="470535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317212"/>
            <a:ext cx="89178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Recall these square root problems from Section 10.1: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43887" y="1217172"/>
                <a:ext cx="1432187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49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887" y="1217172"/>
                <a:ext cx="1432187" cy="642868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446890" y="1172660"/>
                <a:ext cx="1495729" cy="7073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2 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890" y="1172660"/>
                <a:ext cx="1495729" cy="70737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00674" y="2336780"/>
                <a:ext cx="1432187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16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0674" y="2336780"/>
                <a:ext cx="1432187" cy="6428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3097491" y="2304687"/>
                <a:ext cx="1495730" cy="70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4 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491" y="2304687"/>
                <a:ext cx="1495730" cy="707053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86861" y="3520538"/>
                <a:ext cx="1659813" cy="6428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400</m:t>
                          </m:r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861" y="3520538"/>
                <a:ext cx="1659813" cy="642868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518049" y="3488734"/>
                <a:ext cx="1776704" cy="70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4 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8049" y="3488734"/>
                <a:ext cx="1776704" cy="70647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429394" y="4641920"/>
                <a:ext cx="2046586" cy="6887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6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10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9394" y="4641920"/>
                <a:ext cx="2046586" cy="68871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918959" y="4745976"/>
                <a:ext cx="1157305" cy="5904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8959" y="4745976"/>
                <a:ext cx="1157305" cy="590418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4593221" y="2426965"/>
                <a:ext cx="146687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221" y="2426965"/>
                <a:ext cx="1466876" cy="58477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5294753" y="3600962"/>
                <a:ext cx="2625654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</a:rPr>
                        <m:t>5=20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753" y="3600962"/>
                <a:ext cx="2625654" cy="584775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197296" y="5666190"/>
                <a:ext cx="2485680" cy="7064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14</m:t>
                              </m:r>
                            </m:sup>
                          </m:sSup>
                        </m:e>
                      </m:ra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296" y="5666190"/>
                <a:ext cx="2485680" cy="70647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546270" y="5666189"/>
                <a:ext cx="2412968" cy="6491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14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70" y="5666189"/>
                <a:ext cx="2412968" cy="64915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59238" y="5730566"/>
                <a:ext cx="1178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5</m:t>
                      </m:r>
                      <m:r>
                        <a:rPr lang="en-US" b="0" i="1" smtClean="0">
                          <a:latin typeface="Cambria Math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238" y="5730566"/>
                <a:ext cx="1178591" cy="584775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4981045" y="1255261"/>
            <a:ext cx="16113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(7</a:t>
            </a:r>
            <a:r>
              <a:rPr lang="en-US" sz="3600" baseline="30000" dirty="0"/>
              <a:t>2</a:t>
            </a:r>
            <a:r>
              <a:rPr lang="en-US" sz="3600" dirty="0"/>
              <a:t>)</a:t>
            </a:r>
            <a:r>
              <a:rPr lang="en-US" sz="4400" baseline="30000" dirty="0"/>
              <a:t>½</a:t>
            </a:r>
            <a:r>
              <a:rPr lang="en-US" sz="3600" baseline="30000" dirty="0"/>
              <a:t> </a:t>
            </a:r>
            <a:r>
              <a:rPr lang="en-US" sz="3600" dirty="0"/>
              <a:t>=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39232" y="1276234"/>
                <a:ext cx="14811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/>
                          </a:rPr>
                          <m:t>7</m:t>
                        </m:r>
                      </m:e>
                      <m:sup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3600" dirty="0"/>
                  <a:t> = 7 </a:t>
                </a: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232" y="1276234"/>
                <a:ext cx="1481175" cy="646331"/>
              </a:xfrm>
              <a:prstGeom prst="rect">
                <a:avLst/>
              </a:prstGeom>
              <a:blipFill rotWithShape="1">
                <a:blip r:embed="rId15"/>
                <a:stretch>
                  <a:fillRect t="-14151" r="-1234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5621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4" grpId="0"/>
      <p:bldP spid="26" grpId="0"/>
      <p:bldP spid="27" grpId="0"/>
      <p:bldP spid="5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33" y="0"/>
            <a:ext cx="7974418" cy="129717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did in the previous examples was essentially to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divide the exponent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each </a:t>
            </a:r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en-US" sz="2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        which is index of the radical for </a:t>
            </a: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square roots.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028" y="1435393"/>
                <a:ext cx="8759954" cy="2807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2800" dirty="0">
                    <a:solidFill>
                      <a:srgbClr val="0000FF"/>
                    </a:solidFill>
                  </a:rPr>
                  <a:t>But what happens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if the radicand </a:t>
                </a:r>
                <a:r>
                  <a:rPr lang="en-US" sz="2800" dirty="0">
                    <a:solidFill>
                      <a:srgbClr val="0000FF"/>
                    </a:solidFill>
                  </a:rPr>
                  <a:t>( the expression under the radical) </a:t>
                </a:r>
                <a:r>
                  <a:rPr lang="en-US" sz="2800" b="1" dirty="0">
                    <a:solidFill>
                      <a:srgbClr val="0000FF"/>
                    </a:solidFill>
                  </a:rPr>
                  <a:t>is not a perfect square</a:t>
                </a:r>
                <a:r>
                  <a:rPr lang="en-US" sz="2800" dirty="0">
                    <a:solidFill>
                      <a:srgbClr val="0000FF"/>
                    </a:solidFill>
                  </a:rPr>
                  <a:t>, i.e. has exponents that are not divisible by 2?</a:t>
                </a:r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2800" b="1" dirty="0"/>
                  <a:t>Example:</a:t>
                </a:r>
                <a:r>
                  <a:rPr lang="en-US" sz="2800" dirty="0"/>
                  <a:t> How would we simplify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800" b="1" i="1" smtClean="0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2800" b="1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800" b="1" i="1" smtClean="0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800" b="1" i="1" smtClean="0">
                                <a:latin typeface="Cambria Math"/>
                              </a:rPr>
                              <m:t>𝟕</m:t>
                            </m:r>
                          </m:sup>
                        </m:sSup>
                      </m:e>
                    </m:rad>
                    <m:r>
                      <a:rPr lang="en-US" sz="2800" b="0" i="1" smtClean="0">
                        <a:latin typeface="Cambria Math"/>
                      </a:rPr>
                      <m:t> ?</m:t>
                    </m:r>
                  </m:oMath>
                </a14:m>
                <a:endParaRPr lang="en-US" sz="2800" b="0" dirty="0"/>
              </a:p>
              <a:p>
                <a:pPr algn="l"/>
                <a:endParaRPr lang="en-US" sz="1200" dirty="0"/>
              </a:p>
              <a:p>
                <a:pPr algn="l"/>
                <a:r>
                  <a:rPr lang="en-US" sz="2800" dirty="0"/>
                  <a:t>Solution: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</m:t>
                    </m:r>
                    <m:rad>
                      <m:radPr>
                        <m:degHide m:val="on"/>
                        <m:ctrlPr>
                          <a:rPr lang="en-US" b="1" i="1">
                            <a:latin typeface="Cambria Math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𝟕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8" y="1435393"/>
                <a:ext cx="8759954" cy="2807948"/>
              </a:xfrm>
              <a:prstGeom prst="rect">
                <a:avLst/>
              </a:prstGeom>
              <a:blipFill rotWithShape="1">
                <a:blip r:embed="rId2"/>
                <a:stretch>
                  <a:fillRect l="-1461" t="-2169" b="-4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0985" y="4430611"/>
            <a:ext cx="918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dirty="0"/>
              <a:t>Think of this as dividing the exponent </a:t>
            </a:r>
            <a:r>
              <a:rPr lang="en-US" sz="2800" b="1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  by the index </a:t>
            </a:r>
            <a:r>
              <a:rPr lang="en-US" sz="2800" b="1" dirty="0">
                <a:solidFill>
                  <a:srgbClr val="0000FF"/>
                </a:solidFill>
              </a:rPr>
              <a:t>2</a:t>
            </a:r>
            <a:endParaRPr lang="en-US" sz="2800" dirty="0"/>
          </a:p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b="1" dirty="0"/>
              <a:t>Two goes into seven </a:t>
            </a:r>
            <a:r>
              <a:rPr lang="en-US" sz="2800" b="1" u="sng" dirty="0">
                <a:solidFill>
                  <a:srgbClr val="0000FF"/>
                </a:solidFill>
              </a:rPr>
              <a:t>3 times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with a </a:t>
            </a:r>
            <a:r>
              <a:rPr lang="en-US" sz="2800" b="1" u="sng" dirty="0">
                <a:solidFill>
                  <a:srgbClr val="FF0000"/>
                </a:solidFill>
              </a:rPr>
              <a:t>remainder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323500" y="3580823"/>
                <a:ext cx="1320425" cy="590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ad>
                      <m:radPr>
                        <m:degHide m:val="on"/>
                        <m:ctrlPr>
                          <a:rPr lang="en-US" i="1" dirty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3500" y="3580823"/>
                <a:ext cx="1320425" cy="59035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49474" y="3637821"/>
                <a:ext cx="1458669" cy="6032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7/2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474" y="3637821"/>
                <a:ext cx="1458669" cy="60324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731947" y="5555810"/>
                <a:ext cx="1759328" cy="85933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400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</m:sSup>
                      <m:rad>
                        <m:radPr>
                          <m:degHide m:val="on"/>
                          <m:ctrlPr>
                            <a:rPr lang="en-US" sz="4000" i="1" dirty="0">
                              <a:latin typeface="Cambria Math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400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947" y="5555810"/>
                <a:ext cx="1759328" cy="85933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3731946" y="5260542"/>
            <a:ext cx="423183" cy="59053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56028" y="5317133"/>
            <a:ext cx="2516372" cy="630459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535394" y="3634492"/>
                <a:ext cx="1404167" cy="595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3½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394" y="3634492"/>
                <a:ext cx="1404167" cy="5950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683376" y="3616343"/>
                <a:ext cx="1661673" cy="5950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½</m:t>
                          </m:r>
                        </m:sup>
                      </m:sSup>
                      <m:r>
                        <a:rPr lang="en-US" i="1">
                          <a:latin typeface="Cambria Math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3376" y="3616343"/>
                <a:ext cx="1661673" cy="5950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9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522027" y="390667"/>
            <a:ext cx="7772400" cy="762000"/>
          </a:xfrm>
        </p:spPr>
        <p:txBody>
          <a:bodyPr/>
          <a:lstStyle/>
          <a:p>
            <a:pPr eaLnBrk="1" hangingPunct="1"/>
            <a:r>
              <a:rPr lang="en-US" u="sng" dirty="0"/>
              <a:t>Example</a:t>
            </a:r>
          </a:p>
        </p:txBody>
      </p:sp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10436"/>
            <a:ext cx="8686800" cy="4515727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/>
              <a:t>Simplify</a:t>
            </a:r>
          </a:p>
          <a:p>
            <a:pPr eaLnBrk="1" hangingPunct="1">
              <a:buFontTx/>
              <a:buNone/>
            </a:pPr>
            <a:endParaRPr lang="en-US" sz="1600" dirty="0"/>
          </a:p>
          <a:p>
            <a:pPr eaLnBrk="1" hangingPunct="1">
              <a:buFontTx/>
              <a:buNone/>
            </a:pPr>
            <a:r>
              <a:rPr lang="en-US" dirty="0"/>
              <a:t>First, break down 12 into its prime factors:  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= 4∙3 = 2∙2∙3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∙3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buFontTx/>
              <a:buNone/>
            </a:pPr>
            <a:endParaRPr lang="en-US" sz="1800" dirty="0"/>
          </a:p>
          <a:p>
            <a:pPr eaLnBrk="1" hangingPunct="1">
              <a:buFontTx/>
              <a:buNone/>
            </a:pPr>
            <a:r>
              <a:rPr lang="en-US" dirty="0"/>
              <a:t>This gives</a:t>
            </a:r>
          </a:p>
          <a:p>
            <a:pPr eaLnBrk="1" hangingPunct="1">
              <a:buFontTx/>
              <a:buNone/>
            </a:pPr>
            <a:endParaRPr lang="en-US" sz="1000" dirty="0"/>
          </a:p>
          <a:p>
            <a:pPr eaLnBrk="1" hangingPunct="1">
              <a:buFontTx/>
              <a:buNone/>
            </a:pPr>
            <a:r>
              <a:rPr lang="en-US" sz="2800" b="1" dirty="0">
                <a:solidFill>
                  <a:srgbClr val="FF3300"/>
                </a:solidFill>
              </a:rPr>
              <a:t>Now divide the exponents by 2 </a:t>
            </a:r>
            <a:r>
              <a:rPr lang="en-US" sz="2400" i="1" dirty="0"/>
              <a:t>(square root, so the index is 2)</a:t>
            </a:r>
            <a:r>
              <a:rPr lang="en-US" sz="2400" dirty="0"/>
              <a:t>.</a:t>
            </a:r>
            <a:r>
              <a:rPr lang="en-US" sz="2400" i="1" dirty="0">
                <a:solidFill>
                  <a:srgbClr val="0000FF"/>
                </a:solidFill>
              </a:rPr>
              <a:t>									</a:t>
            </a:r>
            <a:r>
              <a:rPr lang="en-US" sz="4000" i="1" dirty="0">
                <a:solidFill>
                  <a:srgbClr val="0000FF"/>
                </a:solidFill>
              </a:rPr>
              <a:t>Answer:</a:t>
            </a:r>
            <a:r>
              <a:rPr lang="en-US" sz="4000" dirty="0"/>
              <a:t>  </a:t>
            </a: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5049302"/>
              </p:ext>
            </p:extLst>
          </p:nvPr>
        </p:nvGraphicFramePr>
        <p:xfrm>
          <a:off x="2062385" y="1568546"/>
          <a:ext cx="19621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3" name="Equation" r:id="rId3" imgW="634680" imgH="279360" progId="Equation.3">
                  <p:embed/>
                </p:oleObj>
              </mc:Choice>
              <mc:Fallback>
                <p:oleObj name="Equation" r:id="rId3" imgW="63468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385" y="1568546"/>
                        <a:ext cx="196215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49096"/>
              </p:ext>
            </p:extLst>
          </p:nvPr>
        </p:nvGraphicFramePr>
        <p:xfrm>
          <a:off x="5215792" y="5707774"/>
          <a:ext cx="1971675" cy="693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4" name="Equation" r:id="rId5" imgW="685800" imgH="241200" progId="Equation.3">
                  <p:embed/>
                </p:oleObj>
              </mc:Choice>
              <mc:Fallback>
                <p:oleObj name="Equation" r:id="rId5" imgW="68580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792" y="5707774"/>
                        <a:ext cx="1971675" cy="6930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161292"/>
              </p:ext>
            </p:extLst>
          </p:nvPr>
        </p:nvGraphicFramePr>
        <p:xfrm>
          <a:off x="2200275" y="3817938"/>
          <a:ext cx="21971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5" name="Equation" r:id="rId7" imgW="711000" imgH="279360" progId="Equation.3">
                  <p:embed/>
                </p:oleObj>
              </mc:Choice>
              <mc:Fallback>
                <p:oleObj name="Equation" r:id="rId7" imgW="71100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3817938"/>
                        <a:ext cx="21971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99" name="Picture 5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3798" y="4104776"/>
            <a:ext cx="749218" cy="426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9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43553" y="0"/>
            <a:ext cx="8229600" cy="1143000"/>
          </a:xfrm>
        </p:spPr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pic>
        <p:nvPicPr>
          <p:cNvPr id="17411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2"/>
          <a:stretch/>
        </p:blipFill>
        <p:spPr bwMode="auto">
          <a:xfrm>
            <a:off x="307313" y="804422"/>
            <a:ext cx="8300257" cy="423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52093" y="3914974"/>
            <a:ext cx="710976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dirty="0"/>
              <a:t>Start by breaking down 396:        </a:t>
            </a:r>
            <a:r>
              <a:rPr lang="en-US" sz="2800" dirty="0"/>
              <a:t>396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(use your calculator, and start by dividing by 2)     </a:t>
            </a:r>
            <a:r>
              <a:rPr lang="en-US" sz="2800" dirty="0"/>
              <a:t>2     198	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			                             2       99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						    9    11</a:t>
            </a:r>
          </a:p>
          <a:p>
            <a:pPr algn="l">
              <a:spcAft>
                <a:spcPts val="600"/>
              </a:spcAft>
            </a:pPr>
            <a:r>
              <a:rPr lang="en-US" sz="2800" dirty="0"/>
              <a:t>                                                              3    3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7110484" y="4408227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7351595" y="4919259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7824717" y="5422710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444857" y="5977717"/>
            <a:ext cx="177422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7620003" y="4408225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870208" y="4928355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8120424" y="5429532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7642744" y="5942838"/>
            <a:ext cx="181973" cy="12282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02557" y="5137144"/>
            <a:ext cx="2970621" cy="584775"/>
          </a:xfrm>
          <a:prstGeom prst="rect">
            <a:avLst/>
          </a:prstGeom>
          <a:solidFill>
            <a:srgbClr val="FFCCFF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So 396 = 2</a:t>
            </a:r>
            <a:r>
              <a:rPr lang="en-US" baseline="30000" dirty="0"/>
              <a:t>2</a:t>
            </a:r>
            <a:r>
              <a:rPr lang="en-US" dirty="0"/>
              <a:t>3</a:t>
            </a:r>
            <a:r>
              <a:rPr lang="en-US" baseline="30000" dirty="0"/>
              <a:t>2</a:t>
            </a:r>
            <a:r>
              <a:rPr lang="en-US" dirty="0"/>
              <a:t>11</a:t>
            </a:r>
            <a:r>
              <a:rPr lang="en-US" baseline="30000" dirty="0"/>
              <a:t>1</a:t>
            </a:r>
          </a:p>
        </p:txBody>
      </p:sp>
      <p:sp>
        <p:nvSpPr>
          <p:cNvPr id="23" name="Oval 22"/>
          <p:cNvSpPr/>
          <p:nvPr/>
        </p:nvSpPr>
        <p:spPr>
          <a:xfrm>
            <a:off x="6817056" y="4551525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7030871" y="5051184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8079481" y="5552362"/>
            <a:ext cx="439022" cy="425356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7201469" y="6039131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7710989" y="6065667"/>
            <a:ext cx="313900" cy="409433"/>
          </a:xfrm>
          <a:prstGeom prst="ellipse">
            <a:avLst/>
          </a:prstGeom>
          <a:solidFill>
            <a:srgbClr val="FFCCFF">
              <a:alpha val="4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57352" y="2770502"/>
                <a:ext cx="2879677" cy="65312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                       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352" y="2770502"/>
                <a:ext cx="2879677" cy="653128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3869503" y="3032438"/>
            <a:ext cx="1719618" cy="461665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l"/>
            <a:r>
              <a:rPr lang="en-US" sz="2400" dirty="0"/>
              <a:t>2</a:t>
            </a:r>
            <a:r>
              <a:rPr lang="en-US" sz="2400" baseline="30000" dirty="0"/>
              <a:t>2</a:t>
            </a:r>
            <a:r>
              <a:rPr lang="en-US" sz="2400" dirty="0"/>
              <a:t>3</a:t>
            </a:r>
            <a:r>
              <a:rPr lang="en-US" sz="2400" baseline="30000" dirty="0"/>
              <a:t>2</a:t>
            </a:r>
            <a:r>
              <a:rPr lang="en-US" sz="2400" dirty="0"/>
              <a:t>11</a:t>
            </a:r>
            <a:r>
              <a:rPr lang="en-US" sz="2400" baseline="30000" dirty="0"/>
              <a:t>1</a:t>
            </a:r>
            <a:r>
              <a:rPr lang="en-US" sz="2400" dirty="0"/>
              <a:t>x</a:t>
            </a:r>
            <a:r>
              <a:rPr lang="en-US" sz="2400" baseline="30000" dirty="0"/>
              <a:t>6</a:t>
            </a:r>
            <a:r>
              <a:rPr lang="en-US" sz="2400" dirty="0"/>
              <a:t>y</a:t>
            </a:r>
            <a:r>
              <a:rPr lang="en-US" sz="2400" baseline="30000" dirty="0"/>
              <a:t>15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1053" y="2420367"/>
            <a:ext cx="2499210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Final Answer: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65305"/>
              </p:ext>
            </p:extLst>
          </p:nvPr>
        </p:nvGraphicFramePr>
        <p:xfrm>
          <a:off x="5943600" y="2922588"/>
          <a:ext cx="24892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1" name="Equation" r:id="rId6" imgW="952200" imgH="253800" progId="Equation.3">
                  <p:embed/>
                </p:oleObj>
              </mc:Choice>
              <mc:Fallback>
                <p:oleObj name="Equation" r:id="rId6" imgW="952200" imgH="253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922588"/>
                        <a:ext cx="2489200" cy="66357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3345976" y="2865154"/>
            <a:ext cx="3209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31" grpId="0" animBg="1"/>
      <p:bldP spid="32" grpId="0" animBg="1"/>
      <p:bldP spid="33" grpId="0" animBg="1"/>
      <p:bldP spid="34" grpId="0" animBg="1"/>
      <p:bldP spid="27" grpId="0" animBg="1"/>
      <p:bldP spid="39" grpId="0" animBg="1"/>
      <p:bldP spid="2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433" y="0"/>
            <a:ext cx="7974418" cy="1297172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have a radical with an index of 3 or higher, we can use the same process to simplify the radical.</a:t>
            </a:r>
            <a:endParaRPr 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82028" y="1211435"/>
                <a:ext cx="8759954" cy="33078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endParaRPr lang="en-US" sz="1200" dirty="0"/>
              </a:p>
              <a:p>
                <a:pPr algn="l"/>
                <a:r>
                  <a:rPr lang="en-US" sz="2800" b="1" dirty="0"/>
                  <a:t>Example:</a:t>
                </a:r>
                <a:r>
                  <a:rPr lang="en-US" sz="2800" dirty="0"/>
                  <a:t> How would we simplify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b="1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1" i="1" smtClean="0">
                            <a:latin typeface="Cambria Math"/>
                          </a:rPr>
                          <m:t>𝟑</m:t>
                        </m:r>
                      </m:deg>
                      <m:e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𝒙</m:t>
                            </m:r>
                          </m:e>
                          <m:sup>
                            <m:r>
                              <a:rPr lang="en-US" b="1" i="1">
                                <a:latin typeface="Cambria Math"/>
                              </a:rPr>
                              <m:t>𝟕</m:t>
                            </m:r>
                          </m:sup>
                        </m:sSup>
                      </m:e>
                    </m:rad>
                    <m:r>
                      <a:rPr lang="en-US" b="0" i="1" smtClean="0">
                        <a:latin typeface="Cambria Math"/>
                      </a:rPr>
                      <m:t> ?</m:t>
                    </m:r>
                  </m:oMath>
                </a14:m>
                <a:endParaRPr lang="en-US" b="0" dirty="0"/>
              </a:p>
              <a:p>
                <a:pPr algn="l"/>
                <a:r>
                  <a:rPr lang="en-US" sz="2800" b="1" dirty="0"/>
                  <a:t>Solution:</a:t>
                </a:r>
              </a:p>
              <a:p>
                <a:pPr algn="l"/>
                <a:endParaRPr lang="en-US" sz="2800" dirty="0"/>
              </a:p>
              <a:p>
                <a:pPr algn="l"/>
                <a:endParaRPr lang="en-US" sz="2800" dirty="0"/>
              </a:p>
              <a:p>
                <a:pPr algn="l"/>
                <a:r>
                  <a:rPr lang="en-US" b="1" dirty="0"/>
                  <a:t>                      </a:t>
                </a:r>
              </a:p>
              <a:p>
                <a:pPr algn="l"/>
                <a:r>
                  <a:rPr lang="en-US" sz="4000" dirty="0"/>
                  <a:t>             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4000" i="1">
                            <a:latin typeface="Cambria Math"/>
                          </a:rPr>
                        </m:ctrlPr>
                      </m:radPr>
                      <m:deg>
                        <m:r>
                          <a:rPr lang="en-US" sz="4000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brk m:alnAt="7"/>
                          </m:rPr>
                          <a:rPr lang="en-US" sz="4000" b="0" i="1">
                            <a:latin typeface="Cambria Math"/>
                          </a:rPr>
                          <m:t>3</m:t>
                        </m:r>
                      </m:deg>
                      <m:e>
                        <m:sSup>
                          <m:sSupPr>
                            <m:ctrlPr>
                              <a:rPr lang="en-US" sz="40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4000" b="0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4000" b="0" i="1">
                                <a:latin typeface="Cambria Math"/>
                              </a:rPr>
                              <m:t>7</m:t>
                            </m:r>
                          </m:sup>
                        </m:sSup>
                      </m:e>
                    </m:rad>
                    <m:r>
                      <a:rPr lang="en-US" sz="4000" b="0" i="1" smtClean="0">
                        <a:latin typeface="Cambria Math"/>
                      </a:rPr>
                      <m:t>=</m:t>
                    </m:r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8" y="1211435"/>
                <a:ext cx="8759954" cy="3307893"/>
              </a:xfrm>
              <a:prstGeom prst="rect">
                <a:avLst/>
              </a:prstGeom>
              <a:blipFill rotWithShape="1">
                <a:blip r:embed="rId2"/>
                <a:stretch>
                  <a:fillRect l="-1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82028" y="2373164"/>
            <a:ext cx="91880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dirty="0"/>
              <a:t>Divide the exponent </a:t>
            </a:r>
            <a:r>
              <a:rPr lang="en-US" sz="2800" b="1" dirty="0">
                <a:solidFill>
                  <a:srgbClr val="FF0000"/>
                </a:solidFill>
              </a:rPr>
              <a:t>7</a:t>
            </a:r>
            <a:r>
              <a:rPr lang="en-US" sz="2800" dirty="0"/>
              <a:t>  by the index  </a:t>
            </a:r>
            <a:r>
              <a:rPr lang="en-US" sz="2800" b="1" dirty="0">
                <a:solidFill>
                  <a:srgbClr val="0000FF"/>
                </a:solidFill>
              </a:rPr>
              <a:t>3</a:t>
            </a:r>
            <a:endParaRPr lang="en-US" sz="2800" dirty="0"/>
          </a:p>
          <a:p>
            <a:pPr marL="274320" indent="-274320" algn="l">
              <a:buFont typeface="Arial" panose="020B0604020202020204" pitchFamily="34" charset="0"/>
              <a:buChar char="•"/>
            </a:pPr>
            <a:r>
              <a:rPr lang="en-US" sz="2800" b="1" dirty="0"/>
              <a:t>Three goes into seven </a:t>
            </a:r>
            <a:r>
              <a:rPr lang="en-US" sz="2800" b="1" u="sng" dirty="0">
                <a:solidFill>
                  <a:srgbClr val="0000FF"/>
                </a:solidFill>
              </a:rPr>
              <a:t>2 times</a:t>
            </a:r>
            <a:r>
              <a:rPr lang="en-US" sz="2800" b="1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with a </a:t>
            </a:r>
            <a:r>
              <a:rPr lang="en-US" sz="2800" b="1" u="sng" dirty="0">
                <a:solidFill>
                  <a:srgbClr val="FF0000"/>
                </a:solidFill>
              </a:rPr>
              <a:t>remainder of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647949" y="3659990"/>
                <a:ext cx="1927322" cy="859338"/>
              </a:xfrm>
              <a:prstGeom prst="rect">
                <a:avLst/>
              </a:prstGeom>
              <a:noFill/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4000" b="0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 </m:t>
                      </m:r>
                      <m:rad>
                        <m:radPr>
                          <m:ctrlPr>
                            <a:rPr lang="en-US" sz="4000" b="0" i="1" dirty="0" smtClean="0">
                              <a:latin typeface="Cambria Math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sz="4000" b="0" i="1" dirty="0" smtClean="0">
                              <a:latin typeface="Cambria Math"/>
                            </a:rPr>
                            <m:t>3</m:t>
                          </m:r>
                        </m:deg>
                        <m:e>
                          <m:sSup>
                            <m:sSupPr>
                              <m:ctrlPr>
                                <a:rPr lang="en-US" sz="4000" b="0" i="1" dirty="0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sz="4000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4000" b="0" i="1" dirty="0" smtClean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1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sz="4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7949" y="3659990"/>
                <a:ext cx="1927322" cy="859338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95000"/>
                    <a:satMod val="10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4015764" y="3187192"/>
            <a:ext cx="130934" cy="704324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5263116" y="3301706"/>
            <a:ext cx="2860158" cy="787953"/>
          </a:xfrm>
          <a:prstGeom prst="straightConnector1">
            <a:avLst/>
          </a:prstGeom>
          <a:ln w="38100">
            <a:solidFill>
              <a:srgbClr val="FF33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623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800100"/>
            <a:ext cx="7772400" cy="762000"/>
          </a:xfrm>
        </p:spPr>
        <p:txBody>
          <a:bodyPr/>
          <a:lstStyle/>
          <a:p>
            <a:pPr eaLnBrk="1" hangingPunct="1"/>
            <a:r>
              <a:rPr lang="en-US" u="sng"/>
              <a:t>Example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Simplify</a:t>
            </a: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r>
              <a:rPr lang="en-US"/>
              <a:t>			</a:t>
            </a:r>
            <a:r>
              <a:rPr lang="en-US" sz="2400" i="1">
                <a:solidFill>
                  <a:srgbClr val="0000FF"/>
                </a:solidFill>
              </a:rPr>
              <a:t>		Answer:</a:t>
            </a:r>
            <a:r>
              <a:rPr lang="en-US"/>
              <a:t>  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533650" y="1879600"/>
          <a:ext cx="2395538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4" name="Equation" r:id="rId3" imgW="774360" imgH="279360" progId="Equation.3">
                  <p:embed/>
                </p:oleObj>
              </mc:Choice>
              <mc:Fallback>
                <p:oleObj name="Equation" r:id="rId3" imgW="77436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1879600"/>
                        <a:ext cx="2395538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5703888" y="4991100"/>
          <a:ext cx="147478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95" name="Equation" r:id="rId5" imgW="825480" imgH="279360" progId="Equation.3">
                  <p:embed/>
                </p:oleObj>
              </mc:Choice>
              <mc:Fallback>
                <p:oleObj name="Equation" r:id="rId5" imgW="82548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3888" y="4991100"/>
                        <a:ext cx="147478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2_Network Blitz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2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5463</TotalTime>
  <Words>759</Words>
  <Application>Microsoft Office PowerPoint</Application>
  <PresentationFormat>On-screen Show (4:3)</PresentationFormat>
  <Paragraphs>140</Paragraphs>
  <Slides>19</Slides>
  <Notes>2</Notes>
  <HiddenSlides>0</HiddenSlides>
  <MMClips>0</MMClips>
  <ScaleCrop>false</ScaleCrop>
  <HeadingPairs>
    <vt:vector size="6" baseType="variant"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Office Theme</vt:lpstr>
      <vt:lpstr>1_Office Theme</vt:lpstr>
      <vt:lpstr>2_Office Theme</vt:lpstr>
      <vt:lpstr>3_Network Blitz</vt:lpstr>
      <vt:lpstr>Equation</vt:lpstr>
      <vt:lpstr>PowerPoint Presentation</vt:lpstr>
      <vt:lpstr>Make sure you know the  day and time of the final exam  for this section of Math 90:  </vt:lpstr>
      <vt:lpstr>Section 10.3</vt:lpstr>
      <vt:lpstr>PowerPoint Presentation</vt:lpstr>
      <vt:lpstr>What we did in the previous examples was essentially to divide the exponent of each base by 2,           which is index of the radical for square roots.</vt:lpstr>
      <vt:lpstr>Example</vt:lpstr>
      <vt:lpstr>Problem from today’s homework:</vt:lpstr>
      <vt:lpstr>If we have a radical with an index of 3 or higher, we can use the same process to simplify the radical.</vt:lpstr>
      <vt:lpstr>Example</vt:lpstr>
      <vt:lpstr>Problem from today’s homework: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50</dc:title>
  <dc:creator>Jan LaTurno</dc:creator>
  <cp:lastModifiedBy>Schmidt, Laura</cp:lastModifiedBy>
  <cp:revision>322</cp:revision>
  <cp:lastPrinted>2016-11-28T20:31:53Z</cp:lastPrinted>
  <dcterms:created xsi:type="dcterms:W3CDTF">2003-11-17T06:38:35Z</dcterms:created>
  <dcterms:modified xsi:type="dcterms:W3CDTF">2017-12-01T21:09:55Z</dcterms:modified>
</cp:coreProperties>
</file>