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4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08" r:id="rId2"/>
    <p:sldMasterId id="2147483720" r:id="rId3"/>
    <p:sldMasterId id="2147483732" r:id="rId4"/>
    <p:sldMasterId id="2147483751" r:id="rId5"/>
  </p:sldMasterIdLst>
  <p:notesMasterIdLst>
    <p:notesMasterId r:id="rId24"/>
  </p:notesMasterIdLst>
  <p:sldIdLst>
    <p:sldId id="344" r:id="rId6"/>
    <p:sldId id="296" r:id="rId7"/>
    <p:sldId id="311" r:id="rId8"/>
    <p:sldId id="338" r:id="rId9"/>
    <p:sldId id="337" r:id="rId10"/>
    <p:sldId id="339" r:id="rId11"/>
    <p:sldId id="315" r:id="rId12"/>
    <p:sldId id="317" r:id="rId13"/>
    <p:sldId id="318" r:id="rId14"/>
    <p:sldId id="320" r:id="rId15"/>
    <p:sldId id="321" r:id="rId16"/>
    <p:sldId id="323" r:id="rId17"/>
    <p:sldId id="324" r:id="rId18"/>
    <p:sldId id="325" r:id="rId19"/>
    <p:sldId id="342" r:id="rId20"/>
    <p:sldId id="340" r:id="rId21"/>
    <p:sldId id="331" r:id="rId22"/>
    <p:sldId id="309" r:id="rId23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FFFF00"/>
    <a:srgbClr val="FFCCFF"/>
    <a:srgbClr val="FFFFCC"/>
    <a:srgbClr val="000000"/>
    <a:srgbClr val="009900"/>
    <a:srgbClr val="99CCFF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627" autoAdjust="0"/>
  </p:normalViewPr>
  <p:slideViewPr>
    <p:cSldViewPr snapToGrid="0"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8251234-11EE-4F08-A35F-EE0B19725C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446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3CA9DE-010E-49F1-B281-F9EEF7A5E3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63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289EC-D309-48EA-BC4B-E02A4CF888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9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3CF46-85E5-4769-83C7-81D71F672B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64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927AD0-7E82-434E-BA04-9D543241459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744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5E7353-345B-4F78-86EA-C9B50AD11EB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646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CD075-C2D4-4B74-BD36-BD0B2E1A77E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154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27A60-0302-453A-9CAF-BF66A91E88E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52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D723A3-C970-43E0-8315-725CF6C814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064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ED28C3-1CE1-4837-984A-54D6F1FC03E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9087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6A81F-E9DD-4CDE-8AD6-4FF5A765A9D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5119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EF92E2-16E6-4E87-B530-A7905DF7FBB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345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DCD378-A840-4137-814F-79EB403A69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4091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83EAC1-9C68-4490-BD67-EAEB1F7D3DE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1763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8CD547-6DF1-4190-8868-803BC78EEC4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264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E542B7-F6F3-44EC-AC8F-9AFCA2BBF02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5014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079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119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3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143962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4881" y="1762128"/>
            <a:ext cx="41338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9408" y="1762128"/>
            <a:ext cx="41338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773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1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527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960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3906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A496CA-CBF2-4505-A598-898D24CECC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5468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73053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70052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2295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950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1897" y="395288"/>
            <a:ext cx="2101362" cy="5892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4881" y="395288"/>
            <a:ext cx="6166338" cy="5892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106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"/>
          <p:cNvSpPr>
            <a:spLocks noChangeShapeType="1"/>
          </p:cNvSpPr>
          <p:nvPr userDrawn="1"/>
        </p:nvSpPr>
        <p:spPr bwMode="auto">
          <a:xfrm>
            <a:off x="0" y="6858000"/>
            <a:ext cx="9144000" cy="0"/>
          </a:xfrm>
          <a:prstGeom prst="line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/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131278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4092575"/>
            <a:ext cx="7772400" cy="1470025"/>
          </a:xfrm>
        </p:spPr>
        <p:txBody>
          <a:bodyPr/>
          <a:lstStyle>
            <a:lvl1pPr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1278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3400" y="1219200"/>
            <a:ext cx="3505200" cy="1447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8345555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05800" cy="44196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5504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4479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632110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2388"/>
            <a:ext cx="8229600" cy="11430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8862951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640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E6BAF1-D7B0-4E84-9118-101A1592F5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7875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23F2F5-188D-443C-B814-62784233E01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59414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DEE67-02D8-4AEB-BBAE-8E35A215816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4173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211873-5CB4-41D4-B984-C99997969A7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74525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1F1D01-FDCA-425B-B066-B1DEA4DB886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3966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2598EE-2C21-4232-9713-4E22663CE98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02730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18FAB0-E833-4DFC-9B45-49EACA0EDFC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8458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7CF293-A85A-4AE6-AA6E-6FC6B5185A7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2353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1E6B0-A80C-4935-8D50-DADF584B77E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3025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1D516D-9CDB-420F-9E37-2277BDAEE8E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79354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7CD40-77D3-49CB-B279-4C304B3A3C8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82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C85476-8D5F-4360-A1F3-5ADF08D2CB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3999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5F89AA-2D14-497C-8865-4B54C0C160F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15462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65138"/>
            <a:ext cx="7772400" cy="1431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DD540E-526B-46D0-BC45-E4058EE915A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26038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9518D-98D7-4CDB-9080-0D77D6BB97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38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7E1B6-C350-4DF3-BE66-2F855FC2DB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75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C7926B-BD17-48CF-B613-774FE22953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35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693A01-D565-4721-BE21-B236E90263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36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9" Type="http://schemas.openxmlformats.org/officeDocument/2006/relationships/image" Target="../media/image1.e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126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85B833-10E4-4C7D-9188-46CA1784EA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8248E45B-3603-4521-8F71-D3F85337B01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798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gray">
          <a:xfrm>
            <a:off x="0" y="6410325"/>
            <a:ext cx="9145588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2051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95288"/>
            <a:ext cx="8407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1762125"/>
            <a:ext cx="8407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</p:txBody>
      </p:sp>
      <p:pic>
        <p:nvPicPr>
          <p:cNvPr id="2053" name="Picture 16" descr="Pearson_Bound_Whit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063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17" descr="Pearson_Strap_Bound_White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25"/>
          <p:cNvSpPr>
            <a:spLocks noGrp="1"/>
          </p:cNvSpPr>
          <p:nvPr>
            <p:ph type="ftr" sz="quarter" idx="3"/>
          </p:nvPr>
        </p:nvSpPr>
        <p:spPr>
          <a:xfrm>
            <a:off x="2965450" y="6400800"/>
            <a:ext cx="3657600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FBF5EA"/>
                </a:solidFill>
              </a:rPr>
              <a:t>Copyright 2013, 2010, 2007, 2005, Pearson,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043494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  <a:cs typeface="Arial" charset="0"/>
        </a:defRPr>
      </a:lvl6pPr>
      <a:lvl7pPr marL="914400" algn="l" rtl="0" fontAlgn="base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  <a:cs typeface="Arial" charset="0"/>
        </a:defRPr>
      </a:lvl7pPr>
      <a:lvl8pPr marL="1371600" algn="l" rtl="0" fontAlgn="base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  <a:cs typeface="Arial" charset="0"/>
        </a:defRPr>
      </a:lvl8pPr>
      <a:lvl9pPr marL="1828800" algn="l" rtl="0" fontAlgn="base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SzPct val="80000"/>
        <a:buFont typeface="Verdana" pitchFamily="34" charset="0"/>
        <a:defRPr sz="2400" b="1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1pPr>
      <a:lvl2pPr marL="3175" indent="-1588" algn="l" rtl="0" eaLnBrk="0" fontAlgn="base" hangingPunct="0">
        <a:spcBef>
          <a:spcPct val="0"/>
        </a:spcBef>
        <a:spcAft>
          <a:spcPct val="0"/>
        </a:spcAft>
        <a:buSzPct val="80000"/>
        <a:buFont typeface="Verdana" pitchFamily="34" charset="0"/>
        <a:defRPr sz="24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879475" indent="-165100" algn="l" rtl="0" eaLnBrk="0" fontAlgn="base" hangingPunct="0">
        <a:spcBef>
          <a:spcPct val="0"/>
        </a:spcBef>
        <a:spcAft>
          <a:spcPct val="0"/>
        </a:spcAft>
        <a:buSzPct val="80000"/>
        <a:buFont typeface="Arial" charset="0"/>
        <a:buChar char="–"/>
        <a:defRPr sz="2400">
          <a:solidFill>
            <a:schemeClr val="tx1"/>
          </a:solidFill>
          <a:latin typeface="+mn-lt"/>
          <a:cs typeface="Arial" charset="0"/>
        </a:defRPr>
      </a:lvl3pPr>
      <a:lvl4pPr marL="1243013" indent="-184150" algn="l" rtl="0" eaLnBrk="0" fontAlgn="base" hangingPunct="0">
        <a:spcBef>
          <a:spcPct val="0"/>
        </a:spcBef>
        <a:spcAft>
          <a:spcPct val="0"/>
        </a:spcAft>
        <a:buSzPct val="80000"/>
        <a:buFont typeface="Arial" charset="0"/>
        <a:buChar char="○"/>
        <a:defRPr sz="2400">
          <a:solidFill>
            <a:schemeClr val="tx1"/>
          </a:solidFill>
          <a:latin typeface="+mn-lt"/>
          <a:cs typeface="Arial" charset="0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Arial" charset="0"/>
        </a:defRPr>
      </a:lvl5pPr>
      <a:lvl6pPr marL="2514600" indent="-228600" algn="l" rtl="0" fontAlgn="base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  <a:p>
            <a:pPr lvl="4"/>
            <a:endParaRPr lang="en-US" altLang="en-US" smtClean="0"/>
          </a:p>
        </p:txBody>
      </p:sp>
      <p:sp>
        <p:nvSpPr>
          <p:cNvPr id="1027" name="Rectangle 5"/>
          <p:cNvSpPr>
            <a:spLocks noChangeArrowheads="1"/>
          </p:cNvSpPr>
          <p:nvPr userDrawn="1"/>
        </p:nvSpPr>
        <p:spPr bwMode="auto">
          <a:xfrm>
            <a:off x="0" y="1143000"/>
            <a:ext cx="9144000" cy="152400"/>
          </a:xfrm>
          <a:prstGeom prst="rect">
            <a:avLst/>
          </a:prstGeom>
          <a:solidFill>
            <a:srgbClr val="008B5D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028" name="Text Box 6"/>
          <p:cNvSpPr txBox="1">
            <a:spLocks noChangeArrowheads="1"/>
          </p:cNvSpPr>
          <p:nvPr/>
        </p:nvSpPr>
        <p:spPr bwMode="auto">
          <a:xfrm>
            <a:off x="0" y="-60960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lang="en-US" altLang="en-US" sz="4400" smtClean="0">
              <a:solidFill>
                <a:srgbClr val="000000"/>
              </a:solidFill>
            </a:endParaRPr>
          </a:p>
        </p:txBody>
      </p:sp>
      <p:sp>
        <p:nvSpPr>
          <p:cNvPr id="1029" name="Text Box 8"/>
          <p:cNvSpPr txBox="1">
            <a:spLocks noChangeArrowheads="1"/>
          </p:cNvSpPr>
          <p:nvPr/>
        </p:nvSpPr>
        <p:spPr bwMode="auto">
          <a:xfrm>
            <a:off x="304800" y="0"/>
            <a:ext cx="861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grpSp>
        <p:nvGrpSpPr>
          <p:cNvPr id="1031" name="Group 24"/>
          <p:cNvGrpSpPr>
            <a:grpSpLocks/>
          </p:cNvGrpSpPr>
          <p:nvPr userDrawn="1"/>
        </p:nvGrpSpPr>
        <p:grpSpPr bwMode="auto">
          <a:xfrm>
            <a:off x="-115888" y="6356350"/>
            <a:ext cx="9315451" cy="544513"/>
            <a:chOff x="-116375" y="6356350"/>
            <a:chExt cx="9315937" cy="544600"/>
          </a:xfrm>
        </p:grpSpPr>
        <p:sp>
          <p:nvSpPr>
            <p:cNvPr id="1033" name="Rectangle 15"/>
            <p:cNvSpPr>
              <a:spLocks noChangeArrowheads="1"/>
            </p:cNvSpPr>
            <p:nvPr userDrawn="1"/>
          </p:nvSpPr>
          <p:spPr bwMode="gray">
            <a:xfrm>
              <a:off x="-481" y="6410334"/>
              <a:ext cx="9144477" cy="447747"/>
            </a:xfrm>
            <a:prstGeom prst="rect">
              <a:avLst/>
            </a:prstGeom>
            <a:solidFill>
              <a:srgbClr val="008B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/>
              <a:endParaRPr lang="en-US" altLang="en-US" sz="1800" smtClean="0">
                <a:solidFill>
                  <a:srgbClr val="000000"/>
                </a:solidFill>
              </a:endParaRPr>
            </a:p>
          </p:txBody>
        </p:sp>
        <p:pic>
          <p:nvPicPr>
            <p:cNvPr id="1034" name="Picture 16" descr="Pearson_Strap_Bound_White"/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6375" y="6407237"/>
              <a:ext cx="1908175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5" name="Picture 17" descr="Pearson_Bound_White"/>
            <p:cNvPicPr>
              <a:picLocks noChangeAspect="1" noChangeArrowheads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800" y="6356350"/>
              <a:ext cx="1655762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Footer Placeholder 25"/>
          <p:cNvSpPr>
            <a:spLocks noGrp="1"/>
          </p:cNvSpPr>
          <p:nvPr>
            <p:ph type="ftr" sz="quarter" idx="3"/>
          </p:nvPr>
        </p:nvSpPr>
        <p:spPr>
          <a:xfrm>
            <a:off x="2965450" y="6400800"/>
            <a:ext cx="3657600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Copyright 2013, 2010, 2007, 2005, Pearson,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525847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defRPr sz="28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30238" indent="-1730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081088" indent="-166688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06E50443-1363-4B39-94DC-CDA1CE4A4EB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445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9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484095" y="1456152"/>
            <a:ext cx="8305856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3600" b="1" dirty="0" smtClean="0">
                <a:solidFill>
                  <a:srgbClr val="000000"/>
                </a:solidFill>
                <a:latin typeface="Arial" charset="0"/>
              </a:rPr>
              <a:t>Please </a:t>
            </a:r>
            <a:r>
              <a:rPr lang="en-US" sz="3600" b="1" u="sng" dirty="0" smtClean="0">
                <a:solidFill>
                  <a:srgbClr val="FF0000"/>
                </a:solidFill>
                <a:latin typeface="Arial" charset="0"/>
              </a:rPr>
              <a:t>CLOSE</a:t>
            </a:r>
            <a:r>
              <a:rPr lang="en-US" sz="3600" b="1" dirty="0" smtClean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3600" b="1" dirty="0" smtClean="0">
                <a:solidFill>
                  <a:srgbClr val="000000"/>
                </a:solidFill>
                <a:latin typeface="Arial" charset="0"/>
              </a:rPr>
              <a:t>YOUR </a:t>
            </a:r>
            <a:r>
              <a:rPr lang="en-US" sz="3600" b="1" dirty="0">
                <a:solidFill>
                  <a:srgbClr val="000000"/>
                </a:solidFill>
                <a:latin typeface="Arial" charset="0"/>
              </a:rPr>
              <a:t>LAPTOPS,</a:t>
            </a:r>
          </a:p>
          <a:p>
            <a:pPr eaLnBrk="1" hangingPunct="1"/>
            <a:r>
              <a:rPr lang="en-US" sz="3600" b="1" dirty="0">
                <a:solidFill>
                  <a:srgbClr val="000000"/>
                </a:solidFill>
                <a:latin typeface="Arial" charset="0"/>
              </a:rPr>
              <a:t>and turn off and put away </a:t>
            </a:r>
            <a:endParaRPr lang="en-US" sz="3600" b="1" dirty="0" smtClean="0">
              <a:solidFill>
                <a:srgbClr val="000000"/>
              </a:solidFill>
              <a:latin typeface="Arial" charset="0"/>
            </a:endParaRPr>
          </a:p>
          <a:p>
            <a:pPr eaLnBrk="1" hangingPunct="1"/>
            <a:r>
              <a:rPr lang="en-US" sz="3600" b="1" dirty="0" smtClean="0">
                <a:solidFill>
                  <a:srgbClr val="000000"/>
                </a:solidFill>
                <a:latin typeface="Arial" charset="0"/>
              </a:rPr>
              <a:t>your </a:t>
            </a:r>
            <a:r>
              <a:rPr lang="en-US" sz="3600" b="1" dirty="0">
                <a:solidFill>
                  <a:srgbClr val="000000"/>
                </a:solidFill>
                <a:latin typeface="Arial" charset="0"/>
              </a:rPr>
              <a:t>cell phones,</a:t>
            </a:r>
          </a:p>
          <a:p>
            <a:pPr eaLnBrk="1" hangingPunct="1"/>
            <a:r>
              <a:rPr lang="en-US" sz="3600" b="1" dirty="0">
                <a:solidFill>
                  <a:srgbClr val="0000FF"/>
                </a:solidFill>
                <a:latin typeface="Arial" charset="0"/>
              </a:rPr>
              <a:t>and get out your note-taking materials</a:t>
            </a:r>
            <a:r>
              <a:rPr lang="en-US" sz="3600" b="1" dirty="0" smtClean="0">
                <a:solidFill>
                  <a:srgbClr val="0000FF"/>
                </a:solidFill>
                <a:latin typeface="Arial" charset="0"/>
              </a:rPr>
              <a:t>.</a:t>
            </a:r>
          </a:p>
          <a:p>
            <a:pPr eaLnBrk="1" hangingPunct="1"/>
            <a:endParaRPr lang="en-US" sz="4400" b="1" dirty="0">
              <a:solidFill>
                <a:srgbClr val="00B05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3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381000" y="2262188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en-US" altLang="en-US" sz="2800" b="1" i="1" smtClean="0">
                <a:solidFill>
                  <a:srgbClr val="0000FF"/>
                </a:solidFill>
                <a:latin typeface="Arial" charset="0"/>
                <a:ea typeface="MS PGothic" pitchFamily="34" charset="-128"/>
                <a:cs typeface="Arial" charset="0"/>
              </a:rPr>
              <a:t>f</a:t>
            </a:r>
            <a:r>
              <a:rPr lang="en-US" altLang="en-US" sz="2800" b="1" smtClean="0">
                <a:solidFill>
                  <a:srgbClr val="0000FF"/>
                </a:solidFill>
                <a:latin typeface="Arial" charset="0"/>
                <a:ea typeface="MS PGothic" pitchFamily="34" charset="-128"/>
                <a:cs typeface="Arial" charset="0"/>
              </a:rPr>
              <a:t>(</a:t>
            </a:r>
            <a:r>
              <a:rPr lang="en-US" altLang="en-US" sz="2800" b="1" i="1" smtClean="0">
                <a:solidFill>
                  <a:srgbClr val="0000FF"/>
                </a:solidFill>
                <a:latin typeface="Arial" charset="0"/>
                <a:ea typeface="MS PGothic" pitchFamily="34" charset="-128"/>
                <a:cs typeface="Arial" charset="0"/>
              </a:rPr>
              <a:t>x</a:t>
            </a:r>
            <a:r>
              <a:rPr lang="en-US" altLang="en-US" sz="2800" b="1" smtClean="0">
                <a:solidFill>
                  <a:srgbClr val="0000FF"/>
                </a:solidFill>
                <a:latin typeface="Arial" charset="0"/>
                <a:ea typeface="MS PGothic" pitchFamily="34" charset="-128"/>
                <a:cs typeface="Arial" charset="0"/>
              </a:rPr>
              <a:t>) = </a:t>
            </a:r>
            <a:r>
              <a:rPr lang="en-US" altLang="en-US" sz="2800" b="1" i="1" smtClean="0">
                <a:solidFill>
                  <a:srgbClr val="0000FF"/>
                </a:solidFill>
                <a:latin typeface="Arial" charset="0"/>
                <a:ea typeface="MS PGothic" pitchFamily="34" charset="-128"/>
                <a:cs typeface="Arial" charset="0"/>
              </a:rPr>
              <a:t>x</a:t>
            </a:r>
            <a:r>
              <a:rPr lang="en-US" altLang="en-US" sz="2800" b="1" baseline="30000" smtClean="0">
                <a:solidFill>
                  <a:srgbClr val="0000FF"/>
                </a:solidFill>
                <a:latin typeface="Arial" charset="0"/>
                <a:ea typeface="MS PGothic" pitchFamily="34" charset="-128"/>
                <a:cs typeface="Arial" charset="0"/>
              </a:rPr>
              <a:t>2</a:t>
            </a:r>
            <a:endParaRPr lang="en-US" altLang="en-US" sz="2800" smtClean="0">
              <a:solidFill>
                <a:srgbClr val="0000FF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grpSp>
        <p:nvGrpSpPr>
          <p:cNvPr id="31747" name="Group 3"/>
          <p:cNvGrpSpPr>
            <a:grpSpLocks/>
          </p:cNvGrpSpPr>
          <p:nvPr/>
        </p:nvGrpSpPr>
        <p:grpSpPr bwMode="auto">
          <a:xfrm>
            <a:off x="5537200" y="2552700"/>
            <a:ext cx="1422400" cy="2286000"/>
            <a:chOff x="3488" y="1224"/>
            <a:chExt cx="896" cy="1440"/>
          </a:xfrm>
        </p:grpSpPr>
        <p:grpSp>
          <p:nvGrpSpPr>
            <p:cNvPr id="31797" name="Group 4"/>
            <p:cNvGrpSpPr>
              <a:grpSpLocks/>
            </p:cNvGrpSpPr>
            <p:nvPr/>
          </p:nvGrpSpPr>
          <p:grpSpPr bwMode="auto">
            <a:xfrm>
              <a:off x="3488" y="1224"/>
              <a:ext cx="896" cy="1419"/>
              <a:chOff x="3488" y="1224"/>
              <a:chExt cx="896" cy="1419"/>
            </a:xfrm>
          </p:grpSpPr>
          <p:grpSp>
            <p:nvGrpSpPr>
              <p:cNvPr id="31804" name="Group 5"/>
              <p:cNvGrpSpPr>
                <a:grpSpLocks/>
              </p:cNvGrpSpPr>
              <p:nvPr/>
            </p:nvGrpSpPr>
            <p:grpSpPr bwMode="auto">
              <a:xfrm>
                <a:off x="3488" y="1224"/>
                <a:ext cx="448" cy="1419"/>
                <a:chOff x="3488" y="1224"/>
                <a:chExt cx="448" cy="1419"/>
              </a:xfrm>
            </p:grpSpPr>
            <p:sp>
              <p:nvSpPr>
                <p:cNvPr id="31808" name="Freeform 6"/>
                <p:cNvSpPr>
                  <a:spLocks/>
                </p:cNvSpPr>
                <p:nvPr/>
              </p:nvSpPr>
              <p:spPr bwMode="auto">
                <a:xfrm flipH="1">
                  <a:off x="3488" y="1272"/>
                  <a:ext cx="448" cy="1371"/>
                </a:xfrm>
                <a:custGeom>
                  <a:avLst/>
                  <a:gdLst>
                    <a:gd name="T0" fmla="*/ 0 w 448"/>
                    <a:gd name="T1" fmla="*/ 1371 h 1371"/>
                    <a:gd name="T2" fmla="*/ 66 w 448"/>
                    <a:gd name="T3" fmla="*/ 1335 h 1371"/>
                    <a:gd name="T4" fmla="*/ 120 w 448"/>
                    <a:gd name="T5" fmla="*/ 1287 h 1371"/>
                    <a:gd name="T6" fmla="*/ 195 w 448"/>
                    <a:gd name="T7" fmla="*/ 1179 h 1371"/>
                    <a:gd name="T8" fmla="*/ 282 w 448"/>
                    <a:gd name="T9" fmla="*/ 993 h 1371"/>
                    <a:gd name="T10" fmla="*/ 348 w 448"/>
                    <a:gd name="T11" fmla="*/ 768 h 1371"/>
                    <a:gd name="T12" fmla="*/ 384 w 448"/>
                    <a:gd name="T13" fmla="*/ 603 h 1371"/>
                    <a:gd name="T14" fmla="*/ 408 w 448"/>
                    <a:gd name="T15" fmla="*/ 414 h 1371"/>
                    <a:gd name="T16" fmla="*/ 426 w 448"/>
                    <a:gd name="T17" fmla="*/ 222 h 1371"/>
                    <a:gd name="T18" fmla="*/ 448 w 448"/>
                    <a:gd name="T19" fmla="*/ 0 h 137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48"/>
                    <a:gd name="T31" fmla="*/ 0 h 1371"/>
                    <a:gd name="T32" fmla="*/ 448 w 448"/>
                    <a:gd name="T33" fmla="*/ 1371 h 137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48" h="1371">
                      <a:moveTo>
                        <a:pt x="0" y="1371"/>
                      </a:moveTo>
                      <a:cubicBezTo>
                        <a:pt x="12" y="1365"/>
                        <a:pt x="46" y="1349"/>
                        <a:pt x="66" y="1335"/>
                      </a:cubicBezTo>
                      <a:cubicBezTo>
                        <a:pt x="86" y="1321"/>
                        <a:pt x="98" y="1313"/>
                        <a:pt x="120" y="1287"/>
                      </a:cubicBezTo>
                      <a:cubicBezTo>
                        <a:pt x="142" y="1261"/>
                        <a:pt x="168" y="1228"/>
                        <a:pt x="195" y="1179"/>
                      </a:cubicBezTo>
                      <a:cubicBezTo>
                        <a:pt x="222" y="1130"/>
                        <a:pt x="256" y="1061"/>
                        <a:pt x="282" y="993"/>
                      </a:cubicBezTo>
                      <a:cubicBezTo>
                        <a:pt x="308" y="925"/>
                        <a:pt x="331" y="833"/>
                        <a:pt x="348" y="768"/>
                      </a:cubicBezTo>
                      <a:cubicBezTo>
                        <a:pt x="365" y="703"/>
                        <a:pt x="374" y="662"/>
                        <a:pt x="384" y="603"/>
                      </a:cubicBezTo>
                      <a:cubicBezTo>
                        <a:pt x="394" y="544"/>
                        <a:pt x="401" y="477"/>
                        <a:pt x="408" y="414"/>
                      </a:cubicBezTo>
                      <a:cubicBezTo>
                        <a:pt x="415" y="351"/>
                        <a:pt x="419" y="291"/>
                        <a:pt x="426" y="222"/>
                      </a:cubicBezTo>
                      <a:cubicBezTo>
                        <a:pt x="433" y="153"/>
                        <a:pt x="444" y="46"/>
                        <a:pt x="448" y="0"/>
                      </a:cubicBezTo>
                    </a:path>
                  </a:pathLst>
                </a:custGeom>
                <a:noFill/>
                <a:ln w="38100" cmpd="sng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algn="l"/>
                  <a:endParaRPr lang="en-US" sz="2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809" name="Line 7"/>
                <p:cNvSpPr>
                  <a:spLocks noChangeShapeType="1"/>
                </p:cNvSpPr>
                <p:nvPr/>
              </p:nvSpPr>
              <p:spPr bwMode="auto">
                <a:xfrm flipH="1" flipV="1">
                  <a:off x="3488" y="1224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algn="l"/>
                  <a:endParaRPr lang="en-US" sz="2400" smtClean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31805" name="Group 8"/>
              <p:cNvGrpSpPr>
                <a:grpSpLocks/>
              </p:cNvGrpSpPr>
              <p:nvPr/>
            </p:nvGrpSpPr>
            <p:grpSpPr bwMode="auto">
              <a:xfrm>
                <a:off x="3936" y="1224"/>
                <a:ext cx="448" cy="1416"/>
                <a:chOff x="3936" y="1224"/>
                <a:chExt cx="448" cy="1416"/>
              </a:xfrm>
            </p:grpSpPr>
            <p:sp>
              <p:nvSpPr>
                <p:cNvPr id="31806" name="Freeform 9"/>
                <p:cNvSpPr>
                  <a:spLocks/>
                </p:cNvSpPr>
                <p:nvPr/>
              </p:nvSpPr>
              <p:spPr bwMode="auto">
                <a:xfrm>
                  <a:off x="3936" y="1269"/>
                  <a:ext cx="448" cy="1371"/>
                </a:xfrm>
                <a:custGeom>
                  <a:avLst/>
                  <a:gdLst>
                    <a:gd name="T0" fmla="*/ 0 w 448"/>
                    <a:gd name="T1" fmla="*/ 1371 h 1371"/>
                    <a:gd name="T2" fmla="*/ 66 w 448"/>
                    <a:gd name="T3" fmla="*/ 1335 h 1371"/>
                    <a:gd name="T4" fmla="*/ 120 w 448"/>
                    <a:gd name="T5" fmla="*/ 1287 h 1371"/>
                    <a:gd name="T6" fmla="*/ 195 w 448"/>
                    <a:gd name="T7" fmla="*/ 1179 h 1371"/>
                    <a:gd name="T8" fmla="*/ 282 w 448"/>
                    <a:gd name="T9" fmla="*/ 993 h 1371"/>
                    <a:gd name="T10" fmla="*/ 348 w 448"/>
                    <a:gd name="T11" fmla="*/ 768 h 1371"/>
                    <a:gd name="T12" fmla="*/ 384 w 448"/>
                    <a:gd name="T13" fmla="*/ 603 h 1371"/>
                    <a:gd name="T14" fmla="*/ 408 w 448"/>
                    <a:gd name="T15" fmla="*/ 414 h 1371"/>
                    <a:gd name="T16" fmla="*/ 426 w 448"/>
                    <a:gd name="T17" fmla="*/ 222 h 1371"/>
                    <a:gd name="T18" fmla="*/ 448 w 448"/>
                    <a:gd name="T19" fmla="*/ 0 h 137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48"/>
                    <a:gd name="T31" fmla="*/ 0 h 1371"/>
                    <a:gd name="T32" fmla="*/ 448 w 448"/>
                    <a:gd name="T33" fmla="*/ 1371 h 137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48" h="1371">
                      <a:moveTo>
                        <a:pt x="0" y="1371"/>
                      </a:moveTo>
                      <a:cubicBezTo>
                        <a:pt x="12" y="1365"/>
                        <a:pt x="46" y="1349"/>
                        <a:pt x="66" y="1335"/>
                      </a:cubicBezTo>
                      <a:cubicBezTo>
                        <a:pt x="86" y="1321"/>
                        <a:pt x="98" y="1313"/>
                        <a:pt x="120" y="1287"/>
                      </a:cubicBezTo>
                      <a:cubicBezTo>
                        <a:pt x="142" y="1261"/>
                        <a:pt x="168" y="1228"/>
                        <a:pt x="195" y="1179"/>
                      </a:cubicBezTo>
                      <a:cubicBezTo>
                        <a:pt x="222" y="1130"/>
                        <a:pt x="256" y="1061"/>
                        <a:pt x="282" y="993"/>
                      </a:cubicBezTo>
                      <a:cubicBezTo>
                        <a:pt x="308" y="925"/>
                        <a:pt x="331" y="833"/>
                        <a:pt x="348" y="768"/>
                      </a:cubicBezTo>
                      <a:cubicBezTo>
                        <a:pt x="365" y="703"/>
                        <a:pt x="374" y="662"/>
                        <a:pt x="384" y="603"/>
                      </a:cubicBezTo>
                      <a:cubicBezTo>
                        <a:pt x="394" y="544"/>
                        <a:pt x="401" y="477"/>
                        <a:pt x="408" y="414"/>
                      </a:cubicBezTo>
                      <a:cubicBezTo>
                        <a:pt x="415" y="351"/>
                        <a:pt x="419" y="291"/>
                        <a:pt x="426" y="222"/>
                      </a:cubicBezTo>
                      <a:cubicBezTo>
                        <a:pt x="433" y="153"/>
                        <a:pt x="444" y="46"/>
                        <a:pt x="448" y="0"/>
                      </a:cubicBezTo>
                    </a:path>
                  </a:pathLst>
                </a:custGeom>
                <a:noFill/>
                <a:ln w="38100" cmpd="sng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algn="l"/>
                  <a:endParaRPr lang="en-US" sz="2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807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4376" y="1224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algn="l"/>
                  <a:endParaRPr lang="en-US" sz="2400" smtClean="0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31798" name="Group 11"/>
            <p:cNvGrpSpPr>
              <a:grpSpLocks/>
            </p:cNvGrpSpPr>
            <p:nvPr/>
          </p:nvGrpSpPr>
          <p:grpSpPr bwMode="auto">
            <a:xfrm>
              <a:off x="3522" y="1848"/>
              <a:ext cx="822" cy="816"/>
              <a:chOff x="3522" y="1848"/>
              <a:chExt cx="822" cy="816"/>
            </a:xfrm>
          </p:grpSpPr>
          <p:sp>
            <p:nvSpPr>
              <p:cNvPr id="31799" name="Oval 12"/>
              <p:cNvSpPr>
                <a:spLocks noChangeArrowheads="1"/>
              </p:cNvSpPr>
              <p:nvPr/>
            </p:nvSpPr>
            <p:spPr bwMode="auto">
              <a:xfrm>
                <a:off x="4296" y="184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endParaRPr lang="en-US" altLang="en-US" smtClean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31800" name="Oval 13"/>
              <p:cNvSpPr>
                <a:spLocks noChangeArrowheads="1"/>
              </p:cNvSpPr>
              <p:nvPr/>
            </p:nvSpPr>
            <p:spPr bwMode="auto">
              <a:xfrm>
                <a:off x="3522" y="184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endParaRPr lang="en-US" altLang="en-US" smtClean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31801" name="Oval 14"/>
              <p:cNvSpPr>
                <a:spLocks noChangeArrowheads="1"/>
              </p:cNvSpPr>
              <p:nvPr/>
            </p:nvSpPr>
            <p:spPr bwMode="auto">
              <a:xfrm>
                <a:off x="3720" y="24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endParaRPr lang="en-US" altLang="en-US" smtClean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31802" name="Oval 15"/>
              <p:cNvSpPr>
                <a:spLocks noChangeArrowheads="1"/>
              </p:cNvSpPr>
              <p:nvPr/>
            </p:nvSpPr>
            <p:spPr bwMode="auto">
              <a:xfrm>
                <a:off x="4104" y="24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endParaRPr lang="en-US" altLang="en-US" smtClean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31803" name="Oval 16"/>
              <p:cNvSpPr>
                <a:spLocks noChangeArrowheads="1"/>
              </p:cNvSpPr>
              <p:nvPr/>
            </p:nvSpPr>
            <p:spPr bwMode="auto">
              <a:xfrm>
                <a:off x="3912" y="261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endParaRPr lang="en-US" altLang="en-US" smtClean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</p:grpSp>
      </p:grpSp>
      <p:sp>
        <p:nvSpPr>
          <p:cNvPr id="1811473" name="Text Box 17"/>
          <p:cNvSpPr txBox="1">
            <a:spLocks noChangeArrowheads="1"/>
          </p:cNvSpPr>
          <p:nvPr/>
        </p:nvSpPr>
        <p:spPr bwMode="auto">
          <a:xfrm>
            <a:off x="381000" y="3048000"/>
            <a:ext cx="3276600" cy="244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800" b="1" i="1" smtClean="0">
                <a:solidFill>
                  <a:srgbClr val="FF0000"/>
                </a:solidFill>
                <a:latin typeface="Arial" charset="0"/>
                <a:ea typeface="MS PGothic" pitchFamily="34" charset="-128"/>
                <a:cs typeface="Arial" charset="0"/>
              </a:rPr>
              <a:t>g</a:t>
            </a:r>
            <a:r>
              <a:rPr lang="en-US" altLang="en-US" sz="2800" b="1" smtClean="0">
                <a:solidFill>
                  <a:srgbClr val="FF0000"/>
                </a:solidFill>
                <a:latin typeface="Arial" charset="0"/>
                <a:ea typeface="MS PGothic" pitchFamily="34" charset="-128"/>
                <a:cs typeface="Arial" charset="0"/>
              </a:rPr>
              <a:t>(</a:t>
            </a:r>
            <a:r>
              <a:rPr lang="en-US" altLang="en-US" sz="2800" b="1" i="1" smtClean="0">
                <a:solidFill>
                  <a:srgbClr val="FF0000"/>
                </a:solidFill>
                <a:latin typeface="Arial" charset="0"/>
                <a:ea typeface="MS PGothic" pitchFamily="34" charset="-128"/>
                <a:cs typeface="Arial" charset="0"/>
              </a:rPr>
              <a:t>x</a:t>
            </a:r>
            <a:r>
              <a:rPr lang="en-US" altLang="en-US" sz="2800" b="1" smtClean="0">
                <a:solidFill>
                  <a:srgbClr val="FF0000"/>
                </a:solidFill>
                <a:latin typeface="Arial" charset="0"/>
                <a:ea typeface="MS PGothic" pitchFamily="34" charset="-128"/>
                <a:cs typeface="Arial" charset="0"/>
              </a:rPr>
              <a:t>) = (</a:t>
            </a:r>
            <a:r>
              <a:rPr lang="en-US" altLang="en-US" sz="2800" b="1" i="1" smtClean="0">
                <a:solidFill>
                  <a:srgbClr val="FF0000"/>
                </a:solidFill>
                <a:latin typeface="Arial" charset="0"/>
                <a:ea typeface="MS PGothic" pitchFamily="34" charset="-128"/>
                <a:cs typeface="Arial" charset="0"/>
              </a:rPr>
              <a:t>x</a:t>
            </a:r>
            <a:r>
              <a:rPr lang="en-US" altLang="en-US" sz="2800" b="1" smtClean="0">
                <a:solidFill>
                  <a:srgbClr val="FF0000"/>
                </a:solidFill>
                <a:latin typeface="Arial" charset="0"/>
                <a:ea typeface="MS PGothic" pitchFamily="34" charset="-128"/>
                <a:cs typeface="Arial" charset="0"/>
              </a:rPr>
              <a:t> – 2)</a:t>
            </a:r>
            <a:r>
              <a:rPr lang="en-US" altLang="en-US" sz="2800" b="1" baseline="30000" smtClean="0">
                <a:solidFill>
                  <a:srgbClr val="FF0000"/>
                </a:solidFill>
                <a:latin typeface="Arial" charset="0"/>
                <a:ea typeface="MS PGothic" pitchFamily="34" charset="-128"/>
                <a:cs typeface="Arial" charset="0"/>
              </a:rPr>
              <a:t>2</a:t>
            </a:r>
            <a:r>
              <a:rPr lang="en-US" altLang="en-US" sz="2800" b="1" smtClean="0">
                <a:solidFill>
                  <a:srgbClr val="FF0000"/>
                </a:solidFill>
                <a:latin typeface="Arial" charset="0"/>
                <a:ea typeface="MS PGothic" pitchFamily="34" charset="-128"/>
                <a:cs typeface="Arial" charset="0"/>
              </a:rPr>
              <a:t> + 4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 sz="2800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Vertex: (</a:t>
            </a:r>
            <a:r>
              <a:rPr lang="en-US" altLang="en-US" sz="2800" smtClean="0">
                <a:solidFill>
                  <a:srgbClr val="0000FF"/>
                </a:solidFill>
                <a:latin typeface="Arial" charset="0"/>
                <a:ea typeface="MS PGothic" pitchFamily="34" charset="-128"/>
                <a:cs typeface="Arial" charset="0"/>
              </a:rPr>
              <a:t>2</a:t>
            </a:r>
            <a:r>
              <a:rPr lang="en-US" altLang="en-US" sz="2800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, </a:t>
            </a:r>
            <a:r>
              <a:rPr lang="en-US" altLang="en-US" sz="2800" smtClean="0">
                <a:solidFill>
                  <a:srgbClr val="FF0000"/>
                </a:solidFill>
                <a:latin typeface="Arial" charset="0"/>
                <a:ea typeface="MS PGothic" pitchFamily="34" charset="-128"/>
                <a:cs typeface="Arial" charset="0"/>
              </a:rPr>
              <a:t>4</a:t>
            </a:r>
            <a:r>
              <a:rPr lang="en-US" altLang="en-US" sz="2800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)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 sz="2800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Axis:  </a:t>
            </a:r>
            <a:r>
              <a:rPr lang="en-US" altLang="en-US" sz="2800" i="1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x </a:t>
            </a:r>
            <a:r>
              <a:rPr lang="en-US" altLang="en-US" sz="2800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= 2</a:t>
            </a:r>
          </a:p>
          <a:p>
            <a:pPr algn="l" eaLnBrk="1" hangingPunct="1">
              <a:spcBef>
                <a:spcPct val="50000"/>
              </a:spcBef>
            </a:pPr>
            <a:endParaRPr lang="en-US" altLang="en-US" sz="2800" smtClean="0">
              <a:solidFill>
                <a:srgbClr val="FF0000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6146800" y="1328738"/>
            <a:ext cx="1422400" cy="2290762"/>
            <a:chOff x="3872" y="453"/>
            <a:chExt cx="896" cy="1443"/>
          </a:xfrm>
        </p:grpSpPr>
        <p:grpSp>
          <p:nvGrpSpPr>
            <p:cNvPr id="31784" name="Group 19"/>
            <p:cNvGrpSpPr>
              <a:grpSpLocks/>
            </p:cNvGrpSpPr>
            <p:nvPr/>
          </p:nvGrpSpPr>
          <p:grpSpPr bwMode="auto">
            <a:xfrm>
              <a:off x="3872" y="453"/>
              <a:ext cx="896" cy="1419"/>
              <a:chOff x="3488" y="1224"/>
              <a:chExt cx="896" cy="1419"/>
            </a:xfrm>
          </p:grpSpPr>
          <p:grpSp>
            <p:nvGrpSpPr>
              <p:cNvPr id="31791" name="Group 20"/>
              <p:cNvGrpSpPr>
                <a:grpSpLocks/>
              </p:cNvGrpSpPr>
              <p:nvPr/>
            </p:nvGrpSpPr>
            <p:grpSpPr bwMode="auto">
              <a:xfrm>
                <a:off x="3488" y="1224"/>
                <a:ext cx="448" cy="1419"/>
                <a:chOff x="3488" y="1224"/>
                <a:chExt cx="448" cy="1419"/>
              </a:xfrm>
            </p:grpSpPr>
            <p:sp>
              <p:nvSpPr>
                <p:cNvPr id="31795" name="Freeform 21"/>
                <p:cNvSpPr>
                  <a:spLocks/>
                </p:cNvSpPr>
                <p:nvPr/>
              </p:nvSpPr>
              <p:spPr bwMode="auto">
                <a:xfrm flipH="1">
                  <a:off x="3488" y="1272"/>
                  <a:ext cx="448" cy="1371"/>
                </a:xfrm>
                <a:custGeom>
                  <a:avLst/>
                  <a:gdLst>
                    <a:gd name="T0" fmla="*/ 0 w 448"/>
                    <a:gd name="T1" fmla="*/ 1371 h 1371"/>
                    <a:gd name="T2" fmla="*/ 66 w 448"/>
                    <a:gd name="T3" fmla="*/ 1335 h 1371"/>
                    <a:gd name="T4" fmla="*/ 120 w 448"/>
                    <a:gd name="T5" fmla="*/ 1287 h 1371"/>
                    <a:gd name="T6" fmla="*/ 195 w 448"/>
                    <a:gd name="T7" fmla="*/ 1179 h 1371"/>
                    <a:gd name="T8" fmla="*/ 282 w 448"/>
                    <a:gd name="T9" fmla="*/ 993 h 1371"/>
                    <a:gd name="T10" fmla="*/ 348 w 448"/>
                    <a:gd name="T11" fmla="*/ 768 h 1371"/>
                    <a:gd name="T12" fmla="*/ 384 w 448"/>
                    <a:gd name="T13" fmla="*/ 603 h 1371"/>
                    <a:gd name="T14" fmla="*/ 408 w 448"/>
                    <a:gd name="T15" fmla="*/ 414 h 1371"/>
                    <a:gd name="T16" fmla="*/ 426 w 448"/>
                    <a:gd name="T17" fmla="*/ 222 h 1371"/>
                    <a:gd name="T18" fmla="*/ 448 w 448"/>
                    <a:gd name="T19" fmla="*/ 0 h 137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48"/>
                    <a:gd name="T31" fmla="*/ 0 h 1371"/>
                    <a:gd name="T32" fmla="*/ 448 w 448"/>
                    <a:gd name="T33" fmla="*/ 1371 h 137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48" h="1371">
                      <a:moveTo>
                        <a:pt x="0" y="1371"/>
                      </a:moveTo>
                      <a:cubicBezTo>
                        <a:pt x="12" y="1365"/>
                        <a:pt x="46" y="1349"/>
                        <a:pt x="66" y="1335"/>
                      </a:cubicBezTo>
                      <a:cubicBezTo>
                        <a:pt x="86" y="1321"/>
                        <a:pt x="98" y="1313"/>
                        <a:pt x="120" y="1287"/>
                      </a:cubicBezTo>
                      <a:cubicBezTo>
                        <a:pt x="142" y="1261"/>
                        <a:pt x="168" y="1228"/>
                        <a:pt x="195" y="1179"/>
                      </a:cubicBezTo>
                      <a:cubicBezTo>
                        <a:pt x="222" y="1130"/>
                        <a:pt x="256" y="1061"/>
                        <a:pt x="282" y="993"/>
                      </a:cubicBezTo>
                      <a:cubicBezTo>
                        <a:pt x="308" y="925"/>
                        <a:pt x="331" y="833"/>
                        <a:pt x="348" y="768"/>
                      </a:cubicBezTo>
                      <a:cubicBezTo>
                        <a:pt x="365" y="703"/>
                        <a:pt x="374" y="662"/>
                        <a:pt x="384" y="603"/>
                      </a:cubicBezTo>
                      <a:cubicBezTo>
                        <a:pt x="394" y="544"/>
                        <a:pt x="401" y="477"/>
                        <a:pt x="408" y="414"/>
                      </a:cubicBezTo>
                      <a:cubicBezTo>
                        <a:pt x="415" y="351"/>
                        <a:pt x="419" y="291"/>
                        <a:pt x="426" y="222"/>
                      </a:cubicBezTo>
                      <a:cubicBezTo>
                        <a:pt x="433" y="153"/>
                        <a:pt x="444" y="46"/>
                        <a:pt x="448" y="0"/>
                      </a:cubicBezTo>
                    </a:path>
                  </a:pathLst>
                </a:custGeom>
                <a:noFill/>
                <a:ln w="38100" cmpd="sng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algn="l"/>
                  <a:endParaRPr lang="en-US" sz="2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796" name="Line 22"/>
                <p:cNvSpPr>
                  <a:spLocks noChangeShapeType="1"/>
                </p:cNvSpPr>
                <p:nvPr/>
              </p:nvSpPr>
              <p:spPr bwMode="auto">
                <a:xfrm flipH="1" flipV="1">
                  <a:off x="3488" y="1224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algn="l"/>
                  <a:endParaRPr lang="en-US" sz="2400" smtClean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31792" name="Group 23"/>
              <p:cNvGrpSpPr>
                <a:grpSpLocks/>
              </p:cNvGrpSpPr>
              <p:nvPr/>
            </p:nvGrpSpPr>
            <p:grpSpPr bwMode="auto">
              <a:xfrm>
                <a:off x="3936" y="1224"/>
                <a:ext cx="448" cy="1416"/>
                <a:chOff x="3936" y="1224"/>
                <a:chExt cx="448" cy="1416"/>
              </a:xfrm>
            </p:grpSpPr>
            <p:sp>
              <p:nvSpPr>
                <p:cNvPr id="31793" name="Freeform 24"/>
                <p:cNvSpPr>
                  <a:spLocks/>
                </p:cNvSpPr>
                <p:nvPr/>
              </p:nvSpPr>
              <p:spPr bwMode="auto">
                <a:xfrm>
                  <a:off x="3936" y="1269"/>
                  <a:ext cx="448" cy="1371"/>
                </a:xfrm>
                <a:custGeom>
                  <a:avLst/>
                  <a:gdLst>
                    <a:gd name="T0" fmla="*/ 0 w 448"/>
                    <a:gd name="T1" fmla="*/ 1371 h 1371"/>
                    <a:gd name="T2" fmla="*/ 66 w 448"/>
                    <a:gd name="T3" fmla="*/ 1335 h 1371"/>
                    <a:gd name="T4" fmla="*/ 120 w 448"/>
                    <a:gd name="T5" fmla="*/ 1287 h 1371"/>
                    <a:gd name="T6" fmla="*/ 195 w 448"/>
                    <a:gd name="T7" fmla="*/ 1179 h 1371"/>
                    <a:gd name="T8" fmla="*/ 282 w 448"/>
                    <a:gd name="T9" fmla="*/ 993 h 1371"/>
                    <a:gd name="T10" fmla="*/ 348 w 448"/>
                    <a:gd name="T11" fmla="*/ 768 h 1371"/>
                    <a:gd name="T12" fmla="*/ 384 w 448"/>
                    <a:gd name="T13" fmla="*/ 603 h 1371"/>
                    <a:gd name="T14" fmla="*/ 408 w 448"/>
                    <a:gd name="T15" fmla="*/ 414 h 1371"/>
                    <a:gd name="T16" fmla="*/ 426 w 448"/>
                    <a:gd name="T17" fmla="*/ 222 h 1371"/>
                    <a:gd name="T18" fmla="*/ 448 w 448"/>
                    <a:gd name="T19" fmla="*/ 0 h 137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48"/>
                    <a:gd name="T31" fmla="*/ 0 h 1371"/>
                    <a:gd name="T32" fmla="*/ 448 w 448"/>
                    <a:gd name="T33" fmla="*/ 1371 h 137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48" h="1371">
                      <a:moveTo>
                        <a:pt x="0" y="1371"/>
                      </a:moveTo>
                      <a:cubicBezTo>
                        <a:pt x="12" y="1365"/>
                        <a:pt x="46" y="1349"/>
                        <a:pt x="66" y="1335"/>
                      </a:cubicBezTo>
                      <a:cubicBezTo>
                        <a:pt x="86" y="1321"/>
                        <a:pt x="98" y="1313"/>
                        <a:pt x="120" y="1287"/>
                      </a:cubicBezTo>
                      <a:cubicBezTo>
                        <a:pt x="142" y="1261"/>
                        <a:pt x="168" y="1228"/>
                        <a:pt x="195" y="1179"/>
                      </a:cubicBezTo>
                      <a:cubicBezTo>
                        <a:pt x="222" y="1130"/>
                        <a:pt x="256" y="1061"/>
                        <a:pt x="282" y="993"/>
                      </a:cubicBezTo>
                      <a:cubicBezTo>
                        <a:pt x="308" y="925"/>
                        <a:pt x="331" y="833"/>
                        <a:pt x="348" y="768"/>
                      </a:cubicBezTo>
                      <a:cubicBezTo>
                        <a:pt x="365" y="703"/>
                        <a:pt x="374" y="662"/>
                        <a:pt x="384" y="603"/>
                      </a:cubicBezTo>
                      <a:cubicBezTo>
                        <a:pt x="394" y="544"/>
                        <a:pt x="401" y="477"/>
                        <a:pt x="408" y="414"/>
                      </a:cubicBezTo>
                      <a:cubicBezTo>
                        <a:pt x="415" y="351"/>
                        <a:pt x="419" y="291"/>
                        <a:pt x="426" y="222"/>
                      </a:cubicBezTo>
                      <a:cubicBezTo>
                        <a:pt x="433" y="153"/>
                        <a:pt x="444" y="46"/>
                        <a:pt x="448" y="0"/>
                      </a:cubicBezTo>
                    </a:path>
                  </a:pathLst>
                </a:custGeom>
                <a:noFill/>
                <a:ln w="38100" cmpd="sng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algn="l"/>
                  <a:endParaRPr lang="en-US" sz="2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794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4376" y="1224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algn="l"/>
                  <a:endParaRPr lang="en-US" sz="2400" smtClean="0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31785" name="Group 26"/>
            <p:cNvGrpSpPr>
              <a:grpSpLocks/>
            </p:cNvGrpSpPr>
            <p:nvPr/>
          </p:nvGrpSpPr>
          <p:grpSpPr bwMode="auto">
            <a:xfrm>
              <a:off x="3909" y="1080"/>
              <a:ext cx="822" cy="816"/>
              <a:chOff x="3522" y="1848"/>
              <a:chExt cx="822" cy="816"/>
            </a:xfrm>
          </p:grpSpPr>
          <p:sp>
            <p:nvSpPr>
              <p:cNvPr id="31786" name="Oval 27"/>
              <p:cNvSpPr>
                <a:spLocks noChangeArrowheads="1"/>
              </p:cNvSpPr>
              <p:nvPr/>
            </p:nvSpPr>
            <p:spPr bwMode="auto">
              <a:xfrm>
                <a:off x="4296" y="184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endParaRPr lang="en-US" altLang="en-US" smtClean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31787" name="Oval 28"/>
              <p:cNvSpPr>
                <a:spLocks noChangeArrowheads="1"/>
              </p:cNvSpPr>
              <p:nvPr/>
            </p:nvSpPr>
            <p:spPr bwMode="auto">
              <a:xfrm>
                <a:off x="3522" y="184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endParaRPr lang="en-US" altLang="en-US" smtClean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31788" name="Oval 29"/>
              <p:cNvSpPr>
                <a:spLocks noChangeArrowheads="1"/>
              </p:cNvSpPr>
              <p:nvPr/>
            </p:nvSpPr>
            <p:spPr bwMode="auto">
              <a:xfrm>
                <a:off x="3720" y="24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endParaRPr lang="en-US" altLang="en-US" smtClean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31789" name="Oval 30"/>
              <p:cNvSpPr>
                <a:spLocks noChangeArrowheads="1"/>
              </p:cNvSpPr>
              <p:nvPr/>
            </p:nvSpPr>
            <p:spPr bwMode="auto">
              <a:xfrm>
                <a:off x="4104" y="24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endParaRPr lang="en-US" altLang="en-US" smtClean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31790" name="Oval 31"/>
              <p:cNvSpPr>
                <a:spLocks noChangeArrowheads="1"/>
              </p:cNvSpPr>
              <p:nvPr/>
            </p:nvSpPr>
            <p:spPr bwMode="auto">
              <a:xfrm>
                <a:off x="3912" y="261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endParaRPr lang="en-US" altLang="en-US" smtClean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</p:grpSp>
      </p:grpSp>
      <p:grpSp>
        <p:nvGrpSpPr>
          <p:cNvPr id="31750" name="Group 34"/>
          <p:cNvGrpSpPr>
            <a:grpSpLocks/>
          </p:cNvGrpSpPr>
          <p:nvPr/>
        </p:nvGrpSpPr>
        <p:grpSpPr bwMode="auto">
          <a:xfrm>
            <a:off x="3886200" y="2133600"/>
            <a:ext cx="5062538" cy="4114800"/>
            <a:chOff x="2448" y="1344"/>
            <a:chExt cx="3189" cy="2592"/>
          </a:xfrm>
        </p:grpSpPr>
        <p:grpSp>
          <p:nvGrpSpPr>
            <p:cNvPr id="31752" name="Group 35"/>
            <p:cNvGrpSpPr>
              <a:grpSpLocks/>
            </p:cNvGrpSpPr>
            <p:nvPr/>
          </p:nvGrpSpPr>
          <p:grpSpPr bwMode="auto">
            <a:xfrm>
              <a:off x="2448" y="1344"/>
              <a:ext cx="3189" cy="2256"/>
              <a:chOff x="2448" y="1344"/>
              <a:chExt cx="3189" cy="2256"/>
            </a:xfrm>
          </p:grpSpPr>
          <p:sp>
            <p:nvSpPr>
              <p:cNvPr id="31771" name="Line 36"/>
              <p:cNvSpPr>
                <a:spLocks noChangeShapeType="1"/>
              </p:cNvSpPr>
              <p:nvPr/>
            </p:nvSpPr>
            <p:spPr bwMode="auto">
              <a:xfrm>
                <a:off x="2448" y="3024"/>
                <a:ext cx="2976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 type="stealth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l"/>
                <a:endParaRPr lang="en-US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772" name="Line 37"/>
              <p:cNvSpPr>
                <a:spLocks noChangeShapeType="1"/>
              </p:cNvSpPr>
              <p:nvPr/>
            </p:nvSpPr>
            <p:spPr bwMode="auto">
              <a:xfrm>
                <a:off x="2496" y="2832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l"/>
                <a:endParaRPr lang="en-US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773" name="Line 38"/>
              <p:cNvSpPr>
                <a:spLocks noChangeShapeType="1"/>
              </p:cNvSpPr>
              <p:nvPr/>
            </p:nvSpPr>
            <p:spPr bwMode="auto">
              <a:xfrm>
                <a:off x="2496" y="2640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l"/>
                <a:endParaRPr lang="en-US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774" name="Line 39"/>
              <p:cNvSpPr>
                <a:spLocks noChangeShapeType="1"/>
              </p:cNvSpPr>
              <p:nvPr/>
            </p:nvSpPr>
            <p:spPr bwMode="auto">
              <a:xfrm>
                <a:off x="2496" y="2448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l"/>
                <a:endParaRPr lang="en-US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775" name="Line 40"/>
              <p:cNvSpPr>
                <a:spLocks noChangeShapeType="1"/>
              </p:cNvSpPr>
              <p:nvPr/>
            </p:nvSpPr>
            <p:spPr bwMode="auto">
              <a:xfrm>
                <a:off x="2496" y="2256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l"/>
                <a:endParaRPr lang="en-US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776" name="Line 41"/>
              <p:cNvSpPr>
                <a:spLocks noChangeShapeType="1"/>
              </p:cNvSpPr>
              <p:nvPr/>
            </p:nvSpPr>
            <p:spPr bwMode="auto">
              <a:xfrm>
                <a:off x="2496" y="2064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l"/>
                <a:endParaRPr lang="en-US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777" name="Line 42"/>
              <p:cNvSpPr>
                <a:spLocks noChangeShapeType="1"/>
              </p:cNvSpPr>
              <p:nvPr/>
            </p:nvSpPr>
            <p:spPr bwMode="auto">
              <a:xfrm>
                <a:off x="2496" y="1872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l"/>
                <a:endParaRPr lang="en-US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778" name="Line 43"/>
              <p:cNvSpPr>
                <a:spLocks noChangeShapeType="1"/>
              </p:cNvSpPr>
              <p:nvPr/>
            </p:nvSpPr>
            <p:spPr bwMode="auto">
              <a:xfrm>
                <a:off x="2496" y="1680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l"/>
                <a:endParaRPr lang="en-US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779" name="Line 44"/>
              <p:cNvSpPr>
                <a:spLocks noChangeShapeType="1"/>
              </p:cNvSpPr>
              <p:nvPr/>
            </p:nvSpPr>
            <p:spPr bwMode="auto">
              <a:xfrm>
                <a:off x="2496" y="3216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l"/>
                <a:endParaRPr lang="en-US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780" name="Line 45"/>
              <p:cNvSpPr>
                <a:spLocks noChangeShapeType="1"/>
              </p:cNvSpPr>
              <p:nvPr/>
            </p:nvSpPr>
            <p:spPr bwMode="auto">
              <a:xfrm>
                <a:off x="2496" y="3408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l"/>
                <a:endParaRPr lang="en-US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781" name="Line 46"/>
              <p:cNvSpPr>
                <a:spLocks noChangeShapeType="1"/>
              </p:cNvSpPr>
              <p:nvPr/>
            </p:nvSpPr>
            <p:spPr bwMode="auto">
              <a:xfrm>
                <a:off x="2496" y="3600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l"/>
                <a:endParaRPr lang="en-US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782" name="Text Box 47"/>
              <p:cNvSpPr txBox="1">
                <a:spLocks noChangeArrowheads="1"/>
              </p:cNvSpPr>
              <p:nvPr/>
            </p:nvSpPr>
            <p:spPr bwMode="auto">
              <a:xfrm>
                <a:off x="5414" y="2906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altLang="en-US" b="1" i="1" smtClean="0">
                    <a:solidFill>
                      <a:srgbClr val="000000"/>
                    </a:solidFill>
                    <a:latin typeface="Arial" charset="0"/>
                    <a:ea typeface="MS PGothic" pitchFamily="34" charset="-128"/>
                    <a:cs typeface="Arial" charset="0"/>
                  </a:rPr>
                  <a:t>x</a:t>
                </a:r>
              </a:p>
            </p:txBody>
          </p:sp>
          <p:sp>
            <p:nvSpPr>
              <p:cNvPr id="31783" name="Text Box 48"/>
              <p:cNvSpPr txBox="1">
                <a:spLocks noChangeArrowheads="1"/>
              </p:cNvSpPr>
              <p:nvPr/>
            </p:nvSpPr>
            <p:spPr bwMode="auto">
              <a:xfrm>
                <a:off x="3744" y="1344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altLang="en-US" b="1" i="1" smtClean="0">
                    <a:solidFill>
                      <a:srgbClr val="000000"/>
                    </a:solidFill>
                    <a:latin typeface="Arial" charset="0"/>
                    <a:ea typeface="MS PGothic" pitchFamily="34" charset="-128"/>
                    <a:cs typeface="Arial" charset="0"/>
                  </a:rPr>
                  <a:t>y</a:t>
                </a:r>
              </a:p>
            </p:txBody>
          </p:sp>
        </p:grpSp>
        <p:grpSp>
          <p:nvGrpSpPr>
            <p:cNvPr id="31753" name="Group 49"/>
            <p:cNvGrpSpPr>
              <a:grpSpLocks/>
            </p:cNvGrpSpPr>
            <p:nvPr/>
          </p:nvGrpSpPr>
          <p:grpSpPr bwMode="auto">
            <a:xfrm>
              <a:off x="2512" y="1536"/>
              <a:ext cx="2880" cy="2400"/>
              <a:chOff x="2512" y="1536"/>
              <a:chExt cx="2880" cy="2400"/>
            </a:xfrm>
          </p:grpSpPr>
          <p:grpSp>
            <p:nvGrpSpPr>
              <p:cNvPr id="31754" name="Group 50"/>
              <p:cNvGrpSpPr>
                <a:grpSpLocks/>
              </p:cNvGrpSpPr>
              <p:nvPr/>
            </p:nvGrpSpPr>
            <p:grpSpPr bwMode="auto">
              <a:xfrm>
                <a:off x="2592" y="1536"/>
                <a:ext cx="2688" cy="2400"/>
                <a:chOff x="2592" y="1536"/>
                <a:chExt cx="2688" cy="2400"/>
              </a:xfrm>
            </p:grpSpPr>
            <p:sp>
              <p:nvSpPr>
                <p:cNvPr id="31756" name="Line 51"/>
                <p:cNvSpPr>
                  <a:spLocks noChangeShapeType="1"/>
                </p:cNvSpPr>
                <p:nvPr/>
              </p:nvSpPr>
              <p:spPr bwMode="auto">
                <a:xfrm>
                  <a:off x="3936" y="1536"/>
                  <a:ext cx="0" cy="2400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 type="stealth" w="med" len="med"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algn="l"/>
                  <a:endParaRPr lang="en-US" sz="2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757" name="Line 52"/>
                <p:cNvSpPr>
                  <a:spLocks noChangeShapeType="1"/>
                </p:cNvSpPr>
                <p:nvPr/>
              </p:nvSpPr>
              <p:spPr bwMode="auto">
                <a:xfrm>
                  <a:off x="3744" y="1575"/>
                  <a:ext cx="0" cy="2322"/>
                </a:xfrm>
                <a:prstGeom prst="line">
                  <a:avLst/>
                </a:prstGeom>
                <a:noFill/>
                <a:ln w="9525" cap="rnd">
                  <a:solidFill>
                    <a:schemeClr val="accent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algn="l"/>
                  <a:endParaRPr lang="en-US" sz="2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758" name="Line 53"/>
                <p:cNvSpPr>
                  <a:spLocks noChangeShapeType="1"/>
                </p:cNvSpPr>
                <p:nvPr/>
              </p:nvSpPr>
              <p:spPr bwMode="auto">
                <a:xfrm>
                  <a:off x="3552" y="1575"/>
                  <a:ext cx="0" cy="2321"/>
                </a:xfrm>
                <a:prstGeom prst="line">
                  <a:avLst/>
                </a:prstGeom>
                <a:noFill/>
                <a:ln w="9525" cap="rnd">
                  <a:solidFill>
                    <a:schemeClr val="accent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algn="l"/>
                  <a:endParaRPr lang="en-US" sz="2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759" name="Line 54"/>
                <p:cNvSpPr>
                  <a:spLocks noChangeShapeType="1"/>
                </p:cNvSpPr>
                <p:nvPr/>
              </p:nvSpPr>
              <p:spPr bwMode="auto">
                <a:xfrm>
                  <a:off x="3360" y="1575"/>
                  <a:ext cx="0" cy="2322"/>
                </a:xfrm>
                <a:prstGeom prst="line">
                  <a:avLst/>
                </a:prstGeom>
                <a:noFill/>
                <a:ln w="9525" cap="rnd">
                  <a:solidFill>
                    <a:schemeClr val="accent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algn="l"/>
                  <a:endParaRPr lang="en-US" sz="2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760" name="Line 55"/>
                <p:cNvSpPr>
                  <a:spLocks noChangeShapeType="1"/>
                </p:cNvSpPr>
                <p:nvPr/>
              </p:nvSpPr>
              <p:spPr bwMode="auto">
                <a:xfrm>
                  <a:off x="3168" y="1575"/>
                  <a:ext cx="0" cy="2322"/>
                </a:xfrm>
                <a:prstGeom prst="line">
                  <a:avLst/>
                </a:prstGeom>
                <a:noFill/>
                <a:ln w="9525" cap="rnd">
                  <a:solidFill>
                    <a:schemeClr val="accent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algn="l"/>
                  <a:endParaRPr lang="en-US" sz="2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761" name="Line 56"/>
                <p:cNvSpPr>
                  <a:spLocks noChangeShapeType="1"/>
                </p:cNvSpPr>
                <p:nvPr/>
              </p:nvSpPr>
              <p:spPr bwMode="auto">
                <a:xfrm>
                  <a:off x="2976" y="1575"/>
                  <a:ext cx="0" cy="2322"/>
                </a:xfrm>
                <a:prstGeom prst="line">
                  <a:avLst/>
                </a:prstGeom>
                <a:noFill/>
                <a:ln w="9525" cap="rnd">
                  <a:solidFill>
                    <a:schemeClr val="accent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algn="l"/>
                  <a:endParaRPr lang="en-US" sz="2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762" name="Line 57"/>
                <p:cNvSpPr>
                  <a:spLocks noChangeShapeType="1"/>
                </p:cNvSpPr>
                <p:nvPr/>
              </p:nvSpPr>
              <p:spPr bwMode="auto">
                <a:xfrm>
                  <a:off x="2784" y="1575"/>
                  <a:ext cx="0" cy="2322"/>
                </a:xfrm>
                <a:prstGeom prst="line">
                  <a:avLst/>
                </a:prstGeom>
                <a:noFill/>
                <a:ln w="9525" cap="rnd">
                  <a:solidFill>
                    <a:schemeClr val="accent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algn="l"/>
                  <a:endParaRPr lang="en-US" sz="2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763" name="Line 58"/>
                <p:cNvSpPr>
                  <a:spLocks noChangeShapeType="1"/>
                </p:cNvSpPr>
                <p:nvPr/>
              </p:nvSpPr>
              <p:spPr bwMode="auto">
                <a:xfrm>
                  <a:off x="2592" y="1575"/>
                  <a:ext cx="0" cy="2322"/>
                </a:xfrm>
                <a:prstGeom prst="line">
                  <a:avLst/>
                </a:prstGeom>
                <a:noFill/>
                <a:ln w="9525" cap="rnd">
                  <a:solidFill>
                    <a:schemeClr val="accent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algn="l"/>
                  <a:endParaRPr lang="en-US" sz="2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764" name="Line 59"/>
                <p:cNvSpPr>
                  <a:spLocks noChangeShapeType="1"/>
                </p:cNvSpPr>
                <p:nvPr/>
              </p:nvSpPr>
              <p:spPr bwMode="auto">
                <a:xfrm>
                  <a:off x="4128" y="1575"/>
                  <a:ext cx="0" cy="2322"/>
                </a:xfrm>
                <a:prstGeom prst="line">
                  <a:avLst/>
                </a:prstGeom>
                <a:noFill/>
                <a:ln w="9525" cap="rnd">
                  <a:solidFill>
                    <a:schemeClr val="accent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algn="l"/>
                  <a:endParaRPr lang="en-US" sz="2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765" name="Line 60"/>
                <p:cNvSpPr>
                  <a:spLocks noChangeShapeType="1"/>
                </p:cNvSpPr>
                <p:nvPr/>
              </p:nvSpPr>
              <p:spPr bwMode="auto">
                <a:xfrm>
                  <a:off x="4320" y="1575"/>
                  <a:ext cx="0" cy="2322"/>
                </a:xfrm>
                <a:prstGeom prst="line">
                  <a:avLst/>
                </a:prstGeom>
                <a:noFill/>
                <a:ln w="9525" cap="rnd">
                  <a:solidFill>
                    <a:schemeClr val="accent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algn="l"/>
                  <a:endParaRPr lang="en-US" sz="2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766" name="Line 61"/>
                <p:cNvSpPr>
                  <a:spLocks noChangeShapeType="1"/>
                </p:cNvSpPr>
                <p:nvPr/>
              </p:nvSpPr>
              <p:spPr bwMode="auto">
                <a:xfrm>
                  <a:off x="4512" y="1575"/>
                  <a:ext cx="0" cy="2322"/>
                </a:xfrm>
                <a:prstGeom prst="line">
                  <a:avLst/>
                </a:prstGeom>
                <a:noFill/>
                <a:ln w="9525" cap="rnd">
                  <a:solidFill>
                    <a:schemeClr val="accent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algn="l"/>
                  <a:endParaRPr lang="en-US" sz="2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767" name="Line 62"/>
                <p:cNvSpPr>
                  <a:spLocks noChangeShapeType="1"/>
                </p:cNvSpPr>
                <p:nvPr/>
              </p:nvSpPr>
              <p:spPr bwMode="auto">
                <a:xfrm>
                  <a:off x="4704" y="1575"/>
                  <a:ext cx="0" cy="2361"/>
                </a:xfrm>
                <a:prstGeom prst="line">
                  <a:avLst/>
                </a:prstGeom>
                <a:noFill/>
                <a:ln w="9525" cap="rnd">
                  <a:solidFill>
                    <a:schemeClr val="accent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algn="l"/>
                  <a:endParaRPr lang="en-US" sz="2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768" name="Line 63"/>
                <p:cNvSpPr>
                  <a:spLocks noChangeShapeType="1"/>
                </p:cNvSpPr>
                <p:nvPr/>
              </p:nvSpPr>
              <p:spPr bwMode="auto">
                <a:xfrm>
                  <a:off x="4896" y="1575"/>
                  <a:ext cx="0" cy="2322"/>
                </a:xfrm>
                <a:prstGeom prst="line">
                  <a:avLst/>
                </a:prstGeom>
                <a:noFill/>
                <a:ln w="9525" cap="rnd">
                  <a:solidFill>
                    <a:schemeClr val="accent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algn="l"/>
                  <a:endParaRPr lang="en-US" sz="2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769" name="Line 64"/>
                <p:cNvSpPr>
                  <a:spLocks noChangeShapeType="1"/>
                </p:cNvSpPr>
                <p:nvPr/>
              </p:nvSpPr>
              <p:spPr bwMode="auto">
                <a:xfrm>
                  <a:off x="5088" y="1575"/>
                  <a:ext cx="0" cy="2322"/>
                </a:xfrm>
                <a:prstGeom prst="line">
                  <a:avLst/>
                </a:prstGeom>
                <a:noFill/>
                <a:ln w="9525" cap="rnd">
                  <a:solidFill>
                    <a:schemeClr val="accent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algn="l"/>
                  <a:endParaRPr lang="en-US" sz="2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770" name="Line 65"/>
                <p:cNvSpPr>
                  <a:spLocks noChangeShapeType="1"/>
                </p:cNvSpPr>
                <p:nvPr/>
              </p:nvSpPr>
              <p:spPr bwMode="auto">
                <a:xfrm>
                  <a:off x="5280" y="1575"/>
                  <a:ext cx="0" cy="2322"/>
                </a:xfrm>
                <a:prstGeom prst="line">
                  <a:avLst/>
                </a:prstGeom>
                <a:noFill/>
                <a:ln w="9525" cap="rnd">
                  <a:solidFill>
                    <a:schemeClr val="accent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algn="l"/>
                  <a:endParaRPr lang="en-US" sz="2400" smtClean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31755" name="Line 66"/>
              <p:cNvSpPr>
                <a:spLocks noChangeShapeType="1"/>
              </p:cNvSpPr>
              <p:nvPr/>
            </p:nvSpPr>
            <p:spPr bwMode="auto">
              <a:xfrm>
                <a:off x="2512" y="3810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l"/>
                <a:endParaRPr lang="en-US" sz="2400" smtClean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31751" name="Rectangle 6"/>
          <p:cNvSpPr>
            <a:spLocks noChangeArrowheads="1"/>
          </p:cNvSpPr>
          <p:nvPr/>
        </p:nvSpPr>
        <p:spPr bwMode="auto">
          <a:xfrm>
            <a:off x="457200" y="214313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4400" b="1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Example (cont)</a:t>
            </a:r>
          </a:p>
        </p:txBody>
      </p:sp>
      <p:cxnSp>
        <p:nvCxnSpPr>
          <p:cNvPr id="66" name="Straight Arrow Connector 65"/>
          <p:cNvCxnSpPr/>
          <p:nvPr/>
        </p:nvCxnSpPr>
        <p:spPr bwMode="auto">
          <a:xfrm flipV="1">
            <a:off x="6880485" y="1244009"/>
            <a:ext cx="0" cy="502920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2913036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1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14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14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1473" grpId="0" uiExpand="1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381000" y="1447800"/>
            <a:ext cx="8763000" cy="4191000"/>
          </a:xfrm>
          <a:prstGeom prst="rect">
            <a:avLst/>
          </a:prstGeom>
          <a:solidFill>
            <a:srgbClr val="CC99FF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92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60000"/>
              </a:spcBef>
              <a:buSzPct val="85000"/>
            </a:pPr>
            <a:r>
              <a:rPr lang="en-US" altLang="en-US" sz="2800" b="1" dirty="0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Graphing the parabola </a:t>
            </a:r>
            <a:r>
              <a:rPr lang="en-US" altLang="en-US" sz="2800" b="1" i="1" dirty="0" smtClean="0">
                <a:solidFill>
                  <a:srgbClr val="FF0000"/>
                </a:solidFill>
                <a:latin typeface="Arial" charset="0"/>
                <a:ea typeface="MS PGothic" pitchFamily="34" charset="-128"/>
                <a:cs typeface="Arial" charset="0"/>
              </a:rPr>
              <a:t>f</a:t>
            </a:r>
            <a:r>
              <a:rPr lang="en-US" altLang="en-US" sz="2800" b="1" dirty="0" smtClean="0">
                <a:solidFill>
                  <a:srgbClr val="FF0000"/>
                </a:solidFill>
                <a:latin typeface="Arial" charset="0"/>
                <a:ea typeface="MS PGothic" pitchFamily="34" charset="-128"/>
                <a:cs typeface="Arial" charset="0"/>
              </a:rPr>
              <a:t>(</a:t>
            </a:r>
            <a:r>
              <a:rPr lang="en-US" altLang="en-US" sz="2800" b="1" i="1" dirty="0" smtClean="0">
                <a:solidFill>
                  <a:srgbClr val="FF0000"/>
                </a:solidFill>
                <a:latin typeface="Arial" charset="0"/>
                <a:ea typeface="MS PGothic" pitchFamily="34" charset="-128"/>
                <a:cs typeface="Arial" charset="0"/>
              </a:rPr>
              <a:t>x</a:t>
            </a:r>
            <a:r>
              <a:rPr lang="en-US" altLang="en-US" sz="2800" b="1" dirty="0" smtClean="0">
                <a:solidFill>
                  <a:srgbClr val="FF0000"/>
                </a:solidFill>
                <a:latin typeface="Arial" charset="0"/>
                <a:ea typeface="MS PGothic" pitchFamily="34" charset="-128"/>
                <a:cs typeface="Arial" charset="0"/>
              </a:rPr>
              <a:t>) = </a:t>
            </a:r>
            <a:r>
              <a:rPr lang="en-US" altLang="en-US" sz="2800" b="1" i="1" dirty="0" smtClean="0">
                <a:solidFill>
                  <a:srgbClr val="FF0000"/>
                </a:solidFill>
                <a:latin typeface="Arial" charset="0"/>
                <a:ea typeface="MS PGothic" pitchFamily="34" charset="-128"/>
                <a:cs typeface="Arial" charset="0"/>
              </a:rPr>
              <a:t>ax</a:t>
            </a:r>
            <a:r>
              <a:rPr lang="en-US" altLang="en-US" sz="2800" b="1" baseline="30000" dirty="0" smtClean="0">
                <a:solidFill>
                  <a:srgbClr val="FF0000"/>
                </a:solidFill>
                <a:latin typeface="Arial" charset="0"/>
                <a:ea typeface="MS PGothic" pitchFamily="34" charset="-128"/>
                <a:cs typeface="Arial" charset="0"/>
              </a:rPr>
              <a:t>2</a:t>
            </a:r>
            <a:endParaRPr lang="en-US" altLang="en-US" sz="2800" b="1" i="1" dirty="0" smtClean="0">
              <a:solidFill>
                <a:srgbClr val="FF0000"/>
              </a:solidFill>
              <a:latin typeface="Arial" charset="0"/>
              <a:ea typeface="MS PGothic" pitchFamily="34" charset="-128"/>
              <a:cs typeface="Arial" charset="0"/>
            </a:endParaRPr>
          </a:p>
          <a:p>
            <a:pPr marL="806450" indent="-457200" algn="l" eaLnBrk="1" hangingPunct="1">
              <a:lnSpc>
                <a:spcPct val="90000"/>
              </a:lnSpc>
              <a:spcBef>
                <a:spcPct val="60000"/>
              </a:spcBef>
              <a:buSzPct val="85000"/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If </a:t>
            </a:r>
            <a:r>
              <a:rPr lang="en-US" altLang="en-US" sz="2800" b="1" i="1" dirty="0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a</a:t>
            </a:r>
            <a:r>
              <a:rPr lang="en-US" altLang="en-US" sz="2800" b="1" dirty="0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 is positive</a:t>
            </a:r>
            <a:r>
              <a:rPr lang="en-US" altLang="en-US" sz="2800" dirty="0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, the parabola opens </a:t>
            </a:r>
            <a:r>
              <a:rPr lang="en-US" altLang="en-US" sz="2800" b="1" u="sng" dirty="0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upward</a:t>
            </a:r>
          </a:p>
          <a:p>
            <a:pPr marL="806450" indent="-457200" algn="l" eaLnBrk="1" hangingPunct="1">
              <a:lnSpc>
                <a:spcPct val="90000"/>
              </a:lnSpc>
              <a:spcBef>
                <a:spcPct val="60000"/>
              </a:spcBef>
              <a:buSzPct val="85000"/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If </a:t>
            </a:r>
            <a:r>
              <a:rPr lang="en-US" altLang="en-US" sz="2800" b="1" i="1" dirty="0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a</a:t>
            </a:r>
            <a:r>
              <a:rPr lang="en-US" altLang="en-US" sz="2800" b="1" dirty="0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 is negative</a:t>
            </a:r>
            <a:r>
              <a:rPr lang="en-US" altLang="en-US" sz="2800" dirty="0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, the parabola opens </a:t>
            </a:r>
            <a:r>
              <a:rPr lang="en-US" altLang="en-US" sz="2800" b="1" u="sng" dirty="0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downward</a:t>
            </a:r>
            <a:r>
              <a:rPr lang="en-US" altLang="en-US" sz="2800" dirty="0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.</a:t>
            </a:r>
          </a:p>
          <a:p>
            <a:pPr marL="806450" indent="-457200" algn="l" eaLnBrk="1" hangingPunct="1">
              <a:lnSpc>
                <a:spcPct val="90000"/>
              </a:lnSpc>
              <a:spcBef>
                <a:spcPct val="60000"/>
              </a:spcBef>
              <a:buSzPct val="85000"/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If </a:t>
            </a:r>
            <a:r>
              <a:rPr lang="en-US" altLang="en-US" sz="2800" b="1" i="1" dirty="0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|a| </a:t>
            </a:r>
            <a:r>
              <a:rPr lang="en-US" altLang="en-US" sz="2800" b="1" dirty="0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&gt; 1</a:t>
            </a:r>
            <a:r>
              <a:rPr lang="en-US" altLang="en-US" sz="2800" dirty="0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, the graph of the parabola is </a:t>
            </a:r>
            <a:r>
              <a:rPr lang="en-US" altLang="en-US" sz="2800" b="1" u="sng" dirty="0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narrower</a:t>
            </a:r>
            <a:r>
              <a:rPr lang="en-US" altLang="en-US" sz="2800" dirty="0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 than the graph of </a:t>
            </a:r>
            <a:r>
              <a:rPr lang="en-US" altLang="en-US" sz="2800" i="1" dirty="0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y</a:t>
            </a:r>
            <a:r>
              <a:rPr lang="en-US" altLang="en-US" sz="2800" dirty="0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 = </a:t>
            </a:r>
            <a:r>
              <a:rPr lang="en-US" altLang="en-US" sz="2800" i="1" dirty="0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x</a:t>
            </a:r>
            <a:r>
              <a:rPr lang="en-US" altLang="en-US" sz="2800" baseline="30000" dirty="0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2</a:t>
            </a:r>
            <a:r>
              <a:rPr lang="en-US" altLang="en-US" sz="2800" dirty="0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. </a:t>
            </a:r>
          </a:p>
          <a:p>
            <a:pPr marL="806450" indent="-457200" algn="l" eaLnBrk="1" hangingPunct="1">
              <a:lnSpc>
                <a:spcPct val="90000"/>
              </a:lnSpc>
              <a:spcBef>
                <a:spcPct val="60000"/>
              </a:spcBef>
              <a:buSzPct val="85000"/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If </a:t>
            </a:r>
            <a:r>
              <a:rPr lang="en-US" altLang="en-US" sz="2800" b="1" i="1" dirty="0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|a| </a:t>
            </a:r>
            <a:r>
              <a:rPr lang="en-US" altLang="en-US" sz="2800" b="1" dirty="0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&lt; 1</a:t>
            </a:r>
            <a:r>
              <a:rPr lang="en-US" altLang="en-US" sz="2800" dirty="0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, the graph of the parabola is </a:t>
            </a:r>
            <a:r>
              <a:rPr lang="en-US" altLang="en-US" sz="2800" b="1" u="sng" dirty="0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wider</a:t>
            </a:r>
            <a:r>
              <a:rPr lang="en-US" altLang="en-US" sz="2800" dirty="0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 than the graph of </a:t>
            </a:r>
            <a:r>
              <a:rPr lang="en-US" altLang="en-US" sz="2800" i="1" dirty="0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y</a:t>
            </a:r>
            <a:r>
              <a:rPr lang="en-US" altLang="en-US" sz="2800" dirty="0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 = </a:t>
            </a:r>
            <a:r>
              <a:rPr lang="en-US" altLang="en-US" sz="2800" i="1" dirty="0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x</a:t>
            </a:r>
            <a:r>
              <a:rPr lang="en-US" altLang="en-US" sz="2800" baseline="30000" dirty="0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2</a:t>
            </a:r>
            <a:r>
              <a:rPr lang="en-US" altLang="en-US" sz="2800" dirty="0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371841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8" name="Group 2"/>
          <p:cNvGrpSpPr>
            <a:grpSpLocks/>
          </p:cNvGrpSpPr>
          <p:nvPr/>
        </p:nvGrpSpPr>
        <p:grpSpPr bwMode="auto">
          <a:xfrm>
            <a:off x="3886200" y="1295400"/>
            <a:ext cx="5062538" cy="5029200"/>
            <a:chOff x="370" y="518"/>
            <a:chExt cx="3189" cy="3168"/>
          </a:xfrm>
        </p:grpSpPr>
        <p:sp>
          <p:nvSpPr>
            <p:cNvPr id="34858" name="Line 3"/>
            <p:cNvSpPr>
              <a:spLocks noChangeShapeType="1"/>
            </p:cNvSpPr>
            <p:nvPr/>
          </p:nvSpPr>
          <p:spPr bwMode="auto">
            <a:xfrm>
              <a:off x="1858" y="710"/>
              <a:ext cx="0" cy="297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34859" name="Line 4"/>
            <p:cNvSpPr>
              <a:spLocks noChangeShapeType="1"/>
            </p:cNvSpPr>
            <p:nvPr/>
          </p:nvSpPr>
          <p:spPr bwMode="auto">
            <a:xfrm>
              <a:off x="370" y="2198"/>
              <a:ext cx="2976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34860" name="Line 5"/>
            <p:cNvSpPr>
              <a:spLocks noChangeShapeType="1"/>
            </p:cNvSpPr>
            <p:nvPr/>
          </p:nvSpPr>
          <p:spPr bwMode="auto">
            <a:xfrm>
              <a:off x="418" y="2006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34861" name="Line 6"/>
            <p:cNvSpPr>
              <a:spLocks noChangeShapeType="1"/>
            </p:cNvSpPr>
            <p:nvPr/>
          </p:nvSpPr>
          <p:spPr bwMode="auto">
            <a:xfrm>
              <a:off x="418" y="1814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34862" name="Line 7"/>
            <p:cNvSpPr>
              <a:spLocks noChangeShapeType="1"/>
            </p:cNvSpPr>
            <p:nvPr/>
          </p:nvSpPr>
          <p:spPr bwMode="auto">
            <a:xfrm>
              <a:off x="418" y="1622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34863" name="Line 8"/>
            <p:cNvSpPr>
              <a:spLocks noChangeShapeType="1"/>
            </p:cNvSpPr>
            <p:nvPr/>
          </p:nvSpPr>
          <p:spPr bwMode="auto">
            <a:xfrm>
              <a:off x="418" y="1430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34864" name="Line 9"/>
            <p:cNvSpPr>
              <a:spLocks noChangeShapeType="1"/>
            </p:cNvSpPr>
            <p:nvPr/>
          </p:nvSpPr>
          <p:spPr bwMode="auto">
            <a:xfrm>
              <a:off x="418" y="1238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34865" name="Line 10"/>
            <p:cNvSpPr>
              <a:spLocks noChangeShapeType="1"/>
            </p:cNvSpPr>
            <p:nvPr/>
          </p:nvSpPr>
          <p:spPr bwMode="auto">
            <a:xfrm>
              <a:off x="418" y="1046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34866" name="Line 11"/>
            <p:cNvSpPr>
              <a:spLocks noChangeShapeType="1"/>
            </p:cNvSpPr>
            <p:nvPr/>
          </p:nvSpPr>
          <p:spPr bwMode="auto">
            <a:xfrm>
              <a:off x="418" y="854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34867" name="Line 12"/>
            <p:cNvSpPr>
              <a:spLocks noChangeShapeType="1"/>
            </p:cNvSpPr>
            <p:nvPr/>
          </p:nvSpPr>
          <p:spPr bwMode="auto">
            <a:xfrm>
              <a:off x="418" y="2390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34868" name="Line 13"/>
            <p:cNvSpPr>
              <a:spLocks noChangeShapeType="1"/>
            </p:cNvSpPr>
            <p:nvPr/>
          </p:nvSpPr>
          <p:spPr bwMode="auto">
            <a:xfrm>
              <a:off x="418" y="2582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34869" name="Line 14"/>
            <p:cNvSpPr>
              <a:spLocks noChangeShapeType="1"/>
            </p:cNvSpPr>
            <p:nvPr/>
          </p:nvSpPr>
          <p:spPr bwMode="auto">
            <a:xfrm>
              <a:off x="418" y="2774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34870" name="Line 15"/>
            <p:cNvSpPr>
              <a:spLocks noChangeShapeType="1"/>
            </p:cNvSpPr>
            <p:nvPr/>
          </p:nvSpPr>
          <p:spPr bwMode="auto">
            <a:xfrm>
              <a:off x="418" y="2966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34871" name="Line 16"/>
            <p:cNvSpPr>
              <a:spLocks noChangeShapeType="1"/>
            </p:cNvSpPr>
            <p:nvPr/>
          </p:nvSpPr>
          <p:spPr bwMode="auto">
            <a:xfrm>
              <a:off x="418" y="3158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34872" name="Line 17"/>
            <p:cNvSpPr>
              <a:spLocks noChangeShapeType="1"/>
            </p:cNvSpPr>
            <p:nvPr/>
          </p:nvSpPr>
          <p:spPr bwMode="auto">
            <a:xfrm>
              <a:off x="418" y="3350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34873" name="Line 18"/>
            <p:cNvSpPr>
              <a:spLocks noChangeShapeType="1"/>
            </p:cNvSpPr>
            <p:nvPr/>
          </p:nvSpPr>
          <p:spPr bwMode="auto">
            <a:xfrm>
              <a:off x="418" y="3542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34874" name="Line 19"/>
            <p:cNvSpPr>
              <a:spLocks noChangeShapeType="1"/>
            </p:cNvSpPr>
            <p:nvPr/>
          </p:nvSpPr>
          <p:spPr bwMode="auto">
            <a:xfrm>
              <a:off x="1666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34875" name="Line 20"/>
            <p:cNvSpPr>
              <a:spLocks noChangeShapeType="1"/>
            </p:cNvSpPr>
            <p:nvPr/>
          </p:nvSpPr>
          <p:spPr bwMode="auto">
            <a:xfrm>
              <a:off x="1474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34876" name="Line 21"/>
            <p:cNvSpPr>
              <a:spLocks noChangeShapeType="1"/>
            </p:cNvSpPr>
            <p:nvPr/>
          </p:nvSpPr>
          <p:spPr bwMode="auto">
            <a:xfrm>
              <a:off x="1282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34877" name="Line 22"/>
            <p:cNvSpPr>
              <a:spLocks noChangeShapeType="1"/>
            </p:cNvSpPr>
            <p:nvPr/>
          </p:nvSpPr>
          <p:spPr bwMode="auto">
            <a:xfrm>
              <a:off x="1090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34878" name="Line 23"/>
            <p:cNvSpPr>
              <a:spLocks noChangeShapeType="1"/>
            </p:cNvSpPr>
            <p:nvPr/>
          </p:nvSpPr>
          <p:spPr bwMode="auto">
            <a:xfrm>
              <a:off x="898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34879" name="Line 24"/>
            <p:cNvSpPr>
              <a:spLocks noChangeShapeType="1"/>
            </p:cNvSpPr>
            <p:nvPr/>
          </p:nvSpPr>
          <p:spPr bwMode="auto">
            <a:xfrm>
              <a:off x="706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34880" name="Line 25"/>
            <p:cNvSpPr>
              <a:spLocks noChangeShapeType="1"/>
            </p:cNvSpPr>
            <p:nvPr/>
          </p:nvSpPr>
          <p:spPr bwMode="auto">
            <a:xfrm>
              <a:off x="514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34881" name="Line 26"/>
            <p:cNvSpPr>
              <a:spLocks noChangeShapeType="1"/>
            </p:cNvSpPr>
            <p:nvPr/>
          </p:nvSpPr>
          <p:spPr bwMode="auto">
            <a:xfrm>
              <a:off x="2050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34882" name="Line 27"/>
            <p:cNvSpPr>
              <a:spLocks noChangeShapeType="1"/>
            </p:cNvSpPr>
            <p:nvPr/>
          </p:nvSpPr>
          <p:spPr bwMode="auto">
            <a:xfrm>
              <a:off x="2242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34883" name="Line 28"/>
            <p:cNvSpPr>
              <a:spLocks noChangeShapeType="1"/>
            </p:cNvSpPr>
            <p:nvPr/>
          </p:nvSpPr>
          <p:spPr bwMode="auto">
            <a:xfrm>
              <a:off x="2434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34884" name="Line 29"/>
            <p:cNvSpPr>
              <a:spLocks noChangeShapeType="1"/>
            </p:cNvSpPr>
            <p:nvPr/>
          </p:nvSpPr>
          <p:spPr bwMode="auto">
            <a:xfrm>
              <a:off x="2626" y="758"/>
              <a:ext cx="0" cy="2928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34885" name="Line 30"/>
            <p:cNvSpPr>
              <a:spLocks noChangeShapeType="1"/>
            </p:cNvSpPr>
            <p:nvPr/>
          </p:nvSpPr>
          <p:spPr bwMode="auto">
            <a:xfrm>
              <a:off x="2818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34886" name="Line 31"/>
            <p:cNvSpPr>
              <a:spLocks noChangeShapeType="1"/>
            </p:cNvSpPr>
            <p:nvPr/>
          </p:nvSpPr>
          <p:spPr bwMode="auto">
            <a:xfrm>
              <a:off x="3010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34887" name="Line 32"/>
            <p:cNvSpPr>
              <a:spLocks noChangeShapeType="1"/>
            </p:cNvSpPr>
            <p:nvPr/>
          </p:nvSpPr>
          <p:spPr bwMode="auto">
            <a:xfrm>
              <a:off x="3202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34888" name="Text Box 33"/>
            <p:cNvSpPr txBox="1">
              <a:spLocks noChangeArrowheads="1"/>
            </p:cNvSpPr>
            <p:nvPr/>
          </p:nvSpPr>
          <p:spPr bwMode="auto">
            <a:xfrm>
              <a:off x="3336" y="20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/>
              <a:r>
                <a:rPr lang="en-US" altLang="en-US" b="1" i="1" smtClean="0">
                  <a:solidFill>
                    <a:srgbClr val="000000"/>
                  </a:solidFill>
                  <a:latin typeface="Arial" charset="0"/>
                  <a:ea typeface="MS PGothic" pitchFamily="34" charset="-128"/>
                  <a:cs typeface="Arial" charset="0"/>
                </a:rPr>
                <a:t>x</a:t>
              </a:r>
            </a:p>
          </p:txBody>
        </p:sp>
        <p:sp>
          <p:nvSpPr>
            <p:cNvPr id="34889" name="Text Box 34"/>
            <p:cNvSpPr txBox="1">
              <a:spLocks noChangeArrowheads="1"/>
            </p:cNvSpPr>
            <p:nvPr/>
          </p:nvSpPr>
          <p:spPr bwMode="auto">
            <a:xfrm>
              <a:off x="1666" y="51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/>
              <a:r>
                <a:rPr lang="en-US" altLang="en-US" b="1" i="1" smtClean="0">
                  <a:solidFill>
                    <a:srgbClr val="000000"/>
                  </a:solidFill>
                  <a:latin typeface="Arial" charset="0"/>
                  <a:ea typeface="MS PGothic" pitchFamily="34" charset="-128"/>
                  <a:cs typeface="Arial" charset="0"/>
                </a:rPr>
                <a:t>y</a:t>
              </a:r>
            </a:p>
          </p:txBody>
        </p:sp>
      </p:grpSp>
      <p:sp>
        <p:nvSpPr>
          <p:cNvPr id="34819" name="Text Box 35"/>
          <p:cNvSpPr txBox="1">
            <a:spLocks noChangeArrowheads="1"/>
          </p:cNvSpPr>
          <p:nvPr/>
        </p:nvSpPr>
        <p:spPr bwMode="auto">
          <a:xfrm>
            <a:off x="381000" y="1981200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en-US" altLang="en-US" sz="2800" b="1" i="1" dirty="0" smtClean="0">
                <a:solidFill>
                  <a:srgbClr val="FF0000"/>
                </a:solidFill>
                <a:latin typeface="Arial" charset="0"/>
                <a:ea typeface="MS PGothic" pitchFamily="34" charset="-128"/>
                <a:cs typeface="Arial" charset="0"/>
              </a:rPr>
              <a:t>f</a:t>
            </a:r>
            <a:r>
              <a:rPr lang="en-US" altLang="en-US" sz="2800" b="1" dirty="0" smtClean="0">
                <a:solidFill>
                  <a:srgbClr val="FF0000"/>
                </a:solidFill>
                <a:latin typeface="Arial" charset="0"/>
                <a:ea typeface="MS PGothic" pitchFamily="34" charset="-128"/>
                <a:cs typeface="Arial" charset="0"/>
              </a:rPr>
              <a:t>(</a:t>
            </a:r>
            <a:r>
              <a:rPr lang="en-US" altLang="en-US" sz="2800" b="1" i="1" dirty="0" smtClean="0">
                <a:solidFill>
                  <a:srgbClr val="FF0000"/>
                </a:solidFill>
                <a:latin typeface="Arial" charset="0"/>
                <a:ea typeface="MS PGothic" pitchFamily="34" charset="-128"/>
                <a:cs typeface="Arial" charset="0"/>
              </a:rPr>
              <a:t>x</a:t>
            </a:r>
            <a:r>
              <a:rPr lang="en-US" altLang="en-US" sz="2800" b="1" dirty="0" smtClean="0">
                <a:solidFill>
                  <a:srgbClr val="FF0000"/>
                </a:solidFill>
                <a:latin typeface="Arial" charset="0"/>
                <a:ea typeface="MS PGothic" pitchFamily="34" charset="-128"/>
                <a:cs typeface="Arial" charset="0"/>
              </a:rPr>
              <a:t>) = </a:t>
            </a:r>
            <a:r>
              <a:rPr lang="en-US" altLang="en-US" sz="2800" b="1" i="1" dirty="0" smtClean="0">
                <a:solidFill>
                  <a:srgbClr val="FF0000"/>
                </a:solidFill>
                <a:latin typeface="Arial" charset="0"/>
                <a:ea typeface="MS PGothic" pitchFamily="34" charset="-128"/>
                <a:cs typeface="Arial" charset="0"/>
              </a:rPr>
              <a:t>x</a:t>
            </a:r>
            <a:r>
              <a:rPr lang="en-US" altLang="en-US" sz="2800" b="1" baseline="30000" dirty="0" smtClean="0">
                <a:solidFill>
                  <a:srgbClr val="FF0000"/>
                </a:solidFill>
                <a:latin typeface="Arial" charset="0"/>
                <a:ea typeface="MS PGothic" pitchFamily="34" charset="-128"/>
                <a:cs typeface="Arial" charset="0"/>
              </a:rPr>
              <a:t>2</a:t>
            </a:r>
            <a:endParaRPr lang="en-US" altLang="en-US" sz="2800" dirty="0" smtClean="0">
              <a:solidFill>
                <a:srgbClr val="FF0000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5537200" y="1714500"/>
            <a:ext cx="1422400" cy="2286000"/>
            <a:chOff x="3488" y="1224"/>
            <a:chExt cx="896" cy="1440"/>
          </a:xfrm>
        </p:grpSpPr>
        <p:grpSp>
          <p:nvGrpSpPr>
            <p:cNvPr id="34845" name="Group 37"/>
            <p:cNvGrpSpPr>
              <a:grpSpLocks/>
            </p:cNvGrpSpPr>
            <p:nvPr/>
          </p:nvGrpSpPr>
          <p:grpSpPr bwMode="auto">
            <a:xfrm>
              <a:off x="3488" y="1224"/>
              <a:ext cx="896" cy="1419"/>
              <a:chOff x="3488" y="1224"/>
              <a:chExt cx="896" cy="1419"/>
            </a:xfrm>
          </p:grpSpPr>
          <p:grpSp>
            <p:nvGrpSpPr>
              <p:cNvPr id="34852" name="Group 38"/>
              <p:cNvGrpSpPr>
                <a:grpSpLocks/>
              </p:cNvGrpSpPr>
              <p:nvPr/>
            </p:nvGrpSpPr>
            <p:grpSpPr bwMode="auto">
              <a:xfrm>
                <a:off x="3488" y="1224"/>
                <a:ext cx="448" cy="1419"/>
                <a:chOff x="3488" y="1224"/>
                <a:chExt cx="448" cy="1419"/>
              </a:xfrm>
            </p:grpSpPr>
            <p:sp>
              <p:nvSpPr>
                <p:cNvPr id="34856" name="Freeform 39"/>
                <p:cNvSpPr>
                  <a:spLocks/>
                </p:cNvSpPr>
                <p:nvPr/>
              </p:nvSpPr>
              <p:spPr bwMode="auto">
                <a:xfrm flipH="1">
                  <a:off x="3488" y="1272"/>
                  <a:ext cx="448" cy="1371"/>
                </a:xfrm>
                <a:custGeom>
                  <a:avLst/>
                  <a:gdLst>
                    <a:gd name="T0" fmla="*/ 0 w 448"/>
                    <a:gd name="T1" fmla="*/ 1371 h 1371"/>
                    <a:gd name="T2" fmla="*/ 66 w 448"/>
                    <a:gd name="T3" fmla="*/ 1335 h 1371"/>
                    <a:gd name="T4" fmla="*/ 120 w 448"/>
                    <a:gd name="T5" fmla="*/ 1287 h 1371"/>
                    <a:gd name="T6" fmla="*/ 195 w 448"/>
                    <a:gd name="T7" fmla="*/ 1179 h 1371"/>
                    <a:gd name="T8" fmla="*/ 282 w 448"/>
                    <a:gd name="T9" fmla="*/ 993 h 1371"/>
                    <a:gd name="T10" fmla="*/ 348 w 448"/>
                    <a:gd name="T11" fmla="*/ 768 h 1371"/>
                    <a:gd name="T12" fmla="*/ 384 w 448"/>
                    <a:gd name="T13" fmla="*/ 603 h 1371"/>
                    <a:gd name="T14" fmla="*/ 408 w 448"/>
                    <a:gd name="T15" fmla="*/ 414 h 1371"/>
                    <a:gd name="T16" fmla="*/ 426 w 448"/>
                    <a:gd name="T17" fmla="*/ 222 h 1371"/>
                    <a:gd name="T18" fmla="*/ 448 w 448"/>
                    <a:gd name="T19" fmla="*/ 0 h 137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48"/>
                    <a:gd name="T31" fmla="*/ 0 h 1371"/>
                    <a:gd name="T32" fmla="*/ 448 w 448"/>
                    <a:gd name="T33" fmla="*/ 1371 h 137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48" h="1371">
                      <a:moveTo>
                        <a:pt x="0" y="1371"/>
                      </a:moveTo>
                      <a:cubicBezTo>
                        <a:pt x="12" y="1365"/>
                        <a:pt x="46" y="1349"/>
                        <a:pt x="66" y="1335"/>
                      </a:cubicBezTo>
                      <a:cubicBezTo>
                        <a:pt x="86" y="1321"/>
                        <a:pt x="98" y="1313"/>
                        <a:pt x="120" y="1287"/>
                      </a:cubicBezTo>
                      <a:cubicBezTo>
                        <a:pt x="142" y="1261"/>
                        <a:pt x="168" y="1228"/>
                        <a:pt x="195" y="1179"/>
                      </a:cubicBezTo>
                      <a:cubicBezTo>
                        <a:pt x="222" y="1130"/>
                        <a:pt x="256" y="1061"/>
                        <a:pt x="282" y="993"/>
                      </a:cubicBezTo>
                      <a:cubicBezTo>
                        <a:pt x="308" y="925"/>
                        <a:pt x="331" y="833"/>
                        <a:pt x="348" y="768"/>
                      </a:cubicBezTo>
                      <a:cubicBezTo>
                        <a:pt x="365" y="703"/>
                        <a:pt x="374" y="662"/>
                        <a:pt x="384" y="603"/>
                      </a:cubicBezTo>
                      <a:cubicBezTo>
                        <a:pt x="394" y="544"/>
                        <a:pt x="401" y="477"/>
                        <a:pt x="408" y="414"/>
                      </a:cubicBezTo>
                      <a:cubicBezTo>
                        <a:pt x="415" y="351"/>
                        <a:pt x="419" y="291"/>
                        <a:pt x="426" y="222"/>
                      </a:cubicBezTo>
                      <a:cubicBezTo>
                        <a:pt x="433" y="153"/>
                        <a:pt x="444" y="46"/>
                        <a:pt x="448" y="0"/>
                      </a:cubicBezTo>
                    </a:path>
                  </a:pathLst>
                </a:custGeom>
                <a:noFill/>
                <a:ln w="38100" cmpd="sng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algn="l"/>
                  <a:endParaRPr lang="en-US" sz="2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4857" name="Line 40"/>
                <p:cNvSpPr>
                  <a:spLocks noChangeShapeType="1"/>
                </p:cNvSpPr>
                <p:nvPr/>
              </p:nvSpPr>
              <p:spPr bwMode="auto">
                <a:xfrm flipH="1" flipV="1">
                  <a:off x="3488" y="1224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algn="l"/>
                  <a:endParaRPr lang="en-US" sz="2400" smtClean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34853" name="Group 41"/>
              <p:cNvGrpSpPr>
                <a:grpSpLocks/>
              </p:cNvGrpSpPr>
              <p:nvPr/>
            </p:nvGrpSpPr>
            <p:grpSpPr bwMode="auto">
              <a:xfrm>
                <a:off x="3936" y="1224"/>
                <a:ext cx="448" cy="1416"/>
                <a:chOff x="3936" y="1224"/>
                <a:chExt cx="448" cy="1416"/>
              </a:xfrm>
            </p:grpSpPr>
            <p:sp>
              <p:nvSpPr>
                <p:cNvPr id="34854" name="Freeform 42"/>
                <p:cNvSpPr>
                  <a:spLocks/>
                </p:cNvSpPr>
                <p:nvPr/>
              </p:nvSpPr>
              <p:spPr bwMode="auto">
                <a:xfrm>
                  <a:off x="3936" y="1269"/>
                  <a:ext cx="448" cy="1371"/>
                </a:xfrm>
                <a:custGeom>
                  <a:avLst/>
                  <a:gdLst>
                    <a:gd name="T0" fmla="*/ 0 w 448"/>
                    <a:gd name="T1" fmla="*/ 1371 h 1371"/>
                    <a:gd name="T2" fmla="*/ 66 w 448"/>
                    <a:gd name="T3" fmla="*/ 1335 h 1371"/>
                    <a:gd name="T4" fmla="*/ 120 w 448"/>
                    <a:gd name="T5" fmla="*/ 1287 h 1371"/>
                    <a:gd name="T6" fmla="*/ 195 w 448"/>
                    <a:gd name="T7" fmla="*/ 1179 h 1371"/>
                    <a:gd name="T8" fmla="*/ 282 w 448"/>
                    <a:gd name="T9" fmla="*/ 993 h 1371"/>
                    <a:gd name="T10" fmla="*/ 348 w 448"/>
                    <a:gd name="T11" fmla="*/ 768 h 1371"/>
                    <a:gd name="T12" fmla="*/ 384 w 448"/>
                    <a:gd name="T13" fmla="*/ 603 h 1371"/>
                    <a:gd name="T14" fmla="*/ 408 w 448"/>
                    <a:gd name="T15" fmla="*/ 414 h 1371"/>
                    <a:gd name="T16" fmla="*/ 426 w 448"/>
                    <a:gd name="T17" fmla="*/ 222 h 1371"/>
                    <a:gd name="T18" fmla="*/ 448 w 448"/>
                    <a:gd name="T19" fmla="*/ 0 h 137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48"/>
                    <a:gd name="T31" fmla="*/ 0 h 1371"/>
                    <a:gd name="T32" fmla="*/ 448 w 448"/>
                    <a:gd name="T33" fmla="*/ 1371 h 137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48" h="1371">
                      <a:moveTo>
                        <a:pt x="0" y="1371"/>
                      </a:moveTo>
                      <a:cubicBezTo>
                        <a:pt x="12" y="1365"/>
                        <a:pt x="46" y="1349"/>
                        <a:pt x="66" y="1335"/>
                      </a:cubicBezTo>
                      <a:cubicBezTo>
                        <a:pt x="86" y="1321"/>
                        <a:pt x="98" y="1313"/>
                        <a:pt x="120" y="1287"/>
                      </a:cubicBezTo>
                      <a:cubicBezTo>
                        <a:pt x="142" y="1261"/>
                        <a:pt x="168" y="1228"/>
                        <a:pt x="195" y="1179"/>
                      </a:cubicBezTo>
                      <a:cubicBezTo>
                        <a:pt x="222" y="1130"/>
                        <a:pt x="256" y="1061"/>
                        <a:pt x="282" y="993"/>
                      </a:cubicBezTo>
                      <a:cubicBezTo>
                        <a:pt x="308" y="925"/>
                        <a:pt x="331" y="833"/>
                        <a:pt x="348" y="768"/>
                      </a:cubicBezTo>
                      <a:cubicBezTo>
                        <a:pt x="365" y="703"/>
                        <a:pt x="374" y="662"/>
                        <a:pt x="384" y="603"/>
                      </a:cubicBezTo>
                      <a:cubicBezTo>
                        <a:pt x="394" y="544"/>
                        <a:pt x="401" y="477"/>
                        <a:pt x="408" y="414"/>
                      </a:cubicBezTo>
                      <a:cubicBezTo>
                        <a:pt x="415" y="351"/>
                        <a:pt x="419" y="291"/>
                        <a:pt x="426" y="222"/>
                      </a:cubicBezTo>
                      <a:cubicBezTo>
                        <a:pt x="433" y="153"/>
                        <a:pt x="444" y="46"/>
                        <a:pt x="448" y="0"/>
                      </a:cubicBezTo>
                    </a:path>
                  </a:pathLst>
                </a:custGeom>
                <a:noFill/>
                <a:ln w="38100" cmpd="sng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algn="l"/>
                  <a:endParaRPr lang="en-US" sz="2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4855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4376" y="1224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algn="l"/>
                  <a:endParaRPr lang="en-US" sz="2400" smtClean="0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34846" name="Group 44"/>
            <p:cNvGrpSpPr>
              <a:grpSpLocks/>
            </p:cNvGrpSpPr>
            <p:nvPr/>
          </p:nvGrpSpPr>
          <p:grpSpPr bwMode="auto">
            <a:xfrm>
              <a:off x="3522" y="1848"/>
              <a:ext cx="822" cy="816"/>
              <a:chOff x="3522" y="1848"/>
              <a:chExt cx="822" cy="816"/>
            </a:xfrm>
          </p:grpSpPr>
          <p:sp>
            <p:nvSpPr>
              <p:cNvPr id="34847" name="Oval 45"/>
              <p:cNvSpPr>
                <a:spLocks noChangeArrowheads="1"/>
              </p:cNvSpPr>
              <p:nvPr/>
            </p:nvSpPr>
            <p:spPr bwMode="auto">
              <a:xfrm>
                <a:off x="4296" y="184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endParaRPr lang="en-US" altLang="en-US" smtClean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34848" name="Oval 46"/>
              <p:cNvSpPr>
                <a:spLocks noChangeArrowheads="1"/>
              </p:cNvSpPr>
              <p:nvPr/>
            </p:nvSpPr>
            <p:spPr bwMode="auto">
              <a:xfrm>
                <a:off x="3522" y="184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endParaRPr lang="en-US" altLang="en-US" smtClean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34849" name="Oval 47"/>
              <p:cNvSpPr>
                <a:spLocks noChangeArrowheads="1"/>
              </p:cNvSpPr>
              <p:nvPr/>
            </p:nvSpPr>
            <p:spPr bwMode="auto">
              <a:xfrm>
                <a:off x="3720" y="24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endParaRPr lang="en-US" altLang="en-US" smtClean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34850" name="Oval 48"/>
              <p:cNvSpPr>
                <a:spLocks noChangeArrowheads="1"/>
              </p:cNvSpPr>
              <p:nvPr/>
            </p:nvSpPr>
            <p:spPr bwMode="auto">
              <a:xfrm>
                <a:off x="4104" y="24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endParaRPr lang="en-US" altLang="en-US" smtClean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34851" name="Oval 49"/>
              <p:cNvSpPr>
                <a:spLocks noChangeArrowheads="1"/>
              </p:cNvSpPr>
              <p:nvPr/>
            </p:nvSpPr>
            <p:spPr bwMode="auto">
              <a:xfrm>
                <a:off x="3912" y="261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endParaRPr lang="en-US" altLang="en-US" smtClean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</p:grpSp>
      </p:grpSp>
      <p:sp>
        <p:nvSpPr>
          <p:cNvPr id="1817650" name="Text Box 50"/>
          <p:cNvSpPr txBox="1">
            <a:spLocks noChangeArrowheads="1"/>
          </p:cNvSpPr>
          <p:nvPr/>
        </p:nvSpPr>
        <p:spPr bwMode="auto">
          <a:xfrm>
            <a:off x="381000" y="3009900"/>
            <a:ext cx="2295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800" b="1" i="1" dirty="0" smtClean="0">
                <a:solidFill>
                  <a:srgbClr val="0000FF"/>
                </a:solidFill>
                <a:latin typeface="Arial" charset="0"/>
                <a:ea typeface="MS PGothic" pitchFamily="34" charset="-128"/>
                <a:cs typeface="Arial" charset="0"/>
              </a:rPr>
              <a:t>g</a:t>
            </a:r>
            <a:r>
              <a:rPr lang="en-US" altLang="en-US" sz="2800" b="1" dirty="0" smtClean="0">
                <a:solidFill>
                  <a:srgbClr val="0000FF"/>
                </a:solidFill>
                <a:latin typeface="Arial" charset="0"/>
                <a:ea typeface="MS PGothic" pitchFamily="34" charset="-128"/>
                <a:cs typeface="Arial" charset="0"/>
              </a:rPr>
              <a:t>(</a:t>
            </a:r>
            <a:r>
              <a:rPr lang="en-US" altLang="en-US" sz="2800" b="1" i="1" dirty="0" smtClean="0">
                <a:solidFill>
                  <a:srgbClr val="0000FF"/>
                </a:solidFill>
                <a:latin typeface="Arial" charset="0"/>
                <a:ea typeface="MS PGothic" pitchFamily="34" charset="-128"/>
                <a:cs typeface="Arial" charset="0"/>
              </a:rPr>
              <a:t>x</a:t>
            </a:r>
            <a:r>
              <a:rPr lang="en-US" altLang="en-US" sz="2800" b="1" dirty="0" smtClean="0">
                <a:solidFill>
                  <a:srgbClr val="0000FF"/>
                </a:solidFill>
                <a:latin typeface="Arial" charset="0"/>
                <a:ea typeface="MS PGothic" pitchFamily="34" charset="-128"/>
                <a:cs typeface="Arial" charset="0"/>
              </a:rPr>
              <a:t>) = 3</a:t>
            </a:r>
            <a:r>
              <a:rPr lang="en-US" altLang="en-US" sz="2800" b="1" i="1" dirty="0" smtClean="0">
                <a:solidFill>
                  <a:srgbClr val="0000FF"/>
                </a:solidFill>
                <a:latin typeface="Arial" charset="0"/>
                <a:ea typeface="MS PGothic" pitchFamily="34" charset="-128"/>
                <a:cs typeface="Arial" charset="0"/>
              </a:rPr>
              <a:t>x</a:t>
            </a:r>
            <a:r>
              <a:rPr lang="en-US" altLang="en-US" sz="2800" b="1" baseline="30000" dirty="0" smtClean="0">
                <a:solidFill>
                  <a:srgbClr val="0000FF"/>
                </a:solidFill>
                <a:latin typeface="Arial" charset="0"/>
                <a:ea typeface="MS PGothic" pitchFamily="34" charset="-128"/>
                <a:cs typeface="Arial" charset="0"/>
              </a:rPr>
              <a:t>2</a:t>
            </a:r>
            <a:endParaRPr lang="en-US" altLang="en-US" sz="2800" b="1" dirty="0" smtClean="0">
              <a:solidFill>
                <a:srgbClr val="0000FF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1817651" name="Text Box 51"/>
          <p:cNvSpPr txBox="1">
            <a:spLocks noChangeArrowheads="1"/>
          </p:cNvSpPr>
          <p:nvPr/>
        </p:nvSpPr>
        <p:spPr bwMode="auto">
          <a:xfrm>
            <a:off x="381000" y="4003675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800" b="1" i="1" smtClean="0">
                <a:solidFill>
                  <a:srgbClr val="008000"/>
                </a:solidFill>
                <a:latin typeface="Arial" charset="0"/>
                <a:ea typeface="MS PGothic" pitchFamily="34" charset="-128"/>
                <a:cs typeface="Arial" charset="0"/>
              </a:rPr>
              <a:t>h</a:t>
            </a:r>
            <a:r>
              <a:rPr lang="en-US" altLang="en-US" sz="2800" b="1" smtClean="0">
                <a:solidFill>
                  <a:srgbClr val="008000"/>
                </a:solidFill>
                <a:latin typeface="Arial" charset="0"/>
                <a:ea typeface="MS PGothic" pitchFamily="34" charset="-128"/>
                <a:cs typeface="Arial" charset="0"/>
              </a:rPr>
              <a:t>(</a:t>
            </a:r>
            <a:r>
              <a:rPr lang="en-US" altLang="en-US" sz="2800" b="1" i="1" smtClean="0">
                <a:solidFill>
                  <a:srgbClr val="008000"/>
                </a:solidFill>
                <a:latin typeface="Arial" charset="0"/>
                <a:ea typeface="MS PGothic" pitchFamily="34" charset="-128"/>
                <a:cs typeface="Arial" charset="0"/>
              </a:rPr>
              <a:t>x</a:t>
            </a:r>
            <a:r>
              <a:rPr lang="en-US" altLang="en-US" sz="2800" b="1" smtClean="0">
                <a:solidFill>
                  <a:srgbClr val="008000"/>
                </a:solidFill>
                <a:latin typeface="Arial" charset="0"/>
                <a:ea typeface="MS PGothic" pitchFamily="34" charset="-128"/>
                <a:cs typeface="Arial" charset="0"/>
              </a:rPr>
              <a:t>) = (1/3)</a:t>
            </a:r>
            <a:r>
              <a:rPr lang="en-US" altLang="en-US" sz="2800" b="1" i="1" smtClean="0">
                <a:solidFill>
                  <a:srgbClr val="008000"/>
                </a:solidFill>
                <a:latin typeface="Arial" charset="0"/>
                <a:ea typeface="MS PGothic" pitchFamily="34" charset="-128"/>
                <a:cs typeface="Arial" charset="0"/>
              </a:rPr>
              <a:t>x</a:t>
            </a:r>
            <a:r>
              <a:rPr lang="en-US" altLang="en-US" sz="2800" b="1" baseline="30000" smtClean="0">
                <a:solidFill>
                  <a:srgbClr val="008000"/>
                </a:solidFill>
                <a:latin typeface="Arial" charset="0"/>
                <a:ea typeface="MS PGothic" pitchFamily="34" charset="-128"/>
                <a:cs typeface="Arial" charset="0"/>
              </a:rPr>
              <a:t>2</a:t>
            </a:r>
            <a:endParaRPr lang="en-US" altLang="en-US" sz="2800" b="1" smtClean="0">
              <a:solidFill>
                <a:srgbClr val="008000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grpSp>
        <p:nvGrpSpPr>
          <p:cNvPr id="8" name="Group 52"/>
          <p:cNvGrpSpPr>
            <a:grpSpLocks/>
          </p:cNvGrpSpPr>
          <p:nvPr/>
        </p:nvGrpSpPr>
        <p:grpSpPr bwMode="auto">
          <a:xfrm>
            <a:off x="4749800" y="1652588"/>
            <a:ext cx="3014663" cy="2347912"/>
            <a:chOff x="2992" y="1185"/>
            <a:chExt cx="1899" cy="1479"/>
          </a:xfrm>
        </p:grpSpPr>
        <p:grpSp>
          <p:nvGrpSpPr>
            <p:cNvPr id="34835" name="Group 53"/>
            <p:cNvGrpSpPr>
              <a:grpSpLocks/>
            </p:cNvGrpSpPr>
            <p:nvPr/>
          </p:nvGrpSpPr>
          <p:grpSpPr bwMode="auto">
            <a:xfrm>
              <a:off x="2992" y="1185"/>
              <a:ext cx="1899" cy="1458"/>
              <a:chOff x="2986" y="2532"/>
              <a:chExt cx="1899" cy="1458"/>
            </a:xfrm>
          </p:grpSpPr>
          <p:grpSp>
            <p:nvGrpSpPr>
              <p:cNvPr id="34840" name="Group 54"/>
              <p:cNvGrpSpPr>
                <a:grpSpLocks/>
              </p:cNvGrpSpPr>
              <p:nvPr/>
            </p:nvGrpSpPr>
            <p:grpSpPr bwMode="auto">
              <a:xfrm>
                <a:off x="2997" y="2589"/>
                <a:ext cx="1878" cy="1401"/>
                <a:chOff x="2997" y="2589"/>
                <a:chExt cx="1878" cy="1401"/>
              </a:xfrm>
            </p:grpSpPr>
            <p:sp>
              <p:nvSpPr>
                <p:cNvPr id="34843" name="Freeform 55"/>
                <p:cNvSpPr>
                  <a:spLocks/>
                </p:cNvSpPr>
                <p:nvPr/>
              </p:nvSpPr>
              <p:spPr bwMode="auto">
                <a:xfrm>
                  <a:off x="3936" y="2589"/>
                  <a:ext cx="939" cy="1401"/>
                </a:xfrm>
                <a:custGeom>
                  <a:avLst/>
                  <a:gdLst>
                    <a:gd name="T0" fmla="*/ 0 w 939"/>
                    <a:gd name="T1" fmla="*/ 1401 h 1401"/>
                    <a:gd name="T2" fmla="*/ 156 w 939"/>
                    <a:gd name="T3" fmla="*/ 1323 h 1401"/>
                    <a:gd name="T4" fmla="*/ 312 w 939"/>
                    <a:gd name="T5" fmla="*/ 1194 h 1401"/>
                    <a:gd name="T6" fmla="*/ 474 w 939"/>
                    <a:gd name="T7" fmla="*/ 999 h 1401"/>
                    <a:gd name="T8" fmla="*/ 588 w 939"/>
                    <a:gd name="T9" fmla="*/ 819 h 1401"/>
                    <a:gd name="T10" fmla="*/ 699 w 939"/>
                    <a:gd name="T11" fmla="*/ 600 h 1401"/>
                    <a:gd name="T12" fmla="*/ 798 w 939"/>
                    <a:gd name="T13" fmla="*/ 393 h 1401"/>
                    <a:gd name="T14" fmla="*/ 870 w 939"/>
                    <a:gd name="T15" fmla="*/ 201 h 1401"/>
                    <a:gd name="T16" fmla="*/ 939 w 939"/>
                    <a:gd name="T17" fmla="*/ 0 h 140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939"/>
                    <a:gd name="T28" fmla="*/ 0 h 1401"/>
                    <a:gd name="T29" fmla="*/ 939 w 939"/>
                    <a:gd name="T30" fmla="*/ 1401 h 140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939" h="1401">
                      <a:moveTo>
                        <a:pt x="0" y="1401"/>
                      </a:moveTo>
                      <a:cubicBezTo>
                        <a:pt x="26" y="1388"/>
                        <a:pt x="104" y="1357"/>
                        <a:pt x="156" y="1323"/>
                      </a:cubicBezTo>
                      <a:cubicBezTo>
                        <a:pt x="208" y="1289"/>
                        <a:pt x="259" y="1248"/>
                        <a:pt x="312" y="1194"/>
                      </a:cubicBezTo>
                      <a:cubicBezTo>
                        <a:pt x="365" y="1140"/>
                        <a:pt x="428" y="1061"/>
                        <a:pt x="474" y="999"/>
                      </a:cubicBezTo>
                      <a:cubicBezTo>
                        <a:pt x="520" y="937"/>
                        <a:pt x="551" y="885"/>
                        <a:pt x="588" y="819"/>
                      </a:cubicBezTo>
                      <a:cubicBezTo>
                        <a:pt x="625" y="753"/>
                        <a:pt x="664" y="671"/>
                        <a:pt x="699" y="600"/>
                      </a:cubicBezTo>
                      <a:cubicBezTo>
                        <a:pt x="734" y="529"/>
                        <a:pt x="770" y="459"/>
                        <a:pt x="798" y="393"/>
                      </a:cubicBezTo>
                      <a:cubicBezTo>
                        <a:pt x="826" y="327"/>
                        <a:pt x="846" y="267"/>
                        <a:pt x="870" y="201"/>
                      </a:cubicBezTo>
                      <a:cubicBezTo>
                        <a:pt x="894" y="135"/>
                        <a:pt x="925" y="42"/>
                        <a:pt x="939" y="0"/>
                      </a:cubicBezTo>
                    </a:path>
                  </a:pathLst>
                </a:custGeom>
                <a:noFill/>
                <a:ln w="38100" cmpd="sng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algn="l"/>
                  <a:endParaRPr lang="en-US" sz="2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4844" name="Freeform 56"/>
                <p:cNvSpPr>
                  <a:spLocks/>
                </p:cNvSpPr>
                <p:nvPr/>
              </p:nvSpPr>
              <p:spPr bwMode="auto">
                <a:xfrm flipH="1">
                  <a:off x="2997" y="2589"/>
                  <a:ext cx="939" cy="1401"/>
                </a:xfrm>
                <a:custGeom>
                  <a:avLst/>
                  <a:gdLst>
                    <a:gd name="T0" fmla="*/ 0 w 939"/>
                    <a:gd name="T1" fmla="*/ 1401 h 1401"/>
                    <a:gd name="T2" fmla="*/ 156 w 939"/>
                    <a:gd name="T3" fmla="*/ 1323 h 1401"/>
                    <a:gd name="T4" fmla="*/ 312 w 939"/>
                    <a:gd name="T5" fmla="*/ 1194 h 1401"/>
                    <a:gd name="T6" fmla="*/ 474 w 939"/>
                    <a:gd name="T7" fmla="*/ 999 h 1401"/>
                    <a:gd name="T8" fmla="*/ 588 w 939"/>
                    <a:gd name="T9" fmla="*/ 819 h 1401"/>
                    <a:gd name="T10" fmla="*/ 699 w 939"/>
                    <a:gd name="T11" fmla="*/ 600 h 1401"/>
                    <a:gd name="T12" fmla="*/ 798 w 939"/>
                    <a:gd name="T13" fmla="*/ 393 h 1401"/>
                    <a:gd name="T14" fmla="*/ 870 w 939"/>
                    <a:gd name="T15" fmla="*/ 201 h 1401"/>
                    <a:gd name="T16" fmla="*/ 939 w 939"/>
                    <a:gd name="T17" fmla="*/ 0 h 140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939"/>
                    <a:gd name="T28" fmla="*/ 0 h 1401"/>
                    <a:gd name="T29" fmla="*/ 939 w 939"/>
                    <a:gd name="T30" fmla="*/ 1401 h 140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939" h="1401">
                      <a:moveTo>
                        <a:pt x="0" y="1401"/>
                      </a:moveTo>
                      <a:cubicBezTo>
                        <a:pt x="26" y="1388"/>
                        <a:pt x="104" y="1357"/>
                        <a:pt x="156" y="1323"/>
                      </a:cubicBezTo>
                      <a:cubicBezTo>
                        <a:pt x="208" y="1289"/>
                        <a:pt x="259" y="1248"/>
                        <a:pt x="312" y="1194"/>
                      </a:cubicBezTo>
                      <a:cubicBezTo>
                        <a:pt x="365" y="1140"/>
                        <a:pt x="428" y="1061"/>
                        <a:pt x="474" y="999"/>
                      </a:cubicBezTo>
                      <a:cubicBezTo>
                        <a:pt x="520" y="937"/>
                        <a:pt x="551" y="885"/>
                        <a:pt x="588" y="819"/>
                      </a:cubicBezTo>
                      <a:cubicBezTo>
                        <a:pt x="625" y="753"/>
                        <a:pt x="664" y="671"/>
                        <a:pt x="699" y="600"/>
                      </a:cubicBezTo>
                      <a:cubicBezTo>
                        <a:pt x="734" y="529"/>
                        <a:pt x="770" y="459"/>
                        <a:pt x="798" y="393"/>
                      </a:cubicBezTo>
                      <a:cubicBezTo>
                        <a:pt x="826" y="327"/>
                        <a:pt x="846" y="267"/>
                        <a:pt x="870" y="201"/>
                      </a:cubicBezTo>
                      <a:cubicBezTo>
                        <a:pt x="894" y="135"/>
                        <a:pt x="925" y="42"/>
                        <a:pt x="939" y="0"/>
                      </a:cubicBezTo>
                    </a:path>
                  </a:pathLst>
                </a:custGeom>
                <a:noFill/>
                <a:ln w="38100" cmpd="sng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algn="l"/>
                  <a:endParaRPr lang="en-US" sz="2400" smtClean="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34841" name="Line 57"/>
              <p:cNvSpPr>
                <a:spLocks noChangeShapeType="1"/>
              </p:cNvSpPr>
              <p:nvPr/>
            </p:nvSpPr>
            <p:spPr bwMode="auto">
              <a:xfrm flipV="1">
                <a:off x="4864" y="2532"/>
                <a:ext cx="21" cy="108"/>
              </a:xfrm>
              <a:prstGeom prst="line">
                <a:avLst/>
              </a:prstGeom>
              <a:noFill/>
              <a:ln w="9525">
                <a:solidFill>
                  <a:srgbClr val="008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l"/>
                <a:endParaRPr lang="en-US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842" name="Line 58"/>
              <p:cNvSpPr>
                <a:spLocks noChangeShapeType="1"/>
              </p:cNvSpPr>
              <p:nvPr/>
            </p:nvSpPr>
            <p:spPr bwMode="auto">
              <a:xfrm flipH="1" flipV="1">
                <a:off x="2986" y="2532"/>
                <a:ext cx="21" cy="108"/>
              </a:xfrm>
              <a:prstGeom prst="line">
                <a:avLst/>
              </a:prstGeom>
              <a:noFill/>
              <a:ln w="9525">
                <a:solidFill>
                  <a:srgbClr val="008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l"/>
                <a:endParaRPr lang="en-US" sz="240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4836" name="Group 59"/>
            <p:cNvGrpSpPr>
              <a:grpSpLocks/>
            </p:cNvGrpSpPr>
            <p:nvPr/>
          </p:nvGrpSpPr>
          <p:grpSpPr bwMode="auto">
            <a:xfrm>
              <a:off x="3334" y="2040"/>
              <a:ext cx="1200" cy="624"/>
              <a:chOff x="3336" y="3384"/>
              <a:chExt cx="1200" cy="624"/>
            </a:xfrm>
          </p:grpSpPr>
          <p:sp>
            <p:nvSpPr>
              <p:cNvPr id="34837" name="Oval 60"/>
              <p:cNvSpPr>
                <a:spLocks noChangeArrowheads="1"/>
              </p:cNvSpPr>
              <p:nvPr/>
            </p:nvSpPr>
            <p:spPr bwMode="auto">
              <a:xfrm>
                <a:off x="3336" y="338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endParaRPr lang="en-US" altLang="en-US" smtClean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34838" name="Oval 61"/>
              <p:cNvSpPr>
                <a:spLocks noChangeArrowheads="1"/>
              </p:cNvSpPr>
              <p:nvPr/>
            </p:nvSpPr>
            <p:spPr bwMode="auto">
              <a:xfrm>
                <a:off x="4488" y="338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endParaRPr lang="en-US" altLang="en-US" smtClean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34839" name="Oval 62"/>
              <p:cNvSpPr>
                <a:spLocks noChangeArrowheads="1"/>
              </p:cNvSpPr>
              <p:nvPr/>
            </p:nvSpPr>
            <p:spPr bwMode="auto">
              <a:xfrm>
                <a:off x="3916" y="39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endParaRPr lang="en-US" altLang="en-US" smtClean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</p:grpSp>
      </p:grpSp>
      <p:grpSp>
        <p:nvGrpSpPr>
          <p:cNvPr id="12" name="Group 63"/>
          <p:cNvGrpSpPr>
            <a:grpSpLocks/>
          </p:cNvGrpSpPr>
          <p:nvPr/>
        </p:nvGrpSpPr>
        <p:grpSpPr bwMode="auto">
          <a:xfrm>
            <a:off x="5745163" y="1611313"/>
            <a:ext cx="1004887" cy="2389187"/>
            <a:chOff x="4389" y="2503"/>
            <a:chExt cx="633" cy="1505"/>
          </a:xfrm>
        </p:grpSpPr>
        <p:grpSp>
          <p:nvGrpSpPr>
            <p:cNvPr id="34826" name="Group 64"/>
            <p:cNvGrpSpPr>
              <a:grpSpLocks/>
            </p:cNvGrpSpPr>
            <p:nvPr/>
          </p:nvGrpSpPr>
          <p:grpSpPr bwMode="auto">
            <a:xfrm>
              <a:off x="4389" y="2541"/>
              <a:ext cx="633" cy="1452"/>
              <a:chOff x="4389" y="2541"/>
              <a:chExt cx="633" cy="1452"/>
            </a:xfrm>
          </p:grpSpPr>
          <p:sp>
            <p:nvSpPr>
              <p:cNvPr id="34833" name="Freeform 65"/>
              <p:cNvSpPr>
                <a:spLocks/>
              </p:cNvSpPr>
              <p:nvPr/>
            </p:nvSpPr>
            <p:spPr bwMode="auto">
              <a:xfrm>
                <a:off x="4704" y="2541"/>
                <a:ext cx="318" cy="1452"/>
              </a:xfrm>
              <a:custGeom>
                <a:avLst/>
                <a:gdLst>
                  <a:gd name="T0" fmla="*/ 0 w 318"/>
                  <a:gd name="T1" fmla="*/ 1443 h 1455"/>
                  <a:gd name="T2" fmla="*/ 78 w 318"/>
                  <a:gd name="T3" fmla="*/ 1323 h 1455"/>
                  <a:gd name="T4" fmla="*/ 141 w 318"/>
                  <a:gd name="T5" fmla="*/ 1135 h 1455"/>
                  <a:gd name="T6" fmla="*/ 180 w 318"/>
                  <a:gd name="T7" fmla="*/ 970 h 1455"/>
                  <a:gd name="T8" fmla="*/ 210 w 318"/>
                  <a:gd name="T9" fmla="*/ 781 h 1455"/>
                  <a:gd name="T10" fmla="*/ 246 w 318"/>
                  <a:gd name="T11" fmla="*/ 584 h 1455"/>
                  <a:gd name="T12" fmla="*/ 273 w 318"/>
                  <a:gd name="T13" fmla="*/ 398 h 1455"/>
                  <a:gd name="T14" fmla="*/ 306 w 318"/>
                  <a:gd name="T15" fmla="*/ 165 h 1455"/>
                  <a:gd name="T16" fmla="*/ 318 w 318"/>
                  <a:gd name="T17" fmla="*/ 0 h 145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18"/>
                  <a:gd name="T28" fmla="*/ 0 h 1455"/>
                  <a:gd name="T29" fmla="*/ 318 w 318"/>
                  <a:gd name="T30" fmla="*/ 1455 h 145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18" h="1455">
                    <a:moveTo>
                      <a:pt x="0" y="1455"/>
                    </a:moveTo>
                    <a:cubicBezTo>
                      <a:pt x="13" y="1435"/>
                      <a:pt x="54" y="1387"/>
                      <a:pt x="78" y="1335"/>
                    </a:cubicBezTo>
                    <a:cubicBezTo>
                      <a:pt x="102" y="1283"/>
                      <a:pt x="124" y="1202"/>
                      <a:pt x="141" y="1143"/>
                    </a:cubicBezTo>
                    <a:cubicBezTo>
                      <a:pt x="158" y="1084"/>
                      <a:pt x="168" y="1037"/>
                      <a:pt x="180" y="978"/>
                    </a:cubicBezTo>
                    <a:cubicBezTo>
                      <a:pt x="192" y="919"/>
                      <a:pt x="199" y="854"/>
                      <a:pt x="210" y="789"/>
                    </a:cubicBezTo>
                    <a:cubicBezTo>
                      <a:pt x="221" y="724"/>
                      <a:pt x="236" y="652"/>
                      <a:pt x="246" y="588"/>
                    </a:cubicBezTo>
                    <a:cubicBezTo>
                      <a:pt x="256" y="524"/>
                      <a:pt x="263" y="472"/>
                      <a:pt x="273" y="402"/>
                    </a:cubicBezTo>
                    <a:cubicBezTo>
                      <a:pt x="283" y="332"/>
                      <a:pt x="298" y="232"/>
                      <a:pt x="306" y="165"/>
                    </a:cubicBezTo>
                    <a:cubicBezTo>
                      <a:pt x="314" y="98"/>
                      <a:pt x="316" y="34"/>
                      <a:pt x="318" y="0"/>
                    </a:cubicBezTo>
                  </a:path>
                </a:pathLst>
              </a:custGeom>
              <a:noFill/>
              <a:ln w="38100" cmpd="sng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pPr algn="l"/>
                <a:endParaRPr lang="en-US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834" name="Freeform 66"/>
              <p:cNvSpPr>
                <a:spLocks/>
              </p:cNvSpPr>
              <p:nvPr/>
            </p:nvSpPr>
            <p:spPr bwMode="auto">
              <a:xfrm flipH="1">
                <a:off x="4389" y="2541"/>
                <a:ext cx="318" cy="1449"/>
              </a:xfrm>
              <a:custGeom>
                <a:avLst/>
                <a:gdLst>
                  <a:gd name="T0" fmla="*/ 0 w 318"/>
                  <a:gd name="T1" fmla="*/ 1431 h 1455"/>
                  <a:gd name="T2" fmla="*/ 78 w 318"/>
                  <a:gd name="T3" fmla="*/ 1314 h 1455"/>
                  <a:gd name="T4" fmla="*/ 141 w 318"/>
                  <a:gd name="T5" fmla="*/ 1123 h 1455"/>
                  <a:gd name="T6" fmla="*/ 180 w 318"/>
                  <a:gd name="T7" fmla="*/ 962 h 1455"/>
                  <a:gd name="T8" fmla="*/ 210 w 318"/>
                  <a:gd name="T9" fmla="*/ 777 h 1455"/>
                  <a:gd name="T10" fmla="*/ 246 w 318"/>
                  <a:gd name="T11" fmla="*/ 580 h 1455"/>
                  <a:gd name="T12" fmla="*/ 273 w 318"/>
                  <a:gd name="T13" fmla="*/ 394 h 1455"/>
                  <a:gd name="T14" fmla="*/ 306 w 318"/>
                  <a:gd name="T15" fmla="*/ 161 h 1455"/>
                  <a:gd name="T16" fmla="*/ 318 w 318"/>
                  <a:gd name="T17" fmla="*/ 0 h 145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18"/>
                  <a:gd name="T28" fmla="*/ 0 h 1455"/>
                  <a:gd name="T29" fmla="*/ 318 w 318"/>
                  <a:gd name="T30" fmla="*/ 1455 h 145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18" h="1455">
                    <a:moveTo>
                      <a:pt x="0" y="1455"/>
                    </a:moveTo>
                    <a:cubicBezTo>
                      <a:pt x="13" y="1435"/>
                      <a:pt x="54" y="1387"/>
                      <a:pt x="78" y="1335"/>
                    </a:cubicBezTo>
                    <a:cubicBezTo>
                      <a:pt x="102" y="1283"/>
                      <a:pt x="124" y="1202"/>
                      <a:pt x="141" y="1143"/>
                    </a:cubicBezTo>
                    <a:cubicBezTo>
                      <a:pt x="158" y="1084"/>
                      <a:pt x="168" y="1037"/>
                      <a:pt x="180" y="978"/>
                    </a:cubicBezTo>
                    <a:cubicBezTo>
                      <a:pt x="192" y="919"/>
                      <a:pt x="199" y="854"/>
                      <a:pt x="210" y="789"/>
                    </a:cubicBezTo>
                    <a:cubicBezTo>
                      <a:pt x="221" y="724"/>
                      <a:pt x="236" y="652"/>
                      <a:pt x="246" y="588"/>
                    </a:cubicBezTo>
                    <a:cubicBezTo>
                      <a:pt x="256" y="524"/>
                      <a:pt x="263" y="472"/>
                      <a:pt x="273" y="402"/>
                    </a:cubicBezTo>
                    <a:cubicBezTo>
                      <a:pt x="283" y="332"/>
                      <a:pt x="298" y="232"/>
                      <a:pt x="306" y="165"/>
                    </a:cubicBezTo>
                    <a:cubicBezTo>
                      <a:pt x="314" y="98"/>
                      <a:pt x="316" y="34"/>
                      <a:pt x="318" y="0"/>
                    </a:cubicBezTo>
                  </a:path>
                </a:pathLst>
              </a:custGeom>
              <a:noFill/>
              <a:ln w="38100" cmpd="sng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pPr algn="l"/>
                <a:endParaRPr lang="en-US" sz="240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4827" name="Group 67"/>
            <p:cNvGrpSpPr>
              <a:grpSpLocks/>
            </p:cNvGrpSpPr>
            <p:nvPr/>
          </p:nvGrpSpPr>
          <p:grpSpPr bwMode="auto">
            <a:xfrm>
              <a:off x="4488" y="3384"/>
              <a:ext cx="432" cy="624"/>
              <a:chOff x="4488" y="3384"/>
              <a:chExt cx="432" cy="624"/>
            </a:xfrm>
          </p:grpSpPr>
          <p:sp>
            <p:nvSpPr>
              <p:cNvPr id="34830" name="Oval 68"/>
              <p:cNvSpPr>
                <a:spLocks noChangeArrowheads="1"/>
              </p:cNvSpPr>
              <p:nvPr/>
            </p:nvSpPr>
            <p:spPr bwMode="auto">
              <a:xfrm>
                <a:off x="4488" y="338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endParaRPr lang="en-US" altLang="en-US" smtClean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34831" name="Oval 69"/>
              <p:cNvSpPr>
                <a:spLocks noChangeArrowheads="1"/>
              </p:cNvSpPr>
              <p:nvPr/>
            </p:nvSpPr>
            <p:spPr bwMode="auto">
              <a:xfrm>
                <a:off x="4872" y="338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endParaRPr lang="en-US" altLang="en-US" smtClean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34832" name="Oval 70"/>
              <p:cNvSpPr>
                <a:spLocks noChangeArrowheads="1"/>
              </p:cNvSpPr>
              <p:nvPr/>
            </p:nvSpPr>
            <p:spPr bwMode="auto">
              <a:xfrm>
                <a:off x="4680" y="39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endParaRPr lang="en-US" altLang="en-US" smtClean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</p:grpSp>
        <p:sp>
          <p:nvSpPr>
            <p:cNvPr id="34828" name="Line 71"/>
            <p:cNvSpPr>
              <a:spLocks noChangeShapeType="1"/>
            </p:cNvSpPr>
            <p:nvPr/>
          </p:nvSpPr>
          <p:spPr bwMode="auto">
            <a:xfrm flipV="1">
              <a:off x="5022" y="2503"/>
              <a:ext cx="0" cy="19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34829" name="Line 72"/>
            <p:cNvSpPr>
              <a:spLocks noChangeShapeType="1"/>
            </p:cNvSpPr>
            <p:nvPr/>
          </p:nvSpPr>
          <p:spPr bwMode="auto">
            <a:xfrm flipV="1">
              <a:off x="4389" y="2515"/>
              <a:ext cx="0" cy="19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34825" name="Rectangle 6"/>
          <p:cNvSpPr>
            <a:spLocks noChangeArrowheads="1"/>
          </p:cNvSpPr>
          <p:nvPr/>
        </p:nvSpPr>
        <p:spPr bwMode="auto">
          <a:xfrm>
            <a:off x="457200" y="214313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4400" b="1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Example (cont)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9515" y="5599093"/>
            <a:ext cx="5583810" cy="95410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</a:t>
            </a:r>
            <a:r>
              <a:rPr lang="en-US" sz="2800" b="1" dirty="0" smtClean="0">
                <a:solidFill>
                  <a:srgbClr val="FF3300"/>
                </a:solidFill>
              </a:rPr>
              <a:t>axis of symmetry </a:t>
            </a:r>
            <a:r>
              <a:rPr lang="en-US" sz="2800" dirty="0" smtClean="0"/>
              <a:t>for all three of these graphs is the vertical line x = 0</a:t>
            </a:r>
            <a:endParaRPr lang="en-US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701334" y="4399746"/>
            <a:ext cx="6038025" cy="95410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</a:t>
            </a:r>
            <a:r>
              <a:rPr lang="en-US" sz="2800" b="1" dirty="0" smtClean="0">
                <a:solidFill>
                  <a:srgbClr val="0000FF"/>
                </a:solidFill>
              </a:rPr>
              <a:t>vertex</a:t>
            </a:r>
            <a:r>
              <a:rPr lang="en-US" sz="2800" dirty="0" smtClean="0"/>
              <a:t> of all three of these graphs is the point (0,0).</a:t>
            </a:r>
            <a:endParaRPr lang="en-US" sz="2800" dirty="0"/>
          </a:p>
        </p:txBody>
      </p:sp>
      <p:cxnSp>
        <p:nvCxnSpPr>
          <p:cNvPr id="77" name="Straight Arrow Connector 76"/>
          <p:cNvCxnSpPr/>
          <p:nvPr/>
        </p:nvCxnSpPr>
        <p:spPr bwMode="auto">
          <a:xfrm flipV="1">
            <a:off x="4114800" y="4003675"/>
            <a:ext cx="2130425" cy="568325"/>
          </a:xfrm>
          <a:prstGeom prst="straightConnector1">
            <a:avLst/>
          </a:prstGeom>
          <a:noFill/>
          <a:ln w="38100" cap="flat" cmpd="sng" algn="ctr">
            <a:solidFill>
              <a:srgbClr val="000000"/>
            </a:solidFill>
            <a:prstDash val="dash"/>
            <a:round/>
            <a:headEnd type="none" w="med" len="med"/>
            <a:tailEnd type="arrow"/>
          </a:ln>
          <a:effectLst>
            <a:outerShdw blurRad="50800" dist="50800" dir="5400000" sx="15000" sy="15000" algn="ctr" rotWithShape="0">
              <a:srgbClr val="FFFF00"/>
            </a:outerShdw>
          </a:effectLst>
        </p:spPr>
      </p:cxnSp>
      <p:cxnSp>
        <p:nvCxnSpPr>
          <p:cNvPr id="75" name="Straight Arrow Connector 74"/>
          <p:cNvCxnSpPr/>
          <p:nvPr/>
        </p:nvCxnSpPr>
        <p:spPr bwMode="auto">
          <a:xfrm flipV="1">
            <a:off x="6248401" y="1405600"/>
            <a:ext cx="0" cy="502920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8948133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7650" grpId="0" build="p" autoUpdateAnimBg="0"/>
      <p:bldP spid="1817651" grpId="0" build="p" autoUpdateAnimBg="0"/>
      <p:bldP spid="74" grpId="0" animBg="1"/>
      <p:bldP spid="2" grpId="0" animBg="1"/>
      <p:bldP spid="2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1295400"/>
            <a:ext cx="8229600" cy="48307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altLang="en-US" dirty="0" smtClean="0">
                <a:latin typeface="Arial" charset="0"/>
                <a:cs typeface="Times New Roman" pitchFamily="18" charset="0"/>
              </a:rPr>
              <a:t>Graph </a:t>
            </a:r>
            <a:r>
              <a:rPr lang="en-US" altLang="en-US" b="1" i="1" dirty="0" smtClean="0">
                <a:solidFill>
                  <a:srgbClr val="FF3300"/>
                </a:solidFill>
                <a:latin typeface="Arial" charset="0"/>
                <a:cs typeface="Times New Roman" pitchFamily="18" charset="0"/>
              </a:rPr>
              <a:t>g</a:t>
            </a:r>
            <a:r>
              <a:rPr lang="en-US" altLang="en-US" b="1" dirty="0" smtClean="0">
                <a:solidFill>
                  <a:srgbClr val="FF3300"/>
                </a:solidFill>
                <a:latin typeface="Arial" charset="0"/>
                <a:cs typeface="Times New Roman" pitchFamily="18" charset="0"/>
              </a:rPr>
              <a:t>(</a:t>
            </a:r>
            <a:r>
              <a:rPr lang="en-US" altLang="en-US" b="1" i="1" dirty="0" smtClean="0">
                <a:solidFill>
                  <a:srgbClr val="FF3300"/>
                </a:solidFill>
                <a:latin typeface="Arial" charset="0"/>
                <a:cs typeface="Times New Roman" pitchFamily="18" charset="0"/>
              </a:rPr>
              <a:t>x</a:t>
            </a:r>
            <a:r>
              <a:rPr lang="en-US" altLang="en-US" b="1" dirty="0" smtClean="0">
                <a:solidFill>
                  <a:srgbClr val="FF3300"/>
                </a:solidFill>
                <a:latin typeface="Arial" charset="0"/>
                <a:cs typeface="Times New Roman" pitchFamily="18" charset="0"/>
              </a:rPr>
              <a:t>) = –4(</a:t>
            </a:r>
            <a:r>
              <a:rPr lang="en-US" altLang="en-US" b="1" i="1" dirty="0" smtClean="0">
                <a:solidFill>
                  <a:srgbClr val="FF3300"/>
                </a:solidFill>
                <a:latin typeface="Arial" charset="0"/>
                <a:cs typeface="Times New Roman" pitchFamily="18" charset="0"/>
              </a:rPr>
              <a:t>x</a:t>
            </a:r>
            <a:r>
              <a:rPr lang="en-US" altLang="en-US" b="1" dirty="0" smtClean="0">
                <a:solidFill>
                  <a:srgbClr val="FF3300"/>
                </a:solidFill>
                <a:latin typeface="Arial" charset="0"/>
                <a:cs typeface="Times New Roman" pitchFamily="18" charset="0"/>
              </a:rPr>
              <a:t> + 2)</a:t>
            </a:r>
            <a:r>
              <a:rPr lang="en-US" altLang="en-US" b="1" baseline="30000" dirty="0" smtClean="0">
                <a:solidFill>
                  <a:srgbClr val="FF3300"/>
                </a:solidFill>
                <a:latin typeface="Arial" charset="0"/>
                <a:cs typeface="Times New Roman" pitchFamily="18" charset="0"/>
              </a:rPr>
              <a:t>2</a:t>
            </a:r>
            <a:r>
              <a:rPr lang="en-US" altLang="en-US" b="1" dirty="0" smtClean="0">
                <a:solidFill>
                  <a:srgbClr val="FF3300"/>
                </a:solidFill>
                <a:latin typeface="Arial" charset="0"/>
                <a:cs typeface="Times New Roman" pitchFamily="18" charset="0"/>
              </a:rPr>
              <a:t> – 1</a:t>
            </a:r>
            <a:r>
              <a:rPr lang="en-US" altLang="en-US" dirty="0" smtClean="0">
                <a:latin typeface="Arial" charset="0"/>
                <a:cs typeface="Times New Roman" pitchFamily="18" charset="0"/>
              </a:rPr>
              <a:t>. Find the vertex and axis of symmetry. </a:t>
            </a:r>
          </a:p>
          <a:p>
            <a:pPr marL="457200" indent="-457200">
              <a:buSzPct val="85000"/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Arial" charset="0"/>
                <a:cs typeface="Times New Roman" pitchFamily="18" charset="0"/>
              </a:rPr>
              <a:t>Rewrite the function:  </a:t>
            </a:r>
            <a:r>
              <a:rPr lang="en-US" altLang="en-US" i="1" dirty="0" smtClean="0">
                <a:latin typeface="Arial" charset="0"/>
                <a:cs typeface="Times New Roman" pitchFamily="18" charset="0"/>
              </a:rPr>
              <a:t>g</a:t>
            </a:r>
            <a:r>
              <a:rPr lang="en-US" altLang="en-US" dirty="0" smtClean="0">
                <a:latin typeface="Arial" charset="0"/>
                <a:cs typeface="Times New Roman" pitchFamily="18" charset="0"/>
              </a:rPr>
              <a:t>(</a:t>
            </a:r>
            <a:r>
              <a:rPr lang="en-US" altLang="en-US" i="1" dirty="0" smtClean="0">
                <a:latin typeface="Arial" charset="0"/>
                <a:cs typeface="Times New Roman" pitchFamily="18" charset="0"/>
              </a:rPr>
              <a:t>x</a:t>
            </a:r>
            <a:r>
              <a:rPr lang="en-US" altLang="en-US" dirty="0" smtClean="0">
                <a:latin typeface="Arial" charset="0"/>
                <a:cs typeface="Times New Roman" pitchFamily="18" charset="0"/>
              </a:rPr>
              <a:t>) = –4(</a:t>
            </a:r>
            <a:r>
              <a:rPr lang="en-US" altLang="en-US" i="1" dirty="0" smtClean="0">
                <a:latin typeface="Arial" charset="0"/>
                <a:cs typeface="Times New Roman" pitchFamily="18" charset="0"/>
              </a:rPr>
              <a:t>x</a:t>
            </a:r>
            <a:r>
              <a:rPr lang="en-US" altLang="en-US" dirty="0" smtClean="0">
                <a:latin typeface="Arial" charset="0"/>
                <a:cs typeface="Times New Roman" pitchFamily="18" charset="0"/>
              </a:rPr>
              <a:t> – (–2))</a:t>
            </a:r>
            <a:r>
              <a:rPr lang="en-US" altLang="en-US" baseline="30000" dirty="0" smtClean="0">
                <a:latin typeface="Arial" charset="0"/>
                <a:cs typeface="Times New Roman" pitchFamily="18" charset="0"/>
              </a:rPr>
              <a:t>2</a:t>
            </a:r>
            <a:r>
              <a:rPr lang="en-US" altLang="en-US" dirty="0" smtClean="0">
                <a:latin typeface="Arial" charset="0"/>
                <a:cs typeface="Times New Roman" pitchFamily="18" charset="0"/>
              </a:rPr>
              <a:t> – 1.</a:t>
            </a:r>
          </a:p>
          <a:p>
            <a:pPr marL="457200" indent="-457200">
              <a:spcBef>
                <a:spcPts val="0"/>
              </a:spcBef>
              <a:buSzPct val="85000"/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charset="0"/>
                <a:cs typeface="Times New Roman" pitchFamily="18" charset="0"/>
              </a:rPr>
              <a:t>The graphs </a:t>
            </a:r>
            <a:r>
              <a:rPr lang="en-US" altLang="en-US" b="1" dirty="0">
                <a:latin typeface="Arial" charset="0"/>
                <a:cs typeface="Times New Roman" pitchFamily="18" charset="0"/>
              </a:rPr>
              <a:t>opens down </a:t>
            </a:r>
            <a:r>
              <a:rPr lang="en-US" altLang="en-US" dirty="0">
                <a:latin typeface="Arial" charset="0"/>
                <a:cs typeface="Times New Roman" pitchFamily="18" charset="0"/>
              </a:rPr>
              <a:t>and </a:t>
            </a:r>
            <a:br>
              <a:rPr lang="en-US" altLang="en-US" dirty="0">
                <a:latin typeface="Arial" charset="0"/>
                <a:cs typeface="Times New Roman" pitchFamily="18" charset="0"/>
              </a:rPr>
            </a:br>
            <a:r>
              <a:rPr lang="en-US" altLang="en-US" dirty="0">
                <a:latin typeface="Arial" charset="0"/>
                <a:cs typeface="Times New Roman" pitchFamily="18" charset="0"/>
              </a:rPr>
              <a:t>is </a:t>
            </a:r>
            <a:r>
              <a:rPr lang="en-US" altLang="en-US" b="1" dirty="0" smtClean="0">
                <a:latin typeface="Arial" charset="0"/>
                <a:cs typeface="Times New Roman" pitchFamily="18" charset="0"/>
              </a:rPr>
              <a:t>narrower than </a:t>
            </a:r>
            <a:r>
              <a:rPr lang="en-US" altLang="en-US" b="1" dirty="0">
                <a:solidFill>
                  <a:srgbClr val="0000FF"/>
                </a:solidFill>
                <a:latin typeface="Arial" charset="0"/>
                <a:cs typeface="Times New Roman" pitchFamily="18" charset="0"/>
              </a:rPr>
              <a:t>f(x) = x</a:t>
            </a:r>
            <a:r>
              <a:rPr lang="en-US" altLang="en-US" b="1" baseline="30000" dirty="0">
                <a:solidFill>
                  <a:srgbClr val="0000FF"/>
                </a:solidFill>
                <a:latin typeface="Arial" charset="0"/>
                <a:cs typeface="Times New Roman" pitchFamily="18" charset="0"/>
              </a:rPr>
              <a:t>2 </a:t>
            </a:r>
            <a:r>
              <a:rPr lang="en-US" altLang="en-US" dirty="0" smtClean="0">
                <a:latin typeface="Arial" charset="0"/>
                <a:cs typeface="Times New Roman" pitchFamily="18" charset="0"/>
              </a:rPr>
              <a:t>. </a:t>
            </a:r>
            <a:endParaRPr lang="en-US" altLang="en-US" dirty="0">
              <a:latin typeface="Arial" charset="0"/>
              <a:cs typeface="Times New Roman" pitchFamily="18" charset="0"/>
            </a:endParaRPr>
          </a:p>
          <a:p>
            <a:pPr marL="457200" indent="-457200">
              <a:spcBef>
                <a:spcPts val="0"/>
              </a:spcBef>
              <a:buSzPct val="85000"/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Arial" charset="0"/>
                <a:cs typeface="Times New Roman" pitchFamily="18" charset="0"/>
              </a:rPr>
              <a:t>The graph is the graph of </a:t>
            </a:r>
          </a:p>
          <a:p>
            <a:pPr marL="0" indent="0">
              <a:spcBef>
                <a:spcPts val="0"/>
              </a:spcBef>
              <a:buSzPct val="85000"/>
            </a:pPr>
            <a:r>
              <a:rPr lang="en-US" altLang="en-US" b="1" dirty="0" smtClean="0">
                <a:solidFill>
                  <a:srgbClr val="0000FF"/>
                </a:solidFill>
                <a:latin typeface="Arial" charset="0"/>
                <a:cs typeface="Times New Roman" pitchFamily="18" charset="0"/>
              </a:rPr>
              <a:t>      f(x) = x</a:t>
            </a:r>
            <a:r>
              <a:rPr lang="en-US" altLang="en-US" b="1" baseline="30000" dirty="0" smtClean="0">
                <a:solidFill>
                  <a:srgbClr val="0000FF"/>
                </a:solidFill>
                <a:latin typeface="Arial" charset="0"/>
                <a:cs typeface="Times New Roman" pitchFamily="18" charset="0"/>
              </a:rPr>
              <a:t>2  </a:t>
            </a:r>
            <a:r>
              <a:rPr lang="en-US" altLang="en-US" dirty="0" smtClean="0">
                <a:latin typeface="Arial" charset="0"/>
                <a:cs typeface="Times New Roman" pitchFamily="18" charset="0"/>
              </a:rPr>
              <a:t>shifted </a:t>
            </a:r>
            <a:r>
              <a:rPr lang="en-US" altLang="en-US" b="1" i="1" u="sng" dirty="0" smtClean="0">
                <a:latin typeface="Arial" charset="0"/>
                <a:cs typeface="Times New Roman" pitchFamily="18" charset="0"/>
              </a:rPr>
              <a:t>two units to </a:t>
            </a:r>
            <a:br>
              <a:rPr lang="en-US" altLang="en-US" b="1" i="1" u="sng" dirty="0" smtClean="0">
                <a:latin typeface="Arial" charset="0"/>
                <a:cs typeface="Times New Roman" pitchFamily="18" charset="0"/>
              </a:rPr>
            </a:br>
            <a:r>
              <a:rPr lang="en-US" altLang="en-US" b="1" i="1" dirty="0" smtClean="0">
                <a:latin typeface="Arial" charset="0"/>
                <a:cs typeface="Times New Roman" pitchFamily="18" charset="0"/>
              </a:rPr>
              <a:t>      </a:t>
            </a:r>
            <a:r>
              <a:rPr lang="en-US" altLang="en-US" b="1" i="1" u="sng" dirty="0" smtClean="0">
                <a:latin typeface="Arial" charset="0"/>
                <a:cs typeface="Times New Roman" pitchFamily="18" charset="0"/>
              </a:rPr>
              <a:t>the left</a:t>
            </a:r>
            <a:r>
              <a:rPr lang="en-US" altLang="en-US" dirty="0" smtClean="0">
                <a:latin typeface="Arial" charset="0"/>
                <a:cs typeface="Times New Roman" pitchFamily="18" charset="0"/>
              </a:rPr>
              <a:t> and </a:t>
            </a:r>
            <a:r>
              <a:rPr lang="en-US" altLang="en-US" b="1" i="1" u="sng" dirty="0" smtClean="0">
                <a:latin typeface="Arial" charset="0"/>
                <a:cs typeface="Times New Roman" pitchFamily="18" charset="0"/>
              </a:rPr>
              <a:t>one unit down</a:t>
            </a:r>
            <a:r>
              <a:rPr lang="en-US" altLang="en-US" dirty="0" smtClean="0">
                <a:latin typeface="Arial" charset="0"/>
                <a:cs typeface="Times New Roman" pitchFamily="18" charset="0"/>
              </a:rPr>
              <a:t>.  </a:t>
            </a:r>
          </a:p>
          <a:p>
            <a:pPr marL="457200" indent="-457200">
              <a:buSzPct val="85000"/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Arial" charset="0"/>
                <a:cs typeface="Times New Roman" pitchFamily="18" charset="0"/>
              </a:rPr>
              <a:t>Vertex:  (–2, –1) </a:t>
            </a:r>
          </a:p>
          <a:p>
            <a:pPr marL="457200" indent="-457200">
              <a:buSzPct val="85000"/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Arial" charset="0"/>
                <a:cs typeface="Times New Roman" pitchFamily="18" charset="0"/>
              </a:rPr>
              <a:t>Axis:  </a:t>
            </a:r>
            <a:r>
              <a:rPr lang="en-US" altLang="en-US" i="1" dirty="0" smtClean="0">
                <a:latin typeface="Arial" charset="0"/>
                <a:cs typeface="Times New Roman" pitchFamily="18" charset="0"/>
              </a:rPr>
              <a:t>x</a:t>
            </a:r>
            <a:r>
              <a:rPr lang="en-US" altLang="en-US" dirty="0" smtClean="0">
                <a:latin typeface="Arial" charset="0"/>
                <a:cs typeface="Times New Roman" pitchFamily="18" charset="0"/>
              </a:rPr>
              <a:t> = –2</a:t>
            </a:r>
          </a:p>
          <a:p>
            <a:pPr marL="0" indent="0">
              <a:buFont typeface="Arial" charset="0"/>
              <a:buNone/>
            </a:pPr>
            <a:endParaRPr lang="en-US" altLang="en-US" dirty="0" smtClean="0">
              <a:latin typeface="Arial" charset="0"/>
              <a:cs typeface="Times New Roman" pitchFamily="18" charset="0"/>
            </a:endParaRPr>
          </a:p>
          <a:p>
            <a:pPr marL="0" indent="0">
              <a:buFont typeface="Arial" charset="0"/>
              <a:buNone/>
            </a:pPr>
            <a:endParaRPr lang="en-US" altLang="en-US" dirty="0" smtClean="0">
              <a:latin typeface="Arial" charset="0"/>
              <a:cs typeface="Times New Roman" pitchFamily="18" charset="0"/>
            </a:endParaRPr>
          </a:p>
        </p:txBody>
      </p:sp>
      <p:pic>
        <p:nvPicPr>
          <p:cNvPr id="10035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743200"/>
            <a:ext cx="35052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>
                <a:latin typeface="Arial" charset="0"/>
                <a:cs typeface="Arial" charset="0"/>
              </a:rPr>
              <a:t>Example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V="1">
            <a:off x="6780030" y="2743200"/>
            <a:ext cx="0" cy="3315256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15422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latin typeface="+mn-lt"/>
              </a:rPr>
              <a:t>Using the online graphing tool for this assignment:</a:t>
            </a:r>
            <a:endParaRPr lang="en-US" sz="2800" dirty="0">
              <a:latin typeface="+mn-lt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67" y="846305"/>
            <a:ext cx="7764465" cy="3813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671" y="147699"/>
            <a:ext cx="5785918" cy="643025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4" name="Straight Arrow Connector 3"/>
          <p:cNvCxnSpPr/>
          <p:nvPr/>
        </p:nvCxnSpPr>
        <p:spPr bwMode="auto">
          <a:xfrm flipH="1">
            <a:off x="856034" y="3511685"/>
            <a:ext cx="982494" cy="252919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H="1">
            <a:off x="7909532" y="2426628"/>
            <a:ext cx="982494" cy="252919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flipH="1">
            <a:off x="6046872" y="2259148"/>
            <a:ext cx="758084" cy="587881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7592048" y="446195"/>
            <a:ext cx="739305" cy="400110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(7, 7)</a:t>
            </a:r>
            <a:endParaRPr lang="en-US" sz="2000" dirty="0"/>
          </a:p>
        </p:txBody>
      </p:sp>
      <p:sp>
        <p:nvSpPr>
          <p:cNvPr id="9" name="Oval 8"/>
          <p:cNvSpPr/>
          <p:nvPr/>
        </p:nvSpPr>
        <p:spPr bwMode="auto">
          <a:xfrm>
            <a:off x="4935174" y="378100"/>
            <a:ext cx="646456" cy="44656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760289" y="427225"/>
            <a:ext cx="5642682" cy="46166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First, select the parabola tool.</a:t>
            </a:r>
          </a:p>
        </p:txBody>
      </p:sp>
    </p:spTree>
    <p:extLst>
      <p:ext uri="{BB962C8B-B14F-4D97-AF65-F5344CB8AC3E}">
        <p14:creationId xmlns:p14="http://schemas.microsoft.com/office/powerpoint/2010/main" val="35994805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  <p:bldP spid="10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13" t="18033" r="41075" b="34220"/>
          <a:stretch/>
        </p:blipFill>
        <p:spPr bwMode="auto">
          <a:xfrm>
            <a:off x="2157296" y="282780"/>
            <a:ext cx="6034011" cy="6453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 bwMode="auto">
          <a:xfrm>
            <a:off x="4318484" y="346584"/>
            <a:ext cx="466167" cy="38808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endParaRPr lang="en-US" sz="2400" smtClean="0">
              <a:solidFill>
                <a:srgbClr val="00000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42" r="77075" b="48111"/>
          <a:stretch/>
        </p:blipFill>
        <p:spPr bwMode="auto">
          <a:xfrm>
            <a:off x="1992991" y="2780431"/>
            <a:ext cx="1916752" cy="478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847282" y="520250"/>
            <a:ext cx="931665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</a:rPr>
              <a:t>(</a:t>
            </a:r>
            <a:r>
              <a:rPr lang="en-US" sz="2000" b="1" dirty="0" smtClean="0">
                <a:solidFill>
                  <a:srgbClr val="0000FF"/>
                </a:solidFill>
              </a:rPr>
              <a:t>10,16)</a:t>
            </a:r>
            <a:endParaRPr lang="en-US" sz="2000" b="1" dirty="0">
              <a:solidFill>
                <a:srgbClr val="0000FF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863" y="1190848"/>
            <a:ext cx="4671576" cy="4697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7861" y="931365"/>
            <a:ext cx="4161889" cy="5509200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>
                <a:solidFill>
                  <a:srgbClr val="000000"/>
                </a:solidFill>
              </a:rPr>
              <a:t>Next, find a second point on the graph by picking a number to plug in for x and calculating the y coordinate.</a:t>
            </a:r>
          </a:p>
          <a:p>
            <a:pPr algn="l"/>
            <a:endParaRPr lang="en-US" sz="1200" dirty="0" smtClean="0">
              <a:solidFill>
                <a:srgbClr val="000000"/>
              </a:solidFill>
            </a:endParaRPr>
          </a:p>
          <a:p>
            <a:pPr algn="l"/>
            <a:r>
              <a:rPr lang="en-US" sz="2000" dirty="0" smtClean="0">
                <a:solidFill>
                  <a:srgbClr val="000000"/>
                </a:solidFill>
              </a:rPr>
              <a:t>Pick an x that is not part of the vertex point, and choose it so that the x and y values can be plotted on the scale of the graph. (More than one choice will work.)</a:t>
            </a:r>
          </a:p>
          <a:p>
            <a:pPr algn="l"/>
            <a:endParaRPr lang="en-US" sz="1200" dirty="0" smtClean="0">
              <a:solidFill>
                <a:srgbClr val="000000"/>
              </a:solidFill>
            </a:endParaRPr>
          </a:p>
          <a:p>
            <a:pPr algn="l"/>
            <a:r>
              <a:rPr lang="en-US" sz="2000" dirty="0" smtClean="0">
                <a:solidFill>
                  <a:srgbClr val="000000"/>
                </a:solidFill>
              </a:rPr>
              <a:t>For example, if we choose x = </a:t>
            </a:r>
            <a:r>
              <a:rPr lang="en-US" sz="2000" b="1" dirty="0" smtClean="0">
                <a:solidFill>
                  <a:srgbClr val="FF0000"/>
                </a:solidFill>
              </a:rPr>
              <a:t>10</a:t>
            </a:r>
            <a:r>
              <a:rPr lang="en-US" sz="2000" dirty="0" smtClean="0">
                <a:solidFill>
                  <a:srgbClr val="000000"/>
                </a:solidFill>
              </a:rPr>
              <a:t>, then y = (</a:t>
            </a:r>
            <a:r>
              <a:rPr lang="en-US" sz="2000" b="1" dirty="0" smtClean="0">
                <a:solidFill>
                  <a:srgbClr val="FF0000"/>
                </a:solidFill>
              </a:rPr>
              <a:t>10</a:t>
            </a:r>
            <a:r>
              <a:rPr lang="en-US" sz="2000" dirty="0" smtClean="0">
                <a:solidFill>
                  <a:srgbClr val="000000"/>
                </a:solidFill>
              </a:rPr>
              <a:t> - 7)</a:t>
            </a:r>
            <a:r>
              <a:rPr lang="en-US" sz="2000" baseline="30000" dirty="0" smtClean="0">
                <a:solidFill>
                  <a:srgbClr val="000000"/>
                </a:solidFill>
              </a:rPr>
              <a:t>2</a:t>
            </a:r>
            <a:r>
              <a:rPr lang="en-US" sz="2000" dirty="0" smtClean="0">
                <a:solidFill>
                  <a:srgbClr val="000000"/>
                </a:solidFill>
              </a:rPr>
              <a:t> + 7 = 3</a:t>
            </a:r>
            <a:r>
              <a:rPr lang="en-US" sz="2000" baseline="30000" dirty="0" smtClean="0">
                <a:solidFill>
                  <a:srgbClr val="000000"/>
                </a:solidFill>
              </a:rPr>
              <a:t>2 </a:t>
            </a:r>
            <a:r>
              <a:rPr lang="en-US" sz="2000" dirty="0" smtClean="0">
                <a:solidFill>
                  <a:srgbClr val="000000"/>
                </a:solidFill>
              </a:rPr>
              <a:t>+ 7 = 16.</a:t>
            </a:r>
          </a:p>
          <a:p>
            <a:pPr algn="l"/>
            <a:r>
              <a:rPr lang="en-US" sz="2000" dirty="0" smtClean="0">
                <a:solidFill>
                  <a:srgbClr val="000000"/>
                </a:solidFill>
              </a:rPr>
              <a:t>Then (10,16) would be a second point we can plot on the parabola.</a:t>
            </a:r>
            <a:endParaRPr lang="en-US" sz="2000" dirty="0">
              <a:solidFill>
                <a:srgbClr val="00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>
            <a:off x="5816009" y="856562"/>
            <a:ext cx="1497105" cy="1161506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296" y="2716567"/>
            <a:ext cx="1859781" cy="541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19494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13" t="18033" r="41075" b="34220"/>
          <a:stretch/>
        </p:blipFill>
        <p:spPr bwMode="auto">
          <a:xfrm>
            <a:off x="2904330" y="282778"/>
            <a:ext cx="6034011" cy="6453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3"/>
          <p:cNvCxnSpPr/>
          <p:nvPr/>
        </p:nvCxnSpPr>
        <p:spPr bwMode="auto">
          <a:xfrm flipH="1">
            <a:off x="8055765" y="3735301"/>
            <a:ext cx="982494" cy="252919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H="1">
            <a:off x="8055765" y="1895140"/>
            <a:ext cx="982494" cy="252919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7592048" y="446195"/>
            <a:ext cx="739305" cy="400110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(7, 7)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904330" y="446195"/>
            <a:ext cx="5642682" cy="4616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Next, select the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</a:rPr>
              <a:t>line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tool.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258" y="1153189"/>
            <a:ext cx="4785237" cy="481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77859" y="1892941"/>
            <a:ext cx="4161889" cy="4708981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/>
              <a:t>Use the line tool to graph the axis of symmetry.</a:t>
            </a:r>
          </a:p>
          <a:p>
            <a:pPr algn="l"/>
            <a:endParaRPr lang="en-US" sz="1200" dirty="0" smtClean="0"/>
          </a:p>
          <a:p>
            <a:pPr algn="l"/>
            <a:r>
              <a:rPr lang="en-US" sz="4400" b="1" dirty="0" smtClean="0">
                <a:solidFill>
                  <a:srgbClr val="FF0000"/>
                </a:solidFill>
              </a:rPr>
              <a:t>Pay attention to this next part!!</a:t>
            </a:r>
          </a:p>
          <a:p>
            <a:pPr algn="l"/>
            <a:r>
              <a:rPr lang="en-US" sz="2400" dirty="0" smtClean="0"/>
              <a:t>After you graph the axis of symmetry line, you have to </a:t>
            </a:r>
            <a:r>
              <a:rPr lang="en-US" sz="2400" b="1" u="sng" dirty="0" smtClean="0"/>
              <a:t>change it to a dotted line</a:t>
            </a:r>
            <a:r>
              <a:rPr lang="en-US" sz="2400" dirty="0" smtClean="0"/>
              <a:t> in order for the software to know that you’ve got the correct answer.</a:t>
            </a:r>
            <a:endParaRPr lang="en-US" sz="2400" dirty="0"/>
          </a:p>
        </p:txBody>
      </p:sp>
      <p:cxnSp>
        <p:nvCxnSpPr>
          <p:cNvPr id="16" name="Straight Arrow Connector 15"/>
          <p:cNvCxnSpPr/>
          <p:nvPr/>
        </p:nvCxnSpPr>
        <p:spPr bwMode="auto">
          <a:xfrm flipV="1">
            <a:off x="6131444" y="1347160"/>
            <a:ext cx="0" cy="502920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6131442" y="1347160"/>
            <a:ext cx="0" cy="502920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831439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9673" y="223283"/>
            <a:ext cx="8472698" cy="658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Once you have the parabola </a:t>
            </a:r>
            <a:r>
              <a:rPr lang="en-US" sz="2800" b="1" dirty="0" smtClean="0"/>
              <a:t>AND</a:t>
            </a:r>
            <a:r>
              <a:rPr lang="en-US" sz="2800" dirty="0" smtClean="0"/>
              <a:t> the axis of symmetry graphed, </a:t>
            </a:r>
            <a:r>
              <a:rPr lang="en-US" sz="2800" b="1" dirty="0" smtClean="0">
                <a:solidFill>
                  <a:srgbClr val="FF0000"/>
                </a:solidFill>
              </a:rPr>
              <a:t>and have changed the axis to a dotted line</a:t>
            </a:r>
            <a:r>
              <a:rPr lang="en-US" sz="2800" dirty="0" smtClean="0"/>
              <a:t>, click “save”.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Then you’ll be asked to type in the vertex as an ordered pair. 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That would be </a:t>
            </a:r>
            <a:r>
              <a:rPr lang="en-US" sz="2800" b="1" dirty="0" smtClean="0">
                <a:solidFill>
                  <a:srgbClr val="0000FF"/>
                </a:solidFill>
              </a:rPr>
              <a:t>(7,7) </a:t>
            </a:r>
            <a:r>
              <a:rPr lang="en-US" sz="2800" dirty="0" smtClean="0"/>
              <a:t>in the previous example.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0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Finally, you’ll be asked to give the equation of the axis of symmetry.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smtClean="0"/>
              <a:t>That would be </a:t>
            </a:r>
            <a:r>
              <a:rPr lang="en-US" sz="2800" b="1" dirty="0" smtClean="0">
                <a:solidFill>
                  <a:srgbClr val="0000FF"/>
                </a:solidFill>
              </a:rPr>
              <a:t>x = 7 </a:t>
            </a:r>
            <a:r>
              <a:rPr lang="en-US" sz="2800" dirty="0" smtClean="0"/>
              <a:t>in the previous example.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00B050"/>
                </a:solidFill>
              </a:rPr>
              <a:t>You can now open your laptops and try using this tool on HW 11.5</a:t>
            </a:r>
          </a:p>
          <a:p>
            <a:r>
              <a:rPr lang="en-US" sz="2800" b="1" u="sng" dirty="0" smtClean="0">
                <a:solidFill>
                  <a:srgbClr val="FF3300"/>
                </a:solidFill>
              </a:rPr>
              <a:t>Make sure you can successfully use the tool</a:t>
            </a:r>
            <a:r>
              <a:rPr lang="en-US" sz="2800" b="1" dirty="0" smtClean="0">
                <a:solidFill>
                  <a:srgbClr val="FF3300"/>
                </a:solidFill>
              </a:rPr>
              <a:t>               </a:t>
            </a:r>
            <a:r>
              <a:rPr lang="en-US" sz="2800" i="1" dirty="0" smtClean="0"/>
              <a:t>(i.e. “check answer” and get it right)</a:t>
            </a:r>
            <a:r>
              <a:rPr lang="en-US" sz="2800" b="1" dirty="0" smtClean="0">
                <a:solidFill>
                  <a:srgbClr val="FF3300"/>
                </a:solidFill>
              </a:rPr>
              <a:t>                        </a:t>
            </a:r>
            <a:r>
              <a:rPr lang="en-US" sz="2800" b="1" u="sng" dirty="0" smtClean="0">
                <a:solidFill>
                  <a:srgbClr val="FF3300"/>
                </a:solidFill>
              </a:rPr>
              <a:t>before you leave class today.</a:t>
            </a:r>
            <a:endParaRPr lang="en-US" sz="2800" b="1" u="sng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3431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-76200"/>
            <a:ext cx="9144000" cy="1676400"/>
          </a:xfrm>
          <a:solidFill>
            <a:srgbClr val="FFFF00"/>
          </a:solidFill>
        </p:spPr>
        <p:txBody>
          <a:bodyPr/>
          <a:lstStyle/>
          <a:p>
            <a:pPr algn="ctr" eaLnBrk="1" hangingPunct="1">
              <a:buNone/>
            </a:pPr>
            <a:r>
              <a:rPr lang="en-US" sz="3600" b="1" u="sng" dirty="0" smtClean="0">
                <a:solidFill>
                  <a:srgbClr val="FF0000"/>
                </a:solidFill>
              </a:rPr>
              <a:t>REMINDER:</a:t>
            </a:r>
          </a:p>
          <a:p>
            <a:pPr algn="ctr" eaLnBrk="1" hangingPunct="1">
              <a:buNone/>
            </a:pPr>
            <a:r>
              <a:rPr lang="en-US" dirty="0" smtClean="0">
                <a:solidFill>
                  <a:srgbClr val="6600CC"/>
                </a:solidFill>
              </a:rPr>
              <a:t>The assignment on </a:t>
            </a:r>
            <a:r>
              <a:rPr lang="en-US" dirty="0">
                <a:solidFill>
                  <a:srgbClr val="6600CC"/>
                </a:solidFill>
              </a:rPr>
              <a:t>t</a:t>
            </a:r>
            <a:r>
              <a:rPr lang="en-US" dirty="0" smtClean="0">
                <a:solidFill>
                  <a:srgbClr val="6600CC"/>
                </a:solidFill>
              </a:rPr>
              <a:t>oday’s material </a:t>
            </a:r>
            <a:r>
              <a:rPr lang="en-US" b="1" dirty="0" smtClean="0"/>
              <a:t>(HW 11.5) </a:t>
            </a:r>
            <a:r>
              <a:rPr lang="en-US" dirty="0" smtClean="0">
                <a:solidFill>
                  <a:srgbClr val="6600CC"/>
                </a:solidFill>
              </a:rPr>
              <a:t>is due at the start of the next class session.</a:t>
            </a:r>
          </a:p>
          <a:p>
            <a:pPr algn="ctr" eaLnBrk="1" hangingPunct="1">
              <a:buNone/>
            </a:pPr>
            <a:endParaRPr lang="en-US" sz="2800" b="1" i="1" dirty="0" smtClean="0">
              <a:solidFill>
                <a:srgbClr val="00B050"/>
              </a:solidFill>
            </a:endParaRPr>
          </a:p>
          <a:p>
            <a:pPr algn="ctr" eaLnBrk="1" hangingPunct="1">
              <a:buNone/>
            </a:pPr>
            <a:endParaRPr lang="en-US" sz="2800" b="1" i="1" dirty="0">
              <a:solidFill>
                <a:srgbClr val="00B050"/>
              </a:solidFill>
            </a:endParaRPr>
          </a:p>
          <a:p>
            <a:pPr algn="ctr" eaLnBrk="1" hangingPunct="1">
              <a:buNone/>
            </a:pPr>
            <a:r>
              <a:rPr lang="en-US" sz="2800" b="1" i="1" dirty="0" smtClean="0">
                <a:solidFill>
                  <a:srgbClr val="00B050"/>
                </a:solidFill>
              </a:rPr>
              <a:t>If time remains, please open your laptops and work on the homework assignment until the end of the class period.</a:t>
            </a:r>
          </a:p>
          <a:p>
            <a:pPr algn="ctr" eaLnBrk="1" hangingPunct="1">
              <a:buNone/>
            </a:pPr>
            <a:r>
              <a:rPr lang="en-US" sz="2800" b="1" i="1" dirty="0" smtClean="0">
                <a:solidFill>
                  <a:srgbClr val="7030A0"/>
                </a:solidFill>
              </a:rPr>
              <a:t> </a:t>
            </a:r>
            <a:endParaRPr lang="en-US" sz="1400" b="1" dirty="0"/>
          </a:p>
          <a:p>
            <a:pPr eaLnBrk="1" hangingPunct="1">
              <a:buFontTx/>
              <a:buNone/>
            </a:pPr>
            <a:endParaRPr lang="en-US" b="1" dirty="0" smtClean="0"/>
          </a:p>
          <a:p>
            <a:pPr eaLnBrk="1" hangingPunct="1">
              <a:buFontTx/>
              <a:buNone/>
            </a:pPr>
            <a:endParaRPr lang="en-US" sz="5400" dirty="0" smtClean="0"/>
          </a:p>
          <a:p>
            <a:pPr eaLnBrk="1" hangingPunct="1">
              <a:buFontTx/>
              <a:buNone/>
            </a:pPr>
            <a:endParaRPr lang="en-US" sz="5400" dirty="0" smtClean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-23178" y="3962400"/>
            <a:ext cx="8991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>
              <a:buFontTx/>
              <a:buNone/>
            </a:pPr>
            <a:endParaRPr lang="en-US" sz="1200" b="1" u="sng" kern="0" dirty="0" smtClean="0">
              <a:solidFill>
                <a:srgbClr val="0000FF"/>
              </a:solidFill>
            </a:endParaRPr>
          </a:p>
          <a:p>
            <a:pPr algn="ctr" eaLnBrk="1" hangingPunct="1">
              <a:buFontTx/>
              <a:buNone/>
            </a:pPr>
            <a:endParaRPr lang="en-US" sz="1400" b="1" kern="0" dirty="0" smtClean="0">
              <a:solidFill>
                <a:srgbClr val="000000"/>
              </a:solidFill>
            </a:endParaRPr>
          </a:p>
          <a:p>
            <a:pPr algn="ctr" eaLnBrk="1" hangingPunct="1">
              <a:buFontTx/>
              <a:buNone/>
            </a:pPr>
            <a:endParaRPr lang="en-US" sz="1400" b="1" kern="0" dirty="0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b="1" kern="0" dirty="0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sz="5400" kern="0" dirty="0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sz="5400" kern="0" dirty="0" smtClean="0">
              <a:solidFill>
                <a:srgbClr val="000000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4710223"/>
            <a:ext cx="8867553" cy="292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endParaRPr lang="en-US" b="1" u="sng" kern="0" dirty="0" smtClean="0">
              <a:solidFill>
                <a:srgbClr val="0000FF"/>
              </a:solidFill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b="1" u="sng" kern="0" dirty="0" smtClean="0">
              <a:solidFill>
                <a:srgbClr val="0000FF"/>
              </a:solidFill>
            </a:endParaRPr>
          </a:p>
          <a:p>
            <a:pPr algn="ctr" eaLnBrk="1" hangingPunct="1">
              <a:buFontTx/>
              <a:buNone/>
            </a:pPr>
            <a:endParaRPr lang="en-US" sz="1400" b="1" kern="0" dirty="0" smtClean="0">
              <a:solidFill>
                <a:srgbClr val="000000"/>
              </a:solidFill>
            </a:endParaRPr>
          </a:p>
          <a:p>
            <a:pPr algn="ctr" eaLnBrk="1" hangingPunct="1">
              <a:buFontTx/>
              <a:buNone/>
            </a:pPr>
            <a:endParaRPr lang="en-US" sz="1400" b="1" kern="0" dirty="0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b="1" kern="0" dirty="0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sz="5400" kern="0" dirty="0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sz="5400" kern="0" dirty="0" smtClean="0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3689494"/>
            <a:ext cx="8991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>
              <a:buFontTx/>
              <a:buNone/>
            </a:pPr>
            <a:endParaRPr lang="en-US" sz="1200" b="1" u="sng" kern="0" dirty="0" smtClean="0">
              <a:solidFill>
                <a:srgbClr val="0000FF"/>
              </a:solidFill>
            </a:endParaRPr>
          </a:p>
          <a:p>
            <a:pPr algn="ctr" eaLnBrk="1" hangingPunct="1">
              <a:buFontTx/>
              <a:buNone/>
            </a:pPr>
            <a:r>
              <a:rPr lang="en-US" sz="3600" b="1" u="sng" kern="0" dirty="0" smtClean="0">
                <a:solidFill>
                  <a:srgbClr val="0000FF"/>
                </a:solidFill>
              </a:rPr>
              <a:t>Visit the MathTLC</a:t>
            </a:r>
          </a:p>
          <a:p>
            <a:pPr algn="ctr" eaLnBrk="1" hangingPunct="1">
              <a:buFontTx/>
              <a:buNone/>
            </a:pPr>
            <a:r>
              <a:rPr lang="en-US" sz="3600" b="1" u="sng" kern="0" dirty="0">
                <a:solidFill>
                  <a:srgbClr val="0000FF"/>
                </a:solidFill>
              </a:rPr>
              <a:t>f</a:t>
            </a:r>
            <a:r>
              <a:rPr lang="en-US" sz="3600" b="1" u="sng" kern="0" dirty="0" smtClean="0">
                <a:solidFill>
                  <a:srgbClr val="0000FF"/>
                </a:solidFill>
              </a:rPr>
              <a:t>or homework help!</a:t>
            </a:r>
            <a:endParaRPr lang="en-US" sz="3600" b="1" kern="0" dirty="0" smtClean="0">
              <a:solidFill>
                <a:srgbClr val="000000"/>
              </a:solidFill>
            </a:endParaRPr>
          </a:p>
          <a:p>
            <a:pPr algn="ctr" eaLnBrk="1" hangingPunct="1">
              <a:buFontTx/>
              <a:buNone/>
            </a:pPr>
            <a:endParaRPr lang="en-US" sz="1400" b="1" kern="0" dirty="0" smtClean="0">
              <a:solidFill>
                <a:srgbClr val="000000"/>
              </a:solidFill>
            </a:endParaRPr>
          </a:p>
          <a:p>
            <a:pPr algn="ctr" eaLnBrk="1" hangingPunct="1">
              <a:buFontTx/>
              <a:buNone/>
            </a:pPr>
            <a:endParaRPr lang="en-US" sz="1400" b="1" kern="0" dirty="0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b="1" kern="0" dirty="0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sz="5400" kern="0" dirty="0" smtClean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sz="5400" kern="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77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Section 11.5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Graphing Quadratic Equations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ChangeArrowheads="1"/>
          </p:cNvSpPr>
          <p:nvPr/>
        </p:nvSpPr>
        <p:spPr bwMode="auto">
          <a:xfrm>
            <a:off x="0" y="870599"/>
            <a:ext cx="9310276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85000"/>
            </a:pPr>
            <a:r>
              <a:rPr lang="en-US" altLang="en-US" sz="2800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G</a:t>
            </a:r>
            <a:r>
              <a:rPr lang="en-US" altLang="en-US" sz="2800" dirty="0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raphing quadratic functions of the form    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85000"/>
            </a:pPr>
            <a:r>
              <a:rPr lang="en-US" altLang="en-US" sz="4000" b="1" i="1" dirty="0" smtClean="0">
                <a:solidFill>
                  <a:srgbClr val="0000FF"/>
                </a:solidFill>
                <a:latin typeface="Arial" charset="0"/>
                <a:ea typeface="MS PGothic" pitchFamily="34" charset="-128"/>
                <a:cs typeface="Arial" charset="0"/>
              </a:rPr>
              <a:t>f(x</a:t>
            </a:r>
            <a:r>
              <a:rPr lang="en-US" altLang="en-US" sz="4000" b="1" i="1" dirty="0">
                <a:solidFill>
                  <a:srgbClr val="0000FF"/>
                </a:solidFill>
                <a:latin typeface="Arial" charset="0"/>
                <a:ea typeface="MS PGothic" pitchFamily="34" charset="-128"/>
                <a:cs typeface="Arial" charset="0"/>
              </a:rPr>
              <a:t>) = </a:t>
            </a:r>
            <a:r>
              <a:rPr lang="en-US" altLang="en-US" sz="4000" b="1" i="1" dirty="0" smtClean="0">
                <a:solidFill>
                  <a:srgbClr val="0000FF"/>
                </a:solidFill>
                <a:latin typeface="Arial" charset="0"/>
                <a:ea typeface="MS PGothic" pitchFamily="34" charset="-128"/>
                <a:cs typeface="Arial" charset="0"/>
              </a:rPr>
              <a:t>ax</a:t>
            </a:r>
            <a:r>
              <a:rPr lang="en-US" altLang="en-US" sz="4000" b="1" i="1" baseline="30000" dirty="0" smtClean="0">
                <a:solidFill>
                  <a:srgbClr val="0000FF"/>
                </a:solidFill>
                <a:latin typeface="Arial" charset="0"/>
                <a:ea typeface="MS PGothic" pitchFamily="34" charset="-128"/>
                <a:cs typeface="Arial" charset="0"/>
              </a:rPr>
              <a:t>2</a:t>
            </a:r>
            <a:r>
              <a:rPr lang="en-US" altLang="en-US" sz="4000" b="1" i="1" dirty="0" smtClean="0">
                <a:solidFill>
                  <a:srgbClr val="0000FF"/>
                </a:solidFill>
                <a:latin typeface="Arial" charset="0"/>
                <a:ea typeface="MS PGothic" pitchFamily="34" charset="-128"/>
                <a:cs typeface="Arial" charset="0"/>
              </a:rPr>
              <a:t> + c </a:t>
            </a:r>
            <a:r>
              <a:rPr lang="en-US" altLang="en-US" sz="2800" b="1" i="1" dirty="0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. </a:t>
            </a:r>
          </a:p>
          <a:p>
            <a:pPr algn="l" ea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85000"/>
            </a:pPr>
            <a:endParaRPr lang="en-US" altLang="en-US" sz="800" dirty="0" smtClean="0">
              <a:solidFill>
                <a:srgbClr val="000000"/>
              </a:solidFill>
              <a:latin typeface="Arial" charset="0"/>
              <a:ea typeface="MS PGothic" pitchFamily="34" charset="-128"/>
              <a:cs typeface="Arial" charset="0"/>
            </a:endParaRPr>
          </a:p>
          <a:p>
            <a:pPr marL="457200" indent="-457200" algn="l" ea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85000"/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If </a:t>
            </a:r>
            <a:r>
              <a:rPr lang="en-US" altLang="en-US" i="1" dirty="0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a </a:t>
            </a:r>
            <a:r>
              <a:rPr lang="en-US" altLang="en-US" dirty="0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&gt; 0, the parabola opens </a:t>
            </a:r>
            <a:r>
              <a:rPr lang="en-US" altLang="en-US" b="1" u="sng" dirty="0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upward</a:t>
            </a:r>
            <a:r>
              <a:rPr lang="en-US" altLang="en-US" dirty="0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.</a:t>
            </a:r>
          </a:p>
          <a:p>
            <a:pPr marL="457200" indent="-457200" algn="l" ea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85000"/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If </a:t>
            </a:r>
            <a:r>
              <a:rPr lang="en-US" altLang="en-US" i="1" dirty="0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a </a:t>
            </a:r>
            <a:r>
              <a:rPr lang="en-US" altLang="en-US" dirty="0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&lt; 0, the parabola opens </a:t>
            </a:r>
            <a:r>
              <a:rPr lang="en-US" altLang="en-US" b="1" u="sng" dirty="0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downward</a:t>
            </a:r>
            <a:r>
              <a:rPr lang="en-US" altLang="en-US" dirty="0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. </a:t>
            </a:r>
          </a:p>
          <a:p>
            <a:pPr marL="457200" indent="-457200" algn="l" ea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85000"/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The point </a:t>
            </a:r>
            <a:r>
              <a:rPr lang="en-US" altLang="en-US" b="1" dirty="0" smtClean="0">
                <a:solidFill>
                  <a:srgbClr val="0000FF"/>
                </a:solidFill>
                <a:latin typeface="Arial" charset="0"/>
                <a:ea typeface="MS PGothic" pitchFamily="34" charset="-128"/>
                <a:cs typeface="Arial" charset="0"/>
              </a:rPr>
              <a:t>(0, C) </a:t>
            </a:r>
            <a:r>
              <a:rPr lang="en-US" altLang="en-US" dirty="0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is the </a:t>
            </a:r>
            <a:r>
              <a:rPr lang="en-US" altLang="en-US" b="1" dirty="0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y-intercept</a:t>
            </a:r>
            <a:r>
              <a:rPr lang="en-US" altLang="en-US" dirty="0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 of the graph.</a:t>
            </a:r>
          </a:p>
        </p:txBody>
      </p:sp>
    </p:spTree>
    <p:extLst>
      <p:ext uri="{BB962C8B-B14F-4D97-AF65-F5344CB8AC3E}">
        <p14:creationId xmlns:p14="http://schemas.microsoft.com/office/powerpoint/2010/main" val="32968790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2"/>
          <p:cNvGrpSpPr>
            <a:grpSpLocks/>
          </p:cNvGrpSpPr>
          <p:nvPr/>
        </p:nvGrpSpPr>
        <p:grpSpPr bwMode="auto">
          <a:xfrm>
            <a:off x="3886200" y="1524000"/>
            <a:ext cx="5062538" cy="5029200"/>
            <a:chOff x="370" y="518"/>
            <a:chExt cx="3189" cy="3168"/>
          </a:xfrm>
        </p:grpSpPr>
        <p:sp>
          <p:nvSpPr>
            <p:cNvPr id="25649" name="Line 3"/>
            <p:cNvSpPr>
              <a:spLocks noChangeShapeType="1"/>
            </p:cNvSpPr>
            <p:nvPr/>
          </p:nvSpPr>
          <p:spPr bwMode="auto">
            <a:xfrm>
              <a:off x="1858" y="710"/>
              <a:ext cx="0" cy="297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25650" name="Line 4"/>
            <p:cNvSpPr>
              <a:spLocks noChangeShapeType="1"/>
            </p:cNvSpPr>
            <p:nvPr/>
          </p:nvSpPr>
          <p:spPr bwMode="auto">
            <a:xfrm>
              <a:off x="370" y="2198"/>
              <a:ext cx="2976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25651" name="Line 5"/>
            <p:cNvSpPr>
              <a:spLocks noChangeShapeType="1"/>
            </p:cNvSpPr>
            <p:nvPr/>
          </p:nvSpPr>
          <p:spPr bwMode="auto">
            <a:xfrm>
              <a:off x="418" y="2006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25652" name="Line 6"/>
            <p:cNvSpPr>
              <a:spLocks noChangeShapeType="1"/>
            </p:cNvSpPr>
            <p:nvPr/>
          </p:nvSpPr>
          <p:spPr bwMode="auto">
            <a:xfrm>
              <a:off x="418" y="1814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25653" name="Line 7"/>
            <p:cNvSpPr>
              <a:spLocks noChangeShapeType="1"/>
            </p:cNvSpPr>
            <p:nvPr/>
          </p:nvSpPr>
          <p:spPr bwMode="auto">
            <a:xfrm>
              <a:off x="418" y="1622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25654" name="Line 8"/>
            <p:cNvSpPr>
              <a:spLocks noChangeShapeType="1"/>
            </p:cNvSpPr>
            <p:nvPr/>
          </p:nvSpPr>
          <p:spPr bwMode="auto">
            <a:xfrm>
              <a:off x="418" y="1430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25655" name="Line 9"/>
            <p:cNvSpPr>
              <a:spLocks noChangeShapeType="1"/>
            </p:cNvSpPr>
            <p:nvPr/>
          </p:nvSpPr>
          <p:spPr bwMode="auto">
            <a:xfrm>
              <a:off x="418" y="1238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25656" name="Line 10"/>
            <p:cNvSpPr>
              <a:spLocks noChangeShapeType="1"/>
            </p:cNvSpPr>
            <p:nvPr/>
          </p:nvSpPr>
          <p:spPr bwMode="auto">
            <a:xfrm>
              <a:off x="418" y="1046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25657" name="Line 11"/>
            <p:cNvSpPr>
              <a:spLocks noChangeShapeType="1"/>
            </p:cNvSpPr>
            <p:nvPr/>
          </p:nvSpPr>
          <p:spPr bwMode="auto">
            <a:xfrm>
              <a:off x="418" y="854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25658" name="Line 12"/>
            <p:cNvSpPr>
              <a:spLocks noChangeShapeType="1"/>
            </p:cNvSpPr>
            <p:nvPr/>
          </p:nvSpPr>
          <p:spPr bwMode="auto">
            <a:xfrm>
              <a:off x="418" y="2390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25659" name="Line 13"/>
            <p:cNvSpPr>
              <a:spLocks noChangeShapeType="1"/>
            </p:cNvSpPr>
            <p:nvPr/>
          </p:nvSpPr>
          <p:spPr bwMode="auto">
            <a:xfrm>
              <a:off x="418" y="2582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25660" name="Line 14"/>
            <p:cNvSpPr>
              <a:spLocks noChangeShapeType="1"/>
            </p:cNvSpPr>
            <p:nvPr/>
          </p:nvSpPr>
          <p:spPr bwMode="auto">
            <a:xfrm>
              <a:off x="418" y="2774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25661" name="Line 15"/>
            <p:cNvSpPr>
              <a:spLocks noChangeShapeType="1"/>
            </p:cNvSpPr>
            <p:nvPr/>
          </p:nvSpPr>
          <p:spPr bwMode="auto">
            <a:xfrm>
              <a:off x="418" y="2966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25662" name="Line 16"/>
            <p:cNvSpPr>
              <a:spLocks noChangeShapeType="1"/>
            </p:cNvSpPr>
            <p:nvPr/>
          </p:nvSpPr>
          <p:spPr bwMode="auto">
            <a:xfrm>
              <a:off x="418" y="3158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25663" name="Line 17"/>
            <p:cNvSpPr>
              <a:spLocks noChangeShapeType="1"/>
            </p:cNvSpPr>
            <p:nvPr/>
          </p:nvSpPr>
          <p:spPr bwMode="auto">
            <a:xfrm>
              <a:off x="418" y="3350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25664" name="Line 18"/>
            <p:cNvSpPr>
              <a:spLocks noChangeShapeType="1"/>
            </p:cNvSpPr>
            <p:nvPr/>
          </p:nvSpPr>
          <p:spPr bwMode="auto">
            <a:xfrm>
              <a:off x="418" y="3542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25665" name="Line 19"/>
            <p:cNvSpPr>
              <a:spLocks noChangeShapeType="1"/>
            </p:cNvSpPr>
            <p:nvPr/>
          </p:nvSpPr>
          <p:spPr bwMode="auto">
            <a:xfrm>
              <a:off x="1666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25666" name="Line 20"/>
            <p:cNvSpPr>
              <a:spLocks noChangeShapeType="1"/>
            </p:cNvSpPr>
            <p:nvPr/>
          </p:nvSpPr>
          <p:spPr bwMode="auto">
            <a:xfrm>
              <a:off x="1474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25667" name="Line 21"/>
            <p:cNvSpPr>
              <a:spLocks noChangeShapeType="1"/>
            </p:cNvSpPr>
            <p:nvPr/>
          </p:nvSpPr>
          <p:spPr bwMode="auto">
            <a:xfrm>
              <a:off x="1282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25668" name="Line 22"/>
            <p:cNvSpPr>
              <a:spLocks noChangeShapeType="1"/>
            </p:cNvSpPr>
            <p:nvPr/>
          </p:nvSpPr>
          <p:spPr bwMode="auto">
            <a:xfrm>
              <a:off x="1090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25669" name="Line 23"/>
            <p:cNvSpPr>
              <a:spLocks noChangeShapeType="1"/>
            </p:cNvSpPr>
            <p:nvPr/>
          </p:nvSpPr>
          <p:spPr bwMode="auto">
            <a:xfrm>
              <a:off x="898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25670" name="Line 24"/>
            <p:cNvSpPr>
              <a:spLocks noChangeShapeType="1"/>
            </p:cNvSpPr>
            <p:nvPr/>
          </p:nvSpPr>
          <p:spPr bwMode="auto">
            <a:xfrm>
              <a:off x="706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25671" name="Line 25"/>
            <p:cNvSpPr>
              <a:spLocks noChangeShapeType="1"/>
            </p:cNvSpPr>
            <p:nvPr/>
          </p:nvSpPr>
          <p:spPr bwMode="auto">
            <a:xfrm>
              <a:off x="514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25672" name="Line 26"/>
            <p:cNvSpPr>
              <a:spLocks noChangeShapeType="1"/>
            </p:cNvSpPr>
            <p:nvPr/>
          </p:nvSpPr>
          <p:spPr bwMode="auto">
            <a:xfrm>
              <a:off x="2050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25673" name="Line 27"/>
            <p:cNvSpPr>
              <a:spLocks noChangeShapeType="1"/>
            </p:cNvSpPr>
            <p:nvPr/>
          </p:nvSpPr>
          <p:spPr bwMode="auto">
            <a:xfrm>
              <a:off x="2242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25674" name="Line 28"/>
            <p:cNvSpPr>
              <a:spLocks noChangeShapeType="1"/>
            </p:cNvSpPr>
            <p:nvPr/>
          </p:nvSpPr>
          <p:spPr bwMode="auto">
            <a:xfrm>
              <a:off x="2434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25675" name="Line 29"/>
            <p:cNvSpPr>
              <a:spLocks noChangeShapeType="1"/>
            </p:cNvSpPr>
            <p:nvPr/>
          </p:nvSpPr>
          <p:spPr bwMode="auto">
            <a:xfrm>
              <a:off x="2626" y="758"/>
              <a:ext cx="0" cy="2928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25676" name="Line 30"/>
            <p:cNvSpPr>
              <a:spLocks noChangeShapeType="1"/>
            </p:cNvSpPr>
            <p:nvPr/>
          </p:nvSpPr>
          <p:spPr bwMode="auto">
            <a:xfrm>
              <a:off x="2818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25677" name="Line 31"/>
            <p:cNvSpPr>
              <a:spLocks noChangeShapeType="1"/>
            </p:cNvSpPr>
            <p:nvPr/>
          </p:nvSpPr>
          <p:spPr bwMode="auto">
            <a:xfrm>
              <a:off x="3010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25678" name="Line 32"/>
            <p:cNvSpPr>
              <a:spLocks noChangeShapeType="1"/>
            </p:cNvSpPr>
            <p:nvPr/>
          </p:nvSpPr>
          <p:spPr bwMode="auto">
            <a:xfrm>
              <a:off x="3202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25679" name="Text Box 33"/>
            <p:cNvSpPr txBox="1">
              <a:spLocks noChangeArrowheads="1"/>
            </p:cNvSpPr>
            <p:nvPr/>
          </p:nvSpPr>
          <p:spPr bwMode="auto">
            <a:xfrm>
              <a:off x="3336" y="20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/>
              <a:r>
                <a:rPr lang="en-US" altLang="en-US" b="1" i="1" smtClean="0">
                  <a:solidFill>
                    <a:srgbClr val="000000"/>
                  </a:solidFill>
                  <a:latin typeface="Arial" charset="0"/>
                  <a:ea typeface="MS PGothic" pitchFamily="34" charset="-128"/>
                  <a:cs typeface="Arial" charset="0"/>
                </a:rPr>
                <a:t>x</a:t>
              </a:r>
            </a:p>
          </p:txBody>
        </p:sp>
        <p:sp>
          <p:nvSpPr>
            <p:cNvPr id="25680" name="Text Box 34"/>
            <p:cNvSpPr txBox="1">
              <a:spLocks noChangeArrowheads="1"/>
            </p:cNvSpPr>
            <p:nvPr/>
          </p:nvSpPr>
          <p:spPr bwMode="auto">
            <a:xfrm>
              <a:off x="1666" y="51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/>
              <a:r>
                <a:rPr lang="en-US" altLang="en-US" b="1" i="1" dirty="0" smtClean="0">
                  <a:solidFill>
                    <a:srgbClr val="000000"/>
                  </a:solidFill>
                  <a:latin typeface="Arial" charset="0"/>
                  <a:ea typeface="MS PGothic" pitchFamily="34" charset="-128"/>
                  <a:cs typeface="Arial" charset="0"/>
                </a:rPr>
                <a:t>y</a:t>
              </a:r>
            </a:p>
          </p:txBody>
        </p:sp>
      </p:grpSp>
      <p:sp>
        <p:nvSpPr>
          <p:cNvPr id="25603" name="Text Box 35"/>
          <p:cNvSpPr txBox="1">
            <a:spLocks noChangeArrowheads="1"/>
          </p:cNvSpPr>
          <p:nvPr/>
        </p:nvSpPr>
        <p:spPr bwMode="auto">
          <a:xfrm>
            <a:off x="381000" y="2014538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en-US" altLang="en-US" sz="2800" i="1" dirty="0" smtClean="0">
                <a:solidFill>
                  <a:srgbClr val="0000FF"/>
                </a:solidFill>
                <a:latin typeface="Arial" charset="0"/>
                <a:ea typeface="MS PGothic" pitchFamily="34" charset="-128"/>
                <a:cs typeface="Arial" charset="0"/>
              </a:rPr>
              <a:t>f</a:t>
            </a:r>
            <a:r>
              <a:rPr lang="en-US" altLang="en-US" sz="2800" dirty="0" smtClean="0">
                <a:solidFill>
                  <a:srgbClr val="0000FF"/>
                </a:solidFill>
                <a:latin typeface="Arial" charset="0"/>
                <a:ea typeface="MS PGothic" pitchFamily="34" charset="-128"/>
                <a:cs typeface="Arial" charset="0"/>
              </a:rPr>
              <a:t>(</a:t>
            </a:r>
            <a:r>
              <a:rPr lang="en-US" altLang="en-US" sz="2800" i="1" dirty="0" smtClean="0">
                <a:solidFill>
                  <a:srgbClr val="0000FF"/>
                </a:solidFill>
                <a:latin typeface="Arial" charset="0"/>
                <a:ea typeface="MS PGothic" pitchFamily="34" charset="-128"/>
                <a:cs typeface="Arial" charset="0"/>
              </a:rPr>
              <a:t>x</a:t>
            </a:r>
            <a:r>
              <a:rPr lang="en-US" altLang="en-US" sz="2800" dirty="0" smtClean="0">
                <a:solidFill>
                  <a:srgbClr val="0000FF"/>
                </a:solidFill>
                <a:latin typeface="Arial" charset="0"/>
                <a:ea typeface="MS PGothic" pitchFamily="34" charset="-128"/>
                <a:cs typeface="Arial" charset="0"/>
              </a:rPr>
              <a:t>) = </a:t>
            </a:r>
            <a:r>
              <a:rPr lang="en-US" altLang="en-US" sz="2800" i="1" dirty="0" smtClean="0">
                <a:solidFill>
                  <a:srgbClr val="0000FF"/>
                </a:solidFill>
                <a:latin typeface="Arial" charset="0"/>
                <a:ea typeface="MS PGothic" pitchFamily="34" charset="-128"/>
                <a:cs typeface="Arial" charset="0"/>
              </a:rPr>
              <a:t>x</a:t>
            </a:r>
            <a:r>
              <a:rPr lang="en-US" altLang="en-US" sz="2800" baseline="30000" dirty="0" smtClean="0">
                <a:solidFill>
                  <a:srgbClr val="0000FF"/>
                </a:solidFill>
                <a:latin typeface="Arial" charset="0"/>
                <a:ea typeface="MS PGothic" pitchFamily="34" charset="-128"/>
                <a:cs typeface="Arial" charset="0"/>
              </a:rPr>
              <a:t>2</a:t>
            </a:r>
            <a:endParaRPr lang="en-US" altLang="en-US" sz="2800" dirty="0" smtClean="0">
              <a:solidFill>
                <a:srgbClr val="0000FF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grpSp>
        <p:nvGrpSpPr>
          <p:cNvPr id="25604" name="Group 36"/>
          <p:cNvGrpSpPr>
            <a:grpSpLocks/>
          </p:cNvGrpSpPr>
          <p:nvPr/>
        </p:nvGrpSpPr>
        <p:grpSpPr bwMode="auto">
          <a:xfrm>
            <a:off x="5537200" y="1943100"/>
            <a:ext cx="1422400" cy="2286000"/>
            <a:chOff x="3488" y="1224"/>
            <a:chExt cx="896" cy="1440"/>
          </a:xfrm>
        </p:grpSpPr>
        <p:grpSp>
          <p:nvGrpSpPr>
            <p:cNvPr id="25636" name="Group 37"/>
            <p:cNvGrpSpPr>
              <a:grpSpLocks/>
            </p:cNvGrpSpPr>
            <p:nvPr/>
          </p:nvGrpSpPr>
          <p:grpSpPr bwMode="auto">
            <a:xfrm>
              <a:off x="3488" y="1224"/>
              <a:ext cx="896" cy="1419"/>
              <a:chOff x="3488" y="1224"/>
              <a:chExt cx="896" cy="1419"/>
            </a:xfrm>
          </p:grpSpPr>
          <p:grpSp>
            <p:nvGrpSpPr>
              <p:cNvPr id="25643" name="Group 38"/>
              <p:cNvGrpSpPr>
                <a:grpSpLocks/>
              </p:cNvGrpSpPr>
              <p:nvPr/>
            </p:nvGrpSpPr>
            <p:grpSpPr bwMode="auto">
              <a:xfrm>
                <a:off x="3488" y="1224"/>
                <a:ext cx="448" cy="1419"/>
                <a:chOff x="3488" y="1224"/>
                <a:chExt cx="448" cy="1419"/>
              </a:xfrm>
            </p:grpSpPr>
            <p:sp>
              <p:nvSpPr>
                <p:cNvPr id="25647" name="Freeform 39"/>
                <p:cNvSpPr>
                  <a:spLocks/>
                </p:cNvSpPr>
                <p:nvPr/>
              </p:nvSpPr>
              <p:spPr bwMode="auto">
                <a:xfrm flipH="1">
                  <a:off x="3488" y="1272"/>
                  <a:ext cx="448" cy="1371"/>
                </a:xfrm>
                <a:custGeom>
                  <a:avLst/>
                  <a:gdLst>
                    <a:gd name="T0" fmla="*/ 0 w 448"/>
                    <a:gd name="T1" fmla="*/ 1371 h 1371"/>
                    <a:gd name="T2" fmla="*/ 66 w 448"/>
                    <a:gd name="T3" fmla="*/ 1335 h 1371"/>
                    <a:gd name="T4" fmla="*/ 120 w 448"/>
                    <a:gd name="T5" fmla="*/ 1287 h 1371"/>
                    <a:gd name="T6" fmla="*/ 195 w 448"/>
                    <a:gd name="T7" fmla="*/ 1179 h 1371"/>
                    <a:gd name="T8" fmla="*/ 282 w 448"/>
                    <a:gd name="T9" fmla="*/ 993 h 1371"/>
                    <a:gd name="T10" fmla="*/ 348 w 448"/>
                    <a:gd name="T11" fmla="*/ 768 h 1371"/>
                    <a:gd name="T12" fmla="*/ 384 w 448"/>
                    <a:gd name="T13" fmla="*/ 603 h 1371"/>
                    <a:gd name="T14" fmla="*/ 408 w 448"/>
                    <a:gd name="T15" fmla="*/ 414 h 1371"/>
                    <a:gd name="T16" fmla="*/ 426 w 448"/>
                    <a:gd name="T17" fmla="*/ 222 h 1371"/>
                    <a:gd name="T18" fmla="*/ 448 w 448"/>
                    <a:gd name="T19" fmla="*/ 0 h 137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48"/>
                    <a:gd name="T31" fmla="*/ 0 h 1371"/>
                    <a:gd name="T32" fmla="*/ 448 w 448"/>
                    <a:gd name="T33" fmla="*/ 1371 h 137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48" h="1371">
                      <a:moveTo>
                        <a:pt x="0" y="1371"/>
                      </a:moveTo>
                      <a:cubicBezTo>
                        <a:pt x="12" y="1365"/>
                        <a:pt x="46" y="1349"/>
                        <a:pt x="66" y="1335"/>
                      </a:cubicBezTo>
                      <a:cubicBezTo>
                        <a:pt x="86" y="1321"/>
                        <a:pt x="98" y="1313"/>
                        <a:pt x="120" y="1287"/>
                      </a:cubicBezTo>
                      <a:cubicBezTo>
                        <a:pt x="142" y="1261"/>
                        <a:pt x="168" y="1228"/>
                        <a:pt x="195" y="1179"/>
                      </a:cubicBezTo>
                      <a:cubicBezTo>
                        <a:pt x="222" y="1130"/>
                        <a:pt x="256" y="1061"/>
                        <a:pt x="282" y="993"/>
                      </a:cubicBezTo>
                      <a:cubicBezTo>
                        <a:pt x="308" y="925"/>
                        <a:pt x="331" y="833"/>
                        <a:pt x="348" y="768"/>
                      </a:cubicBezTo>
                      <a:cubicBezTo>
                        <a:pt x="365" y="703"/>
                        <a:pt x="374" y="662"/>
                        <a:pt x="384" y="603"/>
                      </a:cubicBezTo>
                      <a:cubicBezTo>
                        <a:pt x="394" y="544"/>
                        <a:pt x="401" y="477"/>
                        <a:pt x="408" y="414"/>
                      </a:cubicBezTo>
                      <a:cubicBezTo>
                        <a:pt x="415" y="351"/>
                        <a:pt x="419" y="291"/>
                        <a:pt x="426" y="222"/>
                      </a:cubicBezTo>
                      <a:cubicBezTo>
                        <a:pt x="433" y="153"/>
                        <a:pt x="444" y="46"/>
                        <a:pt x="448" y="0"/>
                      </a:cubicBezTo>
                    </a:path>
                  </a:pathLst>
                </a:custGeom>
                <a:noFill/>
                <a:ln w="38100" cmpd="sng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algn="l"/>
                  <a:endParaRPr lang="en-US" sz="2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648" name="Line 40"/>
                <p:cNvSpPr>
                  <a:spLocks noChangeShapeType="1"/>
                </p:cNvSpPr>
                <p:nvPr/>
              </p:nvSpPr>
              <p:spPr bwMode="auto">
                <a:xfrm flipH="1" flipV="1">
                  <a:off x="3488" y="1224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algn="l"/>
                  <a:endParaRPr lang="en-US" sz="2400" smtClean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25644" name="Group 41"/>
              <p:cNvGrpSpPr>
                <a:grpSpLocks/>
              </p:cNvGrpSpPr>
              <p:nvPr/>
            </p:nvGrpSpPr>
            <p:grpSpPr bwMode="auto">
              <a:xfrm>
                <a:off x="3936" y="1224"/>
                <a:ext cx="448" cy="1416"/>
                <a:chOff x="3936" y="1224"/>
                <a:chExt cx="448" cy="1416"/>
              </a:xfrm>
            </p:grpSpPr>
            <p:sp>
              <p:nvSpPr>
                <p:cNvPr id="25645" name="Freeform 42"/>
                <p:cNvSpPr>
                  <a:spLocks/>
                </p:cNvSpPr>
                <p:nvPr/>
              </p:nvSpPr>
              <p:spPr bwMode="auto">
                <a:xfrm>
                  <a:off x="3936" y="1269"/>
                  <a:ext cx="448" cy="1371"/>
                </a:xfrm>
                <a:custGeom>
                  <a:avLst/>
                  <a:gdLst>
                    <a:gd name="T0" fmla="*/ 0 w 448"/>
                    <a:gd name="T1" fmla="*/ 1371 h 1371"/>
                    <a:gd name="T2" fmla="*/ 66 w 448"/>
                    <a:gd name="T3" fmla="*/ 1335 h 1371"/>
                    <a:gd name="T4" fmla="*/ 120 w 448"/>
                    <a:gd name="T5" fmla="*/ 1287 h 1371"/>
                    <a:gd name="T6" fmla="*/ 195 w 448"/>
                    <a:gd name="T7" fmla="*/ 1179 h 1371"/>
                    <a:gd name="T8" fmla="*/ 282 w 448"/>
                    <a:gd name="T9" fmla="*/ 993 h 1371"/>
                    <a:gd name="T10" fmla="*/ 348 w 448"/>
                    <a:gd name="T11" fmla="*/ 768 h 1371"/>
                    <a:gd name="T12" fmla="*/ 384 w 448"/>
                    <a:gd name="T13" fmla="*/ 603 h 1371"/>
                    <a:gd name="T14" fmla="*/ 408 w 448"/>
                    <a:gd name="T15" fmla="*/ 414 h 1371"/>
                    <a:gd name="T16" fmla="*/ 426 w 448"/>
                    <a:gd name="T17" fmla="*/ 222 h 1371"/>
                    <a:gd name="T18" fmla="*/ 448 w 448"/>
                    <a:gd name="T19" fmla="*/ 0 h 137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48"/>
                    <a:gd name="T31" fmla="*/ 0 h 1371"/>
                    <a:gd name="T32" fmla="*/ 448 w 448"/>
                    <a:gd name="T33" fmla="*/ 1371 h 137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48" h="1371">
                      <a:moveTo>
                        <a:pt x="0" y="1371"/>
                      </a:moveTo>
                      <a:cubicBezTo>
                        <a:pt x="12" y="1365"/>
                        <a:pt x="46" y="1349"/>
                        <a:pt x="66" y="1335"/>
                      </a:cubicBezTo>
                      <a:cubicBezTo>
                        <a:pt x="86" y="1321"/>
                        <a:pt x="98" y="1313"/>
                        <a:pt x="120" y="1287"/>
                      </a:cubicBezTo>
                      <a:cubicBezTo>
                        <a:pt x="142" y="1261"/>
                        <a:pt x="168" y="1228"/>
                        <a:pt x="195" y="1179"/>
                      </a:cubicBezTo>
                      <a:cubicBezTo>
                        <a:pt x="222" y="1130"/>
                        <a:pt x="256" y="1061"/>
                        <a:pt x="282" y="993"/>
                      </a:cubicBezTo>
                      <a:cubicBezTo>
                        <a:pt x="308" y="925"/>
                        <a:pt x="331" y="833"/>
                        <a:pt x="348" y="768"/>
                      </a:cubicBezTo>
                      <a:cubicBezTo>
                        <a:pt x="365" y="703"/>
                        <a:pt x="374" y="662"/>
                        <a:pt x="384" y="603"/>
                      </a:cubicBezTo>
                      <a:cubicBezTo>
                        <a:pt x="394" y="544"/>
                        <a:pt x="401" y="477"/>
                        <a:pt x="408" y="414"/>
                      </a:cubicBezTo>
                      <a:cubicBezTo>
                        <a:pt x="415" y="351"/>
                        <a:pt x="419" y="291"/>
                        <a:pt x="426" y="222"/>
                      </a:cubicBezTo>
                      <a:cubicBezTo>
                        <a:pt x="433" y="153"/>
                        <a:pt x="444" y="46"/>
                        <a:pt x="448" y="0"/>
                      </a:cubicBezTo>
                    </a:path>
                  </a:pathLst>
                </a:custGeom>
                <a:noFill/>
                <a:ln w="38100" cmpd="sng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algn="l"/>
                  <a:endParaRPr lang="en-US" sz="2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646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4376" y="1224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algn="l"/>
                  <a:endParaRPr lang="en-US" sz="2400" smtClean="0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25637" name="Group 44"/>
            <p:cNvGrpSpPr>
              <a:grpSpLocks/>
            </p:cNvGrpSpPr>
            <p:nvPr/>
          </p:nvGrpSpPr>
          <p:grpSpPr bwMode="auto">
            <a:xfrm>
              <a:off x="3522" y="1848"/>
              <a:ext cx="822" cy="816"/>
              <a:chOff x="3522" y="1848"/>
              <a:chExt cx="822" cy="816"/>
            </a:xfrm>
          </p:grpSpPr>
          <p:sp>
            <p:nvSpPr>
              <p:cNvPr id="25638" name="Oval 45"/>
              <p:cNvSpPr>
                <a:spLocks noChangeArrowheads="1"/>
              </p:cNvSpPr>
              <p:nvPr/>
            </p:nvSpPr>
            <p:spPr bwMode="auto">
              <a:xfrm>
                <a:off x="4296" y="184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endParaRPr lang="en-US" altLang="en-US" smtClean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5639" name="Oval 46"/>
              <p:cNvSpPr>
                <a:spLocks noChangeArrowheads="1"/>
              </p:cNvSpPr>
              <p:nvPr/>
            </p:nvSpPr>
            <p:spPr bwMode="auto">
              <a:xfrm>
                <a:off x="3522" y="184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endParaRPr lang="en-US" altLang="en-US" smtClean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5640" name="Oval 47"/>
              <p:cNvSpPr>
                <a:spLocks noChangeArrowheads="1"/>
              </p:cNvSpPr>
              <p:nvPr/>
            </p:nvSpPr>
            <p:spPr bwMode="auto">
              <a:xfrm>
                <a:off x="3720" y="24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endParaRPr lang="en-US" altLang="en-US" smtClean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5641" name="Oval 48"/>
              <p:cNvSpPr>
                <a:spLocks noChangeArrowheads="1"/>
              </p:cNvSpPr>
              <p:nvPr/>
            </p:nvSpPr>
            <p:spPr bwMode="auto">
              <a:xfrm>
                <a:off x="4104" y="24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endParaRPr lang="en-US" altLang="en-US" smtClean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5642" name="Oval 49"/>
              <p:cNvSpPr>
                <a:spLocks noChangeArrowheads="1"/>
              </p:cNvSpPr>
              <p:nvPr/>
            </p:nvSpPr>
            <p:spPr bwMode="auto">
              <a:xfrm>
                <a:off x="3912" y="261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endParaRPr lang="en-US" altLang="en-US" smtClean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</p:grpSp>
      </p:grpSp>
      <p:sp>
        <p:nvSpPr>
          <p:cNvPr id="1797170" name="Text Box 50"/>
          <p:cNvSpPr txBox="1">
            <a:spLocks noChangeArrowheads="1"/>
          </p:cNvSpPr>
          <p:nvPr/>
        </p:nvSpPr>
        <p:spPr bwMode="auto">
          <a:xfrm>
            <a:off x="381000" y="3578225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800" i="1" smtClean="0">
                <a:solidFill>
                  <a:srgbClr val="FF0000"/>
                </a:solidFill>
                <a:latin typeface="Arial" charset="0"/>
                <a:ea typeface="MS PGothic" pitchFamily="34" charset="-128"/>
                <a:cs typeface="Arial" charset="0"/>
              </a:rPr>
              <a:t>g</a:t>
            </a:r>
            <a:r>
              <a:rPr lang="en-US" altLang="en-US" sz="2800" smtClean="0">
                <a:solidFill>
                  <a:srgbClr val="FF0000"/>
                </a:solidFill>
                <a:latin typeface="Arial" charset="0"/>
                <a:ea typeface="MS PGothic" pitchFamily="34" charset="-128"/>
                <a:cs typeface="Arial" charset="0"/>
              </a:rPr>
              <a:t>(</a:t>
            </a:r>
            <a:r>
              <a:rPr lang="en-US" altLang="en-US" sz="2800" i="1" smtClean="0">
                <a:solidFill>
                  <a:srgbClr val="FF0000"/>
                </a:solidFill>
                <a:latin typeface="Arial" charset="0"/>
                <a:ea typeface="MS PGothic" pitchFamily="34" charset="-128"/>
                <a:cs typeface="Arial" charset="0"/>
              </a:rPr>
              <a:t>x</a:t>
            </a:r>
            <a:r>
              <a:rPr lang="en-US" altLang="en-US" sz="2800" smtClean="0">
                <a:solidFill>
                  <a:srgbClr val="FF0000"/>
                </a:solidFill>
                <a:latin typeface="Arial" charset="0"/>
                <a:ea typeface="MS PGothic" pitchFamily="34" charset="-128"/>
                <a:cs typeface="Arial" charset="0"/>
              </a:rPr>
              <a:t>) = </a:t>
            </a:r>
            <a:r>
              <a:rPr lang="en-US" altLang="en-US" sz="2800" i="1" smtClean="0">
                <a:solidFill>
                  <a:srgbClr val="FF0000"/>
                </a:solidFill>
                <a:latin typeface="Arial" charset="0"/>
                <a:ea typeface="MS PGothic" pitchFamily="34" charset="-128"/>
                <a:cs typeface="Arial" charset="0"/>
              </a:rPr>
              <a:t>x</a:t>
            </a:r>
            <a:r>
              <a:rPr lang="en-US" altLang="en-US" sz="2800" baseline="30000" smtClean="0">
                <a:solidFill>
                  <a:srgbClr val="FF0000"/>
                </a:solidFill>
                <a:latin typeface="Arial" charset="0"/>
                <a:ea typeface="MS PGothic" pitchFamily="34" charset="-128"/>
                <a:cs typeface="Arial" charset="0"/>
              </a:rPr>
              <a:t>2</a:t>
            </a:r>
            <a:r>
              <a:rPr lang="en-US" altLang="en-US" sz="2800" smtClean="0">
                <a:solidFill>
                  <a:srgbClr val="FF0000"/>
                </a:solidFill>
                <a:latin typeface="Arial" charset="0"/>
                <a:ea typeface="MS PGothic" pitchFamily="34" charset="-128"/>
                <a:cs typeface="Arial" charset="0"/>
              </a:rPr>
              <a:t> + 3</a:t>
            </a:r>
          </a:p>
        </p:txBody>
      </p:sp>
      <p:sp>
        <p:nvSpPr>
          <p:cNvPr id="1797171" name="Text Box 51"/>
          <p:cNvSpPr txBox="1">
            <a:spLocks noChangeArrowheads="1"/>
          </p:cNvSpPr>
          <p:nvPr/>
        </p:nvSpPr>
        <p:spPr bwMode="auto">
          <a:xfrm>
            <a:off x="381000" y="4572000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800" i="1" smtClean="0">
                <a:solidFill>
                  <a:srgbClr val="008000"/>
                </a:solidFill>
                <a:latin typeface="Arial" charset="0"/>
                <a:ea typeface="MS PGothic" pitchFamily="34" charset="-128"/>
                <a:cs typeface="Arial" charset="0"/>
              </a:rPr>
              <a:t>h</a:t>
            </a:r>
            <a:r>
              <a:rPr lang="en-US" altLang="en-US" sz="2800" smtClean="0">
                <a:solidFill>
                  <a:srgbClr val="008000"/>
                </a:solidFill>
                <a:latin typeface="Arial" charset="0"/>
                <a:ea typeface="MS PGothic" pitchFamily="34" charset="-128"/>
                <a:cs typeface="Arial" charset="0"/>
              </a:rPr>
              <a:t>(</a:t>
            </a:r>
            <a:r>
              <a:rPr lang="en-US" altLang="en-US" sz="2800" i="1" smtClean="0">
                <a:solidFill>
                  <a:srgbClr val="008000"/>
                </a:solidFill>
                <a:latin typeface="Arial" charset="0"/>
                <a:ea typeface="MS PGothic" pitchFamily="34" charset="-128"/>
                <a:cs typeface="Arial" charset="0"/>
              </a:rPr>
              <a:t>x</a:t>
            </a:r>
            <a:r>
              <a:rPr lang="en-US" altLang="en-US" sz="2800" smtClean="0">
                <a:solidFill>
                  <a:srgbClr val="008000"/>
                </a:solidFill>
                <a:latin typeface="Arial" charset="0"/>
                <a:ea typeface="MS PGothic" pitchFamily="34" charset="-128"/>
                <a:cs typeface="Arial" charset="0"/>
              </a:rPr>
              <a:t>) = </a:t>
            </a:r>
            <a:r>
              <a:rPr lang="en-US" altLang="en-US" sz="2800" i="1" smtClean="0">
                <a:solidFill>
                  <a:srgbClr val="008000"/>
                </a:solidFill>
                <a:latin typeface="Arial" charset="0"/>
                <a:ea typeface="MS PGothic" pitchFamily="34" charset="-128"/>
                <a:cs typeface="Arial" charset="0"/>
              </a:rPr>
              <a:t>x</a:t>
            </a:r>
            <a:r>
              <a:rPr lang="en-US" altLang="en-US" sz="2800" baseline="30000" smtClean="0">
                <a:solidFill>
                  <a:srgbClr val="008000"/>
                </a:solidFill>
                <a:latin typeface="Arial" charset="0"/>
                <a:ea typeface="MS PGothic" pitchFamily="34" charset="-128"/>
                <a:cs typeface="Arial" charset="0"/>
              </a:rPr>
              <a:t>2</a:t>
            </a:r>
            <a:r>
              <a:rPr lang="en-US" altLang="en-US" sz="2800" smtClean="0">
                <a:solidFill>
                  <a:srgbClr val="008000"/>
                </a:solidFill>
                <a:latin typeface="Arial" charset="0"/>
                <a:ea typeface="MS PGothic" pitchFamily="34" charset="-128"/>
                <a:cs typeface="Arial" charset="0"/>
              </a:rPr>
              <a:t> – 3</a:t>
            </a:r>
          </a:p>
        </p:txBody>
      </p:sp>
      <p:grpSp>
        <p:nvGrpSpPr>
          <p:cNvPr id="8" name="Group 52"/>
          <p:cNvGrpSpPr>
            <a:grpSpLocks/>
          </p:cNvGrpSpPr>
          <p:nvPr/>
        </p:nvGrpSpPr>
        <p:grpSpPr bwMode="auto">
          <a:xfrm>
            <a:off x="5551488" y="1066800"/>
            <a:ext cx="1422400" cy="2252663"/>
            <a:chOff x="3497" y="672"/>
            <a:chExt cx="896" cy="1419"/>
          </a:xfrm>
        </p:grpSpPr>
        <p:grpSp>
          <p:nvGrpSpPr>
            <p:cNvPr id="25623" name="Group 53"/>
            <p:cNvGrpSpPr>
              <a:grpSpLocks/>
            </p:cNvGrpSpPr>
            <p:nvPr/>
          </p:nvGrpSpPr>
          <p:grpSpPr bwMode="auto">
            <a:xfrm>
              <a:off x="3497" y="672"/>
              <a:ext cx="896" cy="1419"/>
              <a:chOff x="3488" y="1224"/>
              <a:chExt cx="896" cy="1419"/>
            </a:xfrm>
          </p:grpSpPr>
          <p:grpSp>
            <p:nvGrpSpPr>
              <p:cNvPr id="25630" name="Group 54"/>
              <p:cNvGrpSpPr>
                <a:grpSpLocks/>
              </p:cNvGrpSpPr>
              <p:nvPr/>
            </p:nvGrpSpPr>
            <p:grpSpPr bwMode="auto">
              <a:xfrm>
                <a:off x="3488" y="1224"/>
                <a:ext cx="448" cy="1419"/>
                <a:chOff x="3488" y="1224"/>
                <a:chExt cx="448" cy="1419"/>
              </a:xfrm>
            </p:grpSpPr>
            <p:sp>
              <p:nvSpPr>
                <p:cNvPr id="25634" name="Freeform 55"/>
                <p:cNvSpPr>
                  <a:spLocks/>
                </p:cNvSpPr>
                <p:nvPr/>
              </p:nvSpPr>
              <p:spPr bwMode="auto">
                <a:xfrm flipH="1">
                  <a:off x="3488" y="1272"/>
                  <a:ext cx="448" cy="1371"/>
                </a:xfrm>
                <a:custGeom>
                  <a:avLst/>
                  <a:gdLst>
                    <a:gd name="T0" fmla="*/ 0 w 448"/>
                    <a:gd name="T1" fmla="*/ 1371 h 1371"/>
                    <a:gd name="T2" fmla="*/ 66 w 448"/>
                    <a:gd name="T3" fmla="*/ 1335 h 1371"/>
                    <a:gd name="T4" fmla="*/ 120 w 448"/>
                    <a:gd name="T5" fmla="*/ 1287 h 1371"/>
                    <a:gd name="T6" fmla="*/ 195 w 448"/>
                    <a:gd name="T7" fmla="*/ 1179 h 1371"/>
                    <a:gd name="T8" fmla="*/ 282 w 448"/>
                    <a:gd name="T9" fmla="*/ 993 h 1371"/>
                    <a:gd name="T10" fmla="*/ 348 w 448"/>
                    <a:gd name="T11" fmla="*/ 768 h 1371"/>
                    <a:gd name="T12" fmla="*/ 384 w 448"/>
                    <a:gd name="T13" fmla="*/ 603 h 1371"/>
                    <a:gd name="T14" fmla="*/ 408 w 448"/>
                    <a:gd name="T15" fmla="*/ 414 h 1371"/>
                    <a:gd name="T16" fmla="*/ 426 w 448"/>
                    <a:gd name="T17" fmla="*/ 222 h 1371"/>
                    <a:gd name="T18" fmla="*/ 448 w 448"/>
                    <a:gd name="T19" fmla="*/ 0 h 137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48"/>
                    <a:gd name="T31" fmla="*/ 0 h 1371"/>
                    <a:gd name="T32" fmla="*/ 448 w 448"/>
                    <a:gd name="T33" fmla="*/ 1371 h 137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48" h="1371">
                      <a:moveTo>
                        <a:pt x="0" y="1371"/>
                      </a:moveTo>
                      <a:cubicBezTo>
                        <a:pt x="12" y="1365"/>
                        <a:pt x="46" y="1349"/>
                        <a:pt x="66" y="1335"/>
                      </a:cubicBezTo>
                      <a:cubicBezTo>
                        <a:pt x="86" y="1321"/>
                        <a:pt x="98" y="1313"/>
                        <a:pt x="120" y="1287"/>
                      </a:cubicBezTo>
                      <a:cubicBezTo>
                        <a:pt x="142" y="1261"/>
                        <a:pt x="168" y="1228"/>
                        <a:pt x="195" y="1179"/>
                      </a:cubicBezTo>
                      <a:cubicBezTo>
                        <a:pt x="222" y="1130"/>
                        <a:pt x="256" y="1061"/>
                        <a:pt x="282" y="993"/>
                      </a:cubicBezTo>
                      <a:cubicBezTo>
                        <a:pt x="308" y="925"/>
                        <a:pt x="331" y="833"/>
                        <a:pt x="348" y="768"/>
                      </a:cubicBezTo>
                      <a:cubicBezTo>
                        <a:pt x="365" y="703"/>
                        <a:pt x="374" y="662"/>
                        <a:pt x="384" y="603"/>
                      </a:cubicBezTo>
                      <a:cubicBezTo>
                        <a:pt x="394" y="544"/>
                        <a:pt x="401" y="477"/>
                        <a:pt x="408" y="414"/>
                      </a:cubicBezTo>
                      <a:cubicBezTo>
                        <a:pt x="415" y="351"/>
                        <a:pt x="419" y="291"/>
                        <a:pt x="426" y="222"/>
                      </a:cubicBezTo>
                      <a:cubicBezTo>
                        <a:pt x="433" y="153"/>
                        <a:pt x="444" y="46"/>
                        <a:pt x="448" y="0"/>
                      </a:cubicBezTo>
                    </a:path>
                  </a:pathLst>
                </a:custGeom>
                <a:noFill/>
                <a:ln w="38100" cmpd="sng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algn="l"/>
                  <a:endParaRPr lang="en-US" sz="2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635" name="Line 56"/>
                <p:cNvSpPr>
                  <a:spLocks noChangeShapeType="1"/>
                </p:cNvSpPr>
                <p:nvPr/>
              </p:nvSpPr>
              <p:spPr bwMode="auto">
                <a:xfrm flipH="1" flipV="1">
                  <a:off x="3488" y="1224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algn="l"/>
                  <a:endParaRPr lang="en-US" sz="2400" smtClean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25631" name="Group 57"/>
              <p:cNvGrpSpPr>
                <a:grpSpLocks/>
              </p:cNvGrpSpPr>
              <p:nvPr/>
            </p:nvGrpSpPr>
            <p:grpSpPr bwMode="auto">
              <a:xfrm>
                <a:off x="3936" y="1224"/>
                <a:ext cx="448" cy="1416"/>
                <a:chOff x="3936" y="1224"/>
                <a:chExt cx="448" cy="1416"/>
              </a:xfrm>
            </p:grpSpPr>
            <p:sp>
              <p:nvSpPr>
                <p:cNvPr id="25632" name="Freeform 58"/>
                <p:cNvSpPr>
                  <a:spLocks/>
                </p:cNvSpPr>
                <p:nvPr/>
              </p:nvSpPr>
              <p:spPr bwMode="auto">
                <a:xfrm>
                  <a:off x="3936" y="1269"/>
                  <a:ext cx="448" cy="1371"/>
                </a:xfrm>
                <a:custGeom>
                  <a:avLst/>
                  <a:gdLst>
                    <a:gd name="T0" fmla="*/ 0 w 448"/>
                    <a:gd name="T1" fmla="*/ 1371 h 1371"/>
                    <a:gd name="T2" fmla="*/ 66 w 448"/>
                    <a:gd name="T3" fmla="*/ 1335 h 1371"/>
                    <a:gd name="T4" fmla="*/ 120 w 448"/>
                    <a:gd name="T5" fmla="*/ 1287 h 1371"/>
                    <a:gd name="T6" fmla="*/ 195 w 448"/>
                    <a:gd name="T7" fmla="*/ 1179 h 1371"/>
                    <a:gd name="T8" fmla="*/ 282 w 448"/>
                    <a:gd name="T9" fmla="*/ 993 h 1371"/>
                    <a:gd name="T10" fmla="*/ 348 w 448"/>
                    <a:gd name="T11" fmla="*/ 768 h 1371"/>
                    <a:gd name="T12" fmla="*/ 384 w 448"/>
                    <a:gd name="T13" fmla="*/ 603 h 1371"/>
                    <a:gd name="T14" fmla="*/ 408 w 448"/>
                    <a:gd name="T15" fmla="*/ 414 h 1371"/>
                    <a:gd name="T16" fmla="*/ 426 w 448"/>
                    <a:gd name="T17" fmla="*/ 222 h 1371"/>
                    <a:gd name="T18" fmla="*/ 448 w 448"/>
                    <a:gd name="T19" fmla="*/ 0 h 137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48"/>
                    <a:gd name="T31" fmla="*/ 0 h 1371"/>
                    <a:gd name="T32" fmla="*/ 448 w 448"/>
                    <a:gd name="T33" fmla="*/ 1371 h 137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48" h="1371">
                      <a:moveTo>
                        <a:pt x="0" y="1371"/>
                      </a:moveTo>
                      <a:cubicBezTo>
                        <a:pt x="12" y="1365"/>
                        <a:pt x="46" y="1349"/>
                        <a:pt x="66" y="1335"/>
                      </a:cubicBezTo>
                      <a:cubicBezTo>
                        <a:pt x="86" y="1321"/>
                        <a:pt x="98" y="1313"/>
                        <a:pt x="120" y="1287"/>
                      </a:cubicBezTo>
                      <a:cubicBezTo>
                        <a:pt x="142" y="1261"/>
                        <a:pt x="168" y="1228"/>
                        <a:pt x="195" y="1179"/>
                      </a:cubicBezTo>
                      <a:cubicBezTo>
                        <a:pt x="222" y="1130"/>
                        <a:pt x="256" y="1061"/>
                        <a:pt x="282" y="993"/>
                      </a:cubicBezTo>
                      <a:cubicBezTo>
                        <a:pt x="308" y="925"/>
                        <a:pt x="331" y="833"/>
                        <a:pt x="348" y="768"/>
                      </a:cubicBezTo>
                      <a:cubicBezTo>
                        <a:pt x="365" y="703"/>
                        <a:pt x="374" y="662"/>
                        <a:pt x="384" y="603"/>
                      </a:cubicBezTo>
                      <a:cubicBezTo>
                        <a:pt x="394" y="544"/>
                        <a:pt x="401" y="477"/>
                        <a:pt x="408" y="414"/>
                      </a:cubicBezTo>
                      <a:cubicBezTo>
                        <a:pt x="415" y="351"/>
                        <a:pt x="419" y="291"/>
                        <a:pt x="426" y="222"/>
                      </a:cubicBezTo>
                      <a:cubicBezTo>
                        <a:pt x="433" y="153"/>
                        <a:pt x="444" y="46"/>
                        <a:pt x="448" y="0"/>
                      </a:cubicBezTo>
                    </a:path>
                  </a:pathLst>
                </a:custGeom>
                <a:noFill/>
                <a:ln w="38100" cmpd="sng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algn="l"/>
                  <a:endParaRPr lang="en-US" sz="2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633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4376" y="1224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algn="l"/>
                  <a:endParaRPr lang="en-US" sz="2400" smtClean="0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25624" name="Group 60"/>
            <p:cNvGrpSpPr>
              <a:grpSpLocks/>
            </p:cNvGrpSpPr>
            <p:nvPr/>
          </p:nvGrpSpPr>
          <p:grpSpPr bwMode="auto">
            <a:xfrm>
              <a:off x="3522" y="1272"/>
              <a:ext cx="822" cy="816"/>
              <a:chOff x="3522" y="1848"/>
              <a:chExt cx="822" cy="816"/>
            </a:xfrm>
          </p:grpSpPr>
          <p:sp>
            <p:nvSpPr>
              <p:cNvPr id="25625" name="Oval 61"/>
              <p:cNvSpPr>
                <a:spLocks noChangeArrowheads="1"/>
              </p:cNvSpPr>
              <p:nvPr/>
            </p:nvSpPr>
            <p:spPr bwMode="auto">
              <a:xfrm>
                <a:off x="4296" y="184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endParaRPr lang="en-US" altLang="en-US" smtClean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5626" name="Oval 62"/>
              <p:cNvSpPr>
                <a:spLocks noChangeArrowheads="1"/>
              </p:cNvSpPr>
              <p:nvPr/>
            </p:nvSpPr>
            <p:spPr bwMode="auto">
              <a:xfrm>
                <a:off x="3522" y="184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endParaRPr lang="en-US" altLang="en-US" smtClean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5627" name="Oval 63"/>
              <p:cNvSpPr>
                <a:spLocks noChangeArrowheads="1"/>
              </p:cNvSpPr>
              <p:nvPr/>
            </p:nvSpPr>
            <p:spPr bwMode="auto">
              <a:xfrm>
                <a:off x="3720" y="24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endParaRPr lang="en-US" altLang="en-US" smtClean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5628" name="Oval 64"/>
              <p:cNvSpPr>
                <a:spLocks noChangeArrowheads="1"/>
              </p:cNvSpPr>
              <p:nvPr/>
            </p:nvSpPr>
            <p:spPr bwMode="auto">
              <a:xfrm>
                <a:off x="4104" y="24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endParaRPr lang="en-US" altLang="en-US" smtClean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5629" name="Oval 65"/>
              <p:cNvSpPr>
                <a:spLocks noChangeArrowheads="1"/>
              </p:cNvSpPr>
              <p:nvPr/>
            </p:nvSpPr>
            <p:spPr bwMode="auto">
              <a:xfrm>
                <a:off x="3912" y="261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endParaRPr lang="en-US" altLang="en-US" smtClean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</p:grpSp>
      </p:grpSp>
      <p:grpSp>
        <p:nvGrpSpPr>
          <p:cNvPr id="13" name="Group 66"/>
          <p:cNvGrpSpPr>
            <a:grpSpLocks/>
          </p:cNvGrpSpPr>
          <p:nvPr/>
        </p:nvGrpSpPr>
        <p:grpSpPr bwMode="auto">
          <a:xfrm>
            <a:off x="5537200" y="2852738"/>
            <a:ext cx="1422400" cy="2290762"/>
            <a:chOff x="3488" y="1797"/>
            <a:chExt cx="896" cy="1443"/>
          </a:xfrm>
        </p:grpSpPr>
        <p:grpSp>
          <p:nvGrpSpPr>
            <p:cNvPr id="25610" name="Group 67"/>
            <p:cNvGrpSpPr>
              <a:grpSpLocks/>
            </p:cNvGrpSpPr>
            <p:nvPr/>
          </p:nvGrpSpPr>
          <p:grpSpPr bwMode="auto">
            <a:xfrm>
              <a:off x="3488" y="1797"/>
              <a:ext cx="896" cy="1419"/>
              <a:chOff x="3488" y="1224"/>
              <a:chExt cx="896" cy="1419"/>
            </a:xfrm>
          </p:grpSpPr>
          <p:grpSp>
            <p:nvGrpSpPr>
              <p:cNvPr id="25617" name="Group 68"/>
              <p:cNvGrpSpPr>
                <a:grpSpLocks/>
              </p:cNvGrpSpPr>
              <p:nvPr/>
            </p:nvGrpSpPr>
            <p:grpSpPr bwMode="auto">
              <a:xfrm>
                <a:off x="3488" y="1224"/>
                <a:ext cx="448" cy="1419"/>
                <a:chOff x="3488" y="1224"/>
                <a:chExt cx="448" cy="1419"/>
              </a:xfrm>
            </p:grpSpPr>
            <p:sp>
              <p:nvSpPr>
                <p:cNvPr id="25621" name="Freeform 69"/>
                <p:cNvSpPr>
                  <a:spLocks/>
                </p:cNvSpPr>
                <p:nvPr/>
              </p:nvSpPr>
              <p:spPr bwMode="auto">
                <a:xfrm flipH="1">
                  <a:off x="3488" y="1272"/>
                  <a:ext cx="448" cy="1371"/>
                </a:xfrm>
                <a:custGeom>
                  <a:avLst/>
                  <a:gdLst>
                    <a:gd name="T0" fmla="*/ 0 w 448"/>
                    <a:gd name="T1" fmla="*/ 1371 h 1371"/>
                    <a:gd name="T2" fmla="*/ 66 w 448"/>
                    <a:gd name="T3" fmla="*/ 1335 h 1371"/>
                    <a:gd name="T4" fmla="*/ 120 w 448"/>
                    <a:gd name="T5" fmla="*/ 1287 h 1371"/>
                    <a:gd name="T6" fmla="*/ 195 w 448"/>
                    <a:gd name="T7" fmla="*/ 1179 h 1371"/>
                    <a:gd name="T8" fmla="*/ 282 w 448"/>
                    <a:gd name="T9" fmla="*/ 993 h 1371"/>
                    <a:gd name="T10" fmla="*/ 348 w 448"/>
                    <a:gd name="T11" fmla="*/ 768 h 1371"/>
                    <a:gd name="T12" fmla="*/ 384 w 448"/>
                    <a:gd name="T13" fmla="*/ 603 h 1371"/>
                    <a:gd name="T14" fmla="*/ 408 w 448"/>
                    <a:gd name="T15" fmla="*/ 414 h 1371"/>
                    <a:gd name="T16" fmla="*/ 426 w 448"/>
                    <a:gd name="T17" fmla="*/ 222 h 1371"/>
                    <a:gd name="T18" fmla="*/ 448 w 448"/>
                    <a:gd name="T19" fmla="*/ 0 h 137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48"/>
                    <a:gd name="T31" fmla="*/ 0 h 1371"/>
                    <a:gd name="T32" fmla="*/ 448 w 448"/>
                    <a:gd name="T33" fmla="*/ 1371 h 137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48" h="1371">
                      <a:moveTo>
                        <a:pt x="0" y="1371"/>
                      </a:moveTo>
                      <a:cubicBezTo>
                        <a:pt x="12" y="1365"/>
                        <a:pt x="46" y="1349"/>
                        <a:pt x="66" y="1335"/>
                      </a:cubicBezTo>
                      <a:cubicBezTo>
                        <a:pt x="86" y="1321"/>
                        <a:pt x="98" y="1313"/>
                        <a:pt x="120" y="1287"/>
                      </a:cubicBezTo>
                      <a:cubicBezTo>
                        <a:pt x="142" y="1261"/>
                        <a:pt x="168" y="1228"/>
                        <a:pt x="195" y="1179"/>
                      </a:cubicBezTo>
                      <a:cubicBezTo>
                        <a:pt x="222" y="1130"/>
                        <a:pt x="256" y="1061"/>
                        <a:pt x="282" y="993"/>
                      </a:cubicBezTo>
                      <a:cubicBezTo>
                        <a:pt x="308" y="925"/>
                        <a:pt x="331" y="833"/>
                        <a:pt x="348" y="768"/>
                      </a:cubicBezTo>
                      <a:cubicBezTo>
                        <a:pt x="365" y="703"/>
                        <a:pt x="374" y="662"/>
                        <a:pt x="384" y="603"/>
                      </a:cubicBezTo>
                      <a:cubicBezTo>
                        <a:pt x="394" y="544"/>
                        <a:pt x="401" y="477"/>
                        <a:pt x="408" y="414"/>
                      </a:cubicBezTo>
                      <a:cubicBezTo>
                        <a:pt x="415" y="351"/>
                        <a:pt x="419" y="291"/>
                        <a:pt x="426" y="222"/>
                      </a:cubicBezTo>
                      <a:cubicBezTo>
                        <a:pt x="433" y="153"/>
                        <a:pt x="444" y="46"/>
                        <a:pt x="448" y="0"/>
                      </a:cubicBezTo>
                    </a:path>
                  </a:pathLst>
                </a:custGeom>
                <a:noFill/>
                <a:ln w="38100" cmpd="sng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algn="l"/>
                  <a:endParaRPr lang="en-US" sz="2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622" name="Line 70"/>
                <p:cNvSpPr>
                  <a:spLocks noChangeShapeType="1"/>
                </p:cNvSpPr>
                <p:nvPr/>
              </p:nvSpPr>
              <p:spPr bwMode="auto">
                <a:xfrm flipH="1" flipV="1">
                  <a:off x="3488" y="1224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rgbClr val="008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algn="l"/>
                  <a:endParaRPr lang="en-US" sz="2400" smtClean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25618" name="Group 71"/>
              <p:cNvGrpSpPr>
                <a:grpSpLocks/>
              </p:cNvGrpSpPr>
              <p:nvPr/>
            </p:nvGrpSpPr>
            <p:grpSpPr bwMode="auto">
              <a:xfrm>
                <a:off x="3936" y="1224"/>
                <a:ext cx="448" cy="1416"/>
                <a:chOff x="3936" y="1224"/>
                <a:chExt cx="448" cy="1416"/>
              </a:xfrm>
            </p:grpSpPr>
            <p:sp>
              <p:nvSpPr>
                <p:cNvPr id="25619" name="Freeform 72"/>
                <p:cNvSpPr>
                  <a:spLocks/>
                </p:cNvSpPr>
                <p:nvPr/>
              </p:nvSpPr>
              <p:spPr bwMode="auto">
                <a:xfrm>
                  <a:off x="3936" y="1269"/>
                  <a:ext cx="448" cy="1371"/>
                </a:xfrm>
                <a:custGeom>
                  <a:avLst/>
                  <a:gdLst>
                    <a:gd name="T0" fmla="*/ 0 w 448"/>
                    <a:gd name="T1" fmla="*/ 1371 h 1371"/>
                    <a:gd name="T2" fmla="*/ 66 w 448"/>
                    <a:gd name="T3" fmla="*/ 1335 h 1371"/>
                    <a:gd name="T4" fmla="*/ 120 w 448"/>
                    <a:gd name="T5" fmla="*/ 1287 h 1371"/>
                    <a:gd name="T6" fmla="*/ 195 w 448"/>
                    <a:gd name="T7" fmla="*/ 1179 h 1371"/>
                    <a:gd name="T8" fmla="*/ 282 w 448"/>
                    <a:gd name="T9" fmla="*/ 993 h 1371"/>
                    <a:gd name="T10" fmla="*/ 348 w 448"/>
                    <a:gd name="T11" fmla="*/ 768 h 1371"/>
                    <a:gd name="T12" fmla="*/ 384 w 448"/>
                    <a:gd name="T13" fmla="*/ 603 h 1371"/>
                    <a:gd name="T14" fmla="*/ 408 w 448"/>
                    <a:gd name="T15" fmla="*/ 414 h 1371"/>
                    <a:gd name="T16" fmla="*/ 426 w 448"/>
                    <a:gd name="T17" fmla="*/ 222 h 1371"/>
                    <a:gd name="T18" fmla="*/ 448 w 448"/>
                    <a:gd name="T19" fmla="*/ 0 h 137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48"/>
                    <a:gd name="T31" fmla="*/ 0 h 1371"/>
                    <a:gd name="T32" fmla="*/ 448 w 448"/>
                    <a:gd name="T33" fmla="*/ 1371 h 137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48" h="1371">
                      <a:moveTo>
                        <a:pt x="0" y="1371"/>
                      </a:moveTo>
                      <a:cubicBezTo>
                        <a:pt x="12" y="1365"/>
                        <a:pt x="46" y="1349"/>
                        <a:pt x="66" y="1335"/>
                      </a:cubicBezTo>
                      <a:cubicBezTo>
                        <a:pt x="86" y="1321"/>
                        <a:pt x="98" y="1313"/>
                        <a:pt x="120" y="1287"/>
                      </a:cubicBezTo>
                      <a:cubicBezTo>
                        <a:pt x="142" y="1261"/>
                        <a:pt x="168" y="1228"/>
                        <a:pt x="195" y="1179"/>
                      </a:cubicBezTo>
                      <a:cubicBezTo>
                        <a:pt x="222" y="1130"/>
                        <a:pt x="256" y="1061"/>
                        <a:pt x="282" y="993"/>
                      </a:cubicBezTo>
                      <a:cubicBezTo>
                        <a:pt x="308" y="925"/>
                        <a:pt x="331" y="833"/>
                        <a:pt x="348" y="768"/>
                      </a:cubicBezTo>
                      <a:cubicBezTo>
                        <a:pt x="365" y="703"/>
                        <a:pt x="374" y="662"/>
                        <a:pt x="384" y="603"/>
                      </a:cubicBezTo>
                      <a:cubicBezTo>
                        <a:pt x="394" y="544"/>
                        <a:pt x="401" y="477"/>
                        <a:pt x="408" y="414"/>
                      </a:cubicBezTo>
                      <a:cubicBezTo>
                        <a:pt x="415" y="351"/>
                        <a:pt x="419" y="291"/>
                        <a:pt x="426" y="222"/>
                      </a:cubicBezTo>
                      <a:cubicBezTo>
                        <a:pt x="433" y="153"/>
                        <a:pt x="444" y="46"/>
                        <a:pt x="448" y="0"/>
                      </a:cubicBezTo>
                    </a:path>
                  </a:pathLst>
                </a:custGeom>
                <a:noFill/>
                <a:ln w="38100" cmpd="sng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algn="l"/>
                  <a:endParaRPr lang="en-US" sz="2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620" name="Line 73"/>
                <p:cNvSpPr>
                  <a:spLocks noChangeShapeType="1"/>
                </p:cNvSpPr>
                <p:nvPr/>
              </p:nvSpPr>
              <p:spPr bwMode="auto">
                <a:xfrm flipV="1">
                  <a:off x="4376" y="1224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rgbClr val="008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algn="l"/>
                  <a:endParaRPr lang="en-US" sz="2400" smtClean="0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25611" name="Group 74"/>
            <p:cNvGrpSpPr>
              <a:grpSpLocks/>
            </p:cNvGrpSpPr>
            <p:nvPr/>
          </p:nvGrpSpPr>
          <p:grpSpPr bwMode="auto">
            <a:xfrm>
              <a:off x="3522" y="2424"/>
              <a:ext cx="822" cy="816"/>
              <a:chOff x="3522" y="1848"/>
              <a:chExt cx="822" cy="816"/>
            </a:xfrm>
          </p:grpSpPr>
          <p:sp>
            <p:nvSpPr>
              <p:cNvPr id="25612" name="Oval 75"/>
              <p:cNvSpPr>
                <a:spLocks noChangeArrowheads="1"/>
              </p:cNvSpPr>
              <p:nvPr/>
            </p:nvSpPr>
            <p:spPr bwMode="auto">
              <a:xfrm>
                <a:off x="4296" y="184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endParaRPr lang="en-US" altLang="en-US" smtClean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5613" name="Oval 76"/>
              <p:cNvSpPr>
                <a:spLocks noChangeArrowheads="1"/>
              </p:cNvSpPr>
              <p:nvPr/>
            </p:nvSpPr>
            <p:spPr bwMode="auto">
              <a:xfrm>
                <a:off x="3522" y="184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endParaRPr lang="en-US" altLang="en-US" smtClean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5614" name="Oval 77"/>
              <p:cNvSpPr>
                <a:spLocks noChangeArrowheads="1"/>
              </p:cNvSpPr>
              <p:nvPr/>
            </p:nvSpPr>
            <p:spPr bwMode="auto">
              <a:xfrm>
                <a:off x="3720" y="24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endParaRPr lang="en-US" altLang="en-US" smtClean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5615" name="Oval 78"/>
              <p:cNvSpPr>
                <a:spLocks noChangeArrowheads="1"/>
              </p:cNvSpPr>
              <p:nvPr/>
            </p:nvSpPr>
            <p:spPr bwMode="auto">
              <a:xfrm>
                <a:off x="4104" y="24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endParaRPr lang="en-US" altLang="en-US" smtClean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5616" name="Oval 79"/>
              <p:cNvSpPr>
                <a:spLocks noChangeArrowheads="1"/>
              </p:cNvSpPr>
              <p:nvPr/>
            </p:nvSpPr>
            <p:spPr bwMode="auto">
              <a:xfrm>
                <a:off x="3912" y="261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endParaRPr lang="en-US" altLang="en-US" smtClean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</p:grpSp>
      </p:grpSp>
      <p:sp>
        <p:nvSpPr>
          <p:cNvPr id="25609" name="Rectangle 6"/>
          <p:cNvSpPr>
            <a:spLocks noChangeArrowheads="1"/>
          </p:cNvSpPr>
          <p:nvPr/>
        </p:nvSpPr>
        <p:spPr bwMode="auto">
          <a:xfrm>
            <a:off x="457200" y="214313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4400" b="1" dirty="0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Examples</a:t>
            </a:r>
          </a:p>
        </p:txBody>
      </p:sp>
      <p:sp>
        <p:nvSpPr>
          <p:cNvPr id="81" name="Text Box 35"/>
          <p:cNvSpPr txBox="1">
            <a:spLocks noChangeArrowheads="1"/>
          </p:cNvSpPr>
          <p:nvPr/>
        </p:nvSpPr>
        <p:spPr bwMode="auto">
          <a:xfrm>
            <a:off x="381000" y="2776648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en-US" altLang="en-US" sz="2800" i="1" dirty="0" smtClean="0">
                <a:solidFill>
                  <a:srgbClr val="7030A0"/>
                </a:solidFill>
                <a:latin typeface="Arial" charset="0"/>
                <a:ea typeface="MS PGothic" pitchFamily="34" charset="-128"/>
                <a:cs typeface="Arial" charset="0"/>
              </a:rPr>
              <a:t>f</a:t>
            </a:r>
            <a:r>
              <a:rPr lang="en-US" altLang="en-US" sz="2800" dirty="0" smtClean="0">
                <a:solidFill>
                  <a:srgbClr val="7030A0"/>
                </a:solidFill>
                <a:latin typeface="Arial" charset="0"/>
                <a:ea typeface="MS PGothic" pitchFamily="34" charset="-128"/>
                <a:cs typeface="Arial" charset="0"/>
              </a:rPr>
              <a:t>(</a:t>
            </a:r>
            <a:r>
              <a:rPr lang="en-US" altLang="en-US" sz="2800" i="1" dirty="0" smtClean="0">
                <a:solidFill>
                  <a:srgbClr val="7030A0"/>
                </a:solidFill>
                <a:latin typeface="Arial" charset="0"/>
                <a:ea typeface="MS PGothic" pitchFamily="34" charset="-128"/>
                <a:cs typeface="Arial" charset="0"/>
              </a:rPr>
              <a:t>x</a:t>
            </a:r>
            <a:r>
              <a:rPr lang="en-US" altLang="en-US" sz="2800" dirty="0" smtClean="0">
                <a:solidFill>
                  <a:srgbClr val="7030A0"/>
                </a:solidFill>
                <a:latin typeface="Arial" charset="0"/>
                <a:ea typeface="MS PGothic" pitchFamily="34" charset="-128"/>
                <a:cs typeface="Arial" charset="0"/>
              </a:rPr>
              <a:t>) = -</a:t>
            </a:r>
            <a:r>
              <a:rPr lang="en-US" altLang="en-US" sz="2800" i="1" dirty="0" smtClean="0">
                <a:solidFill>
                  <a:srgbClr val="7030A0"/>
                </a:solidFill>
                <a:latin typeface="Arial" charset="0"/>
                <a:ea typeface="MS PGothic" pitchFamily="34" charset="-128"/>
                <a:cs typeface="Arial" charset="0"/>
              </a:rPr>
              <a:t>x</a:t>
            </a:r>
            <a:r>
              <a:rPr lang="en-US" altLang="en-US" sz="2800" baseline="30000" dirty="0" smtClean="0">
                <a:solidFill>
                  <a:srgbClr val="7030A0"/>
                </a:solidFill>
                <a:latin typeface="Arial" charset="0"/>
                <a:ea typeface="MS PGothic" pitchFamily="34" charset="-128"/>
                <a:cs typeface="Arial" charset="0"/>
              </a:rPr>
              <a:t>2</a:t>
            </a:r>
            <a:endParaRPr lang="en-US" altLang="en-US" sz="2800" dirty="0" smtClean="0">
              <a:solidFill>
                <a:srgbClr val="7030A0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grpSp>
        <p:nvGrpSpPr>
          <p:cNvPr id="82" name="Group 66"/>
          <p:cNvGrpSpPr>
            <a:grpSpLocks/>
          </p:cNvGrpSpPr>
          <p:nvPr/>
        </p:nvGrpSpPr>
        <p:grpSpPr bwMode="auto">
          <a:xfrm rot="10800000">
            <a:off x="5560605" y="4207835"/>
            <a:ext cx="1422400" cy="2290762"/>
            <a:chOff x="3488" y="1797"/>
            <a:chExt cx="896" cy="1443"/>
          </a:xfrm>
        </p:grpSpPr>
        <p:grpSp>
          <p:nvGrpSpPr>
            <p:cNvPr id="83" name="Group 67"/>
            <p:cNvGrpSpPr>
              <a:grpSpLocks/>
            </p:cNvGrpSpPr>
            <p:nvPr/>
          </p:nvGrpSpPr>
          <p:grpSpPr bwMode="auto">
            <a:xfrm>
              <a:off x="3488" y="1797"/>
              <a:ext cx="896" cy="1419"/>
              <a:chOff x="3488" y="1224"/>
              <a:chExt cx="896" cy="1419"/>
            </a:xfrm>
          </p:grpSpPr>
          <p:grpSp>
            <p:nvGrpSpPr>
              <p:cNvPr id="90" name="Group 68"/>
              <p:cNvGrpSpPr>
                <a:grpSpLocks/>
              </p:cNvGrpSpPr>
              <p:nvPr/>
            </p:nvGrpSpPr>
            <p:grpSpPr bwMode="auto">
              <a:xfrm>
                <a:off x="3488" y="1224"/>
                <a:ext cx="448" cy="1419"/>
                <a:chOff x="3488" y="1224"/>
                <a:chExt cx="448" cy="1419"/>
              </a:xfrm>
            </p:grpSpPr>
            <p:sp>
              <p:nvSpPr>
                <p:cNvPr id="94" name="Freeform 69"/>
                <p:cNvSpPr>
                  <a:spLocks/>
                </p:cNvSpPr>
                <p:nvPr/>
              </p:nvSpPr>
              <p:spPr bwMode="auto">
                <a:xfrm flipH="1">
                  <a:off x="3488" y="1272"/>
                  <a:ext cx="448" cy="1371"/>
                </a:xfrm>
                <a:custGeom>
                  <a:avLst/>
                  <a:gdLst>
                    <a:gd name="T0" fmla="*/ 0 w 448"/>
                    <a:gd name="T1" fmla="*/ 1371 h 1371"/>
                    <a:gd name="T2" fmla="*/ 66 w 448"/>
                    <a:gd name="T3" fmla="*/ 1335 h 1371"/>
                    <a:gd name="T4" fmla="*/ 120 w 448"/>
                    <a:gd name="T5" fmla="*/ 1287 h 1371"/>
                    <a:gd name="T6" fmla="*/ 195 w 448"/>
                    <a:gd name="T7" fmla="*/ 1179 h 1371"/>
                    <a:gd name="T8" fmla="*/ 282 w 448"/>
                    <a:gd name="T9" fmla="*/ 993 h 1371"/>
                    <a:gd name="T10" fmla="*/ 348 w 448"/>
                    <a:gd name="T11" fmla="*/ 768 h 1371"/>
                    <a:gd name="T12" fmla="*/ 384 w 448"/>
                    <a:gd name="T13" fmla="*/ 603 h 1371"/>
                    <a:gd name="T14" fmla="*/ 408 w 448"/>
                    <a:gd name="T15" fmla="*/ 414 h 1371"/>
                    <a:gd name="T16" fmla="*/ 426 w 448"/>
                    <a:gd name="T17" fmla="*/ 222 h 1371"/>
                    <a:gd name="T18" fmla="*/ 448 w 448"/>
                    <a:gd name="T19" fmla="*/ 0 h 137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48"/>
                    <a:gd name="T31" fmla="*/ 0 h 1371"/>
                    <a:gd name="T32" fmla="*/ 448 w 448"/>
                    <a:gd name="T33" fmla="*/ 1371 h 137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48" h="1371">
                      <a:moveTo>
                        <a:pt x="0" y="1371"/>
                      </a:moveTo>
                      <a:cubicBezTo>
                        <a:pt x="12" y="1365"/>
                        <a:pt x="46" y="1349"/>
                        <a:pt x="66" y="1335"/>
                      </a:cubicBezTo>
                      <a:cubicBezTo>
                        <a:pt x="86" y="1321"/>
                        <a:pt x="98" y="1313"/>
                        <a:pt x="120" y="1287"/>
                      </a:cubicBezTo>
                      <a:cubicBezTo>
                        <a:pt x="142" y="1261"/>
                        <a:pt x="168" y="1228"/>
                        <a:pt x="195" y="1179"/>
                      </a:cubicBezTo>
                      <a:cubicBezTo>
                        <a:pt x="222" y="1130"/>
                        <a:pt x="256" y="1061"/>
                        <a:pt x="282" y="993"/>
                      </a:cubicBezTo>
                      <a:cubicBezTo>
                        <a:pt x="308" y="925"/>
                        <a:pt x="331" y="833"/>
                        <a:pt x="348" y="768"/>
                      </a:cubicBezTo>
                      <a:cubicBezTo>
                        <a:pt x="365" y="703"/>
                        <a:pt x="374" y="662"/>
                        <a:pt x="384" y="603"/>
                      </a:cubicBezTo>
                      <a:cubicBezTo>
                        <a:pt x="394" y="544"/>
                        <a:pt x="401" y="477"/>
                        <a:pt x="408" y="414"/>
                      </a:cubicBezTo>
                      <a:cubicBezTo>
                        <a:pt x="415" y="351"/>
                        <a:pt x="419" y="291"/>
                        <a:pt x="426" y="222"/>
                      </a:cubicBezTo>
                      <a:cubicBezTo>
                        <a:pt x="433" y="153"/>
                        <a:pt x="444" y="46"/>
                        <a:pt x="448" y="0"/>
                      </a:cubicBezTo>
                    </a:path>
                  </a:pathLst>
                </a:custGeom>
                <a:noFill/>
                <a:ln w="38100" cmpd="sng">
                  <a:solidFill>
                    <a:srgbClr val="7030A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algn="l"/>
                  <a:endParaRPr lang="en-US" sz="2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5" name="Line 70"/>
                <p:cNvSpPr>
                  <a:spLocks noChangeShapeType="1"/>
                </p:cNvSpPr>
                <p:nvPr/>
              </p:nvSpPr>
              <p:spPr bwMode="auto">
                <a:xfrm flipH="1" flipV="1">
                  <a:off x="3488" y="1224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rgbClr val="7030A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algn="l"/>
                  <a:endParaRPr lang="en-US" sz="2400" smtClean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91" name="Group 71"/>
              <p:cNvGrpSpPr>
                <a:grpSpLocks/>
              </p:cNvGrpSpPr>
              <p:nvPr/>
            </p:nvGrpSpPr>
            <p:grpSpPr bwMode="auto">
              <a:xfrm>
                <a:off x="3936" y="1224"/>
                <a:ext cx="448" cy="1416"/>
                <a:chOff x="3936" y="1224"/>
                <a:chExt cx="448" cy="1416"/>
              </a:xfrm>
            </p:grpSpPr>
            <p:sp>
              <p:nvSpPr>
                <p:cNvPr id="92" name="Freeform 72"/>
                <p:cNvSpPr>
                  <a:spLocks/>
                </p:cNvSpPr>
                <p:nvPr/>
              </p:nvSpPr>
              <p:spPr bwMode="auto">
                <a:xfrm>
                  <a:off x="3936" y="1269"/>
                  <a:ext cx="448" cy="1371"/>
                </a:xfrm>
                <a:custGeom>
                  <a:avLst/>
                  <a:gdLst>
                    <a:gd name="T0" fmla="*/ 0 w 448"/>
                    <a:gd name="T1" fmla="*/ 1371 h 1371"/>
                    <a:gd name="T2" fmla="*/ 66 w 448"/>
                    <a:gd name="T3" fmla="*/ 1335 h 1371"/>
                    <a:gd name="T4" fmla="*/ 120 w 448"/>
                    <a:gd name="T5" fmla="*/ 1287 h 1371"/>
                    <a:gd name="T6" fmla="*/ 195 w 448"/>
                    <a:gd name="T7" fmla="*/ 1179 h 1371"/>
                    <a:gd name="T8" fmla="*/ 282 w 448"/>
                    <a:gd name="T9" fmla="*/ 993 h 1371"/>
                    <a:gd name="T10" fmla="*/ 348 w 448"/>
                    <a:gd name="T11" fmla="*/ 768 h 1371"/>
                    <a:gd name="T12" fmla="*/ 384 w 448"/>
                    <a:gd name="T13" fmla="*/ 603 h 1371"/>
                    <a:gd name="T14" fmla="*/ 408 w 448"/>
                    <a:gd name="T15" fmla="*/ 414 h 1371"/>
                    <a:gd name="T16" fmla="*/ 426 w 448"/>
                    <a:gd name="T17" fmla="*/ 222 h 1371"/>
                    <a:gd name="T18" fmla="*/ 448 w 448"/>
                    <a:gd name="T19" fmla="*/ 0 h 137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48"/>
                    <a:gd name="T31" fmla="*/ 0 h 1371"/>
                    <a:gd name="T32" fmla="*/ 448 w 448"/>
                    <a:gd name="T33" fmla="*/ 1371 h 137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48" h="1371">
                      <a:moveTo>
                        <a:pt x="0" y="1371"/>
                      </a:moveTo>
                      <a:cubicBezTo>
                        <a:pt x="12" y="1365"/>
                        <a:pt x="46" y="1349"/>
                        <a:pt x="66" y="1335"/>
                      </a:cubicBezTo>
                      <a:cubicBezTo>
                        <a:pt x="86" y="1321"/>
                        <a:pt x="98" y="1313"/>
                        <a:pt x="120" y="1287"/>
                      </a:cubicBezTo>
                      <a:cubicBezTo>
                        <a:pt x="142" y="1261"/>
                        <a:pt x="168" y="1228"/>
                        <a:pt x="195" y="1179"/>
                      </a:cubicBezTo>
                      <a:cubicBezTo>
                        <a:pt x="222" y="1130"/>
                        <a:pt x="256" y="1061"/>
                        <a:pt x="282" y="993"/>
                      </a:cubicBezTo>
                      <a:cubicBezTo>
                        <a:pt x="308" y="925"/>
                        <a:pt x="331" y="833"/>
                        <a:pt x="348" y="768"/>
                      </a:cubicBezTo>
                      <a:cubicBezTo>
                        <a:pt x="365" y="703"/>
                        <a:pt x="374" y="662"/>
                        <a:pt x="384" y="603"/>
                      </a:cubicBezTo>
                      <a:cubicBezTo>
                        <a:pt x="394" y="544"/>
                        <a:pt x="401" y="477"/>
                        <a:pt x="408" y="414"/>
                      </a:cubicBezTo>
                      <a:cubicBezTo>
                        <a:pt x="415" y="351"/>
                        <a:pt x="419" y="291"/>
                        <a:pt x="426" y="222"/>
                      </a:cubicBezTo>
                      <a:cubicBezTo>
                        <a:pt x="433" y="153"/>
                        <a:pt x="444" y="46"/>
                        <a:pt x="448" y="0"/>
                      </a:cubicBezTo>
                    </a:path>
                  </a:pathLst>
                </a:custGeom>
                <a:noFill/>
                <a:ln w="38100" cmpd="sng">
                  <a:solidFill>
                    <a:srgbClr val="7030A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algn="l"/>
                  <a:endParaRPr lang="en-US" sz="2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3" name="Line 73"/>
                <p:cNvSpPr>
                  <a:spLocks noChangeShapeType="1"/>
                </p:cNvSpPr>
                <p:nvPr/>
              </p:nvSpPr>
              <p:spPr bwMode="auto">
                <a:xfrm flipV="1">
                  <a:off x="4376" y="1224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rgbClr val="7030A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algn="l"/>
                  <a:endParaRPr lang="en-US" sz="2400" smtClean="0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84" name="Group 74"/>
            <p:cNvGrpSpPr>
              <a:grpSpLocks/>
            </p:cNvGrpSpPr>
            <p:nvPr/>
          </p:nvGrpSpPr>
          <p:grpSpPr bwMode="auto">
            <a:xfrm>
              <a:off x="3522" y="2424"/>
              <a:ext cx="822" cy="816"/>
              <a:chOff x="3522" y="1848"/>
              <a:chExt cx="822" cy="816"/>
            </a:xfrm>
          </p:grpSpPr>
          <p:sp>
            <p:nvSpPr>
              <p:cNvPr id="85" name="Oval 75"/>
              <p:cNvSpPr>
                <a:spLocks noChangeArrowheads="1"/>
              </p:cNvSpPr>
              <p:nvPr/>
            </p:nvSpPr>
            <p:spPr bwMode="auto">
              <a:xfrm>
                <a:off x="4296" y="184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7030A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endParaRPr lang="en-US" altLang="en-US" smtClean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86" name="Oval 76"/>
              <p:cNvSpPr>
                <a:spLocks noChangeArrowheads="1"/>
              </p:cNvSpPr>
              <p:nvPr/>
            </p:nvSpPr>
            <p:spPr bwMode="auto">
              <a:xfrm>
                <a:off x="3522" y="184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7030A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endParaRPr lang="en-US" altLang="en-US" smtClean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87" name="Oval 77"/>
              <p:cNvSpPr>
                <a:spLocks noChangeArrowheads="1"/>
              </p:cNvSpPr>
              <p:nvPr/>
            </p:nvSpPr>
            <p:spPr bwMode="auto">
              <a:xfrm>
                <a:off x="3720" y="24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7030A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endParaRPr lang="en-US" altLang="en-US" smtClean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88" name="Oval 78"/>
              <p:cNvSpPr>
                <a:spLocks noChangeArrowheads="1"/>
              </p:cNvSpPr>
              <p:nvPr/>
            </p:nvSpPr>
            <p:spPr bwMode="auto">
              <a:xfrm>
                <a:off x="4104" y="24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7030A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endParaRPr lang="en-US" altLang="en-US" smtClean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89" name="Oval 79"/>
              <p:cNvSpPr>
                <a:spLocks noChangeArrowheads="1"/>
              </p:cNvSpPr>
              <p:nvPr/>
            </p:nvSpPr>
            <p:spPr bwMode="auto">
              <a:xfrm>
                <a:off x="3912" y="261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7030A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endParaRPr lang="en-US" altLang="en-US" smtClean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987197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7170" grpId="0" build="p" autoUpdateAnimBg="0"/>
      <p:bldP spid="1797171" grpId="0" build="p" autoUpdateAnimBg="0"/>
      <p:bldP spid="8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ChangeArrowheads="1"/>
          </p:cNvSpPr>
          <p:nvPr/>
        </p:nvSpPr>
        <p:spPr bwMode="auto">
          <a:xfrm>
            <a:off x="404037" y="740562"/>
            <a:ext cx="8569842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60000"/>
              </a:spcBef>
              <a:buSzPct val="85000"/>
            </a:pPr>
            <a:r>
              <a:rPr lang="en-US" altLang="en-US" sz="2800" b="1" dirty="0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  <a:sym typeface="Symbol" pitchFamily="18" charset="2"/>
              </a:rPr>
              <a:t>Two new terms we’ll be introducing in this section:</a:t>
            </a:r>
          </a:p>
          <a:p>
            <a:pPr marL="457200" indent="-457200" algn="l" eaLnBrk="1" hangingPunct="1">
              <a:lnSpc>
                <a:spcPct val="90000"/>
              </a:lnSpc>
              <a:spcBef>
                <a:spcPct val="60000"/>
              </a:spcBef>
              <a:buSzPct val="85000"/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  <a:sym typeface="Symbol" pitchFamily="18" charset="2"/>
              </a:rPr>
              <a:t>The highest point or lowest point on the parabola is called the </a:t>
            </a:r>
            <a:r>
              <a:rPr lang="en-US" altLang="en-US" sz="2800" b="1" i="1" dirty="0" smtClean="0">
                <a:solidFill>
                  <a:srgbClr val="FF0000"/>
                </a:solidFill>
                <a:latin typeface="Arial" charset="0"/>
                <a:ea typeface="MS PGothic" pitchFamily="34" charset="-128"/>
                <a:cs typeface="Arial" charset="0"/>
                <a:sym typeface="Symbol" pitchFamily="18" charset="2"/>
              </a:rPr>
              <a:t>vertex</a:t>
            </a:r>
            <a:r>
              <a:rPr lang="en-US" altLang="en-US" sz="2800" dirty="0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  <a:sym typeface="Symbol" pitchFamily="18" charset="2"/>
              </a:rPr>
              <a:t>.</a:t>
            </a:r>
          </a:p>
          <a:p>
            <a:pPr marL="457200" indent="-457200" algn="l" eaLnBrk="1" hangingPunct="1">
              <a:lnSpc>
                <a:spcPct val="90000"/>
              </a:lnSpc>
              <a:spcBef>
                <a:spcPct val="60000"/>
              </a:spcBef>
              <a:buSzPct val="85000"/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  <a:sym typeface="Symbol" pitchFamily="18" charset="2"/>
              </a:rPr>
              <a:t>The</a:t>
            </a:r>
            <a:r>
              <a:rPr lang="en-US" altLang="en-US" sz="2800" b="1" i="1" dirty="0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  <a:sym typeface="Symbol" pitchFamily="18" charset="2"/>
              </a:rPr>
              <a:t> </a:t>
            </a:r>
            <a:r>
              <a:rPr lang="en-US" altLang="en-US" sz="2800" b="1" i="1" dirty="0" smtClean="0">
                <a:solidFill>
                  <a:srgbClr val="0000FF"/>
                </a:solidFill>
                <a:latin typeface="Arial" charset="0"/>
                <a:ea typeface="MS PGothic" pitchFamily="34" charset="-128"/>
                <a:cs typeface="Arial" charset="0"/>
                <a:sym typeface="Symbol" pitchFamily="18" charset="2"/>
              </a:rPr>
              <a:t>axis of symmetry</a:t>
            </a:r>
            <a:r>
              <a:rPr lang="en-US" altLang="en-US" sz="2800" dirty="0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  <a:sym typeface="Symbol" pitchFamily="18" charset="2"/>
              </a:rPr>
              <a:t> is the line that runs through the vertex and through the middle of the parabola.</a:t>
            </a:r>
          </a:p>
        </p:txBody>
      </p:sp>
    </p:spTree>
    <p:extLst>
      <p:ext uri="{BB962C8B-B14F-4D97-AF65-F5344CB8AC3E}">
        <p14:creationId xmlns:p14="http://schemas.microsoft.com/office/powerpoint/2010/main" val="3932364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2"/>
          <p:cNvGrpSpPr>
            <a:grpSpLocks/>
          </p:cNvGrpSpPr>
          <p:nvPr/>
        </p:nvGrpSpPr>
        <p:grpSpPr bwMode="auto">
          <a:xfrm>
            <a:off x="3886200" y="1524000"/>
            <a:ext cx="5062538" cy="5029200"/>
            <a:chOff x="370" y="518"/>
            <a:chExt cx="3189" cy="3168"/>
          </a:xfrm>
        </p:grpSpPr>
        <p:sp>
          <p:nvSpPr>
            <p:cNvPr id="25649" name="Line 3"/>
            <p:cNvSpPr>
              <a:spLocks noChangeShapeType="1"/>
            </p:cNvSpPr>
            <p:nvPr/>
          </p:nvSpPr>
          <p:spPr bwMode="auto">
            <a:xfrm>
              <a:off x="1858" y="710"/>
              <a:ext cx="0" cy="297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25650" name="Line 4"/>
            <p:cNvSpPr>
              <a:spLocks noChangeShapeType="1"/>
            </p:cNvSpPr>
            <p:nvPr/>
          </p:nvSpPr>
          <p:spPr bwMode="auto">
            <a:xfrm>
              <a:off x="370" y="2198"/>
              <a:ext cx="2976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25651" name="Line 5"/>
            <p:cNvSpPr>
              <a:spLocks noChangeShapeType="1"/>
            </p:cNvSpPr>
            <p:nvPr/>
          </p:nvSpPr>
          <p:spPr bwMode="auto">
            <a:xfrm>
              <a:off x="418" y="2006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25652" name="Line 6"/>
            <p:cNvSpPr>
              <a:spLocks noChangeShapeType="1"/>
            </p:cNvSpPr>
            <p:nvPr/>
          </p:nvSpPr>
          <p:spPr bwMode="auto">
            <a:xfrm>
              <a:off x="418" y="1814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25653" name="Line 7"/>
            <p:cNvSpPr>
              <a:spLocks noChangeShapeType="1"/>
            </p:cNvSpPr>
            <p:nvPr/>
          </p:nvSpPr>
          <p:spPr bwMode="auto">
            <a:xfrm>
              <a:off x="418" y="1622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25654" name="Line 8"/>
            <p:cNvSpPr>
              <a:spLocks noChangeShapeType="1"/>
            </p:cNvSpPr>
            <p:nvPr/>
          </p:nvSpPr>
          <p:spPr bwMode="auto">
            <a:xfrm>
              <a:off x="418" y="1430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25655" name="Line 9"/>
            <p:cNvSpPr>
              <a:spLocks noChangeShapeType="1"/>
            </p:cNvSpPr>
            <p:nvPr/>
          </p:nvSpPr>
          <p:spPr bwMode="auto">
            <a:xfrm>
              <a:off x="418" y="1238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25656" name="Line 10"/>
            <p:cNvSpPr>
              <a:spLocks noChangeShapeType="1"/>
            </p:cNvSpPr>
            <p:nvPr/>
          </p:nvSpPr>
          <p:spPr bwMode="auto">
            <a:xfrm>
              <a:off x="418" y="1046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25657" name="Line 11"/>
            <p:cNvSpPr>
              <a:spLocks noChangeShapeType="1"/>
            </p:cNvSpPr>
            <p:nvPr/>
          </p:nvSpPr>
          <p:spPr bwMode="auto">
            <a:xfrm>
              <a:off x="418" y="854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25658" name="Line 12"/>
            <p:cNvSpPr>
              <a:spLocks noChangeShapeType="1"/>
            </p:cNvSpPr>
            <p:nvPr/>
          </p:nvSpPr>
          <p:spPr bwMode="auto">
            <a:xfrm>
              <a:off x="418" y="2390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25659" name="Line 13"/>
            <p:cNvSpPr>
              <a:spLocks noChangeShapeType="1"/>
            </p:cNvSpPr>
            <p:nvPr/>
          </p:nvSpPr>
          <p:spPr bwMode="auto">
            <a:xfrm>
              <a:off x="418" y="2582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25660" name="Line 14"/>
            <p:cNvSpPr>
              <a:spLocks noChangeShapeType="1"/>
            </p:cNvSpPr>
            <p:nvPr/>
          </p:nvSpPr>
          <p:spPr bwMode="auto">
            <a:xfrm>
              <a:off x="418" y="2774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25661" name="Line 15"/>
            <p:cNvSpPr>
              <a:spLocks noChangeShapeType="1"/>
            </p:cNvSpPr>
            <p:nvPr/>
          </p:nvSpPr>
          <p:spPr bwMode="auto">
            <a:xfrm>
              <a:off x="418" y="2966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25662" name="Line 16"/>
            <p:cNvSpPr>
              <a:spLocks noChangeShapeType="1"/>
            </p:cNvSpPr>
            <p:nvPr/>
          </p:nvSpPr>
          <p:spPr bwMode="auto">
            <a:xfrm>
              <a:off x="418" y="3158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25663" name="Line 17"/>
            <p:cNvSpPr>
              <a:spLocks noChangeShapeType="1"/>
            </p:cNvSpPr>
            <p:nvPr/>
          </p:nvSpPr>
          <p:spPr bwMode="auto">
            <a:xfrm>
              <a:off x="418" y="3350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25664" name="Line 18"/>
            <p:cNvSpPr>
              <a:spLocks noChangeShapeType="1"/>
            </p:cNvSpPr>
            <p:nvPr/>
          </p:nvSpPr>
          <p:spPr bwMode="auto">
            <a:xfrm>
              <a:off x="418" y="3542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25665" name="Line 19"/>
            <p:cNvSpPr>
              <a:spLocks noChangeShapeType="1"/>
            </p:cNvSpPr>
            <p:nvPr/>
          </p:nvSpPr>
          <p:spPr bwMode="auto">
            <a:xfrm>
              <a:off x="1666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25666" name="Line 20"/>
            <p:cNvSpPr>
              <a:spLocks noChangeShapeType="1"/>
            </p:cNvSpPr>
            <p:nvPr/>
          </p:nvSpPr>
          <p:spPr bwMode="auto">
            <a:xfrm>
              <a:off x="1474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25667" name="Line 21"/>
            <p:cNvSpPr>
              <a:spLocks noChangeShapeType="1"/>
            </p:cNvSpPr>
            <p:nvPr/>
          </p:nvSpPr>
          <p:spPr bwMode="auto">
            <a:xfrm>
              <a:off x="1282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25668" name="Line 22"/>
            <p:cNvSpPr>
              <a:spLocks noChangeShapeType="1"/>
            </p:cNvSpPr>
            <p:nvPr/>
          </p:nvSpPr>
          <p:spPr bwMode="auto">
            <a:xfrm>
              <a:off x="1090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25669" name="Line 23"/>
            <p:cNvSpPr>
              <a:spLocks noChangeShapeType="1"/>
            </p:cNvSpPr>
            <p:nvPr/>
          </p:nvSpPr>
          <p:spPr bwMode="auto">
            <a:xfrm>
              <a:off x="898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25670" name="Line 24"/>
            <p:cNvSpPr>
              <a:spLocks noChangeShapeType="1"/>
            </p:cNvSpPr>
            <p:nvPr/>
          </p:nvSpPr>
          <p:spPr bwMode="auto">
            <a:xfrm>
              <a:off x="706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25671" name="Line 25"/>
            <p:cNvSpPr>
              <a:spLocks noChangeShapeType="1"/>
            </p:cNvSpPr>
            <p:nvPr/>
          </p:nvSpPr>
          <p:spPr bwMode="auto">
            <a:xfrm>
              <a:off x="514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25672" name="Line 26"/>
            <p:cNvSpPr>
              <a:spLocks noChangeShapeType="1"/>
            </p:cNvSpPr>
            <p:nvPr/>
          </p:nvSpPr>
          <p:spPr bwMode="auto">
            <a:xfrm>
              <a:off x="2050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25673" name="Line 27"/>
            <p:cNvSpPr>
              <a:spLocks noChangeShapeType="1"/>
            </p:cNvSpPr>
            <p:nvPr/>
          </p:nvSpPr>
          <p:spPr bwMode="auto">
            <a:xfrm>
              <a:off x="2242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25674" name="Line 28"/>
            <p:cNvSpPr>
              <a:spLocks noChangeShapeType="1"/>
            </p:cNvSpPr>
            <p:nvPr/>
          </p:nvSpPr>
          <p:spPr bwMode="auto">
            <a:xfrm>
              <a:off x="2434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25675" name="Line 29"/>
            <p:cNvSpPr>
              <a:spLocks noChangeShapeType="1"/>
            </p:cNvSpPr>
            <p:nvPr/>
          </p:nvSpPr>
          <p:spPr bwMode="auto">
            <a:xfrm>
              <a:off x="2626" y="758"/>
              <a:ext cx="0" cy="2928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25676" name="Line 30"/>
            <p:cNvSpPr>
              <a:spLocks noChangeShapeType="1"/>
            </p:cNvSpPr>
            <p:nvPr/>
          </p:nvSpPr>
          <p:spPr bwMode="auto">
            <a:xfrm>
              <a:off x="2818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25677" name="Line 31"/>
            <p:cNvSpPr>
              <a:spLocks noChangeShapeType="1"/>
            </p:cNvSpPr>
            <p:nvPr/>
          </p:nvSpPr>
          <p:spPr bwMode="auto">
            <a:xfrm>
              <a:off x="3010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25678" name="Line 32"/>
            <p:cNvSpPr>
              <a:spLocks noChangeShapeType="1"/>
            </p:cNvSpPr>
            <p:nvPr/>
          </p:nvSpPr>
          <p:spPr bwMode="auto">
            <a:xfrm>
              <a:off x="3202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25679" name="Text Box 33"/>
            <p:cNvSpPr txBox="1">
              <a:spLocks noChangeArrowheads="1"/>
            </p:cNvSpPr>
            <p:nvPr/>
          </p:nvSpPr>
          <p:spPr bwMode="auto">
            <a:xfrm>
              <a:off x="3336" y="20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/>
              <a:r>
                <a:rPr lang="en-US" altLang="en-US" b="1" i="1" smtClean="0">
                  <a:solidFill>
                    <a:srgbClr val="000000"/>
                  </a:solidFill>
                  <a:latin typeface="Arial" charset="0"/>
                  <a:ea typeface="MS PGothic" pitchFamily="34" charset="-128"/>
                  <a:cs typeface="Arial" charset="0"/>
                </a:rPr>
                <a:t>x</a:t>
              </a:r>
            </a:p>
          </p:txBody>
        </p:sp>
        <p:sp>
          <p:nvSpPr>
            <p:cNvPr id="25680" name="Text Box 34"/>
            <p:cNvSpPr txBox="1">
              <a:spLocks noChangeArrowheads="1"/>
            </p:cNvSpPr>
            <p:nvPr/>
          </p:nvSpPr>
          <p:spPr bwMode="auto">
            <a:xfrm>
              <a:off x="1666" y="51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/>
              <a:r>
                <a:rPr lang="en-US" altLang="en-US" b="1" i="1" dirty="0" smtClean="0">
                  <a:solidFill>
                    <a:srgbClr val="000000"/>
                  </a:solidFill>
                  <a:latin typeface="Arial" charset="0"/>
                  <a:ea typeface="MS PGothic" pitchFamily="34" charset="-128"/>
                  <a:cs typeface="Arial" charset="0"/>
                </a:rPr>
                <a:t>y</a:t>
              </a:r>
            </a:p>
          </p:txBody>
        </p:sp>
      </p:grpSp>
      <p:sp>
        <p:nvSpPr>
          <p:cNvPr id="25603" name="Text Box 35"/>
          <p:cNvSpPr txBox="1">
            <a:spLocks noChangeArrowheads="1"/>
          </p:cNvSpPr>
          <p:nvPr/>
        </p:nvSpPr>
        <p:spPr bwMode="auto">
          <a:xfrm>
            <a:off x="381000" y="2014538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en-US" altLang="en-US" sz="2800" i="1" dirty="0" smtClean="0">
                <a:solidFill>
                  <a:srgbClr val="0000FF"/>
                </a:solidFill>
                <a:latin typeface="Arial" charset="0"/>
                <a:ea typeface="MS PGothic" pitchFamily="34" charset="-128"/>
                <a:cs typeface="Arial" charset="0"/>
              </a:rPr>
              <a:t>f</a:t>
            </a:r>
            <a:r>
              <a:rPr lang="en-US" altLang="en-US" sz="2800" dirty="0" smtClean="0">
                <a:solidFill>
                  <a:srgbClr val="0000FF"/>
                </a:solidFill>
                <a:latin typeface="Arial" charset="0"/>
                <a:ea typeface="MS PGothic" pitchFamily="34" charset="-128"/>
                <a:cs typeface="Arial" charset="0"/>
              </a:rPr>
              <a:t>(</a:t>
            </a:r>
            <a:r>
              <a:rPr lang="en-US" altLang="en-US" sz="2800" i="1" dirty="0" smtClean="0">
                <a:solidFill>
                  <a:srgbClr val="0000FF"/>
                </a:solidFill>
                <a:latin typeface="Arial" charset="0"/>
                <a:ea typeface="MS PGothic" pitchFamily="34" charset="-128"/>
                <a:cs typeface="Arial" charset="0"/>
              </a:rPr>
              <a:t>x</a:t>
            </a:r>
            <a:r>
              <a:rPr lang="en-US" altLang="en-US" sz="2800" dirty="0" smtClean="0">
                <a:solidFill>
                  <a:srgbClr val="0000FF"/>
                </a:solidFill>
                <a:latin typeface="Arial" charset="0"/>
                <a:ea typeface="MS PGothic" pitchFamily="34" charset="-128"/>
                <a:cs typeface="Arial" charset="0"/>
              </a:rPr>
              <a:t>) = </a:t>
            </a:r>
            <a:r>
              <a:rPr lang="en-US" altLang="en-US" sz="2800" i="1" dirty="0" smtClean="0">
                <a:solidFill>
                  <a:srgbClr val="0000FF"/>
                </a:solidFill>
                <a:latin typeface="Arial" charset="0"/>
                <a:ea typeface="MS PGothic" pitchFamily="34" charset="-128"/>
                <a:cs typeface="Arial" charset="0"/>
              </a:rPr>
              <a:t>x</a:t>
            </a:r>
            <a:r>
              <a:rPr lang="en-US" altLang="en-US" sz="2800" baseline="30000" dirty="0" smtClean="0">
                <a:solidFill>
                  <a:srgbClr val="0000FF"/>
                </a:solidFill>
                <a:latin typeface="Arial" charset="0"/>
                <a:ea typeface="MS PGothic" pitchFamily="34" charset="-128"/>
                <a:cs typeface="Arial" charset="0"/>
              </a:rPr>
              <a:t>2</a:t>
            </a:r>
            <a:endParaRPr lang="en-US" altLang="en-US" sz="2800" dirty="0" smtClean="0">
              <a:solidFill>
                <a:srgbClr val="0000FF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grpSp>
        <p:nvGrpSpPr>
          <p:cNvPr id="25604" name="Group 36"/>
          <p:cNvGrpSpPr>
            <a:grpSpLocks/>
          </p:cNvGrpSpPr>
          <p:nvPr/>
        </p:nvGrpSpPr>
        <p:grpSpPr bwMode="auto">
          <a:xfrm>
            <a:off x="5537200" y="1943100"/>
            <a:ext cx="1422400" cy="2286000"/>
            <a:chOff x="3488" y="1224"/>
            <a:chExt cx="896" cy="1440"/>
          </a:xfrm>
        </p:grpSpPr>
        <p:grpSp>
          <p:nvGrpSpPr>
            <p:cNvPr id="25636" name="Group 37"/>
            <p:cNvGrpSpPr>
              <a:grpSpLocks/>
            </p:cNvGrpSpPr>
            <p:nvPr/>
          </p:nvGrpSpPr>
          <p:grpSpPr bwMode="auto">
            <a:xfrm>
              <a:off x="3488" y="1224"/>
              <a:ext cx="896" cy="1419"/>
              <a:chOff x="3488" y="1224"/>
              <a:chExt cx="896" cy="1419"/>
            </a:xfrm>
          </p:grpSpPr>
          <p:grpSp>
            <p:nvGrpSpPr>
              <p:cNvPr id="25643" name="Group 38"/>
              <p:cNvGrpSpPr>
                <a:grpSpLocks/>
              </p:cNvGrpSpPr>
              <p:nvPr/>
            </p:nvGrpSpPr>
            <p:grpSpPr bwMode="auto">
              <a:xfrm>
                <a:off x="3488" y="1224"/>
                <a:ext cx="448" cy="1419"/>
                <a:chOff x="3488" y="1224"/>
                <a:chExt cx="448" cy="1419"/>
              </a:xfrm>
            </p:grpSpPr>
            <p:sp>
              <p:nvSpPr>
                <p:cNvPr id="25647" name="Freeform 39"/>
                <p:cNvSpPr>
                  <a:spLocks/>
                </p:cNvSpPr>
                <p:nvPr/>
              </p:nvSpPr>
              <p:spPr bwMode="auto">
                <a:xfrm flipH="1">
                  <a:off x="3488" y="1272"/>
                  <a:ext cx="448" cy="1371"/>
                </a:xfrm>
                <a:custGeom>
                  <a:avLst/>
                  <a:gdLst>
                    <a:gd name="T0" fmla="*/ 0 w 448"/>
                    <a:gd name="T1" fmla="*/ 1371 h 1371"/>
                    <a:gd name="T2" fmla="*/ 66 w 448"/>
                    <a:gd name="T3" fmla="*/ 1335 h 1371"/>
                    <a:gd name="T4" fmla="*/ 120 w 448"/>
                    <a:gd name="T5" fmla="*/ 1287 h 1371"/>
                    <a:gd name="T6" fmla="*/ 195 w 448"/>
                    <a:gd name="T7" fmla="*/ 1179 h 1371"/>
                    <a:gd name="T8" fmla="*/ 282 w 448"/>
                    <a:gd name="T9" fmla="*/ 993 h 1371"/>
                    <a:gd name="T10" fmla="*/ 348 w 448"/>
                    <a:gd name="T11" fmla="*/ 768 h 1371"/>
                    <a:gd name="T12" fmla="*/ 384 w 448"/>
                    <a:gd name="T13" fmla="*/ 603 h 1371"/>
                    <a:gd name="T14" fmla="*/ 408 w 448"/>
                    <a:gd name="T15" fmla="*/ 414 h 1371"/>
                    <a:gd name="T16" fmla="*/ 426 w 448"/>
                    <a:gd name="T17" fmla="*/ 222 h 1371"/>
                    <a:gd name="T18" fmla="*/ 448 w 448"/>
                    <a:gd name="T19" fmla="*/ 0 h 137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48"/>
                    <a:gd name="T31" fmla="*/ 0 h 1371"/>
                    <a:gd name="T32" fmla="*/ 448 w 448"/>
                    <a:gd name="T33" fmla="*/ 1371 h 137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48" h="1371">
                      <a:moveTo>
                        <a:pt x="0" y="1371"/>
                      </a:moveTo>
                      <a:cubicBezTo>
                        <a:pt x="12" y="1365"/>
                        <a:pt x="46" y="1349"/>
                        <a:pt x="66" y="1335"/>
                      </a:cubicBezTo>
                      <a:cubicBezTo>
                        <a:pt x="86" y="1321"/>
                        <a:pt x="98" y="1313"/>
                        <a:pt x="120" y="1287"/>
                      </a:cubicBezTo>
                      <a:cubicBezTo>
                        <a:pt x="142" y="1261"/>
                        <a:pt x="168" y="1228"/>
                        <a:pt x="195" y="1179"/>
                      </a:cubicBezTo>
                      <a:cubicBezTo>
                        <a:pt x="222" y="1130"/>
                        <a:pt x="256" y="1061"/>
                        <a:pt x="282" y="993"/>
                      </a:cubicBezTo>
                      <a:cubicBezTo>
                        <a:pt x="308" y="925"/>
                        <a:pt x="331" y="833"/>
                        <a:pt x="348" y="768"/>
                      </a:cubicBezTo>
                      <a:cubicBezTo>
                        <a:pt x="365" y="703"/>
                        <a:pt x="374" y="662"/>
                        <a:pt x="384" y="603"/>
                      </a:cubicBezTo>
                      <a:cubicBezTo>
                        <a:pt x="394" y="544"/>
                        <a:pt x="401" y="477"/>
                        <a:pt x="408" y="414"/>
                      </a:cubicBezTo>
                      <a:cubicBezTo>
                        <a:pt x="415" y="351"/>
                        <a:pt x="419" y="291"/>
                        <a:pt x="426" y="222"/>
                      </a:cubicBezTo>
                      <a:cubicBezTo>
                        <a:pt x="433" y="153"/>
                        <a:pt x="444" y="46"/>
                        <a:pt x="448" y="0"/>
                      </a:cubicBezTo>
                    </a:path>
                  </a:pathLst>
                </a:custGeom>
                <a:noFill/>
                <a:ln w="38100" cmpd="sng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algn="l"/>
                  <a:endParaRPr lang="en-US" sz="2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648" name="Line 40"/>
                <p:cNvSpPr>
                  <a:spLocks noChangeShapeType="1"/>
                </p:cNvSpPr>
                <p:nvPr/>
              </p:nvSpPr>
              <p:spPr bwMode="auto">
                <a:xfrm flipH="1" flipV="1">
                  <a:off x="3488" y="1224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algn="l"/>
                  <a:endParaRPr lang="en-US" sz="2400" smtClean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25644" name="Group 41"/>
              <p:cNvGrpSpPr>
                <a:grpSpLocks/>
              </p:cNvGrpSpPr>
              <p:nvPr/>
            </p:nvGrpSpPr>
            <p:grpSpPr bwMode="auto">
              <a:xfrm>
                <a:off x="3936" y="1224"/>
                <a:ext cx="448" cy="1416"/>
                <a:chOff x="3936" y="1224"/>
                <a:chExt cx="448" cy="1416"/>
              </a:xfrm>
            </p:grpSpPr>
            <p:sp>
              <p:nvSpPr>
                <p:cNvPr id="25645" name="Freeform 42"/>
                <p:cNvSpPr>
                  <a:spLocks/>
                </p:cNvSpPr>
                <p:nvPr/>
              </p:nvSpPr>
              <p:spPr bwMode="auto">
                <a:xfrm>
                  <a:off x="3936" y="1269"/>
                  <a:ext cx="448" cy="1371"/>
                </a:xfrm>
                <a:custGeom>
                  <a:avLst/>
                  <a:gdLst>
                    <a:gd name="T0" fmla="*/ 0 w 448"/>
                    <a:gd name="T1" fmla="*/ 1371 h 1371"/>
                    <a:gd name="T2" fmla="*/ 66 w 448"/>
                    <a:gd name="T3" fmla="*/ 1335 h 1371"/>
                    <a:gd name="T4" fmla="*/ 120 w 448"/>
                    <a:gd name="T5" fmla="*/ 1287 h 1371"/>
                    <a:gd name="T6" fmla="*/ 195 w 448"/>
                    <a:gd name="T7" fmla="*/ 1179 h 1371"/>
                    <a:gd name="T8" fmla="*/ 282 w 448"/>
                    <a:gd name="T9" fmla="*/ 993 h 1371"/>
                    <a:gd name="T10" fmla="*/ 348 w 448"/>
                    <a:gd name="T11" fmla="*/ 768 h 1371"/>
                    <a:gd name="T12" fmla="*/ 384 w 448"/>
                    <a:gd name="T13" fmla="*/ 603 h 1371"/>
                    <a:gd name="T14" fmla="*/ 408 w 448"/>
                    <a:gd name="T15" fmla="*/ 414 h 1371"/>
                    <a:gd name="T16" fmla="*/ 426 w 448"/>
                    <a:gd name="T17" fmla="*/ 222 h 1371"/>
                    <a:gd name="T18" fmla="*/ 448 w 448"/>
                    <a:gd name="T19" fmla="*/ 0 h 137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48"/>
                    <a:gd name="T31" fmla="*/ 0 h 1371"/>
                    <a:gd name="T32" fmla="*/ 448 w 448"/>
                    <a:gd name="T33" fmla="*/ 1371 h 137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48" h="1371">
                      <a:moveTo>
                        <a:pt x="0" y="1371"/>
                      </a:moveTo>
                      <a:cubicBezTo>
                        <a:pt x="12" y="1365"/>
                        <a:pt x="46" y="1349"/>
                        <a:pt x="66" y="1335"/>
                      </a:cubicBezTo>
                      <a:cubicBezTo>
                        <a:pt x="86" y="1321"/>
                        <a:pt x="98" y="1313"/>
                        <a:pt x="120" y="1287"/>
                      </a:cubicBezTo>
                      <a:cubicBezTo>
                        <a:pt x="142" y="1261"/>
                        <a:pt x="168" y="1228"/>
                        <a:pt x="195" y="1179"/>
                      </a:cubicBezTo>
                      <a:cubicBezTo>
                        <a:pt x="222" y="1130"/>
                        <a:pt x="256" y="1061"/>
                        <a:pt x="282" y="993"/>
                      </a:cubicBezTo>
                      <a:cubicBezTo>
                        <a:pt x="308" y="925"/>
                        <a:pt x="331" y="833"/>
                        <a:pt x="348" y="768"/>
                      </a:cubicBezTo>
                      <a:cubicBezTo>
                        <a:pt x="365" y="703"/>
                        <a:pt x="374" y="662"/>
                        <a:pt x="384" y="603"/>
                      </a:cubicBezTo>
                      <a:cubicBezTo>
                        <a:pt x="394" y="544"/>
                        <a:pt x="401" y="477"/>
                        <a:pt x="408" y="414"/>
                      </a:cubicBezTo>
                      <a:cubicBezTo>
                        <a:pt x="415" y="351"/>
                        <a:pt x="419" y="291"/>
                        <a:pt x="426" y="222"/>
                      </a:cubicBezTo>
                      <a:cubicBezTo>
                        <a:pt x="433" y="153"/>
                        <a:pt x="444" y="46"/>
                        <a:pt x="448" y="0"/>
                      </a:cubicBezTo>
                    </a:path>
                  </a:pathLst>
                </a:custGeom>
                <a:noFill/>
                <a:ln w="38100" cmpd="sng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algn="l"/>
                  <a:endParaRPr lang="en-US" sz="2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646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4376" y="1224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algn="l"/>
                  <a:endParaRPr lang="en-US" sz="2400" smtClean="0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25637" name="Group 44"/>
            <p:cNvGrpSpPr>
              <a:grpSpLocks/>
            </p:cNvGrpSpPr>
            <p:nvPr/>
          </p:nvGrpSpPr>
          <p:grpSpPr bwMode="auto">
            <a:xfrm>
              <a:off x="3522" y="1848"/>
              <a:ext cx="822" cy="816"/>
              <a:chOff x="3522" y="1848"/>
              <a:chExt cx="822" cy="816"/>
            </a:xfrm>
          </p:grpSpPr>
          <p:sp>
            <p:nvSpPr>
              <p:cNvPr id="25638" name="Oval 45"/>
              <p:cNvSpPr>
                <a:spLocks noChangeArrowheads="1"/>
              </p:cNvSpPr>
              <p:nvPr/>
            </p:nvSpPr>
            <p:spPr bwMode="auto">
              <a:xfrm>
                <a:off x="4296" y="184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endParaRPr lang="en-US" altLang="en-US" smtClean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5639" name="Oval 46"/>
              <p:cNvSpPr>
                <a:spLocks noChangeArrowheads="1"/>
              </p:cNvSpPr>
              <p:nvPr/>
            </p:nvSpPr>
            <p:spPr bwMode="auto">
              <a:xfrm>
                <a:off x="3522" y="184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endParaRPr lang="en-US" altLang="en-US" smtClean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5640" name="Oval 47"/>
              <p:cNvSpPr>
                <a:spLocks noChangeArrowheads="1"/>
              </p:cNvSpPr>
              <p:nvPr/>
            </p:nvSpPr>
            <p:spPr bwMode="auto">
              <a:xfrm>
                <a:off x="3720" y="24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endParaRPr lang="en-US" altLang="en-US" smtClean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5641" name="Oval 48"/>
              <p:cNvSpPr>
                <a:spLocks noChangeArrowheads="1"/>
              </p:cNvSpPr>
              <p:nvPr/>
            </p:nvSpPr>
            <p:spPr bwMode="auto">
              <a:xfrm>
                <a:off x="4104" y="24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endParaRPr lang="en-US" altLang="en-US" smtClean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5642" name="Oval 49"/>
              <p:cNvSpPr>
                <a:spLocks noChangeArrowheads="1"/>
              </p:cNvSpPr>
              <p:nvPr/>
            </p:nvSpPr>
            <p:spPr bwMode="auto">
              <a:xfrm>
                <a:off x="3912" y="261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endParaRPr lang="en-US" altLang="en-US" smtClean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</p:grpSp>
      </p:grpSp>
      <p:sp>
        <p:nvSpPr>
          <p:cNvPr id="1797170" name="Text Box 50"/>
          <p:cNvSpPr txBox="1">
            <a:spLocks noChangeArrowheads="1"/>
          </p:cNvSpPr>
          <p:nvPr/>
        </p:nvSpPr>
        <p:spPr bwMode="auto">
          <a:xfrm>
            <a:off x="381000" y="3578225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800" i="1" dirty="0" smtClean="0">
                <a:solidFill>
                  <a:srgbClr val="FF0000"/>
                </a:solidFill>
                <a:latin typeface="Arial" charset="0"/>
                <a:ea typeface="MS PGothic" pitchFamily="34" charset="-128"/>
                <a:cs typeface="Arial" charset="0"/>
              </a:rPr>
              <a:t>g</a:t>
            </a:r>
            <a:r>
              <a:rPr lang="en-US" altLang="en-US" sz="2800" dirty="0" smtClean="0">
                <a:solidFill>
                  <a:srgbClr val="FF0000"/>
                </a:solidFill>
                <a:latin typeface="Arial" charset="0"/>
                <a:ea typeface="MS PGothic" pitchFamily="34" charset="-128"/>
                <a:cs typeface="Arial" charset="0"/>
              </a:rPr>
              <a:t>(</a:t>
            </a:r>
            <a:r>
              <a:rPr lang="en-US" altLang="en-US" sz="2800" i="1" dirty="0" smtClean="0">
                <a:solidFill>
                  <a:srgbClr val="FF0000"/>
                </a:solidFill>
                <a:latin typeface="Arial" charset="0"/>
                <a:ea typeface="MS PGothic" pitchFamily="34" charset="-128"/>
                <a:cs typeface="Arial" charset="0"/>
              </a:rPr>
              <a:t>x</a:t>
            </a:r>
            <a:r>
              <a:rPr lang="en-US" altLang="en-US" sz="2800" dirty="0" smtClean="0">
                <a:solidFill>
                  <a:srgbClr val="FF0000"/>
                </a:solidFill>
                <a:latin typeface="Arial" charset="0"/>
                <a:ea typeface="MS PGothic" pitchFamily="34" charset="-128"/>
                <a:cs typeface="Arial" charset="0"/>
              </a:rPr>
              <a:t>) = </a:t>
            </a:r>
            <a:r>
              <a:rPr lang="en-US" altLang="en-US" sz="2800" i="1" dirty="0" smtClean="0">
                <a:solidFill>
                  <a:srgbClr val="FF0000"/>
                </a:solidFill>
                <a:latin typeface="Arial" charset="0"/>
                <a:ea typeface="MS PGothic" pitchFamily="34" charset="-128"/>
                <a:cs typeface="Arial" charset="0"/>
              </a:rPr>
              <a:t>x</a:t>
            </a:r>
            <a:r>
              <a:rPr lang="en-US" altLang="en-US" sz="2800" baseline="30000" dirty="0" smtClean="0">
                <a:solidFill>
                  <a:srgbClr val="FF0000"/>
                </a:solidFill>
                <a:latin typeface="Arial" charset="0"/>
                <a:ea typeface="MS PGothic" pitchFamily="34" charset="-128"/>
                <a:cs typeface="Arial" charset="0"/>
              </a:rPr>
              <a:t>2</a:t>
            </a:r>
            <a:r>
              <a:rPr lang="en-US" altLang="en-US" sz="2800" dirty="0" smtClean="0">
                <a:solidFill>
                  <a:srgbClr val="FF0000"/>
                </a:solidFill>
                <a:latin typeface="Arial" charset="0"/>
                <a:ea typeface="MS PGothic" pitchFamily="34" charset="-128"/>
                <a:cs typeface="Arial" charset="0"/>
              </a:rPr>
              <a:t> + 3</a:t>
            </a:r>
          </a:p>
        </p:txBody>
      </p:sp>
      <p:sp>
        <p:nvSpPr>
          <p:cNvPr id="1797171" name="Text Box 51"/>
          <p:cNvSpPr txBox="1">
            <a:spLocks noChangeArrowheads="1"/>
          </p:cNvSpPr>
          <p:nvPr/>
        </p:nvSpPr>
        <p:spPr bwMode="auto">
          <a:xfrm>
            <a:off x="381000" y="4572000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800" i="1" smtClean="0">
                <a:solidFill>
                  <a:srgbClr val="008000"/>
                </a:solidFill>
                <a:latin typeface="Arial" charset="0"/>
                <a:ea typeface="MS PGothic" pitchFamily="34" charset="-128"/>
                <a:cs typeface="Arial" charset="0"/>
              </a:rPr>
              <a:t>h</a:t>
            </a:r>
            <a:r>
              <a:rPr lang="en-US" altLang="en-US" sz="2800" smtClean="0">
                <a:solidFill>
                  <a:srgbClr val="008000"/>
                </a:solidFill>
                <a:latin typeface="Arial" charset="0"/>
                <a:ea typeface="MS PGothic" pitchFamily="34" charset="-128"/>
                <a:cs typeface="Arial" charset="0"/>
              </a:rPr>
              <a:t>(</a:t>
            </a:r>
            <a:r>
              <a:rPr lang="en-US" altLang="en-US" sz="2800" i="1" smtClean="0">
                <a:solidFill>
                  <a:srgbClr val="008000"/>
                </a:solidFill>
                <a:latin typeface="Arial" charset="0"/>
                <a:ea typeface="MS PGothic" pitchFamily="34" charset="-128"/>
                <a:cs typeface="Arial" charset="0"/>
              </a:rPr>
              <a:t>x</a:t>
            </a:r>
            <a:r>
              <a:rPr lang="en-US" altLang="en-US" sz="2800" smtClean="0">
                <a:solidFill>
                  <a:srgbClr val="008000"/>
                </a:solidFill>
                <a:latin typeface="Arial" charset="0"/>
                <a:ea typeface="MS PGothic" pitchFamily="34" charset="-128"/>
                <a:cs typeface="Arial" charset="0"/>
              </a:rPr>
              <a:t>) = </a:t>
            </a:r>
            <a:r>
              <a:rPr lang="en-US" altLang="en-US" sz="2800" i="1" smtClean="0">
                <a:solidFill>
                  <a:srgbClr val="008000"/>
                </a:solidFill>
                <a:latin typeface="Arial" charset="0"/>
                <a:ea typeface="MS PGothic" pitchFamily="34" charset="-128"/>
                <a:cs typeface="Arial" charset="0"/>
              </a:rPr>
              <a:t>x</a:t>
            </a:r>
            <a:r>
              <a:rPr lang="en-US" altLang="en-US" sz="2800" baseline="30000" smtClean="0">
                <a:solidFill>
                  <a:srgbClr val="008000"/>
                </a:solidFill>
                <a:latin typeface="Arial" charset="0"/>
                <a:ea typeface="MS PGothic" pitchFamily="34" charset="-128"/>
                <a:cs typeface="Arial" charset="0"/>
              </a:rPr>
              <a:t>2</a:t>
            </a:r>
            <a:r>
              <a:rPr lang="en-US" altLang="en-US" sz="2800" smtClean="0">
                <a:solidFill>
                  <a:srgbClr val="008000"/>
                </a:solidFill>
                <a:latin typeface="Arial" charset="0"/>
                <a:ea typeface="MS PGothic" pitchFamily="34" charset="-128"/>
                <a:cs typeface="Arial" charset="0"/>
              </a:rPr>
              <a:t> – 3</a:t>
            </a:r>
          </a:p>
        </p:txBody>
      </p:sp>
      <p:grpSp>
        <p:nvGrpSpPr>
          <p:cNvPr id="8" name="Group 52"/>
          <p:cNvGrpSpPr>
            <a:grpSpLocks/>
          </p:cNvGrpSpPr>
          <p:nvPr/>
        </p:nvGrpSpPr>
        <p:grpSpPr bwMode="auto">
          <a:xfrm>
            <a:off x="5551488" y="1066800"/>
            <a:ext cx="1422400" cy="2252663"/>
            <a:chOff x="3497" y="672"/>
            <a:chExt cx="896" cy="1419"/>
          </a:xfrm>
        </p:grpSpPr>
        <p:grpSp>
          <p:nvGrpSpPr>
            <p:cNvPr id="25623" name="Group 53"/>
            <p:cNvGrpSpPr>
              <a:grpSpLocks/>
            </p:cNvGrpSpPr>
            <p:nvPr/>
          </p:nvGrpSpPr>
          <p:grpSpPr bwMode="auto">
            <a:xfrm>
              <a:off x="3497" y="672"/>
              <a:ext cx="896" cy="1419"/>
              <a:chOff x="3488" y="1224"/>
              <a:chExt cx="896" cy="1419"/>
            </a:xfrm>
          </p:grpSpPr>
          <p:grpSp>
            <p:nvGrpSpPr>
              <p:cNvPr id="25630" name="Group 54"/>
              <p:cNvGrpSpPr>
                <a:grpSpLocks/>
              </p:cNvGrpSpPr>
              <p:nvPr/>
            </p:nvGrpSpPr>
            <p:grpSpPr bwMode="auto">
              <a:xfrm>
                <a:off x="3488" y="1224"/>
                <a:ext cx="448" cy="1419"/>
                <a:chOff x="3488" y="1224"/>
                <a:chExt cx="448" cy="1419"/>
              </a:xfrm>
            </p:grpSpPr>
            <p:sp>
              <p:nvSpPr>
                <p:cNvPr id="25634" name="Freeform 55"/>
                <p:cNvSpPr>
                  <a:spLocks/>
                </p:cNvSpPr>
                <p:nvPr/>
              </p:nvSpPr>
              <p:spPr bwMode="auto">
                <a:xfrm flipH="1">
                  <a:off x="3488" y="1272"/>
                  <a:ext cx="448" cy="1371"/>
                </a:xfrm>
                <a:custGeom>
                  <a:avLst/>
                  <a:gdLst>
                    <a:gd name="T0" fmla="*/ 0 w 448"/>
                    <a:gd name="T1" fmla="*/ 1371 h 1371"/>
                    <a:gd name="T2" fmla="*/ 66 w 448"/>
                    <a:gd name="T3" fmla="*/ 1335 h 1371"/>
                    <a:gd name="T4" fmla="*/ 120 w 448"/>
                    <a:gd name="T5" fmla="*/ 1287 h 1371"/>
                    <a:gd name="T6" fmla="*/ 195 w 448"/>
                    <a:gd name="T7" fmla="*/ 1179 h 1371"/>
                    <a:gd name="T8" fmla="*/ 282 w 448"/>
                    <a:gd name="T9" fmla="*/ 993 h 1371"/>
                    <a:gd name="T10" fmla="*/ 348 w 448"/>
                    <a:gd name="T11" fmla="*/ 768 h 1371"/>
                    <a:gd name="T12" fmla="*/ 384 w 448"/>
                    <a:gd name="T13" fmla="*/ 603 h 1371"/>
                    <a:gd name="T14" fmla="*/ 408 w 448"/>
                    <a:gd name="T15" fmla="*/ 414 h 1371"/>
                    <a:gd name="T16" fmla="*/ 426 w 448"/>
                    <a:gd name="T17" fmla="*/ 222 h 1371"/>
                    <a:gd name="T18" fmla="*/ 448 w 448"/>
                    <a:gd name="T19" fmla="*/ 0 h 137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48"/>
                    <a:gd name="T31" fmla="*/ 0 h 1371"/>
                    <a:gd name="T32" fmla="*/ 448 w 448"/>
                    <a:gd name="T33" fmla="*/ 1371 h 137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48" h="1371">
                      <a:moveTo>
                        <a:pt x="0" y="1371"/>
                      </a:moveTo>
                      <a:cubicBezTo>
                        <a:pt x="12" y="1365"/>
                        <a:pt x="46" y="1349"/>
                        <a:pt x="66" y="1335"/>
                      </a:cubicBezTo>
                      <a:cubicBezTo>
                        <a:pt x="86" y="1321"/>
                        <a:pt x="98" y="1313"/>
                        <a:pt x="120" y="1287"/>
                      </a:cubicBezTo>
                      <a:cubicBezTo>
                        <a:pt x="142" y="1261"/>
                        <a:pt x="168" y="1228"/>
                        <a:pt x="195" y="1179"/>
                      </a:cubicBezTo>
                      <a:cubicBezTo>
                        <a:pt x="222" y="1130"/>
                        <a:pt x="256" y="1061"/>
                        <a:pt x="282" y="993"/>
                      </a:cubicBezTo>
                      <a:cubicBezTo>
                        <a:pt x="308" y="925"/>
                        <a:pt x="331" y="833"/>
                        <a:pt x="348" y="768"/>
                      </a:cubicBezTo>
                      <a:cubicBezTo>
                        <a:pt x="365" y="703"/>
                        <a:pt x="374" y="662"/>
                        <a:pt x="384" y="603"/>
                      </a:cubicBezTo>
                      <a:cubicBezTo>
                        <a:pt x="394" y="544"/>
                        <a:pt x="401" y="477"/>
                        <a:pt x="408" y="414"/>
                      </a:cubicBezTo>
                      <a:cubicBezTo>
                        <a:pt x="415" y="351"/>
                        <a:pt x="419" y="291"/>
                        <a:pt x="426" y="222"/>
                      </a:cubicBezTo>
                      <a:cubicBezTo>
                        <a:pt x="433" y="153"/>
                        <a:pt x="444" y="46"/>
                        <a:pt x="448" y="0"/>
                      </a:cubicBezTo>
                    </a:path>
                  </a:pathLst>
                </a:custGeom>
                <a:noFill/>
                <a:ln w="38100" cmpd="sng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algn="l"/>
                  <a:endParaRPr lang="en-US" sz="2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635" name="Line 56"/>
                <p:cNvSpPr>
                  <a:spLocks noChangeShapeType="1"/>
                </p:cNvSpPr>
                <p:nvPr/>
              </p:nvSpPr>
              <p:spPr bwMode="auto">
                <a:xfrm flipH="1" flipV="1">
                  <a:off x="3488" y="1224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algn="l"/>
                  <a:endParaRPr lang="en-US" sz="2400" smtClean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25631" name="Group 57"/>
              <p:cNvGrpSpPr>
                <a:grpSpLocks/>
              </p:cNvGrpSpPr>
              <p:nvPr/>
            </p:nvGrpSpPr>
            <p:grpSpPr bwMode="auto">
              <a:xfrm>
                <a:off x="3936" y="1224"/>
                <a:ext cx="448" cy="1416"/>
                <a:chOff x="3936" y="1224"/>
                <a:chExt cx="448" cy="1416"/>
              </a:xfrm>
            </p:grpSpPr>
            <p:sp>
              <p:nvSpPr>
                <p:cNvPr id="25632" name="Freeform 58"/>
                <p:cNvSpPr>
                  <a:spLocks/>
                </p:cNvSpPr>
                <p:nvPr/>
              </p:nvSpPr>
              <p:spPr bwMode="auto">
                <a:xfrm>
                  <a:off x="3936" y="1269"/>
                  <a:ext cx="448" cy="1371"/>
                </a:xfrm>
                <a:custGeom>
                  <a:avLst/>
                  <a:gdLst>
                    <a:gd name="T0" fmla="*/ 0 w 448"/>
                    <a:gd name="T1" fmla="*/ 1371 h 1371"/>
                    <a:gd name="T2" fmla="*/ 66 w 448"/>
                    <a:gd name="T3" fmla="*/ 1335 h 1371"/>
                    <a:gd name="T4" fmla="*/ 120 w 448"/>
                    <a:gd name="T5" fmla="*/ 1287 h 1371"/>
                    <a:gd name="T6" fmla="*/ 195 w 448"/>
                    <a:gd name="T7" fmla="*/ 1179 h 1371"/>
                    <a:gd name="T8" fmla="*/ 282 w 448"/>
                    <a:gd name="T9" fmla="*/ 993 h 1371"/>
                    <a:gd name="T10" fmla="*/ 348 w 448"/>
                    <a:gd name="T11" fmla="*/ 768 h 1371"/>
                    <a:gd name="T12" fmla="*/ 384 w 448"/>
                    <a:gd name="T13" fmla="*/ 603 h 1371"/>
                    <a:gd name="T14" fmla="*/ 408 w 448"/>
                    <a:gd name="T15" fmla="*/ 414 h 1371"/>
                    <a:gd name="T16" fmla="*/ 426 w 448"/>
                    <a:gd name="T17" fmla="*/ 222 h 1371"/>
                    <a:gd name="T18" fmla="*/ 448 w 448"/>
                    <a:gd name="T19" fmla="*/ 0 h 137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48"/>
                    <a:gd name="T31" fmla="*/ 0 h 1371"/>
                    <a:gd name="T32" fmla="*/ 448 w 448"/>
                    <a:gd name="T33" fmla="*/ 1371 h 137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48" h="1371">
                      <a:moveTo>
                        <a:pt x="0" y="1371"/>
                      </a:moveTo>
                      <a:cubicBezTo>
                        <a:pt x="12" y="1365"/>
                        <a:pt x="46" y="1349"/>
                        <a:pt x="66" y="1335"/>
                      </a:cubicBezTo>
                      <a:cubicBezTo>
                        <a:pt x="86" y="1321"/>
                        <a:pt x="98" y="1313"/>
                        <a:pt x="120" y="1287"/>
                      </a:cubicBezTo>
                      <a:cubicBezTo>
                        <a:pt x="142" y="1261"/>
                        <a:pt x="168" y="1228"/>
                        <a:pt x="195" y="1179"/>
                      </a:cubicBezTo>
                      <a:cubicBezTo>
                        <a:pt x="222" y="1130"/>
                        <a:pt x="256" y="1061"/>
                        <a:pt x="282" y="993"/>
                      </a:cubicBezTo>
                      <a:cubicBezTo>
                        <a:pt x="308" y="925"/>
                        <a:pt x="331" y="833"/>
                        <a:pt x="348" y="768"/>
                      </a:cubicBezTo>
                      <a:cubicBezTo>
                        <a:pt x="365" y="703"/>
                        <a:pt x="374" y="662"/>
                        <a:pt x="384" y="603"/>
                      </a:cubicBezTo>
                      <a:cubicBezTo>
                        <a:pt x="394" y="544"/>
                        <a:pt x="401" y="477"/>
                        <a:pt x="408" y="414"/>
                      </a:cubicBezTo>
                      <a:cubicBezTo>
                        <a:pt x="415" y="351"/>
                        <a:pt x="419" y="291"/>
                        <a:pt x="426" y="222"/>
                      </a:cubicBezTo>
                      <a:cubicBezTo>
                        <a:pt x="433" y="153"/>
                        <a:pt x="444" y="46"/>
                        <a:pt x="448" y="0"/>
                      </a:cubicBezTo>
                    </a:path>
                  </a:pathLst>
                </a:custGeom>
                <a:noFill/>
                <a:ln w="38100" cmpd="sng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algn="l"/>
                  <a:endParaRPr lang="en-US" sz="2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633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4376" y="1224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algn="l"/>
                  <a:endParaRPr lang="en-US" sz="2400" smtClean="0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25624" name="Group 60"/>
            <p:cNvGrpSpPr>
              <a:grpSpLocks/>
            </p:cNvGrpSpPr>
            <p:nvPr/>
          </p:nvGrpSpPr>
          <p:grpSpPr bwMode="auto">
            <a:xfrm>
              <a:off x="3522" y="1272"/>
              <a:ext cx="822" cy="816"/>
              <a:chOff x="3522" y="1848"/>
              <a:chExt cx="822" cy="816"/>
            </a:xfrm>
          </p:grpSpPr>
          <p:sp>
            <p:nvSpPr>
              <p:cNvPr id="25625" name="Oval 61"/>
              <p:cNvSpPr>
                <a:spLocks noChangeArrowheads="1"/>
              </p:cNvSpPr>
              <p:nvPr/>
            </p:nvSpPr>
            <p:spPr bwMode="auto">
              <a:xfrm>
                <a:off x="4296" y="184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endParaRPr lang="en-US" altLang="en-US" smtClean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5626" name="Oval 62"/>
              <p:cNvSpPr>
                <a:spLocks noChangeArrowheads="1"/>
              </p:cNvSpPr>
              <p:nvPr/>
            </p:nvSpPr>
            <p:spPr bwMode="auto">
              <a:xfrm>
                <a:off x="3522" y="184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endParaRPr lang="en-US" altLang="en-US" smtClean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5627" name="Oval 63"/>
              <p:cNvSpPr>
                <a:spLocks noChangeArrowheads="1"/>
              </p:cNvSpPr>
              <p:nvPr/>
            </p:nvSpPr>
            <p:spPr bwMode="auto">
              <a:xfrm>
                <a:off x="3720" y="24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endParaRPr lang="en-US" altLang="en-US" smtClean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5628" name="Oval 64"/>
              <p:cNvSpPr>
                <a:spLocks noChangeArrowheads="1"/>
              </p:cNvSpPr>
              <p:nvPr/>
            </p:nvSpPr>
            <p:spPr bwMode="auto">
              <a:xfrm>
                <a:off x="4104" y="24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endParaRPr lang="en-US" altLang="en-US" smtClean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5629" name="Oval 65"/>
              <p:cNvSpPr>
                <a:spLocks noChangeArrowheads="1"/>
              </p:cNvSpPr>
              <p:nvPr/>
            </p:nvSpPr>
            <p:spPr bwMode="auto">
              <a:xfrm>
                <a:off x="3912" y="261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endParaRPr lang="en-US" altLang="en-US" smtClean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</p:grpSp>
      </p:grpSp>
      <p:grpSp>
        <p:nvGrpSpPr>
          <p:cNvPr id="13" name="Group 66"/>
          <p:cNvGrpSpPr>
            <a:grpSpLocks/>
          </p:cNvGrpSpPr>
          <p:nvPr/>
        </p:nvGrpSpPr>
        <p:grpSpPr bwMode="auto">
          <a:xfrm>
            <a:off x="5537200" y="2852738"/>
            <a:ext cx="1422400" cy="2290762"/>
            <a:chOff x="3488" y="1797"/>
            <a:chExt cx="896" cy="1443"/>
          </a:xfrm>
        </p:grpSpPr>
        <p:grpSp>
          <p:nvGrpSpPr>
            <p:cNvPr id="25610" name="Group 67"/>
            <p:cNvGrpSpPr>
              <a:grpSpLocks/>
            </p:cNvGrpSpPr>
            <p:nvPr/>
          </p:nvGrpSpPr>
          <p:grpSpPr bwMode="auto">
            <a:xfrm>
              <a:off x="3488" y="1797"/>
              <a:ext cx="896" cy="1419"/>
              <a:chOff x="3488" y="1224"/>
              <a:chExt cx="896" cy="1419"/>
            </a:xfrm>
          </p:grpSpPr>
          <p:grpSp>
            <p:nvGrpSpPr>
              <p:cNvPr id="25617" name="Group 68"/>
              <p:cNvGrpSpPr>
                <a:grpSpLocks/>
              </p:cNvGrpSpPr>
              <p:nvPr/>
            </p:nvGrpSpPr>
            <p:grpSpPr bwMode="auto">
              <a:xfrm>
                <a:off x="3488" y="1224"/>
                <a:ext cx="448" cy="1419"/>
                <a:chOff x="3488" y="1224"/>
                <a:chExt cx="448" cy="1419"/>
              </a:xfrm>
            </p:grpSpPr>
            <p:sp>
              <p:nvSpPr>
                <p:cNvPr id="25621" name="Freeform 69"/>
                <p:cNvSpPr>
                  <a:spLocks/>
                </p:cNvSpPr>
                <p:nvPr/>
              </p:nvSpPr>
              <p:spPr bwMode="auto">
                <a:xfrm flipH="1">
                  <a:off x="3488" y="1272"/>
                  <a:ext cx="448" cy="1371"/>
                </a:xfrm>
                <a:custGeom>
                  <a:avLst/>
                  <a:gdLst>
                    <a:gd name="T0" fmla="*/ 0 w 448"/>
                    <a:gd name="T1" fmla="*/ 1371 h 1371"/>
                    <a:gd name="T2" fmla="*/ 66 w 448"/>
                    <a:gd name="T3" fmla="*/ 1335 h 1371"/>
                    <a:gd name="T4" fmla="*/ 120 w 448"/>
                    <a:gd name="T5" fmla="*/ 1287 h 1371"/>
                    <a:gd name="T6" fmla="*/ 195 w 448"/>
                    <a:gd name="T7" fmla="*/ 1179 h 1371"/>
                    <a:gd name="T8" fmla="*/ 282 w 448"/>
                    <a:gd name="T9" fmla="*/ 993 h 1371"/>
                    <a:gd name="T10" fmla="*/ 348 w 448"/>
                    <a:gd name="T11" fmla="*/ 768 h 1371"/>
                    <a:gd name="T12" fmla="*/ 384 w 448"/>
                    <a:gd name="T13" fmla="*/ 603 h 1371"/>
                    <a:gd name="T14" fmla="*/ 408 w 448"/>
                    <a:gd name="T15" fmla="*/ 414 h 1371"/>
                    <a:gd name="T16" fmla="*/ 426 w 448"/>
                    <a:gd name="T17" fmla="*/ 222 h 1371"/>
                    <a:gd name="T18" fmla="*/ 448 w 448"/>
                    <a:gd name="T19" fmla="*/ 0 h 137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48"/>
                    <a:gd name="T31" fmla="*/ 0 h 1371"/>
                    <a:gd name="T32" fmla="*/ 448 w 448"/>
                    <a:gd name="T33" fmla="*/ 1371 h 137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48" h="1371">
                      <a:moveTo>
                        <a:pt x="0" y="1371"/>
                      </a:moveTo>
                      <a:cubicBezTo>
                        <a:pt x="12" y="1365"/>
                        <a:pt x="46" y="1349"/>
                        <a:pt x="66" y="1335"/>
                      </a:cubicBezTo>
                      <a:cubicBezTo>
                        <a:pt x="86" y="1321"/>
                        <a:pt x="98" y="1313"/>
                        <a:pt x="120" y="1287"/>
                      </a:cubicBezTo>
                      <a:cubicBezTo>
                        <a:pt x="142" y="1261"/>
                        <a:pt x="168" y="1228"/>
                        <a:pt x="195" y="1179"/>
                      </a:cubicBezTo>
                      <a:cubicBezTo>
                        <a:pt x="222" y="1130"/>
                        <a:pt x="256" y="1061"/>
                        <a:pt x="282" y="993"/>
                      </a:cubicBezTo>
                      <a:cubicBezTo>
                        <a:pt x="308" y="925"/>
                        <a:pt x="331" y="833"/>
                        <a:pt x="348" y="768"/>
                      </a:cubicBezTo>
                      <a:cubicBezTo>
                        <a:pt x="365" y="703"/>
                        <a:pt x="374" y="662"/>
                        <a:pt x="384" y="603"/>
                      </a:cubicBezTo>
                      <a:cubicBezTo>
                        <a:pt x="394" y="544"/>
                        <a:pt x="401" y="477"/>
                        <a:pt x="408" y="414"/>
                      </a:cubicBezTo>
                      <a:cubicBezTo>
                        <a:pt x="415" y="351"/>
                        <a:pt x="419" y="291"/>
                        <a:pt x="426" y="222"/>
                      </a:cubicBezTo>
                      <a:cubicBezTo>
                        <a:pt x="433" y="153"/>
                        <a:pt x="444" y="46"/>
                        <a:pt x="448" y="0"/>
                      </a:cubicBezTo>
                    </a:path>
                  </a:pathLst>
                </a:custGeom>
                <a:noFill/>
                <a:ln w="38100" cmpd="sng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algn="l"/>
                  <a:endParaRPr lang="en-US" sz="2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622" name="Line 70"/>
                <p:cNvSpPr>
                  <a:spLocks noChangeShapeType="1"/>
                </p:cNvSpPr>
                <p:nvPr/>
              </p:nvSpPr>
              <p:spPr bwMode="auto">
                <a:xfrm flipH="1" flipV="1">
                  <a:off x="3488" y="1224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rgbClr val="008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algn="l"/>
                  <a:endParaRPr lang="en-US" sz="2400" smtClean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25618" name="Group 71"/>
              <p:cNvGrpSpPr>
                <a:grpSpLocks/>
              </p:cNvGrpSpPr>
              <p:nvPr/>
            </p:nvGrpSpPr>
            <p:grpSpPr bwMode="auto">
              <a:xfrm>
                <a:off x="3936" y="1224"/>
                <a:ext cx="448" cy="1416"/>
                <a:chOff x="3936" y="1224"/>
                <a:chExt cx="448" cy="1416"/>
              </a:xfrm>
            </p:grpSpPr>
            <p:sp>
              <p:nvSpPr>
                <p:cNvPr id="25619" name="Freeform 72"/>
                <p:cNvSpPr>
                  <a:spLocks/>
                </p:cNvSpPr>
                <p:nvPr/>
              </p:nvSpPr>
              <p:spPr bwMode="auto">
                <a:xfrm>
                  <a:off x="3936" y="1269"/>
                  <a:ext cx="448" cy="1371"/>
                </a:xfrm>
                <a:custGeom>
                  <a:avLst/>
                  <a:gdLst>
                    <a:gd name="T0" fmla="*/ 0 w 448"/>
                    <a:gd name="T1" fmla="*/ 1371 h 1371"/>
                    <a:gd name="T2" fmla="*/ 66 w 448"/>
                    <a:gd name="T3" fmla="*/ 1335 h 1371"/>
                    <a:gd name="T4" fmla="*/ 120 w 448"/>
                    <a:gd name="T5" fmla="*/ 1287 h 1371"/>
                    <a:gd name="T6" fmla="*/ 195 w 448"/>
                    <a:gd name="T7" fmla="*/ 1179 h 1371"/>
                    <a:gd name="T8" fmla="*/ 282 w 448"/>
                    <a:gd name="T9" fmla="*/ 993 h 1371"/>
                    <a:gd name="T10" fmla="*/ 348 w 448"/>
                    <a:gd name="T11" fmla="*/ 768 h 1371"/>
                    <a:gd name="T12" fmla="*/ 384 w 448"/>
                    <a:gd name="T13" fmla="*/ 603 h 1371"/>
                    <a:gd name="T14" fmla="*/ 408 w 448"/>
                    <a:gd name="T15" fmla="*/ 414 h 1371"/>
                    <a:gd name="T16" fmla="*/ 426 w 448"/>
                    <a:gd name="T17" fmla="*/ 222 h 1371"/>
                    <a:gd name="T18" fmla="*/ 448 w 448"/>
                    <a:gd name="T19" fmla="*/ 0 h 137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48"/>
                    <a:gd name="T31" fmla="*/ 0 h 1371"/>
                    <a:gd name="T32" fmla="*/ 448 w 448"/>
                    <a:gd name="T33" fmla="*/ 1371 h 137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48" h="1371">
                      <a:moveTo>
                        <a:pt x="0" y="1371"/>
                      </a:moveTo>
                      <a:cubicBezTo>
                        <a:pt x="12" y="1365"/>
                        <a:pt x="46" y="1349"/>
                        <a:pt x="66" y="1335"/>
                      </a:cubicBezTo>
                      <a:cubicBezTo>
                        <a:pt x="86" y="1321"/>
                        <a:pt x="98" y="1313"/>
                        <a:pt x="120" y="1287"/>
                      </a:cubicBezTo>
                      <a:cubicBezTo>
                        <a:pt x="142" y="1261"/>
                        <a:pt x="168" y="1228"/>
                        <a:pt x="195" y="1179"/>
                      </a:cubicBezTo>
                      <a:cubicBezTo>
                        <a:pt x="222" y="1130"/>
                        <a:pt x="256" y="1061"/>
                        <a:pt x="282" y="993"/>
                      </a:cubicBezTo>
                      <a:cubicBezTo>
                        <a:pt x="308" y="925"/>
                        <a:pt x="331" y="833"/>
                        <a:pt x="348" y="768"/>
                      </a:cubicBezTo>
                      <a:cubicBezTo>
                        <a:pt x="365" y="703"/>
                        <a:pt x="374" y="662"/>
                        <a:pt x="384" y="603"/>
                      </a:cubicBezTo>
                      <a:cubicBezTo>
                        <a:pt x="394" y="544"/>
                        <a:pt x="401" y="477"/>
                        <a:pt x="408" y="414"/>
                      </a:cubicBezTo>
                      <a:cubicBezTo>
                        <a:pt x="415" y="351"/>
                        <a:pt x="419" y="291"/>
                        <a:pt x="426" y="222"/>
                      </a:cubicBezTo>
                      <a:cubicBezTo>
                        <a:pt x="433" y="153"/>
                        <a:pt x="444" y="46"/>
                        <a:pt x="448" y="0"/>
                      </a:cubicBezTo>
                    </a:path>
                  </a:pathLst>
                </a:custGeom>
                <a:noFill/>
                <a:ln w="38100" cmpd="sng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algn="l"/>
                  <a:endParaRPr lang="en-US" sz="2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620" name="Line 73"/>
                <p:cNvSpPr>
                  <a:spLocks noChangeShapeType="1"/>
                </p:cNvSpPr>
                <p:nvPr/>
              </p:nvSpPr>
              <p:spPr bwMode="auto">
                <a:xfrm flipV="1">
                  <a:off x="4376" y="1224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rgbClr val="008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algn="l"/>
                  <a:endParaRPr lang="en-US" sz="2400" smtClean="0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25611" name="Group 74"/>
            <p:cNvGrpSpPr>
              <a:grpSpLocks/>
            </p:cNvGrpSpPr>
            <p:nvPr/>
          </p:nvGrpSpPr>
          <p:grpSpPr bwMode="auto">
            <a:xfrm>
              <a:off x="3522" y="2424"/>
              <a:ext cx="822" cy="816"/>
              <a:chOff x="3522" y="1848"/>
              <a:chExt cx="822" cy="816"/>
            </a:xfrm>
          </p:grpSpPr>
          <p:sp>
            <p:nvSpPr>
              <p:cNvPr id="25612" name="Oval 75"/>
              <p:cNvSpPr>
                <a:spLocks noChangeArrowheads="1"/>
              </p:cNvSpPr>
              <p:nvPr/>
            </p:nvSpPr>
            <p:spPr bwMode="auto">
              <a:xfrm>
                <a:off x="4296" y="184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endParaRPr lang="en-US" altLang="en-US" smtClean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5613" name="Oval 76"/>
              <p:cNvSpPr>
                <a:spLocks noChangeArrowheads="1"/>
              </p:cNvSpPr>
              <p:nvPr/>
            </p:nvSpPr>
            <p:spPr bwMode="auto">
              <a:xfrm>
                <a:off x="3522" y="184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endParaRPr lang="en-US" altLang="en-US" smtClean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5614" name="Oval 77"/>
              <p:cNvSpPr>
                <a:spLocks noChangeArrowheads="1"/>
              </p:cNvSpPr>
              <p:nvPr/>
            </p:nvSpPr>
            <p:spPr bwMode="auto">
              <a:xfrm>
                <a:off x="3720" y="24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endParaRPr lang="en-US" altLang="en-US" smtClean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5615" name="Oval 78"/>
              <p:cNvSpPr>
                <a:spLocks noChangeArrowheads="1"/>
              </p:cNvSpPr>
              <p:nvPr/>
            </p:nvSpPr>
            <p:spPr bwMode="auto">
              <a:xfrm>
                <a:off x="4104" y="24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endParaRPr lang="en-US" altLang="en-US" smtClean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5616" name="Oval 79"/>
              <p:cNvSpPr>
                <a:spLocks noChangeArrowheads="1"/>
              </p:cNvSpPr>
              <p:nvPr/>
            </p:nvSpPr>
            <p:spPr bwMode="auto">
              <a:xfrm>
                <a:off x="3912" y="261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endParaRPr lang="en-US" altLang="en-US" smtClean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</p:grpSp>
      </p:grpSp>
      <p:sp>
        <p:nvSpPr>
          <p:cNvPr id="25609" name="Rectangle 6"/>
          <p:cNvSpPr>
            <a:spLocks noChangeArrowheads="1"/>
          </p:cNvSpPr>
          <p:nvPr/>
        </p:nvSpPr>
        <p:spPr bwMode="auto">
          <a:xfrm>
            <a:off x="457200" y="214313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4400" b="1" dirty="0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Examples</a:t>
            </a:r>
          </a:p>
        </p:txBody>
      </p:sp>
      <p:sp>
        <p:nvSpPr>
          <p:cNvPr id="81" name="Text Box 35"/>
          <p:cNvSpPr txBox="1">
            <a:spLocks noChangeArrowheads="1"/>
          </p:cNvSpPr>
          <p:nvPr/>
        </p:nvSpPr>
        <p:spPr bwMode="auto">
          <a:xfrm>
            <a:off x="381000" y="2776648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en-US" altLang="en-US" sz="2800" i="1" dirty="0" smtClean="0">
                <a:solidFill>
                  <a:srgbClr val="7030A0"/>
                </a:solidFill>
                <a:latin typeface="Arial" charset="0"/>
                <a:ea typeface="MS PGothic" pitchFamily="34" charset="-128"/>
                <a:cs typeface="Arial" charset="0"/>
              </a:rPr>
              <a:t>f</a:t>
            </a:r>
            <a:r>
              <a:rPr lang="en-US" altLang="en-US" sz="2800" dirty="0" smtClean="0">
                <a:solidFill>
                  <a:srgbClr val="7030A0"/>
                </a:solidFill>
                <a:latin typeface="Arial" charset="0"/>
                <a:ea typeface="MS PGothic" pitchFamily="34" charset="-128"/>
                <a:cs typeface="Arial" charset="0"/>
              </a:rPr>
              <a:t>(</a:t>
            </a:r>
            <a:r>
              <a:rPr lang="en-US" altLang="en-US" sz="2800" i="1" dirty="0" smtClean="0">
                <a:solidFill>
                  <a:srgbClr val="7030A0"/>
                </a:solidFill>
                <a:latin typeface="Arial" charset="0"/>
                <a:ea typeface="MS PGothic" pitchFamily="34" charset="-128"/>
                <a:cs typeface="Arial" charset="0"/>
              </a:rPr>
              <a:t>x</a:t>
            </a:r>
            <a:r>
              <a:rPr lang="en-US" altLang="en-US" sz="2800" dirty="0" smtClean="0">
                <a:solidFill>
                  <a:srgbClr val="7030A0"/>
                </a:solidFill>
                <a:latin typeface="Arial" charset="0"/>
                <a:ea typeface="MS PGothic" pitchFamily="34" charset="-128"/>
                <a:cs typeface="Arial" charset="0"/>
              </a:rPr>
              <a:t>) = -</a:t>
            </a:r>
            <a:r>
              <a:rPr lang="en-US" altLang="en-US" sz="2800" i="1" dirty="0" smtClean="0">
                <a:solidFill>
                  <a:srgbClr val="7030A0"/>
                </a:solidFill>
                <a:latin typeface="Arial" charset="0"/>
                <a:ea typeface="MS PGothic" pitchFamily="34" charset="-128"/>
                <a:cs typeface="Arial" charset="0"/>
              </a:rPr>
              <a:t>x</a:t>
            </a:r>
            <a:r>
              <a:rPr lang="en-US" altLang="en-US" sz="2800" baseline="30000" dirty="0" smtClean="0">
                <a:solidFill>
                  <a:srgbClr val="7030A0"/>
                </a:solidFill>
                <a:latin typeface="Arial" charset="0"/>
                <a:ea typeface="MS PGothic" pitchFamily="34" charset="-128"/>
                <a:cs typeface="Arial" charset="0"/>
              </a:rPr>
              <a:t>2</a:t>
            </a:r>
            <a:endParaRPr lang="en-US" altLang="en-US" sz="2800" dirty="0" smtClean="0">
              <a:solidFill>
                <a:srgbClr val="7030A0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grpSp>
        <p:nvGrpSpPr>
          <p:cNvPr id="82" name="Group 66"/>
          <p:cNvGrpSpPr>
            <a:grpSpLocks/>
          </p:cNvGrpSpPr>
          <p:nvPr/>
        </p:nvGrpSpPr>
        <p:grpSpPr bwMode="auto">
          <a:xfrm rot="10800000">
            <a:off x="5560605" y="4207835"/>
            <a:ext cx="1422400" cy="2290762"/>
            <a:chOff x="3488" y="1797"/>
            <a:chExt cx="896" cy="1443"/>
          </a:xfrm>
        </p:grpSpPr>
        <p:grpSp>
          <p:nvGrpSpPr>
            <p:cNvPr id="83" name="Group 67"/>
            <p:cNvGrpSpPr>
              <a:grpSpLocks/>
            </p:cNvGrpSpPr>
            <p:nvPr/>
          </p:nvGrpSpPr>
          <p:grpSpPr bwMode="auto">
            <a:xfrm>
              <a:off x="3488" y="1797"/>
              <a:ext cx="896" cy="1419"/>
              <a:chOff x="3488" y="1224"/>
              <a:chExt cx="896" cy="1419"/>
            </a:xfrm>
          </p:grpSpPr>
          <p:grpSp>
            <p:nvGrpSpPr>
              <p:cNvPr id="90" name="Group 68"/>
              <p:cNvGrpSpPr>
                <a:grpSpLocks/>
              </p:cNvGrpSpPr>
              <p:nvPr/>
            </p:nvGrpSpPr>
            <p:grpSpPr bwMode="auto">
              <a:xfrm>
                <a:off x="3488" y="1224"/>
                <a:ext cx="448" cy="1419"/>
                <a:chOff x="3488" y="1224"/>
                <a:chExt cx="448" cy="1419"/>
              </a:xfrm>
            </p:grpSpPr>
            <p:sp>
              <p:nvSpPr>
                <p:cNvPr id="94" name="Freeform 69"/>
                <p:cNvSpPr>
                  <a:spLocks/>
                </p:cNvSpPr>
                <p:nvPr/>
              </p:nvSpPr>
              <p:spPr bwMode="auto">
                <a:xfrm flipH="1">
                  <a:off x="3488" y="1272"/>
                  <a:ext cx="448" cy="1371"/>
                </a:xfrm>
                <a:custGeom>
                  <a:avLst/>
                  <a:gdLst>
                    <a:gd name="T0" fmla="*/ 0 w 448"/>
                    <a:gd name="T1" fmla="*/ 1371 h 1371"/>
                    <a:gd name="T2" fmla="*/ 66 w 448"/>
                    <a:gd name="T3" fmla="*/ 1335 h 1371"/>
                    <a:gd name="T4" fmla="*/ 120 w 448"/>
                    <a:gd name="T5" fmla="*/ 1287 h 1371"/>
                    <a:gd name="T6" fmla="*/ 195 w 448"/>
                    <a:gd name="T7" fmla="*/ 1179 h 1371"/>
                    <a:gd name="T8" fmla="*/ 282 w 448"/>
                    <a:gd name="T9" fmla="*/ 993 h 1371"/>
                    <a:gd name="T10" fmla="*/ 348 w 448"/>
                    <a:gd name="T11" fmla="*/ 768 h 1371"/>
                    <a:gd name="T12" fmla="*/ 384 w 448"/>
                    <a:gd name="T13" fmla="*/ 603 h 1371"/>
                    <a:gd name="T14" fmla="*/ 408 w 448"/>
                    <a:gd name="T15" fmla="*/ 414 h 1371"/>
                    <a:gd name="T16" fmla="*/ 426 w 448"/>
                    <a:gd name="T17" fmla="*/ 222 h 1371"/>
                    <a:gd name="T18" fmla="*/ 448 w 448"/>
                    <a:gd name="T19" fmla="*/ 0 h 137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48"/>
                    <a:gd name="T31" fmla="*/ 0 h 1371"/>
                    <a:gd name="T32" fmla="*/ 448 w 448"/>
                    <a:gd name="T33" fmla="*/ 1371 h 137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48" h="1371">
                      <a:moveTo>
                        <a:pt x="0" y="1371"/>
                      </a:moveTo>
                      <a:cubicBezTo>
                        <a:pt x="12" y="1365"/>
                        <a:pt x="46" y="1349"/>
                        <a:pt x="66" y="1335"/>
                      </a:cubicBezTo>
                      <a:cubicBezTo>
                        <a:pt x="86" y="1321"/>
                        <a:pt x="98" y="1313"/>
                        <a:pt x="120" y="1287"/>
                      </a:cubicBezTo>
                      <a:cubicBezTo>
                        <a:pt x="142" y="1261"/>
                        <a:pt x="168" y="1228"/>
                        <a:pt x="195" y="1179"/>
                      </a:cubicBezTo>
                      <a:cubicBezTo>
                        <a:pt x="222" y="1130"/>
                        <a:pt x="256" y="1061"/>
                        <a:pt x="282" y="993"/>
                      </a:cubicBezTo>
                      <a:cubicBezTo>
                        <a:pt x="308" y="925"/>
                        <a:pt x="331" y="833"/>
                        <a:pt x="348" y="768"/>
                      </a:cubicBezTo>
                      <a:cubicBezTo>
                        <a:pt x="365" y="703"/>
                        <a:pt x="374" y="662"/>
                        <a:pt x="384" y="603"/>
                      </a:cubicBezTo>
                      <a:cubicBezTo>
                        <a:pt x="394" y="544"/>
                        <a:pt x="401" y="477"/>
                        <a:pt x="408" y="414"/>
                      </a:cubicBezTo>
                      <a:cubicBezTo>
                        <a:pt x="415" y="351"/>
                        <a:pt x="419" y="291"/>
                        <a:pt x="426" y="222"/>
                      </a:cubicBezTo>
                      <a:cubicBezTo>
                        <a:pt x="433" y="153"/>
                        <a:pt x="444" y="46"/>
                        <a:pt x="448" y="0"/>
                      </a:cubicBezTo>
                    </a:path>
                  </a:pathLst>
                </a:custGeom>
                <a:noFill/>
                <a:ln w="38100" cmpd="sng">
                  <a:solidFill>
                    <a:srgbClr val="7030A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algn="l"/>
                  <a:endParaRPr lang="en-US" sz="2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5" name="Line 70"/>
                <p:cNvSpPr>
                  <a:spLocks noChangeShapeType="1"/>
                </p:cNvSpPr>
                <p:nvPr/>
              </p:nvSpPr>
              <p:spPr bwMode="auto">
                <a:xfrm flipH="1" flipV="1">
                  <a:off x="3488" y="1224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rgbClr val="7030A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algn="l"/>
                  <a:endParaRPr lang="en-US" sz="2400" smtClean="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91" name="Group 71"/>
              <p:cNvGrpSpPr>
                <a:grpSpLocks/>
              </p:cNvGrpSpPr>
              <p:nvPr/>
            </p:nvGrpSpPr>
            <p:grpSpPr bwMode="auto">
              <a:xfrm>
                <a:off x="3936" y="1224"/>
                <a:ext cx="448" cy="1416"/>
                <a:chOff x="3936" y="1224"/>
                <a:chExt cx="448" cy="1416"/>
              </a:xfrm>
            </p:grpSpPr>
            <p:sp>
              <p:nvSpPr>
                <p:cNvPr id="92" name="Freeform 72"/>
                <p:cNvSpPr>
                  <a:spLocks/>
                </p:cNvSpPr>
                <p:nvPr/>
              </p:nvSpPr>
              <p:spPr bwMode="auto">
                <a:xfrm>
                  <a:off x="3936" y="1269"/>
                  <a:ext cx="448" cy="1371"/>
                </a:xfrm>
                <a:custGeom>
                  <a:avLst/>
                  <a:gdLst>
                    <a:gd name="T0" fmla="*/ 0 w 448"/>
                    <a:gd name="T1" fmla="*/ 1371 h 1371"/>
                    <a:gd name="T2" fmla="*/ 66 w 448"/>
                    <a:gd name="T3" fmla="*/ 1335 h 1371"/>
                    <a:gd name="T4" fmla="*/ 120 w 448"/>
                    <a:gd name="T5" fmla="*/ 1287 h 1371"/>
                    <a:gd name="T6" fmla="*/ 195 w 448"/>
                    <a:gd name="T7" fmla="*/ 1179 h 1371"/>
                    <a:gd name="T8" fmla="*/ 282 w 448"/>
                    <a:gd name="T9" fmla="*/ 993 h 1371"/>
                    <a:gd name="T10" fmla="*/ 348 w 448"/>
                    <a:gd name="T11" fmla="*/ 768 h 1371"/>
                    <a:gd name="T12" fmla="*/ 384 w 448"/>
                    <a:gd name="T13" fmla="*/ 603 h 1371"/>
                    <a:gd name="T14" fmla="*/ 408 w 448"/>
                    <a:gd name="T15" fmla="*/ 414 h 1371"/>
                    <a:gd name="T16" fmla="*/ 426 w 448"/>
                    <a:gd name="T17" fmla="*/ 222 h 1371"/>
                    <a:gd name="T18" fmla="*/ 448 w 448"/>
                    <a:gd name="T19" fmla="*/ 0 h 137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48"/>
                    <a:gd name="T31" fmla="*/ 0 h 1371"/>
                    <a:gd name="T32" fmla="*/ 448 w 448"/>
                    <a:gd name="T33" fmla="*/ 1371 h 137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48" h="1371">
                      <a:moveTo>
                        <a:pt x="0" y="1371"/>
                      </a:moveTo>
                      <a:cubicBezTo>
                        <a:pt x="12" y="1365"/>
                        <a:pt x="46" y="1349"/>
                        <a:pt x="66" y="1335"/>
                      </a:cubicBezTo>
                      <a:cubicBezTo>
                        <a:pt x="86" y="1321"/>
                        <a:pt x="98" y="1313"/>
                        <a:pt x="120" y="1287"/>
                      </a:cubicBezTo>
                      <a:cubicBezTo>
                        <a:pt x="142" y="1261"/>
                        <a:pt x="168" y="1228"/>
                        <a:pt x="195" y="1179"/>
                      </a:cubicBezTo>
                      <a:cubicBezTo>
                        <a:pt x="222" y="1130"/>
                        <a:pt x="256" y="1061"/>
                        <a:pt x="282" y="993"/>
                      </a:cubicBezTo>
                      <a:cubicBezTo>
                        <a:pt x="308" y="925"/>
                        <a:pt x="331" y="833"/>
                        <a:pt x="348" y="768"/>
                      </a:cubicBezTo>
                      <a:cubicBezTo>
                        <a:pt x="365" y="703"/>
                        <a:pt x="374" y="662"/>
                        <a:pt x="384" y="603"/>
                      </a:cubicBezTo>
                      <a:cubicBezTo>
                        <a:pt x="394" y="544"/>
                        <a:pt x="401" y="477"/>
                        <a:pt x="408" y="414"/>
                      </a:cubicBezTo>
                      <a:cubicBezTo>
                        <a:pt x="415" y="351"/>
                        <a:pt x="419" y="291"/>
                        <a:pt x="426" y="222"/>
                      </a:cubicBezTo>
                      <a:cubicBezTo>
                        <a:pt x="433" y="153"/>
                        <a:pt x="444" y="46"/>
                        <a:pt x="448" y="0"/>
                      </a:cubicBezTo>
                    </a:path>
                  </a:pathLst>
                </a:custGeom>
                <a:noFill/>
                <a:ln w="38100" cmpd="sng">
                  <a:solidFill>
                    <a:srgbClr val="7030A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algn="l"/>
                  <a:endParaRPr lang="en-US" sz="2400" smtClean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3" name="Line 73"/>
                <p:cNvSpPr>
                  <a:spLocks noChangeShapeType="1"/>
                </p:cNvSpPr>
                <p:nvPr/>
              </p:nvSpPr>
              <p:spPr bwMode="auto">
                <a:xfrm flipV="1">
                  <a:off x="4376" y="1224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rgbClr val="7030A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algn="l"/>
                  <a:endParaRPr lang="en-US" sz="2400" smtClean="0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84" name="Group 74"/>
            <p:cNvGrpSpPr>
              <a:grpSpLocks/>
            </p:cNvGrpSpPr>
            <p:nvPr/>
          </p:nvGrpSpPr>
          <p:grpSpPr bwMode="auto">
            <a:xfrm>
              <a:off x="3522" y="2424"/>
              <a:ext cx="822" cy="816"/>
              <a:chOff x="3522" y="1848"/>
              <a:chExt cx="822" cy="816"/>
            </a:xfrm>
          </p:grpSpPr>
          <p:sp>
            <p:nvSpPr>
              <p:cNvPr id="85" name="Oval 75"/>
              <p:cNvSpPr>
                <a:spLocks noChangeArrowheads="1"/>
              </p:cNvSpPr>
              <p:nvPr/>
            </p:nvSpPr>
            <p:spPr bwMode="auto">
              <a:xfrm>
                <a:off x="4296" y="184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7030A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endParaRPr lang="en-US" altLang="en-US" smtClean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86" name="Oval 76"/>
              <p:cNvSpPr>
                <a:spLocks noChangeArrowheads="1"/>
              </p:cNvSpPr>
              <p:nvPr/>
            </p:nvSpPr>
            <p:spPr bwMode="auto">
              <a:xfrm>
                <a:off x="3522" y="184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7030A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endParaRPr lang="en-US" altLang="en-US" smtClean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87" name="Oval 77"/>
              <p:cNvSpPr>
                <a:spLocks noChangeArrowheads="1"/>
              </p:cNvSpPr>
              <p:nvPr/>
            </p:nvSpPr>
            <p:spPr bwMode="auto">
              <a:xfrm>
                <a:off x="3720" y="24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7030A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endParaRPr lang="en-US" altLang="en-US" smtClean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88" name="Oval 78"/>
              <p:cNvSpPr>
                <a:spLocks noChangeArrowheads="1"/>
              </p:cNvSpPr>
              <p:nvPr/>
            </p:nvSpPr>
            <p:spPr bwMode="auto">
              <a:xfrm>
                <a:off x="4104" y="24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7030A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endParaRPr lang="en-US" altLang="en-US" smtClean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89" name="Oval 79"/>
              <p:cNvSpPr>
                <a:spLocks noChangeArrowheads="1"/>
              </p:cNvSpPr>
              <p:nvPr/>
            </p:nvSpPr>
            <p:spPr bwMode="auto">
              <a:xfrm>
                <a:off x="3912" y="261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7030A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endParaRPr lang="en-US" altLang="en-US" smtClean="0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</p:grpSp>
      </p:grpSp>
      <p:cxnSp>
        <p:nvCxnSpPr>
          <p:cNvPr id="3" name="Straight Arrow Connector 2"/>
          <p:cNvCxnSpPr>
            <a:endCxn id="25642" idx="2"/>
          </p:cNvCxnSpPr>
          <p:nvPr/>
        </p:nvCxnSpPr>
        <p:spPr bwMode="auto">
          <a:xfrm>
            <a:off x="3466214" y="2533651"/>
            <a:ext cx="2744086" cy="1657349"/>
          </a:xfrm>
          <a:prstGeom prst="straightConnector1">
            <a:avLst/>
          </a:prstGeom>
          <a:noFill/>
          <a:ln w="38100" cap="flat" cmpd="sng" algn="ctr">
            <a:solidFill>
              <a:srgbClr val="000000"/>
            </a:solidFill>
            <a:prstDash val="dash"/>
            <a:round/>
            <a:headEnd type="none" w="med" len="med"/>
            <a:tailEnd type="arrow"/>
          </a:ln>
          <a:effectLst>
            <a:outerShdw blurRad="50800" dist="50800" dir="5400000" sx="15000" sy="15000" algn="ctr" rotWithShape="0">
              <a:srgbClr val="FFFF00"/>
            </a:outerShdw>
          </a:effectLst>
        </p:spPr>
      </p:cxnSp>
      <p:sp>
        <p:nvSpPr>
          <p:cNvPr id="7" name="TextBox 6"/>
          <p:cNvSpPr txBox="1"/>
          <p:nvPr/>
        </p:nvSpPr>
        <p:spPr>
          <a:xfrm>
            <a:off x="1810014" y="2071986"/>
            <a:ext cx="2152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Vertex = (0,0)</a:t>
            </a:r>
            <a:endParaRPr lang="en-US" sz="2400" dirty="0"/>
          </a:p>
        </p:txBody>
      </p:sp>
      <p:cxnSp>
        <p:nvCxnSpPr>
          <p:cNvPr id="103" name="Straight Arrow Connector 102"/>
          <p:cNvCxnSpPr/>
          <p:nvPr/>
        </p:nvCxnSpPr>
        <p:spPr bwMode="auto">
          <a:xfrm>
            <a:off x="3563680" y="3333601"/>
            <a:ext cx="2556926" cy="898674"/>
          </a:xfrm>
          <a:prstGeom prst="straightConnector1">
            <a:avLst/>
          </a:prstGeom>
          <a:noFill/>
          <a:ln w="38100" cap="flat" cmpd="sng" algn="ctr">
            <a:solidFill>
              <a:srgbClr val="000000"/>
            </a:solidFill>
            <a:prstDash val="dash"/>
            <a:round/>
            <a:headEnd type="none" w="med" len="med"/>
            <a:tailEnd type="arrow"/>
          </a:ln>
          <a:effectLst>
            <a:outerShdw blurRad="50800" dist="50800" dir="5400000" sx="15000" sy="15000" algn="ctr" rotWithShape="0">
              <a:srgbClr val="FFFF00"/>
            </a:outerShdw>
          </a:effectLst>
        </p:spPr>
      </p:cxnSp>
      <p:sp>
        <p:nvSpPr>
          <p:cNvPr id="104" name="TextBox 103"/>
          <p:cNvSpPr txBox="1"/>
          <p:nvPr/>
        </p:nvSpPr>
        <p:spPr>
          <a:xfrm>
            <a:off x="1907480" y="2871936"/>
            <a:ext cx="2152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Vertex = (0,0)</a:t>
            </a:r>
            <a:endParaRPr lang="en-US" sz="2400" dirty="0"/>
          </a:p>
        </p:txBody>
      </p:sp>
      <p:cxnSp>
        <p:nvCxnSpPr>
          <p:cNvPr id="106" name="Straight Arrow Connector 105"/>
          <p:cNvCxnSpPr/>
          <p:nvPr/>
        </p:nvCxnSpPr>
        <p:spPr bwMode="auto">
          <a:xfrm flipV="1">
            <a:off x="4419600" y="3349441"/>
            <a:ext cx="1780067" cy="574859"/>
          </a:xfrm>
          <a:prstGeom prst="straightConnector1">
            <a:avLst/>
          </a:prstGeom>
          <a:noFill/>
          <a:ln w="38100" cap="flat" cmpd="sng" algn="ctr">
            <a:solidFill>
              <a:srgbClr val="000000"/>
            </a:solidFill>
            <a:prstDash val="dash"/>
            <a:round/>
            <a:headEnd type="none" w="med" len="med"/>
            <a:tailEnd type="arrow"/>
          </a:ln>
          <a:effectLst>
            <a:outerShdw blurRad="50800" dist="50800" dir="5400000" sx="15000" sy="15000" algn="ctr" rotWithShape="0">
              <a:srgbClr val="FFFF00"/>
            </a:outerShdw>
          </a:effectLst>
        </p:spPr>
      </p:cxnSp>
      <p:sp>
        <p:nvSpPr>
          <p:cNvPr id="107" name="TextBox 106"/>
          <p:cNvSpPr txBox="1"/>
          <p:nvPr/>
        </p:nvSpPr>
        <p:spPr>
          <a:xfrm>
            <a:off x="2455719" y="3642482"/>
            <a:ext cx="2152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Vertex = (0,3)</a:t>
            </a:r>
            <a:endParaRPr lang="en-US" sz="2400" dirty="0"/>
          </a:p>
        </p:txBody>
      </p:sp>
      <p:cxnSp>
        <p:nvCxnSpPr>
          <p:cNvPr id="110" name="Straight Arrow Connector 109"/>
          <p:cNvCxnSpPr>
            <a:endCxn id="25621" idx="1"/>
          </p:cNvCxnSpPr>
          <p:nvPr/>
        </p:nvCxnSpPr>
        <p:spPr bwMode="auto">
          <a:xfrm>
            <a:off x="4451368" y="4925554"/>
            <a:ext cx="1692257" cy="122696"/>
          </a:xfrm>
          <a:prstGeom prst="straightConnector1">
            <a:avLst/>
          </a:prstGeom>
          <a:noFill/>
          <a:ln w="38100" cap="flat" cmpd="sng" algn="ctr">
            <a:solidFill>
              <a:srgbClr val="000000"/>
            </a:solidFill>
            <a:prstDash val="dash"/>
            <a:round/>
            <a:headEnd type="none" w="med" len="med"/>
            <a:tailEnd type="arrow"/>
          </a:ln>
          <a:effectLst>
            <a:outerShdw blurRad="50800" dist="50800" dir="5400000" sx="15000" sy="15000" algn="ctr" rotWithShape="0">
              <a:srgbClr val="FFFF00"/>
            </a:outerShdw>
          </a:effectLst>
        </p:spPr>
      </p:cxnSp>
      <p:sp>
        <p:nvSpPr>
          <p:cNvPr id="111" name="TextBox 110"/>
          <p:cNvSpPr txBox="1"/>
          <p:nvPr/>
        </p:nvSpPr>
        <p:spPr>
          <a:xfrm>
            <a:off x="2487487" y="4643735"/>
            <a:ext cx="2152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Vertex = (0,-3)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99515" y="5599093"/>
            <a:ext cx="5583810" cy="95410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</a:t>
            </a:r>
            <a:r>
              <a:rPr lang="en-US" sz="2800" b="1" dirty="0" smtClean="0">
                <a:solidFill>
                  <a:srgbClr val="FF3300"/>
                </a:solidFill>
              </a:rPr>
              <a:t>axis of symmetry </a:t>
            </a:r>
            <a:r>
              <a:rPr lang="en-US" sz="2800" dirty="0" smtClean="0"/>
              <a:t>for all four of these graphs is the vertical line x = 0</a:t>
            </a:r>
            <a:endParaRPr lang="en-US" sz="2800" dirty="0"/>
          </a:p>
        </p:txBody>
      </p:sp>
      <p:cxnSp>
        <p:nvCxnSpPr>
          <p:cNvPr id="17" name="Straight Arrow Connector 16"/>
          <p:cNvCxnSpPr/>
          <p:nvPr/>
        </p:nvCxnSpPr>
        <p:spPr bwMode="auto">
          <a:xfrm flipV="1">
            <a:off x="6248401" y="1405600"/>
            <a:ext cx="0" cy="502920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2092902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7170" grpId="0" build="p" autoUpdateAnimBg="0"/>
      <p:bldP spid="1797171" grpId="0" build="p" autoUpdateAnimBg="0"/>
      <p:bldP spid="81" grpId="0"/>
      <p:bldP spid="7" grpId="1"/>
      <p:bldP spid="7" grpId="2"/>
      <p:bldP spid="104" grpId="0"/>
      <p:bldP spid="104" grpId="1"/>
      <p:bldP spid="107" grpId="0"/>
      <p:bldP spid="107" grpId="1"/>
      <p:bldP spid="111" grpId="0"/>
      <p:bldP spid="111" grpId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542261" y="813391"/>
            <a:ext cx="8229600" cy="4191000"/>
          </a:xfrm>
          <a:prstGeom prst="rect">
            <a:avLst/>
          </a:prstGeom>
          <a:solidFill>
            <a:srgbClr val="CC99FF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60000"/>
              </a:spcBef>
              <a:buSzPct val="85000"/>
            </a:pPr>
            <a:r>
              <a:rPr lang="en-US" altLang="en-US" sz="2800" b="1" dirty="0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Graphing the parabola </a:t>
            </a:r>
            <a:r>
              <a:rPr lang="en-US" altLang="en-US" sz="2800" b="1" i="1" dirty="0" smtClean="0">
                <a:solidFill>
                  <a:srgbClr val="0000FF"/>
                </a:solidFill>
                <a:latin typeface="Arial" charset="0"/>
                <a:ea typeface="MS PGothic" pitchFamily="34" charset="-128"/>
                <a:cs typeface="Arial" charset="0"/>
              </a:rPr>
              <a:t>f</a:t>
            </a:r>
            <a:r>
              <a:rPr lang="en-US" altLang="en-US" sz="2800" b="1" dirty="0" smtClean="0">
                <a:solidFill>
                  <a:srgbClr val="0000FF"/>
                </a:solidFill>
                <a:latin typeface="Arial" charset="0"/>
                <a:ea typeface="MS PGothic" pitchFamily="34" charset="-128"/>
                <a:cs typeface="Arial" charset="0"/>
              </a:rPr>
              <a:t>(</a:t>
            </a:r>
            <a:r>
              <a:rPr lang="en-US" altLang="en-US" sz="2800" b="1" i="1" dirty="0" smtClean="0">
                <a:solidFill>
                  <a:srgbClr val="0000FF"/>
                </a:solidFill>
                <a:latin typeface="Arial" charset="0"/>
                <a:ea typeface="MS PGothic" pitchFamily="34" charset="-128"/>
                <a:cs typeface="Arial" charset="0"/>
              </a:rPr>
              <a:t>x</a:t>
            </a:r>
            <a:r>
              <a:rPr lang="en-US" altLang="en-US" sz="2800" b="1" dirty="0" smtClean="0">
                <a:solidFill>
                  <a:srgbClr val="0000FF"/>
                </a:solidFill>
                <a:latin typeface="Arial" charset="0"/>
                <a:ea typeface="MS PGothic" pitchFamily="34" charset="-128"/>
                <a:cs typeface="Arial" charset="0"/>
              </a:rPr>
              <a:t>) = (</a:t>
            </a:r>
            <a:r>
              <a:rPr lang="en-US" altLang="en-US" sz="2800" b="1" i="1" dirty="0" smtClean="0">
                <a:solidFill>
                  <a:srgbClr val="0000FF"/>
                </a:solidFill>
                <a:latin typeface="Arial" charset="0"/>
                <a:ea typeface="MS PGothic" pitchFamily="34" charset="-128"/>
                <a:cs typeface="Arial" charset="0"/>
              </a:rPr>
              <a:t>x – h</a:t>
            </a:r>
            <a:r>
              <a:rPr lang="en-US" altLang="en-US" sz="2800" b="1" dirty="0" smtClean="0">
                <a:solidFill>
                  <a:srgbClr val="0000FF"/>
                </a:solidFill>
                <a:latin typeface="Arial" charset="0"/>
                <a:ea typeface="MS PGothic" pitchFamily="34" charset="-128"/>
                <a:cs typeface="Arial" charset="0"/>
              </a:rPr>
              <a:t>)</a:t>
            </a:r>
            <a:r>
              <a:rPr lang="en-US" altLang="en-US" sz="2800" b="1" baseline="30000" dirty="0" smtClean="0">
                <a:solidFill>
                  <a:srgbClr val="0000FF"/>
                </a:solidFill>
                <a:latin typeface="Arial" charset="0"/>
                <a:ea typeface="MS PGothic" pitchFamily="34" charset="-128"/>
                <a:cs typeface="Arial" charset="0"/>
              </a:rPr>
              <a:t>2</a:t>
            </a:r>
            <a:endParaRPr lang="en-US" altLang="en-US" sz="2800" b="1" i="1" dirty="0" smtClean="0">
              <a:solidFill>
                <a:srgbClr val="0000FF"/>
              </a:solidFill>
              <a:latin typeface="Arial" charset="0"/>
              <a:ea typeface="MS PGothic" pitchFamily="34" charset="-128"/>
              <a:cs typeface="Arial" charset="0"/>
            </a:endParaRPr>
          </a:p>
          <a:p>
            <a:pPr marL="457200" indent="-457200" algn="l" eaLnBrk="1" hangingPunct="1">
              <a:lnSpc>
                <a:spcPct val="90000"/>
              </a:lnSpc>
              <a:spcBef>
                <a:spcPct val="60000"/>
              </a:spcBef>
              <a:buSzPct val="85000"/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If </a:t>
            </a:r>
            <a:r>
              <a:rPr lang="en-US" altLang="en-US" sz="2800" i="1" dirty="0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h</a:t>
            </a:r>
            <a:r>
              <a:rPr lang="en-US" altLang="en-US" sz="2800" dirty="0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 is positive, the graph of </a:t>
            </a:r>
            <a:r>
              <a:rPr lang="en-US" altLang="en-US" sz="2800" i="1" dirty="0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f</a:t>
            </a:r>
            <a:r>
              <a:rPr lang="en-US" altLang="en-US" sz="2800" dirty="0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(</a:t>
            </a:r>
            <a:r>
              <a:rPr lang="en-US" altLang="en-US" sz="2800" i="1" dirty="0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x</a:t>
            </a:r>
            <a:r>
              <a:rPr lang="en-US" altLang="en-US" sz="2800" dirty="0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) = (</a:t>
            </a:r>
            <a:r>
              <a:rPr lang="en-US" altLang="en-US" sz="2800" i="1" dirty="0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x – h</a:t>
            </a:r>
            <a:r>
              <a:rPr lang="en-US" altLang="en-US" sz="2800" dirty="0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)</a:t>
            </a:r>
            <a:r>
              <a:rPr lang="en-US" altLang="en-US" sz="2800" baseline="30000" dirty="0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2</a:t>
            </a:r>
            <a:r>
              <a:rPr lang="en-US" altLang="en-US" sz="2800" dirty="0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 is the graph of </a:t>
            </a:r>
            <a:r>
              <a:rPr lang="en-US" altLang="en-US" sz="2800" i="1" dirty="0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y</a:t>
            </a:r>
            <a:r>
              <a:rPr lang="en-US" altLang="en-US" sz="2800" dirty="0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 = </a:t>
            </a:r>
            <a:r>
              <a:rPr lang="en-US" altLang="en-US" sz="2800" i="1" dirty="0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x</a:t>
            </a:r>
            <a:r>
              <a:rPr lang="en-US" altLang="en-US" sz="2800" baseline="30000" dirty="0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2</a:t>
            </a:r>
            <a:r>
              <a:rPr lang="en-US" altLang="en-US" sz="2800" dirty="0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 shifted to the </a:t>
            </a:r>
            <a:r>
              <a:rPr lang="en-US" altLang="en-US" sz="2800" b="1" dirty="0" smtClean="0">
                <a:solidFill>
                  <a:srgbClr val="00B050"/>
                </a:solidFill>
                <a:latin typeface="Arial" charset="0"/>
                <a:ea typeface="MS PGothic" pitchFamily="34" charset="-128"/>
                <a:cs typeface="Arial" charset="0"/>
              </a:rPr>
              <a:t>right</a:t>
            </a:r>
            <a:r>
              <a:rPr lang="en-US" altLang="en-US" sz="2800" dirty="0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 </a:t>
            </a:r>
            <a:r>
              <a:rPr lang="en-US" altLang="en-US" sz="2800" i="1" dirty="0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h</a:t>
            </a:r>
            <a:r>
              <a:rPr lang="en-US" altLang="en-US" sz="2800" dirty="0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 units.</a:t>
            </a:r>
          </a:p>
          <a:p>
            <a:pPr marL="457200" indent="-457200" algn="l" eaLnBrk="1" hangingPunct="1">
              <a:lnSpc>
                <a:spcPct val="90000"/>
              </a:lnSpc>
              <a:spcBef>
                <a:spcPct val="60000"/>
              </a:spcBef>
              <a:buSzPct val="85000"/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If </a:t>
            </a:r>
            <a:r>
              <a:rPr lang="en-US" altLang="en-US" sz="2800" i="1" dirty="0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h</a:t>
            </a:r>
            <a:r>
              <a:rPr lang="en-US" altLang="en-US" sz="2800" dirty="0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 is negative, the graph of </a:t>
            </a:r>
            <a:r>
              <a:rPr lang="en-US" altLang="en-US" sz="2800" i="1" dirty="0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f</a:t>
            </a:r>
            <a:r>
              <a:rPr lang="en-US" altLang="en-US" sz="2800" dirty="0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(</a:t>
            </a:r>
            <a:r>
              <a:rPr lang="en-US" altLang="en-US" sz="2800" i="1" dirty="0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x</a:t>
            </a:r>
            <a:r>
              <a:rPr lang="en-US" altLang="en-US" sz="2800" dirty="0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) = (</a:t>
            </a:r>
            <a:r>
              <a:rPr lang="en-US" altLang="en-US" sz="2800" i="1" dirty="0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x – h</a:t>
            </a:r>
            <a:r>
              <a:rPr lang="en-US" altLang="en-US" sz="2800" dirty="0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)</a:t>
            </a:r>
            <a:r>
              <a:rPr lang="en-US" altLang="en-US" sz="2800" baseline="30000" dirty="0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2</a:t>
            </a:r>
            <a:r>
              <a:rPr lang="en-US" altLang="en-US" sz="2800" dirty="0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 is the graph of </a:t>
            </a:r>
            <a:r>
              <a:rPr lang="en-US" altLang="en-US" sz="2800" i="1" dirty="0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y</a:t>
            </a:r>
            <a:r>
              <a:rPr lang="en-US" altLang="en-US" sz="2800" dirty="0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 = </a:t>
            </a:r>
            <a:r>
              <a:rPr lang="en-US" altLang="en-US" sz="2800" i="1" dirty="0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x</a:t>
            </a:r>
            <a:r>
              <a:rPr lang="en-US" altLang="en-US" sz="2800" baseline="30000" dirty="0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2</a:t>
            </a:r>
            <a:r>
              <a:rPr lang="en-US" altLang="en-US" sz="2800" dirty="0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 shifted to the </a:t>
            </a:r>
            <a:r>
              <a:rPr lang="en-US" altLang="en-US" sz="2800" b="1" dirty="0" smtClean="0">
                <a:solidFill>
                  <a:srgbClr val="00B050"/>
                </a:solidFill>
                <a:latin typeface="Arial" charset="0"/>
                <a:ea typeface="MS PGothic" pitchFamily="34" charset="-128"/>
                <a:cs typeface="Arial" charset="0"/>
              </a:rPr>
              <a:t>left</a:t>
            </a:r>
            <a:r>
              <a:rPr lang="en-US" altLang="en-US" sz="2800" dirty="0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 |</a:t>
            </a:r>
            <a:r>
              <a:rPr lang="en-US" altLang="en-US" sz="2800" i="1" dirty="0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h</a:t>
            </a:r>
            <a:r>
              <a:rPr lang="en-US" altLang="en-US" sz="2800" dirty="0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| units.</a:t>
            </a:r>
          </a:p>
          <a:p>
            <a:pPr marL="457200" indent="-457200" algn="l" eaLnBrk="1" hangingPunct="1">
              <a:lnSpc>
                <a:spcPct val="90000"/>
              </a:lnSpc>
              <a:spcBef>
                <a:spcPct val="60000"/>
              </a:spcBef>
              <a:buSzPct val="85000"/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The </a:t>
            </a:r>
            <a:r>
              <a:rPr lang="en-US" altLang="en-US" sz="2800" b="1" dirty="0" smtClean="0">
                <a:solidFill>
                  <a:srgbClr val="FF0000"/>
                </a:solidFill>
                <a:latin typeface="Arial" charset="0"/>
                <a:ea typeface="MS PGothic" pitchFamily="34" charset="-128"/>
                <a:cs typeface="Arial" charset="0"/>
              </a:rPr>
              <a:t>vertex</a:t>
            </a:r>
            <a:r>
              <a:rPr lang="en-US" altLang="en-US" sz="2800" dirty="0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 is </a:t>
            </a:r>
            <a:r>
              <a:rPr lang="en-US" altLang="en-US" sz="2800" b="1" dirty="0" smtClean="0">
                <a:solidFill>
                  <a:srgbClr val="FF0000"/>
                </a:solidFill>
                <a:latin typeface="Arial" charset="0"/>
                <a:ea typeface="MS PGothic" pitchFamily="34" charset="-128"/>
                <a:cs typeface="Arial" charset="0"/>
              </a:rPr>
              <a:t>(</a:t>
            </a:r>
            <a:r>
              <a:rPr lang="en-US" altLang="en-US" sz="2800" b="1" i="1" dirty="0" smtClean="0">
                <a:solidFill>
                  <a:srgbClr val="FF0000"/>
                </a:solidFill>
                <a:latin typeface="Arial" charset="0"/>
                <a:ea typeface="MS PGothic" pitchFamily="34" charset="-128"/>
                <a:cs typeface="Arial" charset="0"/>
              </a:rPr>
              <a:t>h</a:t>
            </a:r>
            <a:r>
              <a:rPr lang="en-US" altLang="en-US" sz="2800" b="1" dirty="0" smtClean="0">
                <a:solidFill>
                  <a:srgbClr val="FF0000"/>
                </a:solidFill>
                <a:latin typeface="Arial" charset="0"/>
                <a:ea typeface="MS PGothic" pitchFamily="34" charset="-128"/>
                <a:cs typeface="Arial" charset="0"/>
              </a:rPr>
              <a:t>, 0)</a:t>
            </a:r>
            <a:r>
              <a:rPr lang="en-US" altLang="en-US" sz="2800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 .</a:t>
            </a:r>
          </a:p>
          <a:p>
            <a:pPr marL="457200" indent="-457200" algn="l" eaLnBrk="1" hangingPunct="1">
              <a:lnSpc>
                <a:spcPct val="90000"/>
              </a:lnSpc>
              <a:spcBef>
                <a:spcPct val="60000"/>
              </a:spcBef>
              <a:buSzPct val="85000"/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The </a:t>
            </a:r>
            <a:r>
              <a:rPr lang="en-US" altLang="en-US" sz="2800" b="1" dirty="0" smtClean="0">
                <a:solidFill>
                  <a:srgbClr val="0000FF"/>
                </a:solidFill>
                <a:latin typeface="Arial" charset="0"/>
                <a:ea typeface="MS PGothic" pitchFamily="34" charset="-128"/>
                <a:cs typeface="Arial" charset="0"/>
              </a:rPr>
              <a:t>axis of symmetry </a:t>
            </a:r>
            <a:r>
              <a:rPr lang="en-US" altLang="en-US" sz="2800" dirty="0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is the vertical line </a:t>
            </a:r>
            <a:r>
              <a:rPr lang="en-US" altLang="en-US" sz="2800" b="1" i="1" dirty="0" smtClean="0">
                <a:solidFill>
                  <a:srgbClr val="0000FF"/>
                </a:solidFill>
                <a:latin typeface="Arial" charset="0"/>
                <a:ea typeface="MS PGothic" pitchFamily="34" charset="-128"/>
                <a:cs typeface="Arial" charset="0"/>
              </a:rPr>
              <a:t>x</a:t>
            </a:r>
            <a:r>
              <a:rPr lang="en-US" altLang="en-US" sz="2800" b="1" dirty="0" smtClean="0">
                <a:solidFill>
                  <a:srgbClr val="0000FF"/>
                </a:solidFill>
                <a:latin typeface="Arial" charset="0"/>
                <a:ea typeface="MS PGothic" pitchFamily="34" charset="-128"/>
                <a:cs typeface="Arial" charset="0"/>
              </a:rPr>
              <a:t> = </a:t>
            </a:r>
            <a:r>
              <a:rPr lang="en-US" altLang="en-US" sz="2800" b="1" i="1" dirty="0" smtClean="0">
                <a:solidFill>
                  <a:srgbClr val="0000FF"/>
                </a:solidFill>
                <a:latin typeface="Arial" charset="0"/>
                <a:ea typeface="MS PGothic" pitchFamily="34" charset="-128"/>
                <a:cs typeface="Arial" charset="0"/>
              </a:rPr>
              <a:t>h</a:t>
            </a:r>
            <a:r>
              <a:rPr lang="en-US" altLang="en-US" sz="2800" dirty="0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87481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35"/>
          <p:cNvSpPr txBox="1">
            <a:spLocks noChangeArrowheads="1"/>
          </p:cNvSpPr>
          <p:nvPr/>
        </p:nvSpPr>
        <p:spPr bwMode="auto">
          <a:xfrm>
            <a:off x="609600" y="1284288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en-US" altLang="en-US" sz="2800" b="1" i="1" smtClean="0">
                <a:solidFill>
                  <a:srgbClr val="0000FF"/>
                </a:solidFill>
                <a:latin typeface="Arial" charset="0"/>
                <a:ea typeface="MS PGothic" pitchFamily="34" charset="-128"/>
                <a:cs typeface="Arial" charset="0"/>
              </a:rPr>
              <a:t>f</a:t>
            </a:r>
            <a:r>
              <a:rPr lang="en-US" altLang="en-US" sz="2800" b="1" smtClean="0">
                <a:solidFill>
                  <a:srgbClr val="0000FF"/>
                </a:solidFill>
                <a:latin typeface="Arial" charset="0"/>
                <a:ea typeface="MS PGothic" pitchFamily="34" charset="-128"/>
                <a:cs typeface="Arial" charset="0"/>
              </a:rPr>
              <a:t>(</a:t>
            </a:r>
            <a:r>
              <a:rPr lang="en-US" altLang="en-US" sz="2800" b="1" i="1" smtClean="0">
                <a:solidFill>
                  <a:srgbClr val="0000FF"/>
                </a:solidFill>
                <a:latin typeface="Arial" charset="0"/>
                <a:ea typeface="MS PGothic" pitchFamily="34" charset="-128"/>
                <a:cs typeface="Arial" charset="0"/>
              </a:rPr>
              <a:t>x</a:t>
            </a:r>
            <a:r>
              <a:rPr lang="en-US" altLang="en-US" sz="2800" b="1" smtClean="0">
                <a:solidFill>
                  <a:srgbClr val="0000FF"/>
                </a:solidFill>
                <a:latin typeface="Arial" charset="0"/>
                <a:ea typeface="MS PGothic" pitchFamily="34" charset="-128"/>
                <a:cs typeface="Arial" charset="0"/>
              </a:rPr>
              <a:t>) = </a:t>
            </a:r>
            <a:r>
              <a:rPr lang="en-US" altLang="en-US" sz="2800" b="1" i="1" smtClean="0">
                <a:solidFill>
                  <a:srgbClr val="0000FF"/>
                </a:solidFill>
                <a:latin typeface="Arial" charset="0"/>
                <a:ea typeface="MS PGothic" pitchFamily="34" charset="-128"/>
                <a:cs typeface="Arial" charset="0"/>
              </a:rPr>
              <a:t>x</a:t>
            </a:r>
            <a:r>
              <a:rPr lang="en-US" altLang="en-US" sz="2800" b="1" baseline="30000" smtClean="0">
                <a:solidFill>
                  <a:srgbClr val="0000FF"/>
                </a:solidFill>
                <a:latin typeface="Arial" charset="0"/>
                <a:ea typeface="MS PGothic" pitchFamily="34" charset="-128"/>
                <a:cs typeface="Arial" charset="0"/>
              </a:rPr>
              <a:t>2</a:t>
            </a:r>
            <a:endParaRPr lang="en-US" altLang="en-US" sz="2800" smtClean="0">
              <a:solidFill>
                <a:srgbClr val="0000FF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1803314" name="Text Box 50"/>
          <p:cNvSpPr txBox="1">
            <a:spLocks noChangeArrowheads="1"/>
          </p:cNvSpPr>
          <p:nvPr/>
        </p:nvSpPr>
        <p:spPr bwMode="auto">
          <a:xfrm>
            <a:off x="685800" y="2057400"/>
            <a:ext cx="3352800" cy="180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800" b="1" i="1" smtClean="0">
                <a:solidFill>
                  <a:srgbClr val="FF0000"/>
                </a:solidFill>
                <a:latin typeface="Arial" charset="0"/>
                <a:ea typeface="MS PGothic" pitchFamily="34" charset="-128"/>
                <a:cs typeface="Arial" charset="0"/>
              </a:rPr>
              <a:t>g</a:t>
            </a:r>
            <a:r>
              <a:rPr lang="en-US" altLang="en-US" sz="2800" b="1" smtClean="0">
                <a:solidFill>
                  <a:srgbClr val="FF0000"/>
                </a:solidFill>
                <a:latin typeface="Arial" charset="0"/>
                <a:ea typeface="MS PGothic" pitchFamily="34" charset="-128"/>
                <a:cs typeface="Arial" charset="0"/>
              </a:rPr>
              <a:t>(</a:t>
            </a:r>
            <a:r>
              <a:rPr lang="en-US" altLang="en-US" sz="2800" b="1" i="1" smtClean="0">
                <a:solidFill>
                  <a:srgbClr val="FF0000"/>
                </a:solidFill>
                <a:latin typeface="Arial" charset="0"/>
                <a:ea typeface="MS PGothic" pitchFamily="34" charset="-128"/>
                <a:cs typeface="Arial" charset="0"/>
              </a:rPr>
              <a:t>x</a:t>
            </a:r>
            <a:r>
              <a:rPr lang="en-US" altLang="en-US" sz="2800" b="1" smtClean="0">
                <a:solidFill>
                  <a:srgbClr val="FF0000"/>
                </a:solidFill>
                <a:latin typeface="Arial" charset="0"/>
                <a:ea typeface="MS PGothic" pitchFamily="34" charset="-128"/>
                <a:cs typeface="Arial" charset="0"/>
              </a:rPr>
              <a:t>) = (</a:t>
            </a:r>
            <a:r>
              <a:rPr lang="en-US" altLang="en-US" sz="2800" b="1" i="1" smtClean="0">
                <a:solidFill>
                  <a:srgbClr val="FF0000"/>
                </a:solidFill>
                <a:latin typeface="Arial" charset="0"/>
                <a:ea typeface="MS PGothic" pitchFamily="34" charset="-128"/>
                <a:cs typeface="Arial" charset="0"/>
              </a:rPr>
              <a:t>x </a:t>
            </a:r>
            <a:r>
              <a:rPr lang="en-US" altLang="en-US" sz="2800" b="1" smtClean="0">
                <a:solidFill>
                  <a:srgbClr val="FF0000"/>
                </a:solidFill>
                <a:latin typeface="Arial" charset="0"/>
                <a:ea typeface="MS PGothic" pitchFamily="34" charset="-128"/>
                <a:cs typeface="Arial" charset="0"/>
              </a:rPr>
              <a:t>– 3)</a:t>
            </a:r>
            <a:r>
              <a:rPr lang="en-US" altLang="en-US" sz="2800" b="1" baseline="30000" smtClean="0">
                <a:solidFill>
                  <a:srgbClr val="FF0000"/>
                </a:solidFill>
                <a:latin typeface="Arial" charset="0"/>
                <a:ea typeface="MS PGothic" pitchFamily="34" charset="-128"/>
                <a:cs typeface="Arial" charset="0"/>
              </a:rPr>
              <a:t>2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 sz="2800" smtClean="0">
                <a:solidFill>
                  <a:srgbClr val="FF0000"/>
                </a:solidFill>
                <a:latin typeface="Arial" charset="0"/>
                <a:ea typeface="MS PGothic" pitchFamily="34" charset="-128"/>
                <a:cs typeface="Arial" charset="0"/>
              </a:rPr>
              <a:t>Vertex: (3, 0) 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 sz="2800" smtClean="0">
                <a:solidFill>
                  <a:srgbClr val="FF0000"/>
                </a:solidFill>
                <a:latin typeface="Arial" charset="0"/>
                <a:ea typeface="MS PGothic" pitchFamily="34" charset="-128"/>
                <a:cs typeface="Arial" charset="0"/>
              </a:rPr>
              <a:t>Axis:  </a:t>
            </a:r>
            <a:r>
              <a:rPr lang="en-US" altLang="en-US" sz="2800" i="1" smtClean="0">
                <a:solidFill>
                  <a:srgbClr val="FF0000"/>
                </a:solidFill>
                <a:latin typeface="Arial" charset="0"/>
                <a:ea typeface="MS PGothic" pitchFamily="34" charset="-128"/>
                <a:cs typeface="Arial" charset="0"/>
              </a:rPr>
              <a:t>x </a:t>
            </a:r>
            <a:r>
              <a:rPr lang="en-US" altLang="en-US" sz="2800" smtClean="0">
                <a:solidFill>
                  <a:srgbClr val="FF0000"/>
                </a:solidFill>
                <a:latin typeface="Arial" charset="0"/>
                <a:ea typeface="MS PGothic" pitchFamily="34" charset="-128"/>
                <a:cs typeface="Arial" charset="0"/>
              </a:rPr>
              <a:t>= 3</a:t>
            </a:r>
          </a:p>
        </p:txBody>
      </p:sp>
      <p:sp>
        <p:nvSpPr>
          <p:cNvPr id="1803315" name="Text Box 51"/>
          <p:cNvSpPr txBox="1">
            <a:spLocks noChangeArrowheads="1"/>
          </p:cNvSpPr>
          <p:nvPr/>
        </p:nvSpPr>
        <p:spPr bwMode="auto">
          <a:xfrm>
            <a:off x="609600" y="4114800"/>
            <a:ext cx="2501900" cy="180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800" b="1" i="1" smtClean="0">
                <a:solidFill>
                  <a:srgbClr val="008000"/>
                </a:solidFill>
                <a:latin typeface="Arial" charset="0"/>
                <a:ea typeface="MS PGothic" pitchFamily="34" charset="-128"/>
                <a:cs typeface="Arial" charset="0"/>
              </a:rPr>
              <a:t>h</a:t>
            </a:r>
            <a:r>
              <a:rPr lang="en-US" altLang="en-US" sz="2800" b="1" smtClean="0">
                <a:solidFill>
                  <a:srgbClr val="008000"/>
                </a:solidFill>
                <a:latin typeface="Arial" charset="0"/>
                <a:ea typeface="MS PGothic" pitchFamily="34" charset="-128"/>
                <a:cs typeface="Arial" charset="0"/>
              </a:rPr>
              <a:t>(</a:t>
            </a:r>
            <a:r>
              <a:rPr lang="en-US" altLang="en-US" sz="2800" b="1" i="1" smtClean="0">
                <a:solidFill>
                  <a:srgbClr val="008000"/>
                </a:solidFill>
                <a:latin typeface="Arial" charset="0"/>
                <a:ea typeface="MS PGothic" pitchFamily="34" charset="-128"/>
                <a:cs typeface="Arial" charset="0"/>
              </a:rPr>
              <a:t>x</a:t>
            </a:r>
            <a:r>
              <a:rPr lang="en-US" altLang="en-US" sz="2800" b="1" smtClean="0">
                <a:solidFill>
                  <a:srgbClr val="008000"/>
                </a:solidFill>
                <a:latin typeface="Arial" charset="0"/>
                <a:ea typeface="MS PGothic" pitchFamily="34" charset="-128"/>
                <a:cs typeface="Arial" charset="0"/>
              </a:rPr>
              <a:t>) = (</a:t>
            </a:r>
            <a:r>
              <a:rPr lang="en-US" altLang="en-US" sz="2800" b="1" i="1" smtClean="0">
                <a:solidFill>
                  <a:srgbClr val="008000"/>
                </a:solidFill>
                <a:latin typeface="Arial" charset="0"/>
                <a:ea typeface="MS PGothic" pitchFamily="34" charset="-128"/>
                <a:cs typeface="Arial" charset="0"/>
              </a:rPr>
              <a:t>x</a:t>
            </a:r>
            <a:r>
              <a:rPr lang="en-US" altLang="en-US" sz="2800" b="1" smtClean="0">
                <a:solidFill>
                  <a:srgbClr val="008000"/>
                </a:solidFill>
                <a:latin typeface="Arial" charset="0"/>
                <a:ea typeface="MS PGothic" pitchFamily="34" charset="-128"/>
                <a:cs typeface="Arial" charset="0"/>
              </a:rPr>
              <a:t> + 3)</a:t>
            </a:r>
            <a:r>
              <a:rPr lang="en-US" altLang="en-US" sz="2800" b="1" baseline="30000" smtClean="0">
                <a:solidFill>
                  <a:srgbClr val="008000"/>
                </a:solidFill>
                <a:latin typeface="Arial" charset="0"/>
                <a:ea typeface="MS PGothic" pitchFamily="34" charset="-128"/>
                <a:cs typeface="Arial" charset="0"/>
              </a:rPr>
              <a:t>2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 sz="2800" smtClean="0">
                <a:solidFill>
                  <a:srgbClr val="008000"/>
                </a:solidFill>
                <a:latin typeface="Arial" charset="0"/>
                <a:ea typeface="MS PGothic" pitchFamily="34" charset="-128"/>
                <a:cs typeface="Arial" charset="0"/>
              </a:rPr>
              <a:t>Vertex: (</a:t>
            </a:r>
            <a:r>
              <a:rPr lang="en-US" altLang="en-US" sz="2800" smtClean="0">
                <a:solidFill>
                  <a:srgbClr val="008000"/>
                </a:solidFill>
                <a:latin typeface="Arial" charset="0"/>
                <a:ea typeface="MS PGothic" pitchFamily="34" charset="-128"/>
                <a:cs typeface="Arial" charset="0"/>
                <a:sym typeface="Symbol" pitchFamily="18" charset="2"/>
              </a:rPr>
              <a:t></a:t>
            </a:r>
            <a:r>
              <a:rPr lang="en-US" altLang="en-US" sz="2800" smtClean="0">
                <a:solidFill>
                  <a:srgbClr val="008000"/>
                </a:solidFill>
                <a:latin typeface="Arial" charset="0"/>
                <a:ea typeface="MS PGothic" pitchFamily="34" charset="-128"/>
                <a:cs typeface="Arial" charset="0"/>
              </a:rPr>
              <a:t>3, 0) 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 sz="2800" smtClean="0">
                <a:solidFill>
                  <a:srgbClr val="008000"/>
                </a:solidFill>
                <a:latin typeface="Arial" charset="0"/>
                <a:ea typeface="MS PGothic" pitchFamily="34" charset="-128"/>
                <a:cs typeface="Arial" charset="0"/>
              </a:rPr>
              <a:t>Axis:  </a:t>
            </a:r>
            <a:r>
              <a:rPr lang="en-US" altLang="en-US" sz="2800" i="1" smtClean="0">
                <a:solidFill>
                  <a:srgbClr val="008000"/>
                </a:solidFill>
                <a:latin typeface="Arial" charset="0"/>
                <a:ea typeface="MS PGothic" pitchFamily="34" charset="-128"/>
                <a:cs typeface="Arial" charset="0"/>
              </a:rPr>
              <a:t>x </a:t>
            </a:r>
            <a:r>
              <a:rPr lang="en-US" altLang="en-US" sz="2800" smtClean="0">
                <a:solidFill>
                  <a:srgbClr val="008000"/>
                </a:solidFill>
                <a:latin typeface="Arial" charset="0"/>
                <a:ea typeface="MS PGothic" pitchFamily="34" charset="-128"/>
                <a:cs typeface="Arial" charset="0"/>
              </a:rPr>
              <a:t>= </a:t>
            </a:r>
            <a:r>
              <a:rPr lang="en-US" altLang="en-US" sz="2800" smtClean="0">
                <a:solidFill>
                  <a:srgbClr val="008000"/>
                </a:solidFill>
                <a:latin typeface="Arial" charset="0"/>
                <a:ea typeface="MS PGothic" pitchFamily="34" charset="-128"/>
                <a:cs typeface="Arial" charset="0"/>
                <a:sym typeface="Symbol" pitchFamily="18" charset="2"/>
              </a:rPr>
              <a:t></a:t>
            </a:r>
            <a:r>
              <a:rPr lang="en-US" altLang="en-US" sz="2800" smtClean="0">
                <a:solidFill>
                  <a:srgbClr val="008000"/>
                </a:solidFill>
                <a:latin typeface="Arial" charset="0"/>
                <a:ea typeface="MS PGothic" pitchFamily="34" charset="-128"/>
                <a:cs typeface="Arial" charset="0"/>
              </a:rPr>
              <a:t>3 </a:t>
            </a:r>
          </a:p>
        </p:txBody>
      </p:sp>
      <p:pic>
        <p:nvPicPr>
          <p:cNvPr id="2867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447800"/>
            <a:ext cx="3810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447800"/>
            <a:ext cx="3810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447800"/>
            <a:ext cx="3810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0" name="Rectangle 6"/>
          <p:cNvSpPr>
            <a:spLocks noChangeArrowheads="1"/>
          </p:cNvSpPr>
          <p:nvPr/>
        </p:nvSpPr>
        <p:spPr bwMode="auto">
          <a:xfrm>
            <a:off x="457200" y="214313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4400" b="1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Example (cont)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7758224" y="1447800"/>
            <a:ext cx="0" cy="502920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V="1">
            <a:off x="5837275" y="1493870"/>
            <a:ext cx="0" cy="502920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1044622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3314" grpId="0" uiExpand="1" build="p" autoUpdateAnimBg="0"/>
      <p:bldP spid="1803315" grpId="0" uiExpand="1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37214" y="946298"/>
            <a:ext cx="9106786" cy="3306727"/>
          </a:xfrm>
          <a:prstGeom prst="rect">
            <a:avLst/>
          </a:prstGeom>
          <a:solidFill>
            <a:srgbClr val="CC99FF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60000"/>
              </a:spcBef>
              <a:buSzPct val="85000"/>
            </a:pPr>
            <a:r>
              <a:rPr lang="en-US" altLang="en-US" sz="2800" b="1" dirty="0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Graphing the parabola </a:t>
            </a:r>
            <a:r>
              <a:rPr lang="en-US" altLang="en-US" sz="2800" b="1" i="1" dirty="0" smtClean="0">
                <a:solidFill>
                  <a:srgbClr val="00B050"/>
                </a:solidFill>
                <a:latin typeface="Arial" charset="0"/>
                <a:ea typeface="MS PGothic" pitchFamily="34" charset="-128"/>
                <a:cs typeface="Arial" charset="0"/>
              </a:rPr>
              <a:t>f</a:t>
            </a:r>
            <a:r>
              <a:rPr lang="en-US" altLang="en-US" sz="2800" b="1" dirty="0" smtClean="0">
                <a:solidFill>
                  <a:srgbClr val="00B050"/>
                </a:solidFill>
                <a:latin typeface="Arial" charset="0"/>
                <a:ea typeface="MS PGothic" pitchFamily="34" charset="-128"/>
                <a:cs typeface="Arial" charset="0"/>
              </a:rPr>
              <a:t>(</a:t>
            </a:r>
            <a:r>
              <a:rPr lang="en-US" altLang="en-US" sz="2800" b="1" i="1" dirty="0" smtClean="0">
                <a:solidFill>
                  <a:srgbClr val="00B050"/>
                </a:solidFill>
                <a:latin typeface="Arial" charset="0"/>
                <a:ea typeface="MS PGothic" pitchFamily="34" charset="-128"/>
                <a:cs typeface="Arial" charset="0"/>
              </a:rPr>
              <a:t>x</a:t>
            </a:r>
            <a:r>
              <a:rPr lang="en-US" altLang="en-US" sz="2800" b="1" dirty="0">
                <a:solidFill>
                  <a:srgbClr val="00B050"/>
                </a:solidFill>
                <a:latin typeface="Arial" charset="0"/>
                <a:ea typeface="MS PGothic" pitchFamily="34" charset="-128"/>
                <a:cs typeface="Arial" charset="0"/>
              </a:rPr>
              <a:t>) = (</a:t>
            </a:r>
            <a:r>
              <a:rPr lang="en-US" altLang="en-US" sz="2800" b="1" i="1" dirty="0">
                <a:solidFill>
                  <a:srgbClr val="00B050"/>
                </a:solidFill>
                <a:latin typeface="Arial" charset="0"/>
                <a:ea typeface="MS PGothic" pitchFamily="34" charset="-128"/>
                <a:cs typeface="Arial" charset="0"/>
              </a:rPr>
              <a:t>x – h</a:t>
            </a:r>
            <a:r>
              <a:rPr lang="en-US" altLang="en-US" sz="2800" b="1" dirty="0">
                <a:solidFill>
                  <a:srgbClr val="00B050"/>
                </a:solidFill>
                <a:latin typeface="Arial" charset="0"/>
                <a:ea typeface="MS PGothic" pitchFamily="34" charset="-128"/>
                <a:cs typeface="Arial" charset="0"/>
              </a:rPr>
              <a:t>)</a:t>
            </a:r>
            <a:r>
              <a:rPr lang="en-US" altLang="en-US" sz="2800" b="1" baseline="30000" dirty="0">
                <a:solidFill>
                  <a:srgbClr val="00B050"/>
                </a:solidFill>
                <a:latin typeface="Arial" charset="0"/>
                <a:ea typeface="MS PGothic" pitchFamily="34" charset="-128"/>
                <a:cs typeface="Arial" charset="0"/>
              </a:rPr>
              <a:t>2 </a:t>
            </a:r>
            <a:r>
              <a:rPr lang="en-US" altLang="en-US" sz="2800" b="1" dirty="0">
                <a:solidFill>
                  <a:srgbClr val="00B050"/>
                </a:solidFill>
                <a:latin typeface="Arial" charset="0"/>
                <a:ea typeface="MS PGothic" pitchFamily="34" charset="-128"/>
                <a:cs typeface="Arial" charset="0"/>
              </a:rPr>
              <a:t>+ </a:t>
            </a:r>
            <a:r>
              <a:rPr lang="en-US" altLang="en-US" sz="2800" b="1" i="1" dirty="0" smtClean="0">
                <a:solidFill>
                  <a:srgbClr val="00B050"/>
                </a:solidFill>
                <a:latin typeface="Arial" charset="0"/>
                <a:ea typeface="MS PGothic" pitchFamily="34" charset="-128"/>
                <a:cs typeface="Arial" charset="0"/>
              </a:rPr>
              <a:t>k</a:t>
            </a:r>
          </a:p>
          <a:p>
            <a:pPr marL="457200" indent="-457200" algn="l" eaLnBrk="1" hangingPunct="1">
              <a:lnSpc>
                <a:spcPct val="90000"/>
              </a:lnSpc>
              <a:spcBef>
                <a:spcPct val="60000"/>
              </a:spcBef>
              <a:buSzPct val="85000"/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The parabola has the same shape as </a:t>
            </a:r>
            <a:r>
              <a:rPr lang="en-US" altLang="en-US" sz="2800" i="1" dirty="0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y</a:t>
            </a:r>
            <a:r>
              <a:rPr lang="en-US" altLang="en-US" sz="2800" dirty="0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 = </a:t>
            </a:r>
            <a:r>
              <a:rPr lang="en-US" altLang="en-US" sz="2800" i="1" dirty="0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x</a:t>
            </a:r>
            <a:r>
              <a:rPr lang="en-US" altLang="en-US" sz="2800" baseline="30000" dirty="0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2</a:t>
            </a:r>
            <a:r>
              <a:rPr lang="en-US" altLang="en-US" sz="2800" dirty="0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.</a:t>
            </a:r>
          </a:p>
          <a:p>
            <a:pPr marL="457200" indent="-457200" algn="l" eaLnBrk="1" hangingPunct="1">
              <a:lnSpc>
                <a:spcPct val="90000"/>
              </a:lnSpc>
              <a:spcBef>
                <a:spcPct val="60000"/>
              </a:spcBef>
              <a:buSzPct val="85000"/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The </a:t>
            </a:r>
            <a:r>
              <a:rPr lang="en-US" altLang="en-US" sz="2800" b="1" dirty="0" smtClean="0">
                <a:solidFill>
                  <a:srgbClr val="FF3300"/>
                </a:solidFill>
                <a:latin typeface="Arial" charset="0"/>
                <a:ea typeface="MS PGothic" pitchFamily="34" charset="-128"/>
                <a:cs typeface="Arial" charset="0"/>
              </a:rPr>
              <a:t>vertex</a:t>
            </a:r>
            <a:r>
              <a:rPr lang="en-US" altLang="en-US" sz="2800" dirty="0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 is the point </a:t>
            </a:r>
            <a:r>
              <a:rPr lang="en-US" altLang="en-US" sz="2800" b="1" dirty="0" smtClean="0">
                <a:solidFill>
                  <a:srgbClr val="FF3300"/>
                </a:solidFill>
                <a:latin typeface="Arial" charset="0"/>
                <a:ea typeface="MS PGothic" pitchFamily="34" charset="-128"/>
                <a:cs typeface="Arial" charset="0"/>
              </a:rPr>
              <a:t>(</a:t>
            </a:r>
            <a:r>
              <a:rPr lang="en-US" altLang="en-US" sz="2800" b="1" i="1" dirty="0" smtClean="0">
                <a:solidFill>
                  <a:srgbClr val="FF3300"/>
                </a:solidFill>
                <a:latin typeface="Arial" charset="0"/>
                <a:ea typeface="MS PGothic" pitchFamily="34" charset="-128"/>
                <a:cs typeface="Arial" charset="0"/>
              </a:rPr>
              <a:t>h</a:t>
            </a:r>
            <a:r>
              <a:rPr lang="en-US" altLang="en-US" sz="2800" b="1" dirty="0" smtClean="0">
                <a:solidFill>
                  <a:srgbClr val="FF3300"/>
                </a:solidFill>
                <a:latin typeface="Arial" charset="0"/>
                <a:ea typeface="MS PGothic" pitchFamily="34" charset="-128"/>
                <a:cs typeface="Arial" charset="0"/>
              </a:rPr>
              <a:t>, </a:t>
            </a:r>
            <a:r>
              <a:rPr lang="en-US" altLang="en-US" sz="2800" b="1" i="1" dirty="0" smtClean="0">
                <a:solidFill>
                  <a:srgbClr val="FF3300"/>
                </a:solidFill>
                <a:latin typeface="Arial" charset="0"/>
                <a:ea typeface="MS PGothic" pitchFamily="34" charset="-128"/>
                <a:cs typeface="Arial" charset="0"/>
              </a:rPr>
              <a:t>k</a:t>
            </a:r>
            <a:r>
              <a:rPr lang="en-US" altLang="en-US" sz="2800" b="1" dirty="0" smtClean="0">
                <a:solidFill>
                  <a:srgbClr val="FF3300"/>
                </a:solidFill>
                <a:latin typeface="Arial" charset="0"/>
                <a:ea typeface="MS PGothic" pitchFamily="34" charset="-128"/>
                <a:cs typeface="Arial" charset="0"/>
              </a:rPr>
              <a:t>)</a:t>
            </a:r>
            <a:r>
              <a:rPr lang="en-US" altLang="en-US" sz="2800" dirty="0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. </a:t>
            </a:r>
          </a:p>
          <a:p>
            <a:pPr marL="457200" indent="-457200" algn="l" eaLnBrk="1" hangingPunct="1">
              <a:lnSpc>
                <a:spcPct val="90000"/>
              </a:lnSpc>
              <a:spcBef>
                <a:spcPct val="60000"/>
              </a:spcBef>
              <a:buSzPct val="85000"/>
              <a:buFont typeface="Arial" panose="020B0604020202020204" pitchFamily="34" charset="0"/>
              <a:buChar char="•"/>
            </a:pPr>
            <a:r>
              <a:rPr lang="en-US" altLang="en-US" sz="2800" dirty="0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The </a:t>
            </a:r>
            <a:r>
              <a:rPr lang="en-US" altLang="en-US" sz="2800" b="1" dirty="0" smtClean="0">
                <a:solidFill>
                  <a:srgbClr val="0000FF"/>
                </a:solidFill>
                <a:latin typeface="Arial" charset="0"/>
                <a:ea typeface="MS PGothic" pitchFamily="34" charset="-128"/>
                <a:cs typeface="Arial" charset="0"/>
              </a:rPr>
              <a:t>axis of symmetry </a:t>
            </a:r>
            <a:r>
              <a:rPr lang="en-US" altLang="en-US" sz="2800" dirty="0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is the vertical line </a:t>
            </a:r>
            <a:r>
              <a:rPr lang="en-US" altLang="en-US" sz="2800" b="1" i="1" dirty="0" smtClean="0">
                <a:solidFill>
                  <a:srgbClr val="0000FF"/>
                </a:solidFill>
                <a:latin typeface="Arial" charset="0"/>
                <a:ea typeface="MS PGothic" pitchFamily="34" charset="-128"/>
                <a:cs typeface="Arial" charset="0"/>
              </a:rPr>
              <a:t>x</a:t>
            </a:r>
            <a:r>
              <a:rPr lang="en-US" altLang="en-US" sz="2800" b="1" dirty="0" smtClean="0">
                <a:solidFill>
                  <a:srgbClr val="0000FF"/>
                </a:solidFill>
                <a:latin typeface="Arial" charset="0"/>
                <a:ea typeface="MS PGothic" pitchFamily="34" charset="-128"/>
                <a:cs typeface="Arial" charset="0"/>
              </a:rPr>
              <a:t> = </a:t>
            </a:r>
            <a:r>
              <a:rPr lang="en-US" altLang="en-US" sz="2800" b="1" i="1" dirty="0" smtClean="0">
                <a:solidFill>
                  <a:srgbClr val="0000FF"/>
                </a:solidFill>
                <a:latin typeface="Arial" charset="0"/>
                <a:ea typeface="MS PGothic" pitchFamily="34" charset="-128"/>
                <a:cs typeface="Arial" charset="0"/>
              </a:rPr>
              <a:t>h</a:t>
            </a:r>
            <a:r>
              <a:rPr lang="en-US" altLang="en-US" sz="2800" dirty="0" smtClean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.</a:t>
            </a:r>
            <a:endParaRPr lang="en-US" altLang="en-US" sz="2800" i="1" dirty="0" smtClean="0">
              <a:solidFill>
                <a:srgbClr val="000000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9219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earson_Presentation">
  <a:themeElements>
    <a:clrScheme name="Pearson_Presentation 2">
      <a:dk1>
        <a:srgbClr val="000000"/>
      </a:dk1>
      <a:lt1>
        <a:srgbClr val="FBF5EA"/>
      </a:lt1>
      <a:dk2>
        <a:srgbClr val="008B5D"/>
      </a:dk2>
      <a:lt2>
        <a:srgbClr val="FFFFFF"/>
      </a:lt2>
      <a:accent1>
        <a:srgbClr val="008B5D"/>
      </a:accent1>
      <a:accent2>
        <a:srgbClr val="33A27D"/>
      </a:accent2>
      <a:accent3>
        <a:srgbClr val="FDF9F3"/>
      </a:accent3>
      <a:accent4>
        <a:srgbClr val="000000"/>
      </a:accent4>
      <a:accent5>
        <a:srgbClr val="AAC4B6"/>
      </a:accent5>
      <a:accent6>
        <a:srgbClr val="2D9271"/>
      </a:accent6>
      <a:hlink>
        <a:srgbClr val="4CAE8E"/>
      </a:hlink>
      <a:folHlink>
        <a:srgbClr val="66B99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lnDef>
  </a:objectDefaults>
  <a:extraClrSchemeLst>
    <a:extraClrScheme>
      <a:clrScheme name="Pearson_Presentation 1">
        <a:dk1>
          <a:srgbClr val="000000"/>
        </a:dk1>
        <a:lt1>
          <a:srgbClr val="FBF5EA"/>
        </a:lt1>
        <a:dk2>
          <a:srgbClr val="008B5D"/>
        </a:dk2>
        <a:lt2>
          <a:srgbClr val="FFFFFF"/>
        </a:lt2>
        <a:accent1>
          <a:srgbClr val="9D1348"/>
        </a:accent1>
        <a:accent2>
          <a:srgbClr val="008B5D"/>
        </a:accent2>
        <a:accent3>
          <a:srgbClr val="FDF9F3"/>
        </a:accent3>
        <a:accent4>
          <a:srgbClr val="000000"/>
        </a:accent4>
        <a:accent5>
          <a:srgbClr val="CCAAB1"/>
        </a:accent5>
        <a:accent6>
          <a:srgbClr val="007D53"/>
        </a:accent6>
        <a:hlink>
          <a:srgbClr val="364395"/>
        </a:hlink>
        <a:folHlink>
          <a:srgbClr val="ED6B0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arson_Presentation 2">
        <a:dk1>
          <a:srgbClr val="000000"/>
        </a:dk1>
        <a:lt1>
          <a:srgbClr val="FBF5EA"/>
        </a:lt1>
        <a:dk2>
          <a:srgbClr val="008B5D"/>
        </a:dk2>
        <a:lt2>
          <a:srgbClr val="FFFFFF"/>
        </a:lt2>
        <a:accent1>
          <a:srgbClr val="008B5D"/>
        </a:accent1>
        <a:accent2>
          <a:srgbClr val="33A27D"/>
        </a:accent2>
        <a:accent3>
          <a:srgbClr val="FDF9F3"/>
        </a:accent3>
        <a:accent4>
          <a:srgbClr val="000000"/>
        </a:accent4>
        <a:accent5>
          <a:srgbClr val="AAC4B6"/>
        </a:accent5>
        <a:accent6>
          <a:srgbClr val="2D9271"/>
        </a:accent6>
        <a:hlink>
          <a:srgbClr val="4CAE8E"/>
        </a:hlink>
        <a:folHlink>
          <a:srgbClr val="66B99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Martin Gay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2D4202"/>
      </a:accent1>
      <a:accent2>
        <a:srgbClr val="043066"/>
      </a:accent2>
      <a:accent3>
        <a:srgbClr val="EBEBEB"/>
      </a:accent3>
      <a:accent4>
        <a:srgbClr val="000000"/>
      </a:accent4>
      <a:accent5>
        <a:srgbClr val="ADB0AA"/>
      </a:accent5>
      <a:accent6>
        <a:srgbClr val="032A5C"/>
      </a:accent6>
      <a:hlink>
        <a:srgbClr val="034259"/>
      </a:hlink>
      <a:folHlink>
        <a:srgbClr val="740404"/>
      </a:folHlink>
    </a:clrScheme>
    <a:fontScheme name="Martin Gay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rtin Gay 1">
        <a:dk1>
          <a:srgbClr val="264D4C"/>
        </a:dk1>
        <a:lt1>
          <a:srgbClr val="F8F8F8"/>
        </a:lt1>
        <a:dk2>
          <a:srgbClr val="336666"/>
        </a:dk2>
        <a:lt2>
          <a:srgbClr val="FFFFCC"/>
        </a:lt2>
        <a:accent1>
          <a:srgbClr val="C0C0C0"/>
        </a:accent1>
        <a:accent2>
          <a:srgbClr val="FF9900"/>
        </a:accent2>
        <a:accent3>
          <a:srgbClr val="ADB8B8"/>
        </a:accent3>
        <a:accent4>
          <a:srgbClr val="D4D4D4"/>
        </a:accent4>
        <a:accent5>
          <a:srgbClr val="DCDCDC"/>
        </a:accent5>
        <a:accent6>
          <a:srgbClr val="E78A00"/>
        </a:accent6>
        <a:hlink>
          <a:srgbClr val="FFCC00"/>
        </a:hlink>
        <a:folHlink>
          <a:srgbClr val="99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rtin Gay 2">
        <a:dk1>
          <a:srgbClr val="000000"/>
        </a:dk1>
        <a:lt1>
          <a:srgbClr val="609494"/>
        </a:lt1>
        <a:dk2>
          <a:srgbClr val="FFC545"/>
        </a:dk2>
        <a:lt2>
          <a:srgbClr val="476F6E"/>
        </a:lt2>
        <a:accent1>
          <a:srgbClr val="FFFFCC"/>
        </a:accent1>
        <a:accent2>
          <a:srgbClr val="FF9900"/>
        </a:accent2>
        <a:accent3>
          <a:srgbClr val="B6C8C8"/>
        </a:accent3>
        <a:accent4>
          <a:srgbClr val="000000"/>
        </a:accent4>
        <a:accent5>
          <a:srgbClr val="FFFFE2"/>
        </a:accent5>
        <a:accent6>
          <a:srgbClr val="E78A00"/>
        </a:accent6>
        <a:hlink>
          <a:srgbClr val="3E7D7C"/>
        </a:hlink>
        <a:folHlink>
          <a:srgbClr val="99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F8F8F8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E1E1E1"/>
        </a:accent6>
        <a:hlink>
          <a:srgbClr val="4D4D4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4">
        <a:dk1>
          <a:srgbClr val="000000"/>
        </a:dk1>
        <a:lt1>
          <a:srgbClr val="DDDDDD"/>
        </a:lt1>
        <a:dk2>
          <a:srgbClr val="000000"/>
        </a:dk2>
        <a:lt2>
          <a:srgbClr val="C85F08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5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6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800000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730000"/>
        </a:accent6>
        <a:hlink>
          <a:srgbClr val="80000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4278</TotalTime>
  <Words>943</Words>
  <Application>Microsoft Office PowerPoint</Application>
  <PresentationFormat>On-screen Show (4:3)</PresentationFormat>
  <Paragraphs>127</Paragraphs>
  <Slides>18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Office Theme</vt:lpstr>
      <vt:lpstr>1_Office Theme</vt:lpstr>
      <vt:lpstr>Pearson_Presentation</vt:lpstr>
      <vt:lpstr>Martin Gay</vt:lpstr>
      <vt:lpstr>2_Office Theme</vt:lpstr>
      <vt:lpstr>PowerPoint Presentation</vt:lpstr>
      <vt:lpstr>Section 11.5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Using the online graphing tool for this assignment: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50</dc:title>
  <dc:creator>Jan LaTurno</dc:creator>
  <cp:lastModifiedBy>Schmidt, Laura</cp:lastModifiedBy>
  <cp:revision>366</cp:revision>
  <cp:lastPrinted>1601-01-01T00:00:00Z</cp:lastPrinted>
  <dcterms:created xsi:type="dcterms:W3CDTF">2003-11-17T06:38:35Z</dcterms:created>
  <dcterms:modified xsi:type="dcterms:W3CDTF">2017-12-01T21:19:00Z</dcterms:modified>
</cp:coreProperties>
</file>