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10" r:id="rId3"/>
    <p:sldMasterId id="2147483722" r:id="rId4"/>
    <p:sldMasterId id="2147483734" r:id="rId5"/>
    <p:sldMasterId id="2147483746" r:id="rId6"/>
  </p:sldMasterIdLst>
  <p:notesMasterIdLst>
    <p:notesMasterId r:id="rId26"/>
  </p:notesMasterIdLst>
  <p:sldIdLst>
    <p:sldId id="257" r:id="rId7"/>
    <p:sldId id="325" r:id="rId8"/>
    <p:sldId id="326" r:id="rId9"/>
    <p:sldId id="327" r:id="rId10"/>
    <p:sldId id="328" r:id="rId11"/>
    <p:sldId id="329" r:id="rId12"/>
    <p:sldId id="330" r:id="rId13"/>
    <p:sldId id="331" r:id="rId14"/>
    <p:sldId id="332" r:id="rId15"/>
    <p:sldId id="333" r:id="rId16"/>
    <p:sldId id="336" r:id="rId17"/>
    <p:sldId id="337" r:id="rId18"/>
    <p:sldId id="338" r:id="rId19"/>
    <p:sldId id="339" r:id="rId20"/>
    <p:sldId id="342" r:id="rId21"/>
    <p:sldId id="343" r:id="rId22"/>
    <p:sldId id="334" r:id="rId23"/>
    <p:sldId id="286" r:id="rId24"/>
    <p:sldId id="32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14" d="100"/>
          <a:sy n="114" d="100"/>
        </p:scale>
        <p:origin x="-8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B355B4D0-2E3A-4D0A-9DB8-ED7928C478C5}" type="slidenum">
              <a:rPr lang="en-US" smtClean="0">
                <a:solidFill>
                  <a:prstClr val="black"/>
                </a:solidFill>
              </a:rPr>
              <a:pPr>
                <a:defRPr/>
              </a:pPr>
              <a:t>7</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1 &amp; 2                                  (adding and subtracting fractions)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6E8656E6-0F65-4929-9FE7-CF141DE5F31A}" type="slidenum">
              <a:rPr lang="en-US" smtClean="0">
                <a:solidFill>
                  <a:prstClr val="black"/>
                </a:solidFill>
              </a:rPr>
              <a:pPr>
                <a:defRPr/>
              </a:pPr>
              <a:t>9</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1 &amp; 2                                  (adding and subtracting fractions)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31348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5592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3423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8340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82993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60052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8286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0939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521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03133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9492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7935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454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983745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4412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16C2BD-7DC9-4426-8B82-16C63167B3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2374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F50DEBA-0EB0-4C6E-B3DF-B8AA95B04D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8015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CBF232E-4B57-4949-A4EB-B377A58078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2426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5BB0A6-5DFB-4A12-ABCF-C66C797CA6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3044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37E5E6B-B689-4C3B-B810-0ECBB2B204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7772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86FDE52-BB7D-4B68-A0C1-C9AC15191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3148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01378E-894A-4568-99F3-456B21D862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5299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52556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530202-594A-4A37-96B2-D1A35F8E1DD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08397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6B507E-0565-43EF-A2DA-32F765F0FA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91399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3DBF96-8003-4223-9840-85215EE4B7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604799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0630BC-B76E-4D70-9DC4-54F7F6A120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35491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9DE084-A6E0-44CD-A3E7-86BB47D60D73}"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1AEED92-365F-424E-97C5-E0224D1C10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2438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897022-776C-4FC2-A240-9A2E70C2D8A9}"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C386259-CE3C-413F-B6D3-7B32B4855D5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667368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9EB92A-CB3D-4B87-8B51-04F033E05F8D}"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1BE262-AA09-4977-8B6C-15A5D3B824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05935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2F31D9A-C57C-48CD-BBCA-ADA48A287BAC}"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4F15971-8188-4B79-95D4-EA156F4716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71662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A724A5E-9AD9-4F2B-A6FD-245A6EF1D0F6}"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77006AF-032D-4E85-A8BA-D939A083E5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87258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2EF8D8F-4D34-4BC6-97EB-27040D2FDE2B}"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41ECC42-0253-4647-88FD-518DE423D0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1732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426917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E23B7F-6B48-4F3E-AD40-4DA47CD44A9B}"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2605666-E73C-489D-985B-07D14DCD225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518201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FF6CD9-BE2C-4160-A57E-D6ADC1F1BB55}"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D2909BB-355A-42E1-A489-CFEFEE16D24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63370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1206436-DBE0-415F-8EFA-EF4F31456A1B}"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9A495B-E4DE-46F9-85A2-D3B3F77239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786529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337808-F9DA-4623-BE80-49FD4B3EA939}"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E1B237F-564F-4B53-8F47-456E751B7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12844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5AC0B0-5BAD-4A84-AC59-B504BF3789DB}"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49B152D-E28A-4D20-BE96-D5BA43745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169818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D3F613C-DD24-4989-B955-0AD3CDC4351A}"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9F6CAF-D49F-4D68-9D00-DE9A49FA5E6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33323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B52AED-1558-4FFD-85EA-8D404C8D5804}"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07E2F4C-3EDC-4DAE-8F85-3F6E8CBF13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70584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755AA5A-9FC5-4B0A-B419-584F8A881059}"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86DC60E-78F8-4A04-BABF-AE0DF8B9C4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171136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A8B2DE4-B55C-4978-8407-906A733C69BC}"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2D7FB63-62AA-4AA5-9FF4-397F48B11E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63099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A65C404-C374-4AE7-9139-8F8D6C91C692}"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2D42839-28F3-4C1F-AB88-04EBA6E7AC2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65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105987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FD9206B-4B7D-4799-B493-C6BB020F5DE2}"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6346D42-77DD-4826-983C-B7C7CF354B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206858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635581-F477-455D-B6C1-53F503281C31}"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8737B38-2AE2-4ECC-9CCC-7D7CBE6DCE0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0765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7AA95-D4BE-4FA0-976A-A03F4B0761D2}"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C5B2A7-7515-4A73-A699-D12CF712EE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12005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5D3F32F-8882-43FA-A9B4-98AA849F5E0F}"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0FBD7A8-64DF-474A-9024-E769576C867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16819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D533E1-E01F-4E60-974D-C5161D059FD0}"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7D71DCD-CA6F-4A5E-86DB-CF7BF77D1B3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1710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CD8D69-D01E-4232-B767-D0D9C4FC07E6}"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2AB387-92B8-40E6-A1AD-35F6F7229F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71642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556087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285968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4932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4362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588718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63494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918839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500112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2559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896641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30969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9674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4011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80837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41565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747D0860-4735-4385-A604-B772F86540A2}"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1172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28428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AB47DF05-65B3-4892-BC30-A8A57A5EA6F7}" type="slidenum">
              <a:rPr lang="en-US" b="1">
                <a:solidFill>
                  <a:prstClr val="black">
                    <a:tint val="75000"/>
                  </a:prstClr>
                </a:solidFill>
                <a:latin typeface="Times New Roman" pitchFamily="18" charset="0"/>
                <a:cs typeface="Arial" charset="0"/>
              </a:rPr>
              <a:pPr fontAlgn="base">
                <a:spcBef>
                  <a:spcPct val="0"/>
                </a:spcBef>
                <a:spcAft>
                  <a:spcPct val="0"/>
                </a:spcAft>
                <a:defRPr/>
              </a:pPr>
              <a:t>‹#›</a:t>
            </a:fld>
            <a:endParaRPr lang="en-US" b="1">
              <a:solidFill>
                <a:prstClr val="black">
                  <a:tint val="75000"/>
                </a:prstClr>
              </a:solidFill>
              <a:latin typeface="Times New Roman" pitchFamily="18" charset="0"/>
              <a:cs typeface="Arial" charset="0"/>
            </a:endParaRPr>
          </a:p>
        </p:txBody>
      </p:sp>
    </p:spTree>
    <p:extLst>
      <p:ext uri="{BB962C8B-B14F-4D97-AF65-F5344CB8AC3E}">
        <p14:creationId xmlns:p14="http://schemas.microsoft.com/office/powerpoint/2010/main" val="6059754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A5A89DD-B5F4-4168-BBC9-3700F29A6872}"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AF37E6F-5BD4-4407-936B-2D4F6D1622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5980102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311AF7-7346-4835-A05A-D2C0DF712D6F}"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C63A358-5D3E-453E-B984-D8A97B372E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4224646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1621522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0.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8000" b="1">
                <a:solidFill>
                  <a:srgbClr val="000000"/>
                </a:solidFill>
                <a:latin typeface="Arial" charset="0"/>
              </a:rPr>
              <a:t>Please</a:t>
            </a:r>
            <a:endParaRPr lang="en-US" sz="6000" b="1">
              <a:solidFill>
                <a:srgbClr val="000000"/>
              </a:solidFill>
              <a:latin typeface="Arial" charset="0"/>
            </a:endParaRPr>
          </a:p>
          <a:p>
            <a:pPr algn="ctr" eaLnBrk="1" fontAlgn="base" hangingPunct="1">
              <a:spcBef>
                <a:spcPct val="0"/>
              </a:spcBef>
              <a:spcAft>
                <a:spcPct val="0"/>
              </a:spcAft>
            </a:pPr>
            <a:r>
              <a:rPr lang="en-US" sz="9600" b="1" u="sng">
                <a:solidFill>
                  <a:srgbClr val="FF0000"/>
                </a:solidFill>
                <a:latin typeface="Arial" charset="0"/>
              </a:rPr>
              <a:t>CLOSE</a:t>
            </a:r>
            <a:r>
              <a:rPr lang="en-US" sz="6000" b="1">
                <a:solidFill>
                  <a:srgbClr val="FF0000"/>
                </a:solidFill>
                <a:latin typeface="Arial" charset="0"/>
              </a:rPr>
              <a:t> </a:t>
            </a:r>
          </a:p>
          <a:p>
            <a:pPr algn="ctr" eaLnBrk="1" fontAlgn="base" hangingPunct="1">
              <a:spcBef>
                <a:spcPct val="0"/>
              </a:spcBef>
              <a:spcAft>
                <a:spcPct val="0"/>
              </a:spcAft>
            </a:pPr>
            <a:r>
              <a:rPr lang="en-US" sz="7200" b="1">
                <a:solidFill>
                  <a:srgbClr val="000000"/>
                </a:solidFill>
                <a:latin typeface="Arial" charset="0"/>
              </a:rPr>
              <a:t>YOUR LAPTOPS,</a:t>
            </a:r>
          </a:p>
          <a:p>
            <a:pPr algn="ctr" eaLnBrk="1" fontAlgn="base" hangingPunct="1">
              <a:spcBef>
                <a:spcPct val="0"/>
              </a:spcBef>
              <a:spcAft>
                <a:spcPct val="0"/>
              </a:spcAft>
            </a:pPr>
            <a:r>
              <a:rPr lang="en-US" sz="4000" b="1">
                <a:solidFill>
                  <a:srgbClr val="000000"/>
                </a:solidFill>
                <a:latin typeface="Arial" charset="0"/>
              </a:rPr>
              <a:t>and turn off and put away your cell phones,</a:t>
            </a:r>
          </a:p>
          <a:p>
            <a:pPr algn="ctr" eaLnBrk="1" fontAlgn="base" hangingPunct="1">
              <a:spcBef>
                <a:spcPct val="0"/>
              </a:spcBef>
              <a:spcAft>
                <a:spcPct val="0"/>
              </a:spcAft>
            </a:pPr>
            <a:r>
              <a:rPr lang="en-US" sz="4800" b="1">
                <a:solidFill>
                  <a:srgbClr val="0000FF"/>
                </a:solidFill>
                <a:latin typeface="Arial" charset="0"/>
              </a:rPr>
              <a:t>and get out your note-taking materials.</a:t>
            </a:r>
          </a:p>
          <a:p>
            <a:pPr algn="ctr" eaLnBrk="1" fontAlgn="base" hangingPunct="1">
              <a:spcBef>
                <a:spcPct val="0"/>
              </a:spcBef>
              <a:spcAft>
                <a:spcPct val="0"/>
              </a:spcAft>
            </a:pPr>
            <a:endParaRPr lang="en-US" sz="3200" b="1" i="1">
              <a:solidFill>
                <a:srgbClr val="009DD9"/>
              </a:solidFill>
              <a:latin typeface="Arial" charset="0"/>
            </a:endParaRPr>
          </a:p>
        </p:txBody>
      </p:sp>
    </p:spTree>
    <p:extLst>
      <p:ext uri="{BB962C8B-B14F-4D97-AF65-F5344CB8AC3E}">
        <p14:creationId xmlns:p14="http://schemas.microsoft.com/office/powerpoint/2010/main" val="391156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33400" y="-76200"/>
            <a:ext cx="8001000" cy="533400"/>
          </a:xfrm>
        </p:spPr>
        <p:txBody>
          <a:bodyPr/>
          <a:lstStyle/>
          <a:p>
            <a:pPr eaLnBrk="1" hangingPunct="1"/>
            <a:r>
              <a:rPr lang="en-US" sz="2400" i="1" smtClean="0">
                <a:solidFill>
                  <a:srgbClr val="0000FF"/>
                </a:solidFill>
              </a:rPr>
              <a:t>Sample Problem #2 (continued)</a:t>
            </a:r>
          </a:p>
        </p:txBody>
      </p:sp>
      <p:sp>
        <p:nvSpPr>
          <p:cNvPr id="8" name="TextBox 7"/>
          <p:cNvSpPr txBox="1">
            <a:spLocks noChangeArrowheads="1"/>
          </p:cNvSpPr>
          <p:nvPr/>
        </p:nvSpPr>
        <p:spPr bwMode="auto">
          <a:xfrm>
            <a:off x="152400" y="381000"/>
            <a:ext cx="88392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3:  </a:t>
            </a:r>
            <a:r>
              <a:rPr lang="en-US" sz="2400">
                <a:solidFill>
                  <a:prstClr val="black"/>
                </a:solidFill>
                <a:latin typeface="Calibri" pitchFamily="34" charset="0"/>
              </a:rPr>
              <a:t>Multiply the numerator and denominator of each fraction by the factor(s) needed to turn each denominator into the LCD: form:        </a:t>
            </a:r>
          </a:p>
          <a:p>
            <a:pPr eaLnBrk="1" fontAlgn="base" hangingPunct="1">
              <a:spcBef>
                <a:spcPct val="0"/>
              </a:spcBef>
              <a:spcAft>
                <a:spcPct val="0"/>
              </a:spcAft>
            </a:pPr>
            <a:r>
              <a:rPr lang="en-US" sz="3600" b="1" i="1">
                <a:solidFill>
                  <a:srgbClr val="002060"/>
                </a:solidFill>
                <a:latin typeface="Calibri" pitchFamily="34" charset="0"/>
              </a:rPr>
              <a:t> </a:t>
            </a:r>
            <a:r>
              <a:rPr lang="en-US" sz="2400" b="1" i="1">
                <a:solidFill>
                  <a:prstClr val="black"/>
                </a:solidFill>
                <a:latin typeface="Calibri" pitchFamily="34" charset="0"/>
              </a:rPr>
              <a:t>LCD</a:t>
            </a:r>
            <a:r>
              <a:rPr lang="en-US" sz="2400" b="1" i="1">
                <a:solidFill>
                  <a:srgbClr val="002060"/>
                </a:solidFill>
                <a:latin typeface="Calibri" pitchFamily="34" charset="0"/>
              </a:rPr>
              <a:t> </a:t>
            </a:r>
            <a:r>
              <a:rPr lang="en-US" sz="2400" b="1" i="1">
                <a:solidFill>
                  <a:prstClr val="black"/>
                </a:solidFill>
                <a:latin typeface="Calibri" pitchFamily="34" charset="0"/>
              </a:rPr>
              <a:t>=</a:t>
            </a:r>
            <a:r>
              <a:rPr lang="en-US" sz="2400" b="1" i="1">
                <a:solidFill>
                  <a:srgbClr val="002060"/>
                </a:solidFill>
                <a:latin typeface="Calibri" pitchFamily="34" charset="0"/>
              </a:rPr>
              <a:t> </a:t>
            </a:r>
            <a:r>
              <a:rPr lang="en-US" sz="2400" b="1" i="1">
                <a:solidFill>
                  <a:srgbClr val="00B050"/>
                </a:solidFill>
                <a:latin typeface="Calibri" pitchFamily="34" charset="0"/>
              </a:rPr>
              <a:t>2∙7</a:t>
            </a:r>
            <a:r>
              <a:rPr lang="en-US" sz="2400" b="1" i="1">
                <a:solidFill>
                  <a:srgbClr val="FF0000"/>
                </a:solidFill>
                <a:latin typeface="Calibri" pitchFamily="34" charset="0"/>
              </a:rPr>
              <a:t>∙5</a:t>
            </a:r>
            <a:r>
              <a:rPr lang="en-US" sz="3200" b="1" i="1">
                <a:solidFill>
                  <a:srgbClr val="002060"/>
                </a:solidFill>
                <a:latin typeface="Calibri" pitchFamily="34" charset="0"/>
              </a:rPr>
              <a:t>          </a:t>
            </a:r>
            <a:r>
              <a:rPr lang="en-US" sz="3200" b="1" i="1" u="sng">
                <a:solidFill>
                  <a:srgbClr val="002060"/>
                </a:solidFill>
                <a:latin typeface="Calibri" pitchFamily="34" charset="0"/>
              </a:rPr>
              <a:t>  </a:t>
            </a:r>
            <a:r>
              <a:rPr lang="en-US" sz="3200" b="1" u="sng">
                <a:solidFill>
                  <a:prstClr val="black"/>
                </a:solidFill>
                <a:latin typeface="Calibri" pitchFamily="34" charset="0"/>
              </a:rPr>
              <a:t>5</a:t>
            </a:r>
            <a:r>
              <a:rPr lang="en-US" sz="3200" b="1" u="sng">
                <a:solidFill>
                  <a:srgbClr val="FF0000"/>
                </a:solidFill>
                <a:latin typeface="Calibri" pitchFamily="34" charset="0"/>
              </a:rPr>
              <a:t>∙5 </a:t>
            </a:r>
            <a:r>
              <a:rPr lang="en-US" sz="3200" b="1">
                <a:solidFill>
                  <a:prstClr val="black"/>
                </a:solidFill>
                <a:latin typeface="Calibri" pitchFamily="34" charset="0"/>
              </a:rPr>
              <a:t>     -  </a:t>
            </a:r>
            <a:r>
              <a:rPr lang="en-US" sz="3200" b="1" u="sng">
                <a:solidFill>
                  <a:prstClr val="black"/>
                </a:solidFill>
                <a:latin typeface="Calibri" pitchFamily="34" charset="0"/>
              </a:rPr>
              <a:t>  2 </a:t>
            </a:r>
            <a:r>
              <a:rPr lang="en-US" sz="3200" b="1" u="sng">
                <a:solidFill>
                  <a:srgbClr val="00B050"/>
                </a:solidFill>
                <a:latin typeface="Calibri" pitchFamily="34" charset="0"/>
              </a:rPr>
              <a:t>∙2 </a:t>
            </a:r>
            <a:r>
              <a:rPr lang="en-US" sz="3200" b="1">
                <a:solidFill>
                  <a:prstClr val="black"/>
                </a:solidFill>
                <a:latin typeface="Calibri" pitchFamily="34" charset="0"/>
              </a:rPr>
              <a:t> </a:t>
            </a:r>
            <a:r>
              <a:rPr lang="en-US" sz="3200">
                <a:solidFill>
                  <a:prstClr val="black"/>
                </a:solidFill>
                <a:latin typeface="Calibri" pitchFamily="34" charset="0"/>
              </a:rPr>
              <a:t>   </a:t>
            </a:r>
          </a:p>
          <a:p>
            <a:pPr eaLnBrk="1" fontAlgn="base" hangingPunct="1">
              <a:spcBef>
                <a:spcPct val="0"/>
              </a:spcBef>
              <a:spcAft>
                <a:spcPct val="0"/>
              </a:spcAft>
            </a:pPr>
            <a:r>
              <a:rPr lang="en-US" sz="3200" b="1">
                <a:solidFill>
                  <a:srgbClr val="00B050"/>
                </a:solidFill>
                <a:latin typeface="Calibri" pitchFamily="34" charset="0"/>
              </a:rPr>
              <a:t>                          </a:t>
            </a:r>
            <a:r>
              <a:rPr lang="en-US" sz="3200" b="1">
                <a:solidFill>
                  <a:prstClr val="black"/>
                </a:solidFill>
                <a:latin typeface="Calibri" pitchFamily="34" charset="0"/>
              </a:rPr>
              <a:t>2∙7</a:t>
            </a:r>
            <a:r>
              <a:rPr lang="en-US" sz="3200" b="1">
                <a:solidFill>
                  <a:srgbClr val="FF0000"/>
                </a:solidFill>
                <a:latin typeface="Calibri" pitchFamily="34" charset="0"/>
              </a:rPr>
              <a:t>∙5</a:t>
            </a:r>
            <a:r>
              <a:rPr lang="en-US" sz="3200" b="1">
                <a:solidFill>
                  <a:srgbClr val="00B050"/>
                </a:solidFill>
                <a:latin typeface="Calibri" pitchFamily="34" charset="0"/>
              </a:rPr>
              <a:t>         </a:t>
            </a:r>
            <a:r>
              <a:rPr lang="en-US" sz="3200" b="1">
                <a:solidFill>
                  <a:prstClr val="black"/>
                </a:solidFill>
                <a:latin typeface="Calibri" pitchFamily="34" charset="0"/>
              </a:rPr>
              <a:t>5∙7</a:t>
            </a:r>
            <a:r>
              <a:rPr lang="en-US" sz="3200" b="1">
                <a:solidFill>
                  <a:srgbClr val="00B050"/>
                </a:solidFill>
                <a:latin typeface="Calibri" pitchFamily="34" charset="0"/>
              </a:rPr>
              <a:t>∙2</a:t>
            </a:r>
            <a:endParaRPr lang="en-US" sz="32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0" name="TextBox 9"/>
          <p:cNvSpPr txBox="1">
            <a:spLocks noChangeArrowheads="1"/>
          </p:cNvSpPr>
          <p:nvPr/>
        </p:nvSpPr>
        <p:spPr bwMode="auto">
          <a:xfrm>
            <a:off x="0" y="2590800"/>
            <a:ext cx="87630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4:  </a:t>
            </a:r>
            <a:r>
              <a:rPr lang="en-US" sz="2400">
                <a:solidFill>
                  <a:prstClr val="black"/>
                </a:solidFill>
                <a:latin typeface="Calibri" pitchFamily="34" charset="0"/>
              </a:rPr>
              <a:t>Multiply out the numerators, </a:t>
            </a:r>
            <a:r>
              <a:rPr lang="en-US" sz="2400" b="1">
                <a:solidFill>
                  <a:srgbClr val="FF0000"/>
                </a:solidFill>
                <a:latin typeface="Calibri" pitchFamily="34" charset="0"/>
              </a:rPr>
              <a:t>leaving the denominators in factored form</a:t>
            </a:r>
            <a:r>
              <a:rPr lang="en-US" sz="2400">
                <a:solidFill>
                  <a:prstClr val="black"/>
                </a:solidFill>
                <a:latin typeface="Calibri" pitchFamily="34" charset="0"/>
              </a:rPr>
              <a:t>, then add the two numerators and put them over the common denominator.</a:t>
            </a:r>
          </a:p>
          <a:p>
            <a:pPr eaLnBrk="1" fontAlgn="base" hangingPunct="1">
              <a:lnSpc>
                <a:spcPts val="2600"/>
              </a:lnSpc>
              <a:spcBef>
                <a:spcPct val="0"/>
              </a:spcBef>
              <a:spcAft>
                <a:spcPct val="0"/>
              </a:spcAft>
            </a:pPr>
            <a:r>
              <a:rPr lang="en-US" sz="3200" b="1">
                <a:solidFill>
                  <a:srgbClr val="002060"/>
                </a:solidFill>
                <a:latin typeface="Calibri" pitchFamily="34" charset="0"/>
              </a:rPr>
              <a:t>                          </a:t>
            </a:r>
            <a:r>
              <a:rPr lang="en-US" sz="3200" b="1" u="sng">
                <a:solidFill>
                  <a:srgbClr val="002060"/>
                </a:solidFill>
                <a:latin typeface="Calibri" pitchFamily="34" charset="0"/>
              </a:rPr>
              <a:t>  </a:t>
            </a:r>
            <a:r>
              <a:rPr lang="en-US" sz="3200" b="1" u="sng">
                <a:solidFill>
                  <a:prstClr val="black"/>
                </a:solidFill>
                <a:latin typeface="Calibri" pitchFamily="34" charset="0"/>
              </a:rPr>
              <a:t>25  </a:t>
            </a:r>
            <a:r>
              <a:rPr lang="en-US" sz="3200" b="1">
                <a:solidFill>
                  <a:prstClr val="black"/>
                </a:solidFill>
                <a:latin typeface="Calibri" pitchFamily="34" charset="0"/>
              </a:rPr>
              <a:t> -  </a:t>
            </a:r>
            <a:r>
              <a:rPr lang="en-US" sz="3200" b="1" u="sng">
                <a:solidFill>
                  <a:prstClr val="black"/>
                </a:solidFill>
                <a:latin typeface="Calibri" pitchFamily="34" charset="0"/>
              </a:rPr>
              <a:t>  4   </a:t>
            </a:r>
            <a:r>
              <a:rPr lang="en-US" sz="3200" b="1">
                <a:solidFill>
                  <a:prstClr val="black"/>
                </a:solidFill>
                <a:latin typeface="Calibri" pitchFamily="34" charset="0"/>
              </a:rPr>
              <a:t>     =  </a:t>
            </a:r>
            <a:r>
              <a:rPr lang="en-US" sz="3200" b="1" u="sng">
                <a:solidFill>
                  <a:srgbClr val="002060"/>
                </a:solidFill>
                <a:latin typeface="Calibri" pitchFamily="34" charset="0"/>
              </a:rPr>
              <a:t> </a:t>
            </a:r>
            <a:r>
              <a:rPr lang="en-US" sz="3200" b="1" u="sng">
                <a:solidFill>
                  <a:prstClr val="black"/>
                </a:solidFill>
                <a:latin typeface="Calibri" pitchFamily="34" charset="0"/>
              </a:rPr>
              <a:t>25 - 4 </a:t>
            </a:r>
            <a:r>
              <a:rPr lang="en-US" sz="3200" b="1">
                <a:solidFill>
                  <a:prstClr val="black"/>
                </a:solidFill>
                <a:latin typeface="Calibri" pitchFamily="34" charset="0"/>
              </a:rPr>
              <a:t>  =  </a:t>
            </a:r>
            <a:r>
              <a:rPr lang="en-US" sz="3200" b="1" u="sng">
                <a:solidFill>
                  <a:srgbClr val="002060"/>
                </a:solidFill>
                <a:latin typeface="Calibri" pitchFamily="34" charset="0"/>
              </a:rPr>
              <a:t> </a:t>
            </a:r>
            <a:r>
              <a:rPr lang="en-US" sz="3200" b="1" u="sng">
                <a:solidFill>
                  <a:prstClr val="black"/>
                </a:solidFill>
                <a:latin typeface="Calibri" pitchFamily="34" charset="0"/>
              </a:rPr>
              <a:t>21  </a:t>
            </a:r>
            <a:r>
              <a:rPr lang="en-US" sz="3200" b="1">
                <a:solidFill>
                  <a:prstClr val="black"/>
                </a:solidFill>
                <a:latin typeface="Calibri" pitchFamily="34" charset="0"/>
              </a:rPr>
              <a:t>           </a:t>
            </a:r>
            <a:r>
              <a:rPr lang="en-US" sz="800" b="1">
                <a:solidFill>
                  <a:prstClr val="black"/>
                </a:solidFill>
                <a:latin typeface="Calibri" pitchFamily="34" charset="0"/>
              </a:rPr>
              <a:t>.</a:t>
            </a:r>
            <a:r>
              <a:rPr lang="en-US" sz="800" u="sng">
                <a:solidFill>
                  <a:prstClr val="black"/>
                </a:solidFill>
                <a:latin typeface="Calibri" pitchFamily="34" charset="0"/>
              </a:rPr>
              <a:t> </a:t>
            </a:r>
            <a:endParaRPr lang="en-US" sz="800">
              <a:solidFill>
                <a:prstClr val="black"/>
              </a:solidFill>
              <a:latin typeface="Calibri" pitchFamily="34" charset="0"/>
            </a:endParaRPr>
          </a:p>
          <a:p>
            <a:pPr eaLnBrk="1" fontAlgn="base" hangingPunct="1">
              <a:spcBef>
                <a:spcPct val="0"/>
              </a:spcBef>
              <a:spcAft>
                <a:spcPct val="0"/>
              </a:spcAft>
            </a:pPr>
            <a:r>
              <a:rPr lang="en-US" sz="3200" b="1">
                <a:solidFill>
                  <a:srgbClr val="00B050"/>
                </a:solidFill>
                <a:latin typeface="Calibri" pitchFamily="34" charset="0"/>
              </a:rPr>
              <a:t>                          </a:t>
            </a:r>
            <a:r>
              <a:rPr lang="en-US" sz="3200" b="1">
                <a:solidFill>
                  <a:prstClr val="black"/>
                </a:solidFill>
                <a:latin typeface="Calibri" pitchFamily="34" charset="0"/>
              </a:rPr>
              <a:t>2∙5∙7   5∙7∙2          2∙5∙7      2∙5∙7</a:t>
            </a:r>
            <a:endParaRPr lang="en-US" sz="32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7" name="Rectangle 6"/>
          <p:cNvSpPr>
            <a:spLocks noChangeArrowheads="1"/>
          </p:cNvSpPr>
          <p:nvPr/>
        </p:nvSpPr>
        <p:spPr bwMode="auto">
          <a:xfrm>
            <a:off x="76200" y="4724400"/>
            <a:ext cx="89154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2400" b="1">
                <a:solidFill>
                  <a:prstClr val="black"/>
                </a:solidFill>
                <a:cs typeface="Arial" charset="0"/>
              </a:rPr>
              <a:t>Step 5:  </a:t>
            </a:r>
            <a:r>
              <a:rPr lang="en-US" sz="2400">
                <a:solidFill>
                  <a:prstClr val="black"/>
                </a:solidFill>
                <a:cs typeface="Arial" charset="0"/>
              </a:rPr>
              <a:t>Now factor the numerator, then cancel any common factors that appear in both numerator and denominator.  Once you multiply out any remaining factors, the result is your simplified answer.</a:t>
            </a:r>
          </a:p>
          <a:p>
            <a:pPr fontAlgn="base">
              <a:spcBef>
                <a:spcPct val="0"/>
              </a:spcBef>
              <a:spcAft>
                <a:spcPct val="0"/>
              </a:spcAft>
            </a:pPr>
            <a:r>
              <a:rPr lang="en-US" sz="3200" b="1">
                <a:solidFill>
                  <a:prstClr val="black"/>
                </a:solidFill>
                <a:cs typeface="Arial" charset="0"/>
              </a:rPr>
              <a:t>                 </a:t>
            </a:r>
            <a:r>
              <a:rPr lang="en-US" sz="3200" b="1" u="sng">
                <a:solidFill>
                  <a:prstClr val="black"/>
                </a:solidFill>
                <a:cs typeface="Arial" charset="0"/>
              </a:rPr>
              <a:t> </a:t>
            </a:r>
            <a:r>
              <a:rPr lang="en-US" sz="3200" b="1" u="sng">
                <a:solidFill>
                  <a:srgbClr val="002060"/>
                </a:solidFill>
                <a:cs typeface="Arial" charset="0"/>
              </a:rPr>
              <a:t> </a:t>
            </a:r>
            <a:r>
              <a:rPr lang="en-US" sz="3200" b="1" u="sng">
                <a:solidFill>
                  <a:prstClr val="black"/>
                </a:solidFill>
                <a:cs typeface="Arial" charset="0"/>
              </a:rPr>
              <a:t>21  </a:t>
            </a:r>
            <a:r>
              <a:rPr lang="en-US" sz="3200" b="1">
                <a:solidFill>
                  <a:prstClr val="black"/>
                </a:solidFill>
                <a:cs typeface="Arial" charset="0"/>
              </a:rPr>
              <a:t>  =  </a:t>
            </a:r>
            <a:r>
              <a:rPr lang="en-US" sz="3200" b="1" u="sng">
                <a:solidFill>
                  <a:prstClr val="black"/>
                </a:solidFill>
                <a:cs typeface="Arial" charset="0"/>
              </a:rPr>
              <a:t> 3∙7 </a:t>
            </a:r>
            <a:r>
              <a:rPr lang="en-US" sz="3200" b="1">
                <a:solidFill>
                  <a:prstClr val="black"/>
                </a:solidFill>
                <a:cs typeface="Arial" charset="0"/>
              </a:rPr>
              <a:t> =  </a:t>
            </a:r>
            <a:r>
              <a:rPr lang="en-US" sz="3200" b="1" u="sng">
                <a:solidFill>
                  <a:prstClr val="black"/>
                </a:solidFill>
                <a:cs typeface="Arial" charset="0"/>
              </a:rPr>
              <a:t> 3∙7 </a:t>
            </a:r>
            <a:r>
              <a:rPr lang="en-US" sz="3200" b="1">
                <a:solidFill>
                  <a:prstClr val="black"/>
                </a:solidFill>
                <a:cs typeface="Arial" charset="0"/>
              </a:rPr>
              <a:t> =   </a:t>
            </a:r>
            <a:r>
              <a:rPr lang="en-US" sz="3200" b="1" u="sng">
                <a:solidFill>
                  <a:prstClr val="black"/>
                </a:solidFill>
                <a:cs typeface="Arial" charset="0"/>
              </a:rPr>
              <a:t> 3 </a:t>
            </a:r>
            <a:r>
              <a:rPr lang="en-US" sz="3200" b="1">
                <a:solidFill>
                  <a:prstClr val="black"/>
                </a:solidFill>
                <a:cs typeface="Arial" charset="0"/>
              </a:rPr>
              <a:t>    =  </a:t>
            </a:r>
            <a:r>
              <a:rPr lang="en-US" sz="3200" b="1" u="sng">
                <a:solidFill>
                  <a:prstClr val="black"/>
                </a:solidFill>
                <a:cs typeface="Arial" charset="0"/>
              </a:rPr>
              <a:t> 3 </a:t>
            </a:r>
            <a:r>
              <a:rPr lang="en-US" sz="3200" b="1">
                <a:solidFill>
                  <a:prstClr val="black"/>
                </a:solidFill>
                <a:cs typeface="Arial" charset="0"/>
              </a:rPr>
              <a:t>                </a:t>
            </a:r>
            <a:r>
              <a:rPr lang="en-US" sz="700" b="1">
                <a:solidFill>
                  <a:prstClr val="black"/>
                </a:solidFill>
                <a:cs typeface="Arial" charset="0"/>
              </a:rPr>
              <a:t>.</a:t>
            </a:r>
            <a:r>
              <a:rPr lang="en-US" sz="3200" u="sng">
                <a:solidFill>
                  <a:prstClr val="black"/>
                </a:solidFill>
                <a:cs typeface="Arial" charset="0"/>
              </a:rPr>
              <a:t> </a:t>
            </a:r>
            <a:endParaRPr lang="en-US" sz="3200">
              <a:solidFill>
                <a:prstClr val="black"/>
              </a:solidFill>
              <a:cs typeface="Arial" charset="0"/>
            </a:endParaRPr>
          </a:p>
          <a:p>
            <a:pPr fontAlgn="base">
              <a:spcBef>
                <a:spcPct val="0"/>
              </a:spcBef>
              <a:spcAft>
                <a:spcPct val="0"/>
              </a:spcAft>
            </a:pPr>
            <a:r>
              <a:rPr lang="en-US" sz="3200" b="1">
                <a:solidFill>
                  <a:prstClr val="black"/>
                </a:solidFill>
                <a:cs typeface="Arial" charset="0"/>
              </a:rPr>
              <a:t>                 2∙5∙7     2∙5∙7    2∙5∙7     2∙5       10</a:t>
            </a:r>
            <a:endParaRPr lang="en-US" sz="3200">
              <a:solidFill>
                <a:prstClr val="black"/>
              </a:solidFill>
              <a:cs typeface="Arial" charset="0"/>
            </a:endParaRPr>
          </a:p>
        </p:txBody>
      </p:sp>
      <p:sp>
        <p:nvSpPr>
          <p:cNvPr id="9" name="TextBox 8"/>
          <p:cNvSpPr txBox="1">
            <a:spLocks noChangeArrowheads="1"/>
          </p:cNvSpPr>
          <p:nvPr/>
        </p:nvSpPr>
        <p:spPr bwMode="auto">
          <a:xfrm>
            <a:off x="4495800" y="5715000"/>
            <a:ext cx="615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3600" b="1">
                <a:solidFill>
                  <a:srgbClr val="FF0000"/>
                </a:solidFill>
                <a:latin typeface="Calibri" pitchFamily="34" charset="0"/>
              </a:rPr>
              <a:t> </a:t>
            </a:r>
            <a:r>
              <a:rPr lang="en-US" sz="3200" b="1">
                <a:solidFill>
                  <a:srgbClr val="FF0000"/>
                </a:solidFill>
                <a:latin typeface="Calibri" pitchFamily="34" charset="0"/>
              </a:rPr>
              <a:t>/</a:t>
            </a:r>
          </a:p>
          <a:p>
            <a:pPr eaLnBrk="1" fontAlgn="base" hangingPunct="1">
              <a:spcBef>
                <a:spcPct val="0"/>
              </a:spcBef>
              <a:spcAft>
                <a:spcPct val="0"/>
              </a:spcAft>
            </a:pPr>
            <a:r>
              <a:rPr lang="en-US" sz="3600" b="1">
                <a:solidFill>
                  <a:srgbClr val="FF0000"/>
                </a:solidFill>
                <a:latin typeface="Calibri" pitchFamily="34" charset="0"/>
              </a:rPr>
              <a:t>  </a:t>
            </a:r>
            <a:r>
              <a:rPr lang="en-US" sz="1600" b="1">
                <a:solidFill>
                  <a:srgbClr val="FF0000"/>
                </a:solidFill>
                <a:latin typeface="Calibri" pitchFamily="34" charset="0"/>
              </a:rPr>
              <a:t> </a:t>
            </a:r>
            <a:r>
              <a:rPr lang="en-US" sz="3200" b="1">
                <a:solidFill>
                  <a:srgbClr val="FF0000"/>
                </a:solidFill>
                <a:latin typeface="Calibri" pitchFamily="34" charset="0"/>
              </a:rPr>
              <a:t>/</a:t>
            </a:r>
          </a:p>
        </p:txBody>
      </p:sp>
      <p:sp>
        <p:nvSpPr>
          <p:cNvPr id="11" name="Slide Number Placeholder 10"/>
          <p:cNvSpPr>
            <a:spLocks noGrp="1"/>
          </p:cNvSpPr>
          <p:nvPr>
            <p:ph type="sldNum" sz="quarter" idx="12"/>
          </p:nvPr>
        </p:nvSpPr>
        <p:spPr/>
        <p:txBody>
          <a:bodyPr/>
          <a:lstStyle/>
          <a:p>
            <a:pPr>
              <a:defRPr/>
            </a:pPr>
            <a:fld id="{C0AC775B-D877-447A-9C29-0847F801D357}" type="slidenum">
              <a:rPr lang="en-US" smtClean="0">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2467432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2133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solidFill>
                  <a:prstClr val="black"/>
                </a:solidFill>
                <a:latin typeface="Times New Roman" pitchFamily="18" charset="0"/>
              </a:rPr>
              <a:t>Section 1.2</a:t>
            </a:r>
          </a:p>
          <a:p>
            <a:pPr eaLnBrk="1" hangingPunct="1"/>
            <a:endParaRPr lang="en-US" dirty="0">
              <a:solidFill>
                <a:prstClr val="black"/>
              </a:solidFill>
              <a:latin typeface="Times New Roman" pitchFamily="18" charset="0"/>
            </a:endParaRPr>
          </a:p>
          <a:p>
            <a:pPr eaLnBrk="1" hangingPunct="1"/>
            <a:r>
              <a:rPr lang="en-US" dirty="0" smtClean="0">
                <a:solidFill>
                  <a:prstClr val="black"/>
                </a:solidFill>
                <a:latin typeface="Times New Roman" pitchFamily="18" charset="0"/>
              </a:rPr>
              <a:t>The Real Number System</a:t>
            </a:r>
          </a:p>
        </p:txBody>
      </p:sp>
    </p:spTree>
    <p:extLst>
      <p:ext uri="{BB962C8B-B14F-4D97-AF65-F5344CB8AC3E}">
        <p14:creationId xmlns:p14="http://schemas.microsoft.com/office/powerpoint/2010/main" val="8830064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46088" y="544513"/>
            <a:ext cx="8229600" cy="5562600"/>
          </a:xfrm>
        </p:spPr>
        <p:txBody>
          <a:bodyPr/>
          <a:lstStyle/>
          <a:p>
            <a:pPr>
              <a:lnSpc>
                <a:spcPct val="90000"/>
              </a:lnSpc>
              <a:buClr>
                <a:schemeClr val="tx2"/>
              </a:buClr>
              <a:buSzPct val="125000"/>
              <a:buFontTx/>
              <a:buNone/>
            </a:pPr>
            <a:r>
              <a:rPr lang="en-US" sz="2800" b="1" smtClean="0">
                <a:latin typeface="Times New Roman" pitchFamily="18" charset="0"/>
              </a:rPr>
              <a:t>Sets of numbers:</a:t>
            </a:r>
          </a:p>
          <a:p>
            <a:pPr>
              <a:lnSpc>
                <a:spcPct val="90000"/>
              </a:lnSpc>
              <a:buClr>
                <a:schemeClr val="tx2"/>
              </a:buClr>
              <a:buSzPct val="125000"/>
              <a:buFontTx/>
              <a:buNone/>
            </a:pPr>
            <a:endParaRPr lang="en-US" smtClean="0">
              <a:latin typeface="Times New Roman" pitchFamily="18" charset="0"/>
            </a:endParaRPr>
          </a:p>
          <a:p>
            <a:pPr lvl="1">
              <a:lnSpc>
                <a:spcPct val="90000"/>
              </a:lnSpc>
              <a:buFontTx/>
              <a:buChar char="•"/>
            </a:pPr>
            <a:r>
              <a:rPr lang="en-US" b="1" i="1" smtClean="0">
                <a:solidFill>
                  <a:schemeClr val="accent2"/>
                </a:solidFill>
                <a:latin typeface="Times New Roman" pitchFamily="18" charset="0"/>
              </a:rPr>
              <a:t>Natural (counting) numbers</a:t>
            </a:r>
            <a:r>
              <a:rPr lang="en-US" smtClean="0">
                <a:solidFill>
                  <a:schemeClr val="tx2"/>
                </a:solidFill>
                <a:latin typeface="Times New Roman" pitchFamily="18" charset="0"/>
              </a:rPr>
              <a:t> </a:t>
            </a:r>
            <a:r>
              <a:rPr lang="en-US" smtClean="0">
                <a:latin typeface="Times New Roman" pitchFamily="18" charset="0"/>
              </a:rPr>
              <a:t>: </a:t>
            </a:r>
          </a:p>
          <a:p>
            <a:pPr lvl="1">
              <a:lnSpc>
                <a:spcPct val="90000"/>
              </a:lnSpc>
              <a:buFontTx/>
              <a:buNone/>
            </a:pPr>
            <a:r>
              <a:rPr lang="en-US" smtClean="0">
                <a:latin typeface="Times New Roman" pitchFamily="18" charset="0"/>
              </a:rPr>
              <a:t>				N = {1, 2, 3, 4, 5, 6 . . .}</a:t>
            </a:r>
          </a:p>
          <a:p>
            <a:pPr lvl="1">
              <a:lnSpc>
                <a:spcPct val="90000"/>
              </a:lnSpc>
              <a:buFontTx/>
              <a:buChar char="•"/>
            </a:pPr>
            <a:r>
              <a:rPr lang="en-US" b="1" i="1" smtClean="0">
                <a:solidFill>
                  <a:schemeClr val="accent2"/>
                </a:solidFill>
                <a:latin typeface="Times New Roman" pitchFamily="18" charset="0"/>
              </a:rPr>
              <a:t>Whole numbers</a:t>
            </a:r>
            <a:r>
              <a:rPr lang="en-US" smtClean="0">
                <a:solidFill>
                  <a:schemeClr val="tx2"/>
                </a:solidFill>
                <a:latin typeface="Times New Roman" pitchFamily="18" charset="0"/>
              </a:rPr>
              <a:t> </a:t>
            </a:r>
            <a:r>
              <a:rPr lang="en-US" smtClean="0">
                <a:latin typeface="Times New Roman" pitchFamily="18" charset="0"/>
              </a:rPr>
              <a:t>: </a:t>
            </a:r>
          </a:p>
          <a:p>
            <a:pPr lvl="1">
              <a:lnSpc>
                <a:spcPct val="90000"/>
              </a:lnSpc>
              <a:buFontTx/>
              <a:buNone/>
            </a:pPr>
            <a:r>
              <a:rPr lang="en-US" smtClean="0">
                <a:latin typeface="Times New Roman" pitchFamily="18" charset="0"/>
              </a:rPr>
              <a:t>				W = {0, 1, 2, 3, 4 . . .}</a:t>
            </a:r>
          </a:p>
          <a:p>
            <a:pPr lvl="1">
              <a:lnSpc>
                <a:spcPct val="90000"/>
              </a:lnSpc>
              <a:buFontTx/>
              <a:buChar char="•"/>
            </a:pPr>
            <a:r>
              <a:rPr lang="en-US" b="1" i="1" smtClean="0">
                <a:solidFill>
                  <a:schemeClr val="accent2"/>
                </a:solidFill>
                <a:latin typeface="Times New Roman" pitchFamily="18" charset="0"/>
              </a:rPr>
              <a:t>Integers</a:t>
            </a:r>
            <a:r>
              <a:rPr lang="en-US" smtClean="0">
                <a:solidFill>
                  <a:schemeClr val="tx2"/>
                </a:solidFill>
                <a:latin typeface="Times New Roman" pitchFamily="18" charset="0"/>
              </a:rPr>
              <a:t> </a:t>
            </a:r>
            <a:r>
              <a:rPr lang="en-US" smtClean="0">
                <a:latin typeface="Times New Roman" pitchFamily="18" charset="0"/>
              </a:rPr>
              <a:t>: </a:t>
            </a:r>
          </a:p>
          <a:p>
            <a:pPr lvl="1">
              <a:lnSpc>
                <a:spcPct val="90000"/>
              </a:lnSpc>
              <a:buFontTx/>
              <a:buNone/>
            </a:pPr>
            <a:r>
              <a:rPr lang="en-US" smtClean="0">
                <a:latin typeface="Times New Roman" pitchFamily="18" charset="0"/>
              </a:rPr>
              <a:t>				Z = {. . . -3, -2, -1, 0, 1, 2, 3 . . .}</a:t>
            </a:r>
          </a:p>
          <a:p>
            <a:pPr lvl="1">
              <a:lnSpc>
                <a:spcPct val="90000"/>
              </a:lnSpc>
              <a:buFontTx/>
              <a:buNone/>
            </a:pPr>
            <a:endParaRPr lang="en-US" smtClean="0">
              <a:latin typeface="Times New Roman" pitchFamily="18" charset="0"/>
            </a:endParaRPr>
          </a:p>
          <a:p>
            <a:pPr lvl="1">
              <a:lnSpc>
                <a:spcPct val="90000"/>
              </a:lnSpc>
              <a:buFontTx/>
              <a:buNone/>
            </a:pPr>
            <a:r>
              <a:rPr lang="en-US" smtClean="0">
                <a:latin typeface="Times New Roman" pitchFamily="18" charset="0"/>
              </a:rPr>
              <a:t>		</a:t>
            </a:r>
          </a:p>
        </p:txBody>
      </p:sp>
    </p:spTree>
    <p:extLst>
      <p:ext uri="{BB962C8B-B14F-4D97-AF65-F5344CB8AC3E}">
        <p14:creationId xmlns:p14="http://schemas.microsoft.com/office/powerpoint/2010/main" val="1483704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7"/>
          <p:cNvSpPr>
            <a:spLocks noGrp="1" noChangeArrowheads="1"/>
          </p:cNvSpPr>
          <p:nvPr>
            <p:ph type="body" idx="1"/>
          </p:nvPr>
        </p:nvSpPr>
        <p:spPr>
          <a:xfrm>
            <a:off x="457200" y="609600"/>
            <a:ext cx="8229600" cy="5562600"/>
          </a:xfrm>
        </p:spPr>
        <p:txBody>
          <a:bodyPr/>
          <a:lstStyle/>
          <a:p>
            <a:pPr>
              <a:buClr>
                <a:schemeClr val="tx2"/>
              </a:buClr>
              <a:buSzPct val="125000"/>
              <a:buFontTx/>
              <a:buNone/>
            </a:pPr>
            <a:r>
              <a:rPr lang="en-US" smtClean="0">
                <a:latin typeface="Times New Roman" pitchFamily="18" charset="0"/>
              </a:rPr>
              <a:t>More sets of numbers:</a:t>
            </a:r>
          </a:p>
          <a:p>
            <a:pPr lvl="1">
              <a:buFontTx/>
              <a:buChar char="•"/>
            </a:pPr>
            <a:r>
              <a:rPr lang="en-US" b="1" i="1" smtClean="0">
                <a:solidFill>
                  <a:schemeClr val="accent2"/>
                </a:solidFill>
                <a:latin typeface="Times New Roman" pitchFamily="18" charset="0"/>
              </a:rPr>
              <a:t>Rational numbers</a:t>
            </a:r>
            <a:r>
              <a:rPr lang="en-US" smtClean="0">
                <a:solidFill>
                  <a:schemeClr val="tx2"/>
                </a:solidFill>
                <a:latin typeface="Times New Roman" pitchFamily="18" charset="0"/>
              </a:rPr>
              <a:t> </a:t>
            </a:r>
            <a:r>
              <a:rPr lang="en-US" smtClean="0">
                <a:latin typeface="Times New Roman" pitchFamily="18" charset="0"/>
              </a:rPr>
              <a:t>: the set (Q) of all numbers that can be expressed as a quotient of integers, with denominator </a:t>
            </a:r>
            <a:r>
              <a:rPr lang="en-US" smtClean="0">
                <a:latin typeface="Times New Roman" pitchFamily="18" charset="0"/>
                <a:sym typeface="Symbol" pitchFamily="18" charset="2"/>
              </a:rPr>
              <a:t> 0</a:t>
            </a:r>
            <a:endParaRPr lang="en-US" smtClean="0">
              <a:latin typeface="Times New Roman" pitchFamily="18" charset="0"/>
            </a:endParaRPr>
          </a:p>
          <a:p>
            <a:pPr lvl="1">
              <a:buFontTx/>
              <a:buChar char="•"/>
            </a:pPr>
            <a:r>
              <a:rPr lang="en-US" b="1" i="1" smtClean="0">
                <a:solidFill>
                  <a:schemeClr val="accent2"/>
                </a:solidFill>
                <a:latin typeface="Times New Roman" pitchFamily="18" charset="0"/>
              </a:rPr>
              <a:t>Irrational numbers</a:t>
            </a:r>
            <a:r>
              <a:rPr lang="en-US" smtClean="0">
                <a:solidFill>
                  <a:schemeClr val="tx2"/>
                </a:solidFill>
                <a:latin typeface="Times New Roman" pitchFamily="18" charset="0"/>
              </a:rPr>
              <a:t> </a:t>
            </a:r>
            <a:r>
              <a:rPr lang="en-US" smtClean="0">
                <a:latin typeface="Times New Roman" pitchFamily="18" charset="0"/>
              </a:rPr>
              <a:t>: the set (I) of all numbers that can NOT be expressed as a quotient of integers</a:t>
            </a:r>
          </a:p>
          <a:p>
            <a:pPr lvl="1">
              <a:buFontTx/>
              <a:buChar char="•"/>
            </a:pPr>
            <a:r>
              <a:rPr lang="en-US" b="1" i="1" smtClean="0">
                <a:solidFill>
                  <a:schemeClr val="accent2"/>
                </a:solidFill>
                <a:latin typeface="Times New Roman" pitchFamily="18" charset="0"/>
              </a:rPr>
              <a:t>Real numbers</a:t>
            </a:r>
            <a:r>
              <a:rPr lang="en-US" smtClean="0">
                <a:solidFill>
                  <a:schemeClr val="tx2"/>
                </a:solidFill>
                <a:latin typeface="Times New Roman" pitchFamily="18" charset="0"/>
              </a:rPr>
              <a:t> </a:t>
            </a:r>
            <a:r>
              <a:rPr lang="en-US" smtClean="0">
                <a:latin typeface="Times New Roman" pitchFamily="18" charset="0"/>
              </a:rPr>
              <a:t>: the set (R) of all rational and irrational numbers combined</a:t>
            </a:r>
          </a:p>
          <a:p>
            <a:pPr lvl="1">
              <a:buFontTx/>
              <a:buChar char="•"/>
            </a:pPr>
            <a:endParaRPr lang="en-US" smtClean="0">
              <a:latin typeface="Times New Roman" pitchFamily="18" charset="0"/>
            </a:endParaRPr>
          </a:p>
          <a:p>
            <a:pPr lvl="1">
              <a:buFont typeface="Arial" charset="0"/>
              <a:buNone/>
            </a:pPr>
            <a:r>
              <a:rPr lang="en-US" b="1" smtClean="0">
                <a:solidFill>
                  <a:srgbClr val="FF0000"/>
                </a:solidFill>
              </a:rPr>
              <a:t>The information on sets is easy to forget come quiz or test time, so make sure you have it written down in your notes!</a:t>
            </a:r>
          </a:p>
          <a:p>
            <a:pPr lvl="1">
              <a:buFontTx/>
              <a:buChar char="•"/>
            </a:pPr>
            <a:endParaRPr lang="en-US" smtClean="0">
              <a:latin typeface="Times New Roman" pitchFamily="18" charset="0"/>
            </a:endParaRPr>
          </a:p>
          <a:p>
            <a:pPr lvl="1">
              <a:buFontTx/>
              <a:buNone/>
            </a:pPr>
            <a:endParaRPr lang="en-US" smtClean="0">
              <a:latin typeface="Times New Roman" pitchFamily="18" charset="0"/>
            </a:endParaRPr>
          </a:p>
        </p:txBody>
      </p:sp>
    </p:spTree>
    <p:extLst>
      <p:ext uri="{BB962C8B-B14F-4D97-AF65-F5344CB8AC3E}">
        <p14:creationId xmlns:p14="http://schemas.microsoft.com/office/powerpoint/2010/main" val="16081494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463" y="0"/>
            <a:ext cx="8923337"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buClr>
                <a:srgbClr val="1F497D"/>
              </a:buClr>
              <a:buSzPct val="125000"/>
            </a:pPr>
            <a:r>
              <a:rPr lang="en-US" sz="2000" dirty="0">
                <a:solidFill>
                  <a:prstClr val="black"/>
                </a:solidFill>
              </a:rPr>
              <a:t>Y</a:t>
            </a:r>
            <a:r>
              <a:rPr lang="en-US" sz="2000" dirty="0" smtClean="0">
                <a:solidFill>
                  <a:prstClr val="black"/>
                </a:solidFill>
              </a:rPr>
              <a:t>our </a:t>
            </a:r>
            <a:r>
              <a:rPr lang="en-US" sz="2000" dirty="0" smtClean="0">
                <a:solidFill>
                  <a:prstClr val="black"/>
                </a:solidFill>
              </a:rPr>
              <a:t>online </a:t>
            </a:r>
            <a:r>
              <a:rPr lang="en-US" sz="2000" dirty="0">
                <a:solidFill>
                  <a:prstClr val="black"/>
                </a:solidFill>
              </a:rPr>
              <a:t>textbook </a:t>
            </a:r>
            <a:r>
              <a:rPr lang="en-US" sz="2000" dirty="0" smtClean="0">
                <a:solidFill>
                  <a:prstClr val="black"/>
                </a:solidFill>
              </a:rPr>
              <a:t>(same in hardcopy </a:t>
            </a:r>
            <a:r>
              <a:rPr lang="en-US" sz="2000" dirty="0">
                <a:solidFill>
                  <a:prstClr val="black"/>
                </a:solidFill>
              </a:rPr>
              <a:t>version) provides a helpful diagram of all these number sets and their relationships to each other. </a:t>
            </a:r>
            <a:r>
              <a:rPr lang="en-US" sz="2000" dirty="0" smtClean="0">
                <a:solidFill>
                  <a:prstClr val="black"/>
                </a:solidFill>
              </a:rPr>
              <a:t>Underneath </a:t>
            </a:r>
            <a:r>
              <a:rPr lang="en-US" sz="2000" dirty="0">
                <a:solidFill>
                  <a:prstClr val="black"/>
                </a:solidFill>
              </a:rPr>
              <a:t>this diagram </a:t>
            </a:r>
            <a:r>
              <a:rPr lang="en-US" sz="2000" dirty="0" smtClean="0">
                <a:solidFill>
                  <a:prstClr val="black"/>
                </a:solidFill>
              </a:rPr>
              <a:t>are </a:t>
            </a:r>
            <a:r>
              <a:rPr lang="en-US" sz="2000" dirty="0">
                <a:solidFill>
                  <a:prstClr val="black"/>
                </a:solidFill>
              </a:rPr>
              <a:t>some example problems </a:t>
            </a:r>
            <a:r>
              <a:rPr lang="en-US" sz="2000" dirty="0" smtClean="0">
                <a:solidFill>
                  <a:prstClr val="black"/>
                </a:solidFill>
              </a:rPr>
              <a:t>that </a:t>
            </a:r>
            <a:r>
              <a:rPr lang="en-US" sz="2000" dirty="0">
                <a:solidFill>
                  <a:prstClr val="black"/>
                </a:solidFill>
              </a:rPr>
              <a:t>will be useful in preparing to do the homework problems.</a:t>
            </a: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a:p>
            <a:pPr eaLnBrk="1" fontAlgn="base" hangingPunct="1">
              <a:spcBef>
                <a:spcPct val="50000"/>
              </a:spcBef>
              <a:spcAft>
                <a:spcPct val="0"/>
              </a:spcAft>
              <a:buClr>
                <a:srgbClr val="1F497D"/>
              </a:buClr>
              <a:buSzPct val="125000"/>
            </a:pPr>
            <a:endParaRPr lang="en-US" sz="2000" dirty="0">
              <a:solidFill>
                <a:prstClr val="black"/>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381125"/>
            <a:ext cx="7669167" cy="5400675"/>
          </a:xfrm>
          <a:prstGeom prst="rect">
            <a:avLst/>
          </a:prstGeom>
          <a:noFill/>
          <a:ln w="63500">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rot="16200000" flipH="1">
            <a:off x="1969294" y="4597401"/>
            <a:ext cx="1058863" cy="7302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8180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0480"/>
            <a:ext cx="8610600" cy="1036320"/>
          </a:xfrm>
        </p:spPr>
        <p:txBody>
          <a:bodyPr/>
          <a:lstStyle/>
          <a:p>
            <a:r>
              <a:rPr lang="en-US" sz="2800" b="1" dirty="0" smtClean="0">
                <a:solidFill>
                  <a:srgbClr val="0000FF"/>
                </a:solidFill>
              </a:rPr>
              <a:t>Sample problems with real numbers and subsets:</a:t>
            </a:r>
            <a:endParaRPr lang="en-US" sz="2800" b="1" dirty="0">
              <a:solidFill>
                <a:srgbClr val="0000FF"/>
              </a:solidFill>
            </a:endParaRPr>
          </a:p>
        </p:txBody>
      </p:sp>
      <p:sp>
        <p:nvSpPr>
          <p:cNvPr id="2" name="Slide Number Placeholder 1"/>
          <p:cNvSpPr>
            <a:spLocks noGrp="1"/>
          </p:cNvSpPr>
          <p:nvPr>
            <p:ph type="sldNum" sz="quarter" idx="12"/>
          </p:nvPr>
        </p:nvSpPr>
        <p:spPr/>
        <p:txBody>
          <a:bodyPr/>
          <a:lstStyle/>
          <a:p>
            <a:pPr>
              <a:defRPr/>
            </a:pPr>
            <a:fld id="{A4035FE3-D36D-4147-988D-5E26F97F159B}" type="slidenum">
              <a:rPr lang="en-US" smtClean="0">
                <a:solidFill>
                  <a:prstClr val="black">
                    <a:tint val="75000"/>
                  </a:prstClr>
                </a:solidFill>
              </a:rPr>
              <a:pPr>
                <a:defRPr/>
              </a:pPr>
              <a:t>15</a:t>
            </a:fld>
            <a:endParaRPr lang="en-US">
              <a:solidFill>
                <a:prstClr val="black">
                  <a:tint val="75000"/>
                </a:prst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1" y="914400"/>
            <a:ext cx="9278679"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57" y="2743200"/>
            <a:ext cx="411747"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6357" y="5391928"/>
            <a:ext cx="8077200" cy="1077218"/>
          </a:xfrm>
          <a:prstGeom prst="rect">
            <a:avLst/>
          </a:prstGeom>
          <a:noFill/>
          <a:ln w="25400">
            <a:solidFill>
              <a:srgbClr val="0000FF"/>
            </a:solidFill>
          </a:ln>
        </p:spPr>
        <p:txBody>
          <a:bodyPr wrap="square" rtlCol="0">
            <a:spAutoFit/>
          </a:bodyPr>
          <a:lstStyle/>
          <a:p>
            <a:r>
              <a:rPr lang="en-US" sz="3200" dirty="0" smtClean="0">
                <a:solidFill>
                  <a:prstClr val="black"/>
                </a:solidFill>
              </a:rPr>
              <a:t>What would be the answer if this question used the number </a:t>
            </a:r>
            <a:r>
              <a:rPr lang="en-US" sz="3200" b="1" dirty="0" smtClean="0">
                <a:solidFill>
                  <a:srgbClr val="0000FF"/>
                </a:solidFill>
              </a:rPr>
              <a:t>-18 </a:t>
            </a:r>
            <a:r>
              <a:rPr lang="en-US" sz="3200" dirty="0" smtClean="0">
                <a:solidFill>
                  <a:prstClr val="black"/>
                </a:solidFill>
              </a:rPr>
              <a:t>instead of 0?</a:t>
            </a:r>
            <a:endParaRPr lang="en-US" sz="3200" dirty="0">
              <a:solidFill>
                <a:prstClr val="black"/>
              </a:solidFill>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801" y="1897107"/>
            <a:ext cx="4430599" cy="2967038"/>
          </a:xfrm>
          <a:prstGeom prst="rect">
            <a:avLst/>
          </a:prstGeom>
          <a:noFill/>
          <a:ln w="25400">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bwMode="auto">
          <a:xfrm>
            <a:off x="3352800" y="2590799"/>
            <a:ext cx="381000" cy="227334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b="1" i="1" smtClean="0">
              <a:solidFill>
                <a:srgbClr val="C0504D"/>
              </a:solidFill>
              <a:latin typeface="Times New Roman" pitchFamily="18" charset="0"/>
            </a:endParaRPr>
          </a:p>
        </p:txBody>
      </p:sp>
    </p:spTree>
    <p:extLst>
      <p:ext uri="{BB962C8B-B14F-4D97-AF65-F5344CB8AC3E}">
        <p14:creationId xmlns:p14="http://schemas.microsoft.com/office/powerpoint/2010/main" val="6518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152400"/>
            <a:ext cx="8915400" cy="1219200"/>
          </a:xfrm>
        </p:spPr>
        <p:txBody>
          <a:bodyPr/>
          <a:lstStyle/>
          <a:p>
            <a:r>
              <a:rPr lang="en-US" sz="3600" b="1" dirty="0" smtClean="0">
                <a:solidFill>
                  <a:srgbClr val="0000FF"/>
                </a:solidFill>
              </a:rPr>
              <a:t>Which of the following statements are true?</a:t>
            </a:r>
            <a:endParaRPr lang="en-US" sz="3600" b="1" dirty="0">
              <a:solidFill>
                <a:srgbClr val="0000FF"/>
              </a:solidFill>
            </a:endParaRP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38200" y="1600200"/>
                <a:ext cx="8229600" cy="4525963"/>
              </a:xfrm>
            </p:spPr>
            <p:txBody>
              <a:bodyPr/>
              <a:lstStyle/>
              <a:p>
                <a:r>
                  <a:rPr lang="en-US" dirty="0" smtClean="0"/>
                  <a:t>A number can be negative and rational.</a:t>
                </a:r>
              </a:p>
              <a:p>
                <a:r>
                  <a:rPr lang="en-US" dirty="0" smtClean="0"/>
                  <a:t>All irrational numbers are real.</a:t>
                </a:r>
              </a:p>
              <a:p>
                <a:r>
                  <a:rPr lang="en-US" dirty="0" smtClean="0"/>
                  <a:t>All positive numbers are natural numbers.</a:t>
                </a:r>
              </a:p>
              <a:p>
                <a:r>
                  <a:rPr lang="en-US" dirty="0" smtClean="0"/>
                  <a:t>All natural numbers are positive.</a:t>
                </a:r>
              </a:p>
              <a:p>
                <a:r>
                  <a:rPr lang="en-US" dirty="0" smtClean="0"/>
                  <a:t>27 is a rational number.</a:t>
                </a:r>
              </a:p>
              <a:p>
                <a14:m>
                  <m:oMath xmlns:m="http://schemas.openxmlformats.org/officeDocument/2006/math">
                    <m:rad>
                      <m:radPr>
                        <m:degHide m:val="on"/>
                        <m:ctrlPr>
                          <a:rPr lang="en-US" i="1" smtClean="0">
                            <a:latin typeface="Cambria Math"/>
                          </a:rPr>
                        </m:ctrlPr>
                      </m:radPr>
                      <m:deg/>
                      <m:e>
                        <m:r>
                          <a:rPr lang="en-US" b="0" i="1" smtClean="0">
                            <a:latin typeface="Cambria Math"/>
                          </a:rPr>
                          <m:t>4</m:t>
                        </m:r>
                      </m:e>
                    </m:rad>
                  </m:oMath>
                </a14:m>
                <a:r>
                  <a:rPr lang="en-US" dirty="0" smtClean="0"/>
                  <a:t> is an irrational number.</a:t>
                </a:r>
              </a:p>
              <a:p>
                <a:r>
                  <a:rPr lang="en-US" dirty="0" smtClean="0"/>
                  <a:t>-7 is a whole number.</a:t>
                </a:r>
              </a:p>
              <a:p>
                <a:r>
                  <a:rPr lang="en-US" dirty="0" smtClean="0"/>
                  <a:t>-5/3 is both rational and real.</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38200" y="1600200"/>
                <a:ext cx="8229600" cy="4525963"/>
              </a:xfrm>
              <a:blipFill rotWithShape="1">
                <a:blip r:embed="rId2"/>
                <a:stretch>
                  <a:fillRect l="-1704" t="-1752" b="-903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A4035FE3-D36D-4147-988D-5E26F97F159B}" type="slidenum">
              <a:rPr lang="en-US" smtClean="0">
                <a:solidFill>
                  <a:prstClr val="black">
                    <a:tint val="75000"/>
                  </a:prstClr>
                </a:solidFill>
              </a:rPr>
              <a:pPr>
                <a:defRPr/>
              </a:pPr>
              <a:t>16</a:t>
            </a:fld>
            <a:endParaRPr lang="en-US">
              <a:solidFill>
                <a:prstClr val="black">
                  <a:tint val="75000"/>
                </a:prstClr>
              </a:solidFill>
            </a:endParaRPr>
          </a:p>
        </p:txBody>
      </p:sp>
      <p:sp>
        <p:nvSpPr>
          <p:cNvPr id="9" name="Content Placeholder 5"/>
          <p:cNvSpPr txBox="1">
            <a:spLocks/>
          </p:cNvSpPr>
          <p:nvPr/>
        </p:nvSpPr>
        <p:spPr bwMode="auto">
          <a:xfrm>
            <a:off x="152400" y="1600200"/>
            <a:ext cx="53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smtClean="0">
                <a:solidFill>
                  <a:srgbClr val="FF0000"/>
                </a:solidFill>
              </a:rPr>
              <a:t>T</a:t>
            </a:r>
          </a:p>
          <a:p>
            <a:pPr marL="0" indent="0">
              <a:buFont typeface="Arial" charset="0"/>
              <a:buNone/>
            </a:pPr>
            <a:r>
              <a:rPr lang="en-US" b="1" dirty="0" smtClean="0">
                <a:solidFill>
                  <a:srgbClr val="FF0000"/>
                </a:solidFill>
              </a:rPr>
              <a:t>T</a:t>
            </a:r>
          </a:p>
          <a:p>
            <a:pPr marL="0" indent="0">
              <a:buFont typeface="Arial" charset="0"/>
              <a:buNone/>
            </a:pPr>
            <a:r>
              <a:rPr lang="en-US" b="1" dirty="0" smtClean="0">
                <a:solidFill>
                  <a:srgbClr val="FF0000"/>
                </a:solidFill>
              </a:rPr>
              <a:t>F</a:t>
            </a:r>
          </a:p>
          <a:p>
            <a:pPr marL="0" indent="0">
              <a:buFont typeface="Arial" charset="0"/>
              <a:buNone/>
            </a:pPr>
            <a:r>
              <a:rPr lang="en-US" b="1" dirty="0" smtClean="0">
                <a:solidFill>
                  <a:srgbClr val="FF0000"/>
                </a:solidFill>
              </a:rPr>
              <a:t>T</a:t>
            </a:r>
          </a:p>
          <a:p>
            <a:pPr marL="0" indent="0">
              <a:buFont typeface="Arial" charset="0"/>
              <a:buNone/>
            </a:pPr>
            <a:r>
              <a:rPr lang="en-US" b="1" dirty="0" smtClean="0">
                <a:solidFill>
                  <a:srgbClr val="FF0000"/>
                </a:solidFill>
              </a:rPr>
              <a:t>T</a:t>
            </a:r>
          </a:p>
          <a:p>
            <a:pPr marL="0" indent="0">
              <a:buFont typeface="Arial" charset="0"/>
              <a:buNone/>
            </a:pPr>
            <a:r>
              <a:rPr lang="en-US" b="1" dirty="0" smtClean="0">
                <a:solidFill>
                  <a:srgbClr val="FF0000"/>
                </a:solidFill>
              </a:rPr>
              <a:t>F</a:t>
            </a:r>
          </a:p>
          <a:p>
            <a:pPr marL="0" indent="0">
              <a:buFont typeface="Arial" charset="0"/>
              <a:buNone/>
            </a:pPr>
            <a:r>
              <a:rPr lang="en-US" b="1" dirty="0" smtClean="0">
                <a:solidFill>
                  <a:srgbClr val="FF0000"/>
                </a:solidFill>
              </a:rPr>
              <a:t>F</a:t>
            </a:r>
          </a:p>
          <a:p>
            <a:pPr marL="0" indent="0">
              <a:buFont typeface="Arial" charset="0"/>
              <a:buNone/>
            </a:pPr>
            <a:r>
              <a:rPr lang="en-US" b="1" dirty="0" smtClean="0">
                <a:solidFill>
                  <a:srgbClr val="FF0000"/>
                </a:solidFill>
              </a:rPr>
              <a:t>T</a:t>
            </a:r>
            <a:endParaRPr lang="en-US" b="1" dirty="0">
              <a:solidFill>
                <a:srgbClr val="FF0000"/>
              </a:solidFill>
            </a:endParaRPr>
          </a:p>
        </p:txBody>
      </p:sp>
    </p:spTree>
    <p:extLst>
      <p:ext uri="{BB962C8B-B14F-4D97-AF65-F5344CB8AC3E}">
        <p14:creationId xmlns:p14="http://schemas.microsoft.com/office/powerpoint/2010/main" val="1819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6211" y="33337"/>
            <a:ext cx="8305800" cy="1828800"/>
          </a:xfrm>
        </p:spPr>
        <p:txBody>
          <a:bodyPr/>
          <a:lstStyle/>
          <a:p>
            <a:pPr eaLnBrk="1" hangingPunct="1">
              <a:lnSpc>
                <a:spcPct val="80000"/>
              </a:lnSpc>
              <a:buFontTx/>
              <a:buNone/>
            </a:pPr>
            <a:r>
              <a:rPr lang="en-US" sz="2800" b="1" u="sng" dirty="0" smtClean="0">
                <a:solidFill>
                  <a:srgbClr val="FF0000"/>
                </a:solidFill>
              </a:rPr>
              <a:t>REMEMBER: </a:t>
            </a:r>
            <a:r>
              <a:rPr lang="en-US" sz="2400" dirty="0" smtClean="0"/>
              <a:t>Even if you get a problem wrong on each of your three tries, you can still go back and do it again by clicking </a:t>
            </a:r>
            <a:r>
              <a:rPr lang="en-US" sz="2400" b="1" dirty="0" smtClean="0">
                <a:solidFill>
                  <a:srgbClr val="FF9900"/>
                </a:solidFill>
              </a:rPr>
              <a:t>“similar exercise”</a:t>
            </a:r>
            <a:r>
              <a:rPr lang="en-US" sz="2400" b="1" dirty="0" smtClean="0"/>
              <a:t> </a:t>
            </a:r>
            <a:r>
              <a:rPr lang="en-US" sz="2400" dirty="0" smtClean="0"/>
              <a:t>at the bottom of the exercise box. </a:t>
            </a:r>
            <a:r>
              <a:rPr lang="en-US" sz="2400" dirty="0" smtClean="0">
                <a:solidFill>
                  <a:srgbClr val="FF0000"/>
                </a:solidFill>
              </a:rPr>
              <a:t>You can do this nine times, for a total of 30 tries (3 tries at each of 10 different </a:t>
            </a:r>
            <a:r>
              <a:rPr lang="en-US" sz="2400" dirty="0" smtClean="0">
                <a:solidFill>
                  <a:srgbClr val="FF0000"/>
                </a:solidFill>
              </a:rPr>
              <a:t>problems). </a:t>
            </a:r>
            <a:endParaRPr lang="en-US" sz="2800" b="1" i="1" dirty="0" smtClean="0">
              <a:solidFill>
                <a:srgbClr val="008000"/>
              </a:solidFill>
            </a:endParaRPr>
          </a:p>
          <a:p>
            <a:pPr eaLnBrk="1" hangingPunct="1">
              <a:lnSpc>
                <a:spcPct val="80000"/>
              </a:lnSpc>
              <a:buFontTx/>
              <a:buNone/>
            </a:pPr>
            <a:endParaRPr lang="en-US" dirty="0" smtClean="0"/>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61531" y="1367720"/>
            <a:ext cx="561975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2399" y="2057400"/>
            <a:ext cx="4953001" cy="2431435"/>
          </a:xfrm>
          <a:prstGeom prst="rect">
            <a:avLst/>
          </a:prstGeom>
          <a:solidFill>
            <a:srgbClr val="FFFF00"/>
          </a:solidFill>
          <a:ln w="63500">
            <a:solidFill>
              <a:srgbClr val="FF0000"/>
            </a:solidFill>
          </a:ln>
        </p:spPr>
        <p:txBody>
          <a:bodyPr wrap="square" rtlCol="0">
            <a:spAutoFit/>
          </a:bodyPr>
          <a:lstStyle/>
          <a:p>
            <a:pPr algn="ctr"/>
            <a:r>
              <a:rPr lang="en-US" sz="4000" b="1" i="1" dirty="0">
                <a:solidFill>
                  <a:srgbClr val="008000"/>
                </a:solidFill>
              </a:rPr>
              <a:t>You should always work to get </a:t>
            </a:r>
            <a:r>
              <a:rPr lang="en-US" sz="5400" b="1" i="1" dirty="0">
                <a:solidFill>
                  <a:srgbClr val="FF0000"/>
                </a:solidFill>
              </a:rPr>
              <a:t>100% </a:t>
            </a:r>
            <a:r>
              <a:rPr lang="en-US" sz="5400" b="1" i="1" dirty="0" smtClean="0">
                <a:solidFill>
                  <a:srgbClr val="FF0000"/>
                </a:solidFill>
              </a:rPr>
              <a:t>        </a:t>
            </a:r>
            <a:r>
              <a:rPr lang="en-US" sz="4000" b="1" i="1" dirty="0" smtClean="0">
                <a:solidFill>
                  <a:srgbClr val="008000"/>
                </a:solidFill>
              </a:rPr>
              <a:t>on </a:t>
            </a:r>
            <a:r>
              <a:rPr lang="en-US" sz="4000" b="1" i="1" dirty="0">
                <a:solidFill>
                  <a:srgbClr val="008000"/>
                </a:solidFill>
              </a:rPr>
              <a:t>each assignment! </a:t>
            </a:r>
          </a:p>
          <a:p>
            <a:endParaRPr lang="en-US" dirty="0"/>
          </a:p>
        </p:txBody>
      </p:sp>
    </p:spTree>
    <p:extLst>
      <p:ext uri="{BB962C8B-B14F-4D97-AF65-F5344CB8AC3E}">
        <p14:creationId xmlns:p14="http://schemas.microsoft.com/office/powerpoint/2010/main" val="2966240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228600" y="914400"/>
            <a:ext cx="8686800" cy="4724400"/>
          </a:xfrm>
        </p:spPr>
        <p:txBody>
          <a:bodyPr/>
          <a:lstStyle/>
          <a:p>
            <a:pPr eaLnBrk="1" hangingPunct="1">
              <a:buFontTx/>
              <a:buNone/>
            </a:pPr>
            <a:r>
              <a:rPr lang="en-US" dirty="0" smtClean="0"/>
              <a:t>The assignment on this material (HW 1.3B/1.2) is due at the start of class tomorrow. You’ll have time to get started on it in class now, but you won’t have time to finish it in class.</a:t>
            </a:r>
          </a:p>
          <a:p>
            <a:pPr eaLnBrk="1" hangingPunct="1">
              <a:buFontTx/>
              <a:buNone/>
            </a:pPr>
            <a:r>
              <a:rPr lang="en-US" sz="2400" b="1" i="1" u="sng" dirty="0" smtClean="0">
                <a:solidFill>
                  <a:srgbClr val="FF0000"/>
                </a:solidFill>
              </a:rPr>
              <a:t>(You should do these problems by hand, without a calculator.)</a:t>
            </a:r>
            <a:endParaRPr lang="en-US" sz="2400" b="1" i="1" u="sng" dirty="0">
              <a:solidFill>
                <a:srgbClr val="FF0000"/>
              </a:solidFill>
            </a:endParaRPr>
          </a:p>
          <a:p>
            <a:pPr algn="ctr" eaLnBrk="1" hangingPunct="1">
              <a:buFontTx/>
              <a:buNone/>
            </a:pPr>
            <a:endParaRPr lang="en-US" sz="1400" b="1" dirty="0"/>
          </a:p>
          <a:p>
            <a:pPr eaLnBrk="1" hangingPunct="1">
              <a:buFontTx/>
              <a:buNone/>
            </a:pPr>
            <a:endParaRPr lang="en-US" b="1" dirty="0" smtClean="0"/>
          </a:p>
          <a:p>
            <a:pPr eaLnBrk="1" hangingPunct="1">
              <a:buFontTx/>
              <a:buNone/>
            </a:pPr>
            <a:endParaRPr lang="en-US" sz="5400" dirty="0" smtClean="0"/>
          </a:p>
          <a:p>
            <a:pPr eaLnBrk="1" hangingPunct="1">
              <a:buFontTx/>
              <a:buNone/>
            </a:pPr>
            <a:endParaRPr lang="en-US" sz="5400" dirty="0" smtClean="0"/>
          </a:p>
        </p:txBody>
      </p:sp>
    </p:spTree>
    <p:extLst>
      <p:ext uri="{BB962C8B-B14F-4D97-AF65-F5344CB8AC3E}">
        <p14:creationId xmlns:p14="http://schemas.microsoft.com/office/powerpoint/2010/main" val="399323793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98945" y="16158"/>
            <a:ext cx="8077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fontAlgn="base" hangingPunct="1">
              <a:spcBef>
                <a:spcPct val="0"/>
              </a:spcBef>
              <a:spcAft>
                <a:spcPct val="0"/>
              </a:spcAft>
            </a:pPr>
            <a:r>
              <a:rPr lang="en-US" sz="5400" dirty="0">
                <a:solidFill>
                  <a:prstClr val="black"/>
                </a:solidFill>
                <a:cs typeface="Arial" charset="0"/>
              </a:rPr>
              <a:t>You may </a:t>
            </a:r>
            <a:r>
              <a:rPr lang="en-US" sz="5400" dirty="0" smtClean="0">
                <a:solidFill>
                  <a:prstClr val="black"/>
                </a:solidFill>
                <a:cs typeface="Arial" charset="0"/>
              </a:rPr>
              <a:t>now </a:t>
            </a:r>
            <a:r>
              <a:rPr lang="en-US" sz="5400" u="sng" dirty="0" smtClean="0">
                <a:solidFill>
                  <a:srgbClr val="FF0000"/>
                </a:solidFill>
                <a:cs typeface="Arial" charset="0"/>
              </a:rPr>
              <a:t>OPEN</a:t>
            </a:r>
            <a:r>
              <a:rPr lang="en-US" sz="5400" dirty="0" smtClean="0">
                <a:solidFill>
                  <a:srgbClr val="FF0000"/>
                </a:solidFill>
                <a:cs typeface="Arial" charset="0"/>
              </a:rPr>
              <a:t> </a:t>
            </a:r>
            <a:endParaRPr lang="en-US" sz="5400" dirty="0">
              <a:solidFill>
                <a:srgbClr val="FF0000"/>
              </a:solidFill>
              <a:cs typeface="Arial" charset="0"/>
            </a:endParaRPr>
          </a:p>
          <a:p>
            <a:pPr algn="ctr" eaLnBrk="1" fontAlgn="base" hangingPunct="1">
              <a:spcBef>
                <a:spcPct val="0"/>
              </a:spcBef>
              <a:spcAft>
                <a:spcPct val="0"/>
              </a:spcAft>
            </a:pPr>
            <a:r>
              <a:rPr lang="en-US" sz="5400" dirty="0">
                <a:solidFill>
                  <a:prstClr val="black"/>
                </a:solidFill>
                <a:cs typeface="Arial" charset="0"/>
              </a:rPr>
              <a:t>your LAPTOPS</a:t>
            </a:r>
          </a:p>
          <a:p>
            <a:pPr algn="ctr" eaLnBrk="1" fontAlgn="base" hangingPunct="1">
              <a:spcBef>
                <a:spcPct val="0"/>
              </a:spcBef>
              <a:spcAft>
                <a:spcPct val="0"/>
              </a:spcAft>
            </a:pPr>
            <a:r>
              <a:rPr lang="en-US" sz="4800" dirty="0">
                <a:solidFill>
                  <a:prstClr val="black"/>
                </a:solidFill>
                <a:cs typeface="Arial" charset="0"/>
              </a:rPr>
              <a:t>and begin working on the homework assignment.</a:t>
            </a:r>
          </a:p>
          <a:p>
            <a:pPr algn="ctr" eaLnBrk="1" fontAlgn="base" hangingPunct="1">
              <a:spcBef>
                <a:spcPct val="0"/>
              </a:spcBef>
              <a:spcAft>
                <a:spcPct val="0"/>
              </a:spcAft>
            </a:pPr>
            <a:endParaRPr lang="en-US" sz="2400" dirty="0">
              <a:solidFill>
                <a:prstClr val="black"/>
              </a:solidFill>
              <a:cs typeface="Arial" charset="0"/>
            </a:endParaRPr>
          </a:p>
        </p:txBody>
      </p:sp>
      <p:sp>
        <p:nvSpPr>
          <p:cNvPr id="4" name="Rectangle 3"/>
          <p:cNvSpPr/>
          <p:nvPr/>
        </p:nvSpPr>
        <p:spPr>
          <a:xfrm>
            <a:off x="398201" y="3521837"/>
            <a:ext cx="8478688" cy="3046988"/>
          </a:xfrm>
          <a:prstGeom prst="rect">
            <a:avLst/>
          </a:prstGeom>
        </p:spPr>
        <p:txBody>
          <a:bodyPr wrap="square">
            <a:spAutoFit/>
          </a:bodyPr>
          <a:lstStyle/>
          <a:p>
            <a:pPr fontAlgn="base">
              <a:spcBef>
                <a:spcPct val="0"/>
              </a:spcBef>
              <a:spcAft>
                <a:spcPct val="0"/>
              </a:spcAft>
            </a:pPr>
            <a:r>
              <a:rPr lang="en-US" sz="3200" b="1" dirty="0">
                <a:solidFill>
                  <a:prstClr val="black"/>
                </a:solidFill>
                <a:cs typeface="Arial" charset="0"/>
              </a:rPr>
              <a:t>We expect all students to stay in the classroom to work on your homework till the end of the 55-minute class period. </a:t>
            </a:r>
            <a:r>
              <a:rPr lang="en-US" sz="3200" b="1" dirty="0">
                <a:solidFill>
                  <a:srgbClr val="FF0000"/>
                </a:solidFill>
                <a:cs typeface="Arial" charset="0"/>
              </a:rPr>
              <a:t>If you have already finished the homework assignment for today’s section, you should work ahead on the next one or work on the next practice quiz/test. </a:t>
            </a:r>
            <a:endParaRPr lang="en-US" sz="3200" dirty="0">
              <a:solidFill>
                <a:prstClr val="black"/>
              </a:solidFill>
              <a:latin typeface="Arial" charset="0"/>
              <a:cs typeface="Arial" charset="0"/>
            </a:endParaRPr>
          </a:p>
        </p:txBody>
      </p:sp>
    </p:spTree>
    <p:extLst>
      <p:ext uri="{BB962C8B-B14F-4D97-AF65-F5344CB8AC3E}">
        <p14:creationId xmlns:p14="http://schemas.microsoft.com/office/powerpoint/2010/main" val="2270021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457200" y="0"/>
            <a:ext cx="8208963" cy="602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90000"/>
              </a:lnSpc>
              <a:spcBef>
                <a:spcPct val="20000"/>
              </a:spcBef>
              <a:spcAft>
                <a:spcPct val="0"/>
              </a:spcAft>
              <a:buClr>
                <a:srgbClr val="1F497D"/>
              </a:buClr>
              <a:buSzPct val="125000"/>
            </a:pPr>
            <a:r>
              <a:rPr lang="en-US" sz="2800" dirty="0" smtClean="0">
                <a:solidFill>
                  <a:prstClr val="black"/>
                </a:solidFill>
              </a:rPr>
              <a:t>Yesterday we worked on </a:t>
            </a:r>
            <a:r>
              <a:rPr lang="en-US" sz="2800" b="1" dirty="0" smtClean="0">
                <a:solidFill>
                  <a:srgbClr val="0000FF"/>
                </a:solidFill>
              </a:rPr>
              <a:t>multiplying and dividing </a:t>
            </a:r>
            <a:r>
              <a:rPr lang="en-US" sz="2800" dirty="0" smtClean="0">
                <a:solidFill>
                  <a:prstClr val="black"/>
                </a:solidFill>
              </a:rPr>
              <a:t>fractions. Now </a:t>
            </a:r>
            <a:r>
              <a:rPr lang="en-US" sz="2800" dirty="0">
                <a:solidFill>
                  <a:prstClr val="black"/>
                </a:solidFill>
              </a:rPr>
              <a:t>we’ll move on to </a:t>
            </a:r>
            <a:r>
              <a:rPr lang="en-US" sz="2800" b="1" dirty="0">
                <a:solidFill>
                  <a:srgbClr val="FF0000"/>
                </a:solidFill>
              </a:rPr>
              <a:t>adding and subtracting </a:t>
            </a:r>
            <a:r>
              <a:rPr lang="en-US" sz="2800" b="1" dirty="0" smtClean="0">
                <a:solidFill>
                  <a:srgbClr val="FF0000"/>
                </a:solidFill>
              </a:rPr>
              <a:t>fractions</a:t>
            </a:r>
            <a:r>
              <a:rPr lang="en-US" sz="2800" dirty="0" smtClean="0">
                <a:solidFill>
                  <a:prstClr val="black"/>
                </a:solidFill>
              </a:rPr>
              <a:t>.</a:t>
            </a:r>
          </a:p>
          <a:p>
            <a:pPr eaLnBrk="1" fontAlgn="base" hangingPunct="1">
              <a:lnSpc>
                <a:spcPct val="90000"/>
              </a:lnSpc>
              <a:spcBef>
                <a:spcPct val="20000"/>
              </a:spcBef>
              <a:spcAft>
                <a:spcPct val="0"/>
              </a:spcAft>
              <a:buClr>
                <a:srgbClr val="1F497D"/>
              </a:buClr>
              <a:buSzPct val="125000"/>
            </a:pPr>
            <a:endParaRPr lang="en-US" sz="1200" dirty="0" smtClean="0">
              <a:solidFill>
                <a:prstClr val="black"/>
              </a:solidFill>
            </a:endParaRPr>
          </a:p>
          <a:p>
            <a:pPr eaLnBrk="1" fontAlgn="base" hangingPunct="1">
              <a:lnSpc>
                <a:spcPct val="90000"/>
              </a:lnSpc>
              <a:spcBef>
                <a:spcPct val="20000"/>
              </a:spcBef>
              <a:spcAft>
                <a:spcPct val="0"/>
              </a:spcAft>
              <a:buClr>
                <a:srgbClr val="1F497D"/>
              </a:buClr>
              <a:buSzPct val="125000"/>
            </a:pPr>
            <a:r>
              <a:rPr lang="en-US" sz="2800" dirty="0" smtClean="0">
                <a:solidFill>
                  <a:prstClr val="black"/>
                </a:solidFill>
              </a:rPr>
              <a:t>This is </a:t>
            </a:r>
            <a:r>
              <a:rPr lang="en-US" sz="2800" dirty="0">
                <a:solidFill>
                  <a:prstClr val="black"/>
                </a:solidFill>
              </a:rPr>
              <a:t>usually a little more work than multiplying or dividing fractions, because before you add or subtract, both fractions have to be converted so they have the </a:t>
            </a:r>
            <a:r>
              <a:rPr lang="en-US" sz="2800" b="1" dirty="0">
                <a:solidFill>
                  <a:srgbClr val="FF0000"/>
                </a:solidFill>
              </a:rPr>
              <a:t>same denominator</a:t>
            </a:r>
            <a:r>
              <a:rPr lang="en-US" sz="2800" dirty="0">
                <a:solidFill>
                  <a:prstClr val="black"/>
                </a:solidFill>
              </a:rPr>
              <a:t>.</a:t>
            </a:r>
          </a:p>
          <a:p>
            <a:pPr eaLnBrk="1" fontAlgn="base" hangingPunct="1">
              <a:lnSpc>
                <a:spcPct val="90000"/>
              </a:lnSpc>
              <a:spcBef>
                <a:spcPct val="20000"/>
              </a:spcBef>
              <a:spcAft>
                <a:spcPct val="0"/>
              </a:spcAft>
              <a:buClr>
                <a:srgbClr val="1F497D"/>
              </a:buClr>
              <a:buSzPct val="125000"/>
            </a:pPr>
            <a:endParaRPr lang="en-US" sz="1200" dirty="0">
              <a:solidFill>
                <a:prstClr val="black"/>
              </a:solidFill>
            </a:endParaRPr>
          </a:p>
          <a:p>
            <a:pPr eaLnBrk="1" fontAlgn="base" hangingPunct="1">
              <a:lnSpc>
                <a:spcPct val="90000"/>
              </a:lnSpc>
              <a:spcBef>
                <a:spcPct val="20000"/>
              </a:spcBef>
              <a:spcAft>
                <a:spcPct val="0"/>
              </a:spcAft>
              <a:buClr>
                <a:srgbClr val="1F497D"/>
              </a:buClr>
              <a:buSzPct val="125000"/>
            </a:pPr>
            <a:r>
              <a:rPr lang="en-US" sz="2800" b="1" dirty="0">
                <a:solidFill>
                  <a:srgbClr val="0000FF"/>
                </a:solidFill>
              </a:rPr>
              <a:t>If your two fractions already have the same denominator</a:t>
            </a:r>
            <a:r>
              <a:rPr lang="en-US" sz="2800" dirty="0">
                <a:solidFill>
                  <a:prstClr val="black"/>
                </a:solidFill>
              </a:rPr>
              <a:t>, just add (or subtract) the numerators and put the result over that </a:t>
            </a:r>
            <a:r>
              <a:rPr lang="en-US" sz="2800" dirty="0" smtClean="0">
                <a:solidFill>
                  <a:prstClr val="black"/>
                </a:solidFill>
              </a:rPr>
              <a:t>denominator. Some examples:</a:t>
            </a:r>
            <a:endParaRPr lang="en-US" sz="2800" dirty="0">
              <a:solidFill>
                <a:prstClr val="black"/>
              </a:solidFill>
            </a:endParaRPr>
          </a:p>
          <a:p>
            <a:pPr lvl="1" eaLnBrk="1" fontAlgn="base" hangingPunct="1">
              <a:lnSpc>
                <a:spcPct val="90000"/>
              </a:lnSpc>
              <a:spcBef>
                <a:spcPct val="20000"/>
              </a:spcBef>
              <a:spcAft>
                <a:spcPct val="0"/>
              </a:spcAft>
              <a:buClr>
                <a:srgbClr val="1F497D"/>
              </a:buClr>
              <a:buFontTx/>
              <a:buChar char="•"/>
            </a:pPr>
            <a:endParaRPr lang="en-US" sz="2800" dirty="0">
              <a:solidFill>
                <a:prstClr val="black"/>
              </a:solidFill>
            </a:endParaRPr>
          </a:p>
          <a:p>
            <a:pPr lvl="1" eaLnBrk="1" fontAlgn="base" hangingPunct="1">
              <a:lnSpc>
                <a:spcPct val="90000"/>
              </a:lnSpc>
              <a:spcBef>
                <a:spcPct val="20000"/>
              </a:spcBef>
              <a:spcAft>
                <a:spcPct val="0"/>
              </a:spcAft>
              <a:buClr>
                <a:srgbClr val="1F497D"/>
              </a:buClr>
            </a:pPr>
            <a:endParaRPr lang="en-US" sz="2800" dirty="0">
              <a:solidFill>
                <a:prstClr val="black"/>
              </a:solidFill>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300213228"/>
              </p:ext>
            </p:extLst>
          </p:nvPr>
        </p:nvGraphicFramePr>
        <p:xfrm>
          <a:off x="665163" y="4905164"/>
          <a:ext cx="3060340" cy="928958"/>
        </p:xfrm>
        <a:graphic>
          <a:graphicData uri="http://schemas.openxmlformats.org/presentationml/2006/ole">
            <mc:AlternateContent xmlns:mc="http://schemas.openxmlformats.org/markup-compatibility/2006">
              <mc:Choice xmlns:v="urn:schemas-microsoft-com:vml" Requires="v">
                <p:oleObj spid="_x0000_s9258" name="Equation" r:id="rId3" imgW="1295280" imgH="393480" progId="Equation.3">
                  <p:embed/>
                </p:oleObj>
              </mc:Choice>
              <mc:Fallback>
                <p:oleObj name="Equation" r:id="rId3" imgW="1295280" imgH="393480" progId="Equation.3">
                  <p:embed/>
                  <p:pic>
                    <p:nvPicPr>
                      <p:cNvPr id="0" name=""/>
                      <p:cNvPicPr>
                        <a:picLocks noChangeAspect="1" noChangeArrowheads="1"/>
                      </p:cNvPicPr>
                      <p:nvPr/>
                    </p:nvPicPr>
                    <p:blipFill>
                      <a:blip r:embed="rId4"/>
                      <a:srcRect/>
                      <a:stretch>
                        <a:fillRect/>
                      </a:stretch>
                    </p:blipFill>
                    <p:spPr bwMode="auto">
                      <a:xfrm>
                        <a:off x="665163" y="4905164"/>
                        <a:ext cx="3060340" cy="928958"/>
                      </a:xfrm>
                      <a:prstGeom prst="rect">
                        <a:avLst/>
                      </a:prstGeom>
                      <a:noFill/>
                      <a:ln>
                        <a:noFill/>
                      </a:ln>
                      <a:effectLst/>
                      <a:extLst/>
                    </p:spPr>
                  </p:pic>
                </p:oleObj>
              </mc:Fallback>
            </mc:AlternateContent>
          </a:graphicData>
        </a:graphic>
      </p:graphicFrame>
      <p:graphicFrame>
        <p:nvGraphicFramePr>
          <p:cNvPr id="1027" name="Object 4"/>
          <p:cNvGraphicFramePr>
            <a:graphicFrameLocks noChangeAspect="1"/>
          </p:cNvGraphicFramePr>
          <p:nvPr>
            <p:extLst>
              <p:ext uri="{D42A27DB-BD31-4B8C-83A1-F6EECF244321}">
                <p14:modId xmlns:p14="http://schemas.microsoft.com/office/powerpoint/2010/main" val="3595284653"/>
              </p:ext>
            </p:extLst>
          </p:nvPr>
        </p:nvGraphicFramePr>
        <p:xfrm>
          <a:off x="5076056" y="4941168"/>
          <a:ext cx="3253556" cy="924119"/>
        </p:xfrm>
        <a:graphic>
          <a:graphicData uri="http://schemas.openxmlformats.org/presentationml/2006/ole">
            <mc:AlternateContent xmlns:mc="http://schemas.openxmlformats.org/markup-compatibility/2006">
              <mc:Choice xmlns:v="urn:schemas-microsoft-com:vml" Requires="v">
                <p:oleObj spid="_x0000_s9259" name="Equation" r:id="rId5" imgW="1384200" imgH="393480" progId="Equation.3">
                  <p:embed/>
                </p:oleObj>
              </mc:Choice>
              <mc:Fallback>
                <p:oleObj name="Equation" r:id="rId5" imgW="1384200" imgH="393480" progId="Equation.3">
                  <p:embed/>
                  <p:pic>
                    <p:nvPicPr>
                      <p:cNvPr id="0" name=""/>
                      <p:cNvPicPr>
                        <a:picLocks noChangeAspect="1" noChangeArrowheads="1"/>
                      </p:cNvPicPr>
                      <p:nvPr/>
                    </p:nvPicPr>
                    <p:blipFill>
                      <a:blip r:embed="rId6"/>
                      <a:srcRect/>
                      <a:stretch>
                        <a:fillRect/>
                      </a:stretch>
                    </p:blipFill>
                    <p:spPr bwMode="auto">
                      <a:xfrm>
                        <a:off x="5076056" y="4941168"/>
                        <a:ext cx="3253556" cy="924119"/>
                      </a:xfrm>
                      <a:prstGeom prst="rect">
                        <a:avLst/>
                      </a:prstGeom>
                      <a:noFill/>
                      <a:ln>
                        <a:noFill/>
                      </a:ln>
                      <a:effectLst/>
                      <a:extLst/>
                    </p:spPr>
                  </p:pic>
                </p:oleObj>
              </mc:Fallback>
            </mc:AlternateContent>
          </a:graphicData>
        </a:graphic>
      </p:graphicFrame>
      <p:sp>
        <p:nvSpPr>
          <p:cNvPr id="2" name="TextBox 1"/>
          <p:cNvSpPr txBox="1"/>
          <p:nvPr/>
        </p:nvSpPr>
        <p:spPr>
          <a:xfrm>
            <a:off x="2591780" y="6021288"/>
            <a:ext cx="3570208" cy="646331"/>
          </a:xfrm>
          <a:prstGeom prst="rect">
            <a:avLst/>
          </a:prstGeom>
          <a:noFill/>
        </p:spPr>
        <p:txBody>
          <a:bodyPr wrap="none" rtlCol="0">
            <a:spAutoFit/>
          </a:bodyPr>
          <a:lstStyle/>
          <a:p>
            <a:pPr fontAlgn="base">
              <a:spcBef>
                <a:spcPct val="0"/>
              </a:spcBef>
              <a:spcAft>
                <a:spcPct val="0"/>
              </a:spcAft>
            </a:pPr>
            <a:r>
              <a:rPr lang="en-US" b="1" dirty="0" smtClean="0">
                <a:solidFill>
                  <a:srgbClr val="FF0000"/>
                </a:solidFill>
                <a:latin typeface="Arial" charset="0"/>
                <a:cs typeface="Arial" charset="0"/>
              </a:rPr>
              <a:t>Are these answers simplified? </a:t>
            </a:r>
          </a:p>
          <a:p>
            <a:pPr fontAlgn="base">
              <a:spcBef>
                <a:spcPct val="0"/>
              </a:spcBef>
              <a:spcAft>
                <a:spcPct val="0"/>
              </a:spcAft>
            </a:pPr>
            <a:r>
              <a:rPr lang="en-US" b="1" dirty="0" smtClean="0">
                <a:solidFill>
                  <a:srgbClr val="FF0000"/>
                </a:solidFill>
                <a:latin typeface="Arial" charset="0"/>
                <a:cs typeface="Arial" charset="0"/>
              </a:rPr>
              <a:t>How would you check that?</a:t>
            </a:r>
            <a:endParaRPr lang="en-US" b="1" dirty="0">
              <a:solidFill>
                <a:srgbClr val="FF0000"/>
              </a:solidFill>
              <a:latin typeface="Arial" charset="0"/>
              <a:cs typeface="Arial" charset="0"/>
            </a:endParaRPr>
          </a:p>
        </p:txBody>
      </p:sp>
      <p:sp>
        <p:nvSpPr>
          <p:cNvPr id="3" name="Rectangle 2"/>
          <p:cNvSpPr/>
          <p:nvPr/>
        </p:nvSpPr>
        <p:spPr>
          <a:xfrm>
            <a:off x="1871700" y="4941168"/>
            <a:ext cx="2052228" cy="90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7" name="Rectangle 6"/>
          <p:cNvSpPr/>
          <p:nvPr/>
        </p:nvSpPr>
        <p:spPr>
          <a:xfrm>
            <a:off x="6336196" y="5013176"/>
            <a:ext cx="2052228" cy="90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2705604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300038" y="268196"/>
            <a:ext cx="85074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4000" b="1" u="sng" dirty="0">
                <a:solidFill>
                  <a:prstClr val="black"/>
                </a:solidFill>
              </a:rPr>
              <a:t>Example from today’s homework</a:t>
            </a:r>
            <a:r>
              <a:rPr lang="en-US" sz="4000" b="1" dirty="0">
                <a:solidFill>
                  <a:prstClr val="black"/>
                </a:solidFill>
              </a:rPr>
              <a:t>:</a:t>
            </a:r>
          </a:p>
          <a:p>
            <a:pPr eaLnBrk="1" fontAlgn="base" hangingPunct="1">
              <a:spcBef>
                <a:spcPct val="0"/>
              </a:spcBef>
              <a:spcAft>
                <a:spcPct val="0"/>
              </a:spcAft>
            </a:pPr>
            <a:endParaRPr lang="en-US" sz="1200" b="1" dirty="0">
              <a:solidFill>
                <a:srgbClr val="FF0000"/>
              </a:solidFill>
            </a:endParaRP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76338" y="1868760"/>
            <a:ext cx="658018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4791075" y="4889500"/>
            <a:ext cx="2273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800" b="1">
                <a:solidFill>
                  <a:srgbClr val="FF0000"/>
                </a:solidFill>
              </a:rPr>
              <a:t>ANSWER</a:t>
            </a:r>
            <a:r>
              <a:rPr lang="en-US" sz="2800">
                <a:solidFill>
                  <a:prstClr val="black"/>
                </a:solidFill>
              </a:rPr>
              <a:t>:  </a:t>
            </a:r>
            <a:r>
              <a:rPr lang="en-US" sz="2800" b="1" u="sng">
                <a:solidFill>
                  <a:prstClr val="black"/>
                </a:solidFill>
              </a:rPr>
              <a:t>2</a:t>
            </a:r>
          </a:p>
          <a:p>
            <a:pPr eaLnBrk="1" fontAlgn="base" hangingPunct="1">
              <a:spcBef>
                <a:spcPct val="0"/>
              </a:spcBef>
              <a:spcAft>
                <a:spcPct val="0"/>
              </a:spcAft>
            </a:pPr>
            <a:r>
              <a:rPr lang="en-US" sz="2800" b="1">
                <a:solidFill>
                  <a:prstClr val="black"/>
                </a:solidFill>
              </a:rPr>
              <a:t>                   3</a:t>
            </a:r>
          </a:p>
        </p:txBody>
      </p:sp>
      <p:sp>
        <p:nvSpPr>
          <p:cNvPr id="2" name="Oval 1"/>
          <p:cNvSpPr/>
          <p:nvPr/>
        </p:nvSpPr>
        <p:spPr>
          <a:xfrm>
            <a:off x="2846251" y="3140968"/>
            <a:ext cx="1620180" cy="457200"/>
          </a:xfrm>
          <a:prstGeom prst="ellipse">
            <a:avLst/>
          </a:prstGeom>
          <a:solidFill>
            <a:srgbClr val="FFFF00">
              <a:alpha val="19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2751330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137" y="2496964"/>
            <a:ext cx="8878194" cy="1040048"/>
          </a:xfrm>
        </p:spPr>
        <p:txBody>
          <a:bodyPr/>
          <a:lstStyle/>
          <a:p>
            <a:pPr eaLnBrk="1" hangingPunct="1"/>
            <a:r>
              <a:rPr lang="en-US" sz="3200" dirty="0" smtClean="0"/>
              <a:t>Steps to follow for finding the </a:t>
            </a:r>
            <a:br>
              <a:rPr lang="en-US" sz="3200" dirty="0" smtClean="0"/>
            </a:br>
            <a:r>
              <a:rPr lang="en-US" sz="3200" b="1" dirty="0" smtClean="0">
                <a:solidFill>
                  <a:srgbClr val="0000FF"/>
                </a:solidFill>
              </a:rPr>
              <a:t>least common denominator </a:t>
            </a:r>
            <a:r>
              <a:rPr lang="en-US" sz="3200" dirty="0" smtClean="0"/>
              <a:t>(</a:t>
            </a:r>
            <a:r>
              <a:rPr lang="en-US" sz="3200" b="1" dirty="0" smtClean="0">
                <a:solidFill>
                  <a:srgbClr val="0000FF"/>
                </a:solidFill>
              </a:rPr>
              <a:t>LCD</a:t>
            </a:r>
            <a:r>
              <a:rPr lang="en-US" sz="3200" dirty="0" smtClean="0"/>
              <a:t>) of two fractions:</a:t>
            </a:r>
          </a:p>
        </p:txBody>
      </p:sp>
      <p:sp>
        <p:nvSpPr>
          <p:cNvPr id="19459" name="Rectangle 3"/>
          <p:cNvSpPr>
            <a:spLocks noGrp="1" noChangeArrowheads="1"/>
          </p:cNvSpPr>
          <p:nvPr>
            <p:ph type="body" idx="1"/>
          </p:nvPr>
        </p:nvSpPr>
        <p:spPr>
          <a:xfrm>
            <a:off x="439198" y="3619561"/>
            <a:ext cx="8668798" cy="4489959"/>
          </a:xfrm>
        </p:spPr>
        <p:txBody>
          <a:bodyPr/>
          <a:lstStyle/>
          <a:p>
            <a:pPr marL="609600" indent="-609600" eaLnBrk="1" hangingPunct="1">
              <a:lnSpc>
                <a:spcPct val="90000"/>
              </a:lnSpc>
              <a:buFontTx/>
              <a:buAutoNum type="arabicPeriod"/>
            </a:pPr>
            <a:r>
              <a:rPr lang="en-US" sz="2800" dirty="0" smtClean="0"/>
              <a:t>Factor both denominators into primes.</a:t>
            </a:r>
          </a:p>
          <a:p>
            <a:pPr marL="609600" indent="-609600" eaLnBrk="1" hangingPunct="1">
              <a:lnSpc>
                <a:spcPct val="90000"/>
              </a:lnSpc>
              <a:buFontTx/>
              <a:buAutoNum type="arabicPeriod"/>
            </a:pPr>
            <a:r>
              <a:rPr lang="en-US" sz="2800" dirty="0" smtClean="0"/>
              <a:t>List all the primes in the first denominator (with multiplication signs between each number)</a:t>
            </a:r>
          </a:p>
          <a:p>
            <a:pPr marL="609600" indent="-609600" eaLnBrk="1" hangingPunct="1">
              <a:lnSpc>
                <a:spcPct val="90000"/>
              </a:lnSpc>
              <a:buFontTx/>
              <a:buAutoNum type="arabicPeriod"/>
            </a:pPr>
            <a:r>
              <a:rPr lang="en-US" sz="2800" dirty="0" smtClean="0"/>
              <a:t>After these numbers, list any NEW primes that appear in the second denominator but not the first.</a:t>
            </a:r>
          </a:p>
          <a:p>
            <a:pPr marL="609600" indent="-609600" eaLnBrk="1" hangingPunct="1">
              <a:lnSpc>
                <a:spcPct val="90000"/>
              </a:lnSpc>
              <a:buFontTx/>
              <a:buAutoNum type="arabicPeriod"/>
            </a:pPr>
            <a:r>
              <a:rPr lang="en-US" sz="2800" dirty="0" smtClean="0"/>
              <a:t>Multiply this whole list of primes together. This is your LCD.</a:t>
            </a:r>
          </a:p>
        </p:txBody>
      </p:sp>
      <p:sp>
        <p:nvSpPr>
          <p:cNvPr id="4" name="Text Box 23"/>
          <p:cNvSpPr txBox="1">
            <a:spLocks noChangeArrowheads="1"/>
          </p:cNvSpPr>
          <p:nvPr/>
        </p:nvSpPr>
        <p:spPr bwMode="auto">
          <a:xfrm>
            <a:off x="71500" y="188640"/>
            <a:ext cx="9036496" cy="830997"/>
          </a:xfrm>
          <a:prstGeom prst="rect">
            <a:avLst/>
          </a:prstGeom>
          <a:solidFill>
            <a:srgbClr val="FFFF0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dirty="0">
                <a:solidFill>
                  <a:srgbClr val="FF0000"/>
                </a:solidFill>
              </a:rPr>
              <a:t>But what if </a:t>
            </a:r>
            <a:r>
              <a:rPr lang="en-US" sz="2400" b="1" dirty="0" smtClean="0">
                <a:solidFill>
                  <a:srgbClr val="FF0000"/>
                </a:solidFill>
              </a:rPr>
              <a:t>you need to add fractions in which the </a:t>
            </a:r>
            <a:r>
              <a:rPr lang="en-US" sz="2400" b="1" dirty="0">
                <a:solidFill>
                  <a:srgbClr val="FF0000"/>
                </a:solidFill>
              </a:rPr>
              <a:t>two denominators are different? </a:t>
            </a:r>
          </a:p>
        </p:txBody>
      </p:sp>
      <p:sp>
        <p:nvSpPr>
          <p:cNvPr id="2" name="TextBox 1"/>
          <p:cNvSpPr txBox="1"/>
          <p:nvPr/>
        </p:nvSpPr>
        <p:spPr>
          <a:xfrm>
            <a:off x="179512" y="1019637"/>
            <a:ext cx="8928484" cy="1323439"/>
          </a:xfrm>
          <a:prstGeom prst="rect">
            <a:avLst/>
          </a:prstGeom>
          <a:noFill/>
        </p:spPr>
        <p:txBody>
          <a:bodyPr wrap="square" rtlCol="0">
            <a:spAutoFit/>
          </a:bodyPr>
          <a:lstStyle/>
          <a:p>
            <a:pPr fontAlgn="base">
              <a:spcBef>
                <a:spcPct val="0"/>
              </a:spcBef>
              <a:spcAft>
                <a:spcPct val="0"/>
              </a:spcAft>
            </a:pPr>
            <a:r>
              <a:rPr lang="en-US" sz="2000" i="1" dirty="0">
                <a:solidFill>
                  <a:prstClr val="black"/>
                </a:solidFill>
                <a:latin typeface="Arial" charset="0"/>
                <a:cs typeface="Arial" charset="0"/>
              </a:rPr>
              <a:t>In that case, you have to find a COMMON (same) DENOMINATOR before you can add the numerators together. </a:t>
            </a:r>
            <a:r>
              <a:rPr lang="en-US" sz="2000" b="1" i="1" dirty="0">
                <a:solidFill>
                  <a:prstClr val="black"/>
                </a:solidFill>
                <a:latin typeface="Arial" charset="0"/>
                <a:cs typeface="Arial" charset="0"/>
              </a:rPr>
              <a:t>Simplifying your answer will be </a:t>
            </a:r>
            <a:r>
              <a:rPr lang="en-US" sz="2000" b="1" i="1" u="sng" dirty="0">
                <a:solidFill>
                  <a:prstClr val="black"/>
                </a:solidFill>
                <a:latin typeface="Arial" charset="0"/>
                <a:cs typeface="Arial" charset="0"/>
              </a:rPr>
              <a:t>MUCH easier</a:t>
            </a:r>
            <a:r>
              <a:rPr lang="en-US" sz="2000" b="1" i="1" dirty="0">
                <a:solidFill>
                  <a:prstClr val="black"/>
                </a:solidFill>
                <a:latin typeface="Arial" charset="0"/>
                <a:cs typeface="Arial" charset="0"/>
              </a:rPr>
              <a:t> if you use the smallest possible (“least”) denominator that works for both fractions.</a:t>
            </a:r>
            <a:endParaRPr lang="en-US" sz="2000" dirty="0">
              <a:solidFill>
                <a:prstClr val="black"/>
              </a:solidFill>
              <a:latin typeface="Arial" charset="0"/>
              <a:cs typeface="Arial" charset="0"/>
            </a:endParaRPr>
          </a:p>
        </p:txBody>
      </p:sp>
    </p:spTree>
    <p:extLst>
      <p:ext uri="{BB962C8B-B14F-4D97-AF65-F5344CB8AC3E}">
        <p14:creationId xmlns:p14="http://schemas.microsoft.com/office/powerpoint/2010/main" val="1602867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28600"/>
            <a:ext cx="8458200" cy="1066800"/>
          </a:xfrm>
        </p:spPr>
        <p:txBody>
          <a:bodyPr/>
          <a:lstStyle/>
          <a:p>
            <a:pPr eaLnBrk="1" hangingPunct="1"/>
            <a:r>
              <a:rPr lang="en-US" sz="3200" dirty="0" smtClean="0"/>
              <a:t>Finding the least common denominator (LCD) </a:t>
            </a:r>
            <a:br>
              <a:rPr lang="en-US" sz="3200" dirty="0" smtClean="0"/>
            </a:br>
            <a:r>
              <a:rPr lang="en-US" sz="3200" dirty="0" smtClean="0"/>
              <a:t>of two fractions:</a:t>
            </a:r>
          </a:p>
        </p:txBody>
      </p:sp>
      <p:sp>
        <p:nvSpPr>
          <p:cNvPr id="20483" name="Rectangle 3"/>
          <p:cNvSpPr>
            <a:spLocks noGrp="1" noChangeArrowheads="1"/>
          </p:cNvSpPr>
          <p:nvPr>
            <p:ph type="body" idx="1"/>
          </p:nvPr>
        </p:nvSpPr>
        <p:spPr>
          <a:xfrm>
            <a:off x="287524" y="1520788"/>
            <a:ext cx="8153400" cy="4800600"/>
          </a:xfrm>
        </p:spPr>
        <p:txBody>
          <a:bodyPr/>
          <a:lstStyle/>
          <a:p>
            <a:pPr marL="609600" indent="-609600" eaLnBrk="1" hangingPunct="1">
              <a:buFontTx/>
              <a:buNone/>
            </a:pPr>
            <a:r>
              <a:rPr lang="en-US" sz="2000" b="1" u="sng" dirty="0" smtClean="0"/>
              <a:t>Example</a:t>
            </a:r>
            <a:r>
              <a:rPr lang="en-US" sz="2000" b="1" dirty="0" smtClean="0"/>
              <a:t>: Find the LCD of </a:t>
            </a:r>
            <a:r>
              <a:rPr lang="en-US" sz="2000" b="1" dirty="0" smtClean="0">
                <a:solidFill>
                  <a:srgbClr val="FF0000"/>
                </a:solidFill>
              </a:rPr>
              <a:t>3/4</a:t>
            </a:r>
            <a:r>
              <a:rPr lang="en-US" sz="2000" b="1" dirty="0" smtClean="0"/>
              <a:t> and </a:t>
            </a:r>
            <a:r>
              <a:rPr lang="en-US" sz="2000" b="1" dirty="0" smtClean="0">
                <a:solidFill>
                  <a:srgbClr val="FF0000"/>
                </a:solidFill>
              </a:rPr>
              <a:t>7/18</a:t>
            </a:r>
            <a:r>
              <a:rPr lang="en-US" sz="2000" b="1" dirty="0" smtClean="0"/>
              <a:t>:</a:t>
            </a:r>
            <a:r>
              <a:rPr lang="en-US" sz="2000" dirty="0" smtClean="0"/>
              <a:t> </a:t>
            </a:r>
          </a:p>
          <a:p>
            <a:pPr marL="609600" indent="-609600" eaLnBrk="1" hangingPunct="1">
              <a:buFontTx/>
              <a:buAutoNum type="arabicPeriod"/>
            </a:pPr>
            <a:r>
              <a:rPr lang="en-US" sz="2000" dirty="0" smtClean="0"/>
              <a:t>Factor both denominators into primes.</a:t>
            </a:r>
          </a:p>
          <a:p>
            <a:pPr marL="990600" lvl="1" indent="-533400" eaLnBrk="1" hangingPunct="1">
              <a:buFontTx/>
              <a:buNone/>
            </a:pPr>
            <a:r>
              <a:rPr lang="en-US" sz="2400" dirty="0" smtClean="0">
                <a:solidFill>
                  <a:srgbClr val="FF0000"/>
                </a:solidFill>
              </a:rPr>
              <a:t>      </a:t>
            </a:r>
            <a:r>
              <a:rPr lang="en-US" sz="2400" b="1" dirty="0" smtClean="0">
                <a:solidFill>
                  <a:srgbClr val="FF0000"/>
                </a:solidFill>
              </a:rPr>
              <a:t>4  = 2*2</a:t>
            </a:r>
            <a:r>
              <a:rPr lang="en-US" sz="2400" dirty="0" smtClean="0">
                <a:solidFill>
                  <a:srgbClr val="FF0000"/>
                </a:solidFill>
              </a:rPr>
              <a:t>               </a:t>
            </a:r>
            <a:r>
              <a:rPr lang="en-US" sz="2400" b="1" dirty="0" smtClean="0">
                <a:solidFill>
                  <a:srgbClr val="0000FF"/>
                </a:solidFill>
              </a:rPr>
              <a:t>18 = 2*9 = 2*3*3</a:t>
            </a:r>
          </a:p>
          <a:p>
            <a:pPr marL="609600" indent="-609600" eaLnBrk="1" hangingPunct="1">
              <a:buFontTx/>
              <a:buAutoNum type="arabicPeriod"/>
            </a:pPr>
            <a:r>
              <a:rPr lang="en-US" sz="2000" dirty="0" smtClean="0"/>
              <a:t>Start with all the primes in the first denominator (with multiplication signs between each number). If any prime number appears more than once in the first denominator, include each one in the LCD.</a:t>
            </a:r>
          </a:p>
          <a:p>
            <a:pPr marL="990600" lvl="1" indent="-533400" eaLnBrk="1" hangingPunct="1">
              <a:buFontTx/>
              <a:buNone/>
            </a:pPr>
            <a:r>
              <a:rPr lang="en-US" sz="2400" dirty="0" smtClean="0"/>
              <a:t>         </a:t>
            </a:r>
            <a:r>
              <a:rPr lang="en-US" sz="2400" b="1" dirty="0" smtClean="0">
                <a:solidFill>
                  <a:srgbClr val="FF0000"/>
                </a:solidFill>
              </a:rPr>
              <a:t>2*2</a:t>
            </a:r>
          </a:p>
          <a:p>
            <a:pPr marL="609600" indent="-609600" eaLnBrk="1" hangingPunct="1">
              <a:buFontTx/>
              <a:buAutoNum type="arabicPeriod"/>
            </a:pPr>
            <a:r>
              <a:rPr lang="en-US" sz="2000" dirty="0" smtClean="0"/>
              <a:t>After these numbers, list any NEW primes that appear in the second denominator but not the first.</a:t>
            </a:r>
          </a:p>
          <a:p>
            <a:pPr marL="990600" lvl="1" indent="-533400" eaLnBrk="1" hangingPunct="1">
              <a:buFontTx/>
              <a:buNone/>
            </a:pPr>
            <a:r>
              <a:rPr lang="en-US" sz="2400" dirty="0" smtClean="0"/>
              <a:t>      </a:t>
            </a:r>
            <a:r>
              <a:rPr lang="en-US" sz="2400" dirty="0" smtClean="0">
                <a:solidFill>
                  <a:srgbClr val="FF0000"/>
                </a:solidFill>
              </a:rPr>
              <a:t> </a:t>
            </a:r>
            <a:r>
              <a:rPr lang="en-US" sz="2400" b="1" dirty="0" smtClean="0">
                <a:solidFill>
                  <a:srgbClr val="FF0000"/>
                </a:solidFill>
              </a:rPr>
              <a:t>2*2</a:t>
            </a:r>
            <a:r>
              <a:rPr lang="en-US" sz="2400" b="1" dirty="0" smtClean="0">
                <a:solidFill>
                  <a:srgbClr val="0000FF"/>
                </a:solidFill>
              </a:rPr>
              <a:t>*3*3</a:t>
            </a:r>
          </a:p>
          <a:p>
            <a:pPr marL="609600" indent="-609600" eaLnBrk="1" hangingPunct="1">
              <a:buFontTx/>
              <a:buAutoNum type="arabicPeriod"/>
            </a:pPr>
            <a:r>
              <a:rPr lang="en-US" sz="2000" dirty="0" smtClean="0"/>
              <a:t>Multiply this whole list of primes together. This is your </a:t>
            </a:r>
            <a:r>
              <a:rPr lang="en-US" sz="2000" b="1" dirty="0" smtClean="0">
                <a:solidFill>
                  <a:schemeClr val="accent2"/>
                </a:solidFill>
              </a:rPr>
              <a:t>LCD</a:t>
            </a:r>
            <a:r>
              <a:rPr lang="en-US" sz="2000" dirty="0" smtClean="0"/>
              <a:t>.</a:t>
            </a:r>
          </a:p>
          <a:p>
            <a:pPr marL="990600" lvl="1" indent="-533400" eaLnBrk="1" hangingPunct="1">
              <a:buFontTx/>
              <a:buNone/>
            </a:pPr>
            <a:r>
              <a:rPr lang="en-US" sz="2400" b="1" dirty="0" smtClean="0">
                <a:solidFill>
                  <a:srgbClr val="FF0000"/>
                </a:solidFill>
              </a:rPr>
              <a:t>      2*2</a:t>
            </a:r>
            <a:r>
              <a:rPr lang="en-US" sz="2400" b="1" dirty="0" smtClean="0">
                <a:solidFill>
                  <a:srgbClr val="0000FF"/>
                </a:solidFill>
              </a:rPr>
              <a:t>*3*3= 4*9 = </a:t>
            </a:r>
            <a:r>
              <a:rPr lang="en-US" sz="2400" b="1" u="sng" dirty="0" smtClean="0">
                <a:solidFill>
                  <a:schemeClr val="accent2"/>
                </a:solidFill>
              </a:rPr>
              <a:t>36</a:t>
            </a:r>
          </a:p>
          <a:p>
            <a:pPr marL="609600" indent="-609600" eaLnBrk="1" hangingPunct="1">
              <a:buFontTx/>
              <a:buAutoNum type="arabicPeriod"/>
            </a:pPr>
            <a:endParaRPr lang="en-US" sz="2000" dirty="0" smtClean="0">
              <a:solidFill>
                <a:schemeClr val="accent2"/>
              </a:solidFill>
            </a:endParaRPr>
          </a:p>
        </p:txBody>
      </p:sp>
    </p:spTree>
    <p:extLst>
      <p:ext uri="{BB962C8B-B14F-4D97-AF65-F5344CB8AC3E}">
        <p14:creationId xmlns:p14="http://schemas.microsoft.com/office/powerpoint/2010/main" val="298949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117475" y="215900"/>
            <a:ext cx="8915400" cy="1752600"/>
          </a:xfrm>
          <a:ln w="25400">
            <a:solidFill>
              <a:srgbClr val="0000FF"/>
            </a:solidFill>
            <a:miter lim="800000"/>
            <a:headEnd/>
            <a:tailEnd/>
          </a:ln>
        </p:spPr>
        <p:txBody>
          <a:bodyPr/>
          <a:lstStyle/>
          <a:p>
            <a:r>
              <a:rPr lang="en-US" sz="2800" b="1" u="sng" smtClean="0">
                <a:solidFill>
                  <a:srgbClr val="FF0000"/>
                </a:solidFill>
              </a:rPr>
              <a:t>NOTE</a:t>
            </a:r>
            <a:r>
              <a:rPr lang="en-US" sz="2800" smtClean="0"/>
              <a:t>:  </a:t>
            </a:r>
            <a:r>
              <a:rPr lang="en-US" sz="2800" b="1" smtClean="0"/>
              <a:t>Gateway problems </a:t>
            </a:r>
            <a:r>
              <a:rPr lang="en-US" sz="2800" b="1" smtClean="0">
                <a:solidFill>
                  <a:srgbClr val="FF0000"/>
                </a:solidFill>
              </a:rPr>
              <a:t>1 &amp; 2 </a:t>
            </a:r>
            <a:r>
              <a:rPr lang="en-US" sz="2800" b="1" smtClean="0"/>
              <a:t>on </a:t>
            </a:r>
            <a:br>
              <a:rPr lang="en-US" sz="2800" b="1" smtClean="0"/>
            </a:br>
            <a:r>
              <a:rPr lang="en-US" sz="2800" b="1" smtClean="0">
                <a:solidFill>
                  <a:srgbClr val="FF0000"/>
                </a:solidFill>
              </a:rPr>
              <a:t>adding and subtracting fractions as well as many of the problems on today’s homework assignment </a:t>
            </a:r>
            <a:r>
              <a:rPr lang="en-US" sz="2800" b="1" smtClean="0"/>
              <a:t>can</a:t>
            </a:r>
            <a:r>
              <a:rPr lang="en-US" sz="2800" b="1" smtClean="0">
                <a:solidFill>
                  <a:srgbClr val="FF0000"/>
                </a:solidFill>
              </a:rPr>
              <a:t> </a:t>
            </a:r>
            <a:r>
              <a:rPr lang="en-US" sz="2800" b="1" smtClean="0"/>
              <a:t>all be done using the </a:t>
            </a:r>
            <a:r>
              <a:rPr lang="en-US" sz="2800" b="1" smtClean="0">
                <a:solidFill>
                  <a:srgbClr val="FF0000"/>
                </a:solidFill>
              </a:rPr>
              <a:t>same set of steps</a:t>
            </a:r>
            <a:r>
              <a:rPr lang="en-US" sz="2800" b="1" smtClean="0"/>
              <a:t>.  </a:t>
            </a:r>
          </a:p>
        </p:txBody>
      </p:sp>
      <p:sp>
        <p:nvSpPr>
          <p:cNvPr id="5" name="Content Placeholder 4"/>
          <p:cNvSpPr>
            <a:spLocks noGrp="1"/>
          </p:cNvSpPr>
          <p:nvPr>
            <p:ph idx="1"/>
          </p:nvPr>
        </p:nvSpPr>
        <p:spPr>
          <a:xfrm>
            <a:off x="190500" y="2332038"/>
            <a:ext cx="8610600" cy="4054475"/>
          </a:xfrm>
        </p:spPr>
        <p:txBody>
          <a:bodyPr/>
          <a:lstStyle/>
          <a:p>
            <a:pPr>
              <a:buFont typeface="Arial" charset="0"/>
              <a:buNone/>
            </a:pPr>
            <a:r>
              <a:rPr lang="en-US" sz="3600" b="1" dirty="0" smtClean="0">
                <a:solidFill>
                  <a:srgbClr val="0000FF"/>
                </a:solidFill>
              </a:rPr>
              <a:t>    </a:t>
            </a:r>
            <a:r>
              <a:rPr lang="en-US" b="1" dirty="0" smtClean="0">
                <a:solidFill>
                  <a:srgbClr val="0000FF"/>
                </a:solidFill>
              </a:rPr>
              <a:t>Adding</a:t>
            </a:r>
            <a:r>
              <a:rPr lang="en-US" dirty="0" smtClean="0"/>
              <a:t> </a:t>
            </a:r>
            <a:r>
              <a:rPr lang="en-US" b="1" dirty="0" smtClean="0">
                <a:solidFill>
                  <a:srgbClr val="0000FF"/>
                </a:solidFill>
              </a:rPr>
              <a:t>fractions</a:t>
            </a:r>
            <a:r>
              <a:rPr lang="en-US" dirty="0" smtClean="0"/>
              <a:t> and </a:t>
            </a:r>
            <a:r>
              <a:rPr lang="en-US" b="1" dirty="0" smtClean="0">
                <a:solidFill>
                  <a:srgbClr val="0000FF"/>
                </a:solidFill>
              </a:rPr>
              <a:t>subtracting</a:t>
            </a:r>
            <a:r>
              <a:rPr lang="en-US" dirty="0" smtClean="0"/>
              <a:t> </a:t>
            </a:r>
            <a:r>
              <a:rPr lang="en-US" b="1" dirty="0" smtClean="0">
                <a:solidFill>
                  <a:srgbClr val="0000FF"/>
                </a:solidFill>
              </a:rPr>
              <a:t>fractions</a:t>
            </a:r>
            <a:r>
              <a:rPr lang="en-US" dirty="0" smtClean="0"/>
              <a:t> both require finding a </a:t>
            </a:r>
            <a:r>
              <a:rPr lang="en-US" b="1" dirty="0" smtClean="0">
                <a:solidFill>
                  <a:srgbClr val="0000FF"/>
                </a:solidFill>
              </a:rPr>
              <a:t>least common denominator </a:t>
            </a:r>
            <a:r>
              <a:rPr lang="en-US" dirty="0" smtClean="0"/>
              <a:t>(LCD), which as we just saw is most reliably done by </a:t>
            </a:r>
            <a:r>
              <a:rPr lang="en-US" b="1" dirty="0" smtClean="0">
                <a:solidFill>
                  <a:srgbClr val="0000FF"/>
                </a:solidFill>
              </a:rPr>
              <a:t>factoring the denominator</a:t>
            </a:r>
            <a:r>
              <a:rPr lang="en-US" dirty="0" smtClean="0"/>
              <a:t> (bottom number) of each fraction into a product of </a:t>
            </a:r>
            <a:r>
              <a:rPr lang="en-US" b="1" dirty="0" smtClean="0">
                <a:solidFill>
                  <a:srgbClr val="0000FF"/>
                </a:solidFill>
              </a:rPr>
              <a:t>prime numbers </a:t>
            </a:r>
            <a:r>
              <a:rPr lang="en-US" dirty="0" smtClean="0"/>
              <a:t>(a number that can be divided only by itself and 1).</a:t>
            </a:r>
          </a:p>
        </p:txBody>
      </p:sp>
      <p:sp>
        <p:nvSpPr>
          <p:cNvPr id="4" name="Slide Number Placeholder 3"/>
          <p:cNvSpPr>
            <a:spLocks noGrp="1"/>
          </p:cNvSpPr>
          <p:nvPr>
            <p:ph type="sldNum" sz="quarter" idx="12"/>
          </p:nvPr>
        </p:nvSpPr>
        <p:spPr/>
        <p:txBody>
          <a:bodyPr/>
          <a:lstStyle/>
          <a:p>
            <a:pPr>
              <a:defRPr/>
            </a:pPr>
            <a:fld id="{68B0BA2B-4A7F-4EDB-A465-0CCE01752C3F}"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5056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152400"/>
            <a:ext cx="8229600" cy="1143000"/>
          </a:xfrm>
        </p:spPr>
        <p:txBody>
          <a:bodyPr/>
          <a:lstStyle/>
          <a:p>
            <a:pPr eaLnBrk="1" hangingPunct="1"/>
            <a:r>
              <a:rPr lang="en-US" sz="3200" smtClean="0"/>
              <a:t>Sample Gateway Problem #1: </a:t>
            </a:r>
            <a:r>
              <a:rPr lang="en-US" sz="3200" b="1" smtClean="0">
                <a:solidFill>
                  <a:srgbClr val="0000FF"/>
                </a:solidFill>
              </a:rPr>
              <a:t>Adding Fractions</a:t>
            </a:r>
          </a:p>
        </p:txBody>
      </p:sp>
      <p:sp>
        <p:nvSpPr>
          <p:cNvPr id="5" name="TextBox 4"/>
          <p:cNvSpPr txBox="1">
            <a:spLocks noChangeArrowheads="1"/>
          </p:cNvSpPr>
          <p:nvPr/>
        </p:nvSpPr>
        <p:spPr bwMode="auto">
          <a:xfrm>
            <a:off x="0" y="2819400"/>
            <a:ext cx="92202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800" b="1">
                <a:solidFill>
                  <a:prstClr val="black"/>
                </a:solidFill>
                <a:latin typeface="Calibri" pitchFamily="34" charset="0"/>
              </a:rPr>
              <a:t>Step 1:  </a:t>
            </a:r>
            <a:r>
              <a:rPr lang="en-US" sz="2800">
                <a:solidFill>
                  <a:prstClr val="black"/>
                </a:solidFill>
                <a:latin typeface="Calibri" pitchFamily="34" charset="0"/>
              </a:rPr>
              <a:t>Factor the two denominators into prime factors, then </a:t>
            </a:r>
          </a:p>
          <a:p>
            <a:pPr eaLnBrk="1" fontAlgn="base" hangingPunct="1">
              <a:spcBef>
                <a:spcPct val="0"/>
              </a:spcBef>
              <a:spcAft>
                <a:spcPct val="0"/>
              </a:spcAft>
            </a:pPr>
            <a:r>
              <a:rPr lang="en-US" sz="2800">
                <a:solidFill>
                  <a:prstClr val="black"/>
                </a:solidFill>
                <a:latin typeface="Calibri" pitchFamily="34" charset="0"/>
              </a:rPr>
              <a:t>       write each fraction with its denominator in factored form:</a:t>
            </a:r>
          </a:p>
          <a:p>
            <a:pPr eaLnBrk="1" fontAlgn="base" hangingPunct="1">
              <a:spcBef>
                <a:spcPct val="0"/>
              </a:spcBef>
              <a:spcAft>
                <a:spcPct val="0"/>
              </a:spcAft>
            </a:pPr>
            <a:endParaRPr lang="en-US" sz="1400">
              <a:solidFill>
                <a:prstClr val="black"/>
              </a:solidFill>
              <a:latin typeface="Calibri" pitchFamily="34" charset="0"/>
            </a:endParaRPr>
          </a:p>
          <a:p>
            <a:pPr eaLnBrk="1" fontAlgn="base" hangingPunct="1">
              <a:spcBef>
                <a:spcPct val="0"/>
              </a:spcBef>
              <a:spcAft>
                <a:spcPct val="0"/>
              </a:spcAft>
            </a:pPr>
            <a:r>
              <a:rPr lang="en-US" sz="2400">
                <a:solidFill>
                  <a:prstClr val="black"/>
                </a:solidFill>
                <a:latin typeface="Calibri" pitchFamily="34" charset="0"/>
              </a:rPr>
              <a:t>     </a:t>
            </a:r>
            <a:r>
              <a:rPr lang="en-US" sz="3600" b="1">
                <a:solidFill>
                  <a:srgbClr val="00B050"/>
                </a:solidFill>
                <a:latin typeface="Calibri" pitchFamily="34" charset="0"/>
              </a:rPr>
              <a:t>10 = 2∙5  </a:t>
            </a:r>
            <a:r>
              <a:rPr lang="en-US" sz="2400" b="1">
                <a:solidFill>
                  <a:prstClr val="black"/>
                </a:solidFill>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35 = 5∙7</a:t>
            </a:r>
            <a:r>
              <a:rPr lang="en-US" sz="2400" b="1">
                <a:solidFill>
                  <a:prstClr val="black"/>
                </a:solidFill>
                <a:latin typeface="Calibri" pitchFamily="34" charset="0"/>
              </a:rPr>
              <a:t>,  so</a:t>
            </a:r>
            <a:r>
              <a:rPr lang="en-US" sz="3600" b="1">
                <a:solidFill>
                  <a:prstClr val="black"/>
                </a:solidFill>
                <a:latin typeface="Calibri" pitchFamily="34" charset="0"/>
              </a:rPr>
              <a:t>   </a:t>
            </a:r>
            <a:r>
              <a:rPr lang="en-US" sz="3600" b="1" u="sng">
                <a:solidFill>
                  <a:prstClr val="black"/>
                </a:solidFill>
                <a:latin typeface="Calibri" pitchFamily="34" charset="0"/>
              </a:rPr>
              <a:t> 3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a:solidFill>
                  <a:prstClr val="black"/>
                </a:solidFill>
                <a:latin typeface="Calibri" pitchFamily="34" charset="0"/>
              </a:rPr>
              <a:t>  = </a:t>
            </a:r>
            <a:r>
              <a:rPr lang="en-US" sz="3600" b="1" u="sng">
                <a:solidFill>
                  <a:prstClr val="black"/>
                </a:solidFill>
                <a:latin typeface="Calibri" pitchFamily="34" charset="0"/>
              </a:rPr>
              <a:t> 3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b="1">
                <a:solidFill>
                  <a:prstClr val="black"/>
                </a:solidFill>
                <a:latin typeface="Calibri" pitchFamily="34" charset="0"/>
              </a:rPr>
              <a:t>    </a:t>
            </a:r>
            <a:r>
              <a:rPr lang="en-US" sz="800" b="1">
                <a:solidFill>
                  <a:prstClr val="black"/>
                </a:solidFill>
                <a:latin typeface="Calibri" pitchFamily="34" charset="0"/>
              </a:rPr>
              <a:t>.</a:t>
            </a:r>
            <a:r>
              <a:rPr lang="en-US" sz="3600">
                <a:solidFill>
                  <a:prstClr val="black"/>
                </a:solidFill>
                <a:latin typeface="Calibri" pitchFamily="34" charset="0"/>
              </a:rPr>
              <a:t>                </a:t>
            </a:r>
            <a:r>
              <a:rPr lang="en-US" sz="1200">
                <a:solidFill>
                  <a:prstClr val="black"/>
                </a:solidFill>
                <a:latin typeface="Calibri" pitchFamily="34" charset="0"/>
              </a:rPr>
              <a:t>.</a:t>
            </a:r>
            <a:r>
              <a:rPr lang="en-US" sz="1200" b="1">
                <a:solidFill>
                  <a:srgbClr val="00B050"/>
                </a:solidFill>
                <a:latin typeface="Calibri" pitchFamily="34" charset="0"/>
              </a:rPr>
              <a:t> </a:t>
            </a:r>
            <a:r>
              <a:rPr lang="en-US" sz="3600" b="1">
                <a:solidFill>
                  <a:srgbClr val="00B050"/>
                </a:solidFill>
                <a:latin typeface="Calibri" pitchFamily="34" charset="0"/>
              </a:rPr>
              <a:t>                                                 10    </a:t>
            </a:r>
            <a:r>
              <a:rPr lang="en-US" sz="3600" b="1">
                <a:solidFill>
                  <a:srgbClr val="FF0000"/>
                </a:solidFill>
                <a:latin typeface="Calibri" pitchFamily="34" charset="0"/>
              </a:rPr>
              <a:t>35</a:t>
            </a:r>
            <a:r>
              <a:rPr lang="en-US" sz="3600" b="1">
                <a:solidFill>
                  <a:srgbClr val="00B050"/>
                </a:solidFill>
                <a:latin typeface="Calibri" pitchFamily="34" charset="0"/>
              </a:rPr>
              <a:t>    2∙5    </a:t>
            </a:r>
            <a:r>
              <a:rPr lang="en-US" sz="3600" b="1">
                <a:solidFill>
                  <a:srgbClr val="FF0000"/>
                </a:solidFill>
                <a:latin typeface="Calibri" pitchFamily="34" charset="0"/>
              </a:rPr>
              <a:t>5∙7</a:t>
            </a:r>
            <a:endParaRPr lang="en-US" sz="3600">
              <a:solidFill>
                <a:prstClr val="black"/>
              </a:solidFill>
              <a:latin typeface="Calibri" pitchFamily="34" charset="0"/>
            </a:endParaRPr>
          </a:p>
          <a:p>
            <a:pPr eaLnBrk="1" fontAlgn="base" hangingPunct="1">
              <a:spcBef>
                <a:spcPct val="0"/>
              </a:spcBef>
              <a:spcAft>
                <a:spcPct val="0"/>
              </a:spcAft>
            </a:pPr>
            <a:endParaRPr lang="en-US" sz="36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7" name="TextBox 6"/>
          <p:cNvSpPr txBox="1">
            <a:spLocks noChangeArrowheads="1"/>
          </p:cNvSpPr>
          <p:nvPr/>
        </p:nvSpPr>
        <p:spPr bwMode="auto">
          <a:xfrm>
            <a:off x="120650" y="4959350"/>
            <a:ext cx="76517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n-US" sz="2800" b="1">
              <a:solidFill>
                <a:prstClr val="black"/>
              </a:solidFill>
              <a:latin typeface="Calibri" pitchFamily="34" charset="0"/>
            </a:endParaRPr>
          </a:p>
          <a:p>
            <a:pPr eaLnBrk="1" fontAlgn="base" hangingPunct="1">
              <a:spcBef>
                <a:spcPct val="0"/>
              </a:spcBef>
              <a:spcAft>
                <a:spcPct val="0"/>
              </a:spcAft>
            </a:pPr>
            <a:r>
              <a:rPr lang="en-US" sz="2800" b="1">
                <a:solidFill>
                  <a:prstClr val="black"/>
                </a:solidFill>
                <a:latin typeface="Calibri" pitchFamily="34" charset="0"/>
              </a:rPr>
              <a:t>Step 2:  </a:t>
            </a:r>
            <a:r>
              <a:rPr lang="en-US" sz="2800">
                <a:solidFill>
                  <a:prstClr val="black"/>
                </a:solidFill>
                <a:latin typeface="Calibri" pitchFamily="34" charset="0"/>
              </a:rPr>
              <a:t>Find the least common denominator (LCD):</a:t>
            </a:r>
          </a:p>
          <a:p>
            <a:pPr eaLnBrk="1" fontAlgn="base" hangingPunct="1">
              <a:spcBef>
                <a:spcPct val="0"/>
              </a:spcBef>
              <a:spcAft>
                <a:spcPct val="0"/>
              </a:spcAft>
            </a:pPr>
            <a:r>
              <a:rPr lang="en-US" sz="3600" b="1">
                <a:solidFill>
                  <a:srgbClr val="002060"/>
                </a:solidFill>
                <a:latin typeface="Calibri" pitchFamily="34" charset="0"/>
              </a:rPr>
              <a:t>                           </a:t>
            </a:r>
            <a:r>
              <a:rPr lang="en-US" sz="3600" b="1">
                <a:solidFill>
                  <a:prstClr val="black"/>
                </a:solidFill>
                <a:latin typeface="Calibri" pitchFamily="34" charset="0"/>
              </a:rPr>
              <a:t>LCD</a:t>
            </a:r>
            <a:r>
              <a:rPr lang="en-US" sz="3600" b="1">
                <a:solidFill>
                  <a:srgbClr val="002060"/>
                </a:solidFill>
                <a:latin typeface="Calibri" pitchFamily="34" charset="0"/>
              </a:rPr>
              <a:t> </a:t>
            </a:r>
            <a:r>
              <a:rPr lang="en-US" sz="3600" b="1">
                <a:solidFill>
                  <a:prstClr val="black"/>
                </a:solidFill>
                <a:latin typeface="Calibri" pitchFamily="34" charset="0"/>
              </a:rPr>
              <a:t>=</a:t>
            </a:r>
            <a:r>
              <a:rPr lang="en-US" sz="3600" b="1">
                <a:solidFill>
                  <a:srgbClr val="002060"/>
                </a:solidFill>
                <a:latin typeface="Calibri" pitchFamily="34" charset="0"/>
              </a:rPr>
              <a:t> </a:t>
            </a:r>
            <a:r>
              <a:rPr lang="en-US" sz="3600" b="1">
                <a:solidFill>
                  <a:srgbClr val="00B050"/>
                </a:solidFill>
                <a:latin typeface="Calibri" pitchFamily="34" charset="0"/>
              </a:rPr>
              <a:t>2∙5</a:t>
            </a:r>
            <a:r>
              <a:rPr lang="en-US" sz="3600" b="1">
                <a:solidFill>
                  <a:srgbClr val="FF0000"/>
                </a:solidFill>
                <a:latin typeface="Calibri" pitchFamily="34" charset="0"/>
              </a:rPr>
              <a:t>∙7</a:t>
            </a: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025" y="828675"/>
            <a:ext cx="90265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765C14DF-62E1-4F96-9C8E-AC79397D2816}"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178650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0"/>
            <a:ext cx="8001000" cy="533400"/>
          </a:xfrm>
        </p:spPr>
        <p:txBody>
          <a:bodyPr/>
          <a:lstStyle/>
          <a:p>
            <a:pPr eaLnBrk="1" hangingPunct="1"/>
            <a:r>
              <a:rPr lang="en-US" sz="2400" i="1" smtClean="0">
                <a:solidFill>
                  <a:srgbClr val="0000FF"/>
                </a:solidFill>
              </a:rPr>
              <a:t>Sample Problem #1 (continued)</a:t>
            </a:r>
          </a:p>
        </p:txBody>
      </p:sp>
      <p:sp>
        <p:nvSpPr>
          <p:cNvPr id="8" name="TextBox 7"/>
          <p:cNvSpPr txBox="1">
            <a:spLocks noChangeArrowheads="1"/>
          </p:cNvSpPr>
          <p:nvPr/>
        </p:nvSpPr>
        <p:spPr bwMode="auto">
          <a:xfrm>
            <a:off x="152400" y="457200"/>
            <a:ext cx="9144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3:  </a:t>
            </a:r>
            <a:r>
              <a:rPr lang="en-US" sz="2400">
                <a:solidFill>
                  <a:prstClr val="black"/>
                </a:solidFill>
                <a:latin typeface="Calibri" pitchFamily="34" charset="0"/>
              </a:rPr>
              <a:t>Multiply the numerator (top)and denominator of each fraction by the factor(s) needed to turn each denominator into the LCD.</a:t>
            </a:r>
          </a:p>
          <a:p>
            <a:pPr eaLnBrk="1" fontAlgn="base" hangingPunct="1">
              <a:spcBef>
                <a:spcPct val="0"/>
              </a:spcBef>
              <a:spcAft>
                <a:spcPct val="0"/>
              </a:spcAft>
            </a:pPr>
            <a:r>
              <a:rPr lang="en-US" sz="3600" b="1" i="1">
                <a:solidFill>
                  <a:srgbClr val="002060"/>
                </a:solidFill>
                <a:latin typeface="Calibri" pitchFamily="34" charset="0"/>
              </a:rPr>
              <a:t> </a:t>
            </a:r>
            <a:r>
              <a:rPr lang="en-US" sz="2400" b="1" i="1">
                <a:solidFill>
                  <a:prstClr val="black"/>
                </a:solidFill>
                <a:latin typeface="Calibri" pitchFamily="34" charset="0"/>
              </a:rPr>
              <a:t>LCD</a:t>
            </a:r>
            <a:r>
              <a:rPr lang="en-US" sz="2400" b="1" i="1">
                <a:solidFill>
                  <a:srgbClr val="002060"/>
                </a:solidFill>
                <a:latin typeface="Calibri" pitchFamily="34" charset="0"/>
              </a:rPr>
              <a:t> </a:t>
            </a:r>
            <a:r>
              <a:rPr lang="en-US" sz="2400" b="1" i="1">
                <a:solidFill>
                  <a:prstClr val="black"/>
                </a:solidFill>
                <a:latin typeface="Calibri" pitchFamily="34" charset="0"/>
              </a:rPr>
              <a:t>=</a:t>
            </a:r>
            <a:r>
              <a:rPr lang="en-US" sz="2400" b="1" i="1">
                <a:solidFill>
                  <a:srgbClr val="002060"/>
                </a:solidFill>
                <a:latin typeface="Calibri" pitchFamily="34" charset="0"/>
              </a:rPr>
              <a:t> </a:t>
            </a:r>
            <a:r>
              <a:rPr lang="en-US" sz="2400" b="1" i="1">
                <a:solidFill>
                  <a:srgbClr val="00B050"/>
                </a:solidFill>
                <a:latin typeface="Calibri" pitchFamily="34" charset="0"/>
              </a:rPr>
              <a:t>2∙5</a:t>
            </a:r>
            <a:r>
              <a:rPr lang="en-US" sz="2400" b="1" i="1">
                <a:solidFill>
                  <a:srgbClr val="FF0000"/>
                </a:solidFill>
                <a:latin typeface="Calibri" pitchFamily="34" charset="0"/>
              </a:rPr>
              <a:t>∙7</a:t>
            </a:r>
            <a:r>
              <a:rPr lang="en-US" sz="3600" b="1" i="1">
                <a:solidFill>
                  <a:srgbClr val="002060"/>
                </a:solidFill>
                <a:latin typeface="Calibri" pitchFamily="34" charset="0"/>
              </a:rPr>
              <a:t>          </a:t>
            </a:r>
            <a:r>
              <a:rPr lang="en-US" sz="2400" b="1" i="1" u="sng">
                <a:solidFill>
                  <a:srgbClr val="002060"/>
                </a:solidFill>
                <a:latin typeface="Calibri" pitchFamily="34" charset="0"/>
              </a:rPr>
              <a:t>  </a:t>
            </a:r>
            <a:r>
              <a:rPr lang="en-US" sz="3600" b="1" u="sng">
                <a:solidFill>
                  <a:prstClr val="black"/>
                </a:solidFill>
                <a:latin typeface="Calibri" pitchFamily="34" charset="0"/>
              </a:rPr>
              <a:t>3</a:t>
            </a:r>
            <a:r>
              <a:rPr lang="en-US" sz="3600" b="1" u="sng">
                <a:solidFill>
                  <a:srgbClr val="FF0000"/>
                </a:solidFill>
                <a:latin typeface="Calibri" pitchFamily="34" charset="0"/>
              </a:rPr>
              <a:t>∙7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b="1" u="sng">
                <a:solidFill>
                  <a:srgbClr val="00B050"/>
                </a:solidFill>
                <a:latin typeface="Calibri" pitchFamily="34" charset="0"/>
              </a:rPr>
              <a:t>∙2 </a:t>
            </a:r>
            <a:r>
              <a:rPr lang="en-US" sz="3600" b="1">
                <a:solidFill>
                  <a:prstClr val="black"/>
                </a:solidFill>
                <a:latin typeface="Calibri" pitchFamily="34" charset="0"/>
              </a:rPr>
              <a:t> </a:t>
            </a:r>
            <a:r>
              <a:rPr lang="en-US" sz="3600">
                <a:solidFill>
                  <a:prstClr val="black"/>
                </a:solidFill>
                <a:latin typeface="Calibri" pitchFamily="34" charset="0"/>
              </a:rPr>
              <a:t>            </a:t>
            </a:r>
            <a:r>
              <a:rPr lang="en-US" sz="800" b="1">
                <a:solidFill>
                  <a:prstClr val="black"/>
                </a:solidFill>
                <a:latin typeface="Calibri" pitchFamily="34" charset="0"/>
              </a:rPr>
              <a:t>.</a:t>
            </a:r>
            <a:r>
              <a:rPr lang="en-US" sz="3600" u="sng">
                <a:solidFill>
                  <a:prstClr val="black"/>
                </a:solidFill>
                <a:latin typeface="Calibri" pitchFamily="34" charset="0"/>
              </a:rPr>
              <a:t> </a:t>
            </a:r>
          </a:p>
          <a:p>
            <a:pPr eaLnBrk="1" fontAlgn="base" hangingPunct="1">
              <a:spcBef>
                <a:spcPct val="0"/>
              </a:spcBef>
              <a:spcAft>
                <a:spcPct val="0"/>
              </a:spcAft>
            </a:pPr>
            <a:r>
              <a:rPr lang="en-US" sz="3600" b="1">
                <a:solidFill>
                  <a:srgbClr val="00B050"/>
                </a:solidFill>
                <a:latin typeface="Calibri" pitchFamily="34" charset="0"/>
              </a:rPr>
              <a:t>                        </a:t>
            </a:r>
            <a:r>
              <a:rPr lang="en-US" sz="3600" b="1">
                <a:solidFill>
                  <a:prstClr val="black"/>
                </a:solidFill>
                <a:latin typeface="Calibri" pitchFamily="34" charset="0"/>
              </a:rPr>
              <a:t>2∙5</a:t>
            </a:r>
            <a:r>
              <a:rPr lang="en-US" sz="3600" b="1">
                <a:solidFill>
                  <a:srgbClr val="FF0000"/>
                </a:solidFill>
                <a:latin typeface="Calibri" pitchFamily="34" charset="0"/>
              </a:rPr>
              <a:t>∙7</a:t>
            </a:r>
            <a:r>
              <a:rPr lang="en-US" sz="3600" b="1">
                <a:solidFill>
                  <a:srgbClr val="00B050"/>
                </a:solidFill>
                <a:latin typeface="Calibri" pitchFamily="34" charset="0"/>
              </a:rPr>
              <a:t>         </a:t>
            </a:r>
            <a:r>
              <a:rPr lang="en-US" sz="3600" b="1">
                <a:solidFill>
                  <a:prstClr val="black"/>
                </a:solidFill>
                <a:latin typeface="Calibri" pitchFamily="34" charset="0"/>
              </a:rPr>
              <a:t>5∙7</a:t>
            </a:r>
            <a:r>
              <a:rPr lang="en-US" sz="3600" b="1">
                <a:solidFill>
                  <a:srgbClr val="00B050"/>
                </a:solidFill>
                <a:latin typeface="Calibri" pitchFamily="34" charset="0"/>
              </a:rPr>
              <a:t>∙2</a:t>
            </a:r>
            <a:endParaRPr lang="en-US" sz="36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0" name="TextBox 9"/>
          <p:cNvSpPr txBox="1">
            <a:spLocks noChangeArrowheads="1"/>
          </p:cNvSpPr>
          <p:nvPr/>
        </p:nvSpPr>
        <p:spPr bwMode="auto">
          <a:xfrm>
            <a:off x="0" y="2286000"/>
            <a:ext cx="91440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4:  </a:t>
            </a:r>
            <a:r>
              <a:rPr lang="en-US" sz="2400">
                <a:solidFill>
                  <a:prstClr val="black"/>
                </a:solidFill>
                <a:latin typeface="Calibri" pitchFamily="34" charset="0"/>
              </a:rPr>
              <a:t>Multiply each numerator out, </a:t>
            </a:r>
            <a:r>
              <a:rPr lang="en-US" sz="2400" b="1">
                <a:solidFill>
                  <a:srgbClr val="FF0000"/>
                </a:solidFill>
                <a:latin typeface="Calibri" pitchFamily="34" charset="0"/>
              </a:rPr>
              <a:t>leaving the denominators in factored form</a:t>
            </a:r>
            <a:r>
              <a:rPr lang="en-US" sz="2400">
                <a:solidFill>
                  <a:prstClr val="black"/>
                </a:solidFill>
                <a:latin typeface="Calibri" pitchFamily="34" charset="0"/>
              </a:rPr>
              <a:t>, then add the two numerators and put them over the common denominator.</a:t>
            </a:r>
          </a:p>
          <a:p>
            <a:pPr eaLnBrk="1" fontAlgn="base" hangingPunct="1">
              <a:lnSpc>
                <a:spcPts val="3700"/>
              </a:lnSpc>
              <a:spcBef>
                <a:spcPct val="0"/>
              </a:spcBef>
              <a:spcAft>
                <a:spcPct val="0"/>
              </a:spcAft>
            </a:pPr>
            <a:r>
              <a:rPr lang="en-US" sz="3600" b="1">
                <a:solidFill>
                  <a:prstClr val="black"/>
                </a:solidFill>
                <a:latin typeface="Calibri" pitchFamily="34" charset="0"/>
              </a:rPr>
              <a:t>  </a:t>
            </a:r>
            <a:r>
              <a:rPr lang="en-US" sz="3600" b="1" u="sng">
                <a:solidFill>
                  <a:prstClr val="black"/>
                </a:solidFill>
                <a:latin typeface="Calibri" pitchFamily="34" charset="0"/>
              </a:rPr>
              <a:t>  21  </a:t>
            </a:r>
            <a:r>
              <a:rPr lang="en-US" sz="3600" b="1">
                <a:solidFill>
                  <a:prstClr val="black"/>
                </a:solidFill>
                <a:latin typeface="Calibri" pitchFamily="34" charset="0"/>
              </a:rPr>
              <a:t>+</a:t>
            </a:r>
            <a:r>
              <a:rPr lang="en-US" sz="3600" b="1" u="sng">
                <a:solidFill>
                  <a:prstClr val="black"/>
                </a:solidFill>
                <a:latin typeface="Calibri" pitchFamily="34" charset="0"/>
              </a:rPr>
              <a:t>  4   </a:t>
            </a:r>
            <a:r>
              <a:rPr lang="en-US" sz="3600" b="1">
                <a:solidFill>
                  <a:prstClr val="black"/>
                </a:solidFill>
                <a:latin typeface="Calibri" pitchFamily="34" charset="0"/>
              </a:rPr>
              <a:t>  = </a:t>
            </a:r>
            <a:r>
              <a:rPr lang="en-US" sz="3600" b="1" u="sng">
                <a:solidFill>
                  <a:srgbClr val="002060"/>
                </a:solidFill>
                <a:latin typeface="Calibri" pitchFamily="34" charset="0"/>
              </a:rPr>
              <a:t> </a:t>
            </a:r>
            <a:r>
              <a:rPr lang="en-US" sz="3600" b="1" u="sng">
                <a:solidFill>
                  <a:prstClr val="black"/>
                </a:solidFill>
                <a:latin typeface="Calibri" pitchFamily="34" charset="0"/>
              </a:rPr>
              <a:t>21 + 4 </a:t>
            </a:r>
            <a:r>
              <a:rPr lang="en-US" sz="3600" b="1">
                <a:solidFill>
                  <a:prstClr val="black"/>
                </a:solidFill>
                <a:latin typeface="Calibri" pitchFamily="34" charset="0"/>
              </a:rPr>
              <a:t> = </a:t>
            </a:r>
            <a:r>
              <a:rPr lang="en-US" sz="3600" b="1" u="sng">
                <a:solidFill>
                  <a:srgbClr val="002060"/>
                </a:solidFill>
                <a:latin typeface="Calibri" pitchFamily="34" charset="0"/>
              </a:rPr>
              <a:t> </a:t>
            </a:r>
            <a:r>
              <a:rPr lang="en-US" sz="3600" b="1" u="sng">
                <a:solidFill>
                  <a:prstClr val="black"/>
                </a:solidFill>
                <a:latin typeface="Calibri" pitchFamily="34" charset="0"/>
              </a:rPr>
              <a:t>25  </a:t>
            </a:r>
            <a:r>
              <a:rPr lang="en-US" sz="3600" b="1">
                <a:solidFill>
                  <a:prstClr val="black"/>
                </a:solidFill>
                <a:latin typeface="Calibri" pitchFamily="34" charset="0"/>
              </a:rPr>
              <a:t>    </a:t>
            </a:r>
            <a:r>
              <a:rPr lang="en-US" sz="2400">
                <a:solidFill>
                  <a:srgbClr val="009900"/>
                </a:solidFill>
                <a:latin typeface="Calibri" pitchFamily="34" charset="0"/>
              </a:rPr>
              <a:t>(note that 5∙7∙2 = 2∙5∙7 by</a:t>
            </a:r>
          </a:p>
          <a:p>
            <a:pPr eaLnBrk="1" fontAlgn="base" hangingPunct="1">
              <a:lnSpc>
                <a:spcPts val="3700"/>
              </a:lnSpc>
              <a:spcBef>
                <a:spcPct val="0"/>
              </a:spcBef>
              <a:spcAft>
                <a:spcPct val="0"/>
              </a:spcAft>
            </a:pPr>
            <a:r>
              <a:rPr lang="en-US" sz="3600" b="1">
                <a:solidFill>
                  <a:srgbClr val="00B050"/>
                </a:solidFill>
                <a:latin typeface="Calibri" pitchFamily="34" charset="0"/>
              </a:rPr>
              <a:t> </a:t>
            </a:r>
            <a:r>
              <a:rPr lang="en-US" sz="3600" b="1">
                <a:solidFill>
                  <a:prstClr val="black"/>
                </a:solidFill>
                <a:latin typeface="Calibri" pitchFamily="34" charset="0"/>
              </a:rPr>
              <a:t>2∙5∙7  5∙7∙2      2∙5∙7     2∙5∙7   </a:t>
            </a:r>
            <a:r>
              <a:rPr lang="en-US" sz="2400">
                <a:solidFill>
                  <a:srgbClr val="009900"/>
                </a:solidFill>
                <a:latin typeface="Calibri" pitchFamily="34" charset="0"/>
              </a:rPr>
              <a:t>the </a:t>
            </a:r>
            <a:r>
              <a:rPr lang="en-US" sz="2400" b="1">
                <a:solidFill>
                  <a:srgbClr val="009900"/>
                </a:solidFill>
                <a:latin typeface="Calibri" pitchFamily="34" charset="0"/>
              </a:rPr>
              <a:t>commutative property</a:t>
            </a:r>
            <a:r>
              <a:rPr lang="en-US" sz="2400">
                <a:solidFill>
                  <a:srgbClr val="009900"/>
                </a:solidFill>
                <a:latin typeface="Calibri" pitchFamily="34" charset="0"/>
              </a:rPr>
              <a:t>)</a:t>
            </a: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1" name="TextBox 10"/>
          <p:cNvSpPr txBox="1">
            <a:spLocks noChangeArrowheads="1"/>
          </p:cNvSpPr>
          <p:nvPr/>
        </p:nvSpPr>
        <p:spPr bwMode="auto">
          <a:xfrm>
            <a:off x="228600" y="4572000"/>
            <a:ext cx="8763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400" b="1">
                <a:solidFill>
                  <a:prstClr val="black"/>
                </a:solidFill>
                <a:latin typeface="Calibri" pitchFamily="34" charset="0"/>
              </a:rPr>
              <a:t>Step 5:  </a:t>
            </a:r>
            <a:r>
              <a:rPr lang="en-US" sz="2400">
                <a:solidFill>
                  <a:prstClr val="black"/>
                </a:solidFill>
                <a:latin typeface="Calibri" pitchFamily="34" charset="0"/>
              </a:rPr>
              <a:t>Now factor the numerator, then cancel any common factors that appear in both numerator and denominator.  Once you multiply out any remaining factors, the result is your simplified answer.</a:t>
            </a:r>
          </a:p>
          <a:p>
            <a:pPr eaLnBrk="1" fontAlgn="base" hangingPunct="1">
              <a:spcBef>
                <a:spcPct val="0"/>
              </a:spcBef>
              <a:spcAft>
                <a:spcPct val="0"/>
              </a:spcAft>
            </a:pPr>
            <a:r>
              <a:rPr lang="en-US" sz="3600" b="1">
                <a:solidFill>
                  <a:prstClr val="black"/>
                </a:solidFill>
                <a:latin typeface="Calibri" pitchFamily="34" charset="0"/>
              </a:rPr>
              <a:t>=  </a:t>
            </a:r>
            <a:r>
              <a:rPr lang="en-US" sz="3600" b="1" u="sng">
                <a:solidFill>
                  <a:prstClr val="black"/>
                </a:solidFill>
                <a:latin typeface="Calibri" pitchFamily="34" charset="0"/>
              </a:rPr>
              <a:t> </a:t>
            </a:r>
            <a:r>
              <a:rPr lang="en-US" sz="3600" b="1" u="sng">
                <a:solidFill>
                  <a:srgbClr val="002060"/>
                </a:solidFill>
                <a:latin typeface="Calibri" pitchFamily="34" charset="0"/>
              </a:rPr>
              <a:t> </a:t>
            </a:r>
            <a:r>
              <a:rPr lang="en-US" sz="3600" b="1" u="sng">
                <a:solidFill>
                  <a:prstClr val="black"/>
                </a:solidFill>
                <a:latin typeface="Calibri" pitchFamily="34" charset="0"/>
              </a:rPr>
              <a:t>25  </a:t>
            </a:r>
            <a:r>
              <a:rPr lang="en-US" sz="3600" b="1">
                <a:solidFill>
                  <a:prstClr val="black"/>
                </a:solidFill>
                <a:latin typeface="Calibri" pitchFamily="34" charset="0"/>
              </a:rPr>
              <a:t>  =  </a:t>
            </a:r>
            <a:r>
              <a:rPr lang="en-US" sz="3600" b="1" u="sng">
                <a:solidFill>
                  <a:prstClr val="black"/>
                </a:solidFill>
                <a:latin typeface="Calibri" pitchFamily="34" charset="0"/>
              </a:rPr>
              <a:t> 5∙5 </a:t>
            </a:r>
            <a:r>
              <a:rPr lang="en-US" sz="3600" b="1">
                <a:solidFill>
                  <a:prstClr val="black"/>
                </a:solidFill>
                <a:latin typeface="Calibri" pitchFamily="34" charset="0"/>
              </a:rPr>
              <a:t> =  </a:t>
            </a:r>
            <a:r>
              <a:rPr lang="en-US" sz="3600" b="1" u="sng">
                <a:solidFill>
                  <a:prstClr val="black"/>
                </a:solidFill>
                <a:latin typeface="Calibri" pitchFamily="34" charset="0"/>
              </a:rPr>
              <a:t> 5∙5 </a:t>
            </a:r>
            <a:r>
              <a:rPr lang="en-US" sz="3600" b="1">
                <a:solidFill>
                  <a:prstClr val="black"/>
                </a:solidFill>
                <a:latin typeface="Calibri" pitchFamily="34" charset="0"/>
              </a:rPr>
              <a:t> =   </a:t>
            </a:r>
            <a:r>
              <a:rPr lang="en-US" sz="3600" b="1" u="sng">
                <a:solidFill>
                  <a:prstClr val="black"/>
                </a:solidFill>
                <a:latin typeface="Calibri" pitchFamily="34" charset="0"/>
              </a:rPr>
              <a:t> 5 </a:t>
            </a:r>
            <a:r>
              <a:rPr lang="en-US" sz="3600" b="1">
                <a:solidFill>
                  <a:prstClr val="black"/>
                </a:solidFill>
                <a:latin typeface="Calibri" pitchFamily="34" charset="0"/>
              </a:rPr>
              <a:t>    =  </a:t>
            </a:r>
            <a:r>
              <a:rPr lang="en-US" sz="3600" b="1" u="sng">
                <a:solidFill>
                  <a:prstClr val="black"/>
                </a:solidFill>
                <a:latin typeface="Calibri" pitchFamily="34" charset="0"/>
              </a:rPr>
              <a:t> 5 </a:t>
            </a:r>
            <a:r>
              <a:rPr lang="en-US" sz="3600" b="1">
                <a:solidFill>
                  <a:prstClr val="black"/>
                </a:solidFill>
                <a:latin typeface="Calibri" pitchFamily="34" charset="0"/>
              </a:rPr>
              <a:t>                </a:t>
            </a:r>
            <a:r>
              <a:rPr lang="en-US" sz="800" b="1">
                <a:solidFill>
                  <a:prstClr val="black"/>
                </a:solidFill>
                <a:latin typeface="Calibri" pitchFamily="34" charset="0"/>
              </a:rPr>
              <a:t>.</a:t>
            </a:r>
            <a:r>
              <a:rPr lang="en-US" sz="3600" u="sng">
                <a:solidFill>
                  <a:prstClr val="black"/>
                </a:solidFill>
                <a:latin typeface="Calibri" pitchFamily="34" charset="0"/>
              </a:rPr>
              <a:t> </a:t>
            </a:r>
            <a:endParaRPr lang="en-US" sz="3600">
              <a:solidFill>
                <a:prstClr val="black"/>
              </a:solidFill>
              <a:latin typeface="Calibri" pitchFamily="34" charset="0"/>
            </a:endParaRPr>
          </a:p>
          <a:p>
            <a:pPr eaLnBrk="1" fontAlgn="base" hangingPunct="1">
              <a:spcBef>
                <a:spcPct val="0"/>
              </a:spcBef>
              <a:spcAft>
                <a:spcPct val="0"/>
              </a:spcAft>
            </a:pPr>
            <a:r>
              <a:rPr lang="en-US" sz="3600" b="1">
                <a:solidFill>
                  <a:prstClr val="black"/>
                </a:solidFill>
                <a:latin typeface="Calibri" pitchFamily="34" charset="0"/>
              </a:rPr>
              <a:t>    2∙5∙7     2∙5∙7    2∙5∙7     2∙7       14</a:t>
            </a:r>
            <a:endParaRPr lang="en-US" sz="3600">
              <a:solidFill>
                <a:prstClr val="black"/>
              </a:solidFill>
              <a:latin typeface="Calibri" pitchFamily="34" charset="0"/>
            </a:endParaRPr>
          </a:p>
          <a:p>
            <a:pPr eaLnBrk="1" fontAlgn="base" hangingPunct="1">
              <a:spcBef>
                <a:spcPct val="0"/>
              </a:spcBef>
              <a:spcAft>
                <a:spcPct val="0"/>
              </a:spcAft>
            </a:pP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13" name="TextBox 12"/>
          <p:cNvSpPr txBox="1">
            <a:spLocks noChangeArrowheads="1"/>
          </p:cNvSpPr>
          <p:nvPr/>
        </p:nvSpPr>
        <p:spPr bwMode="auto">
          <a:xfrm>
            <a:off x="3505200" y="5657850"/>
            <a:ext cx="684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3600" b="1">
                <a:solidFill>
                  <a:srgbClr val="FF0000"/>
                </a:solidFill>
                <a:latin typeface="Calibri" pitchFamily="34" charset="0"/>
              </a:rPr>
              <a:t> /</a:t>
            </a:r>
          </a:p>
          <a:p>
            <a:pPr eaLnBrk="1" fontAlgn="base" hangingPunct="1">
              <a:spcBef>
                <a:spcPct val="0"/>
              </a:spcBef>
              <a:spcAft>
                <a:spcPct val="0"/>
              </a:spcAft>
            </a:pPr>
            <a:r>
              <a:rPr lang="en-US" sz="3600" b="1">
                <a:solidFill>
                  <a:srgbClr val="FF0000"/>
                </a:solidFill>
                <a:latin typeface="Calibri" pitchFamily="34" charset="0"/>
              </a:rPr>
              <a:t>  </a:t>
            </a:r>
            <a:r>
              <a:rPr lang="en-US" sz="1600" b="1">
                <a:solidFill>
                  <a:srgbClr val="FF0000"/>
                </a:solidFill>
                <a:latin typeface="Calibri" pitchFamily="34" charset="0"/>
              </a:rPr>
              <a:t>  </a:t>
            </a:r>
            <a:r>
              <a:rPr lang="en-US" sz="3600" b="1">
                <a:solidFill>
                  <a:srgbClr val="FF0000"/>
                </a:solidFill>
                <a:latin typeface="Calibri" pitchFamily="34" charset="0"/>
              </a:rPr>
              <a:t>/</a:t>
            </a:r>
          </a:p>
        </p:txBody>
      </p:sp>
      <p:sp>
        <p:nvSpPr>
          <p:cNvPr id="7" name="Slide Number Placeholder 6"/>
          <p:cNvSpPr>
            <a:spLocks noGrp="1"/>
          </p:cNvSpPr>
          <p:nvPr>
            <p:ph type="sldNum" sz="quarter" idx="12"/>
          </p:nvPr>
        </p:nvSpPr>
        <p:spPr/>
        <p:txBody>
          <a:bodyPr/>
          <a:lstStyle/>
          <a:p>
            <a:pPr>
              <a:defRPr/>
            </a:pPr>
            <a:fld id="{DE8A42B2-EA1D-48C6-B5C0-7242BC623D37}" type="slidenum">
              <a:rPr lang="en-US" smtClean="0">
                <a:solidFill>
                  <a:prstClr val="black">
                    <a:tint val="75000"/>
                  </a:prstClr>
                </a:solidFill>
              </a:rPr>
              <a:pPr>
                <a:defRPr/>
              </a:pPr>
              <a:t>8</a:t>
            </a:fld>
            <a:endParaRPr lang="en-US">
              <a:solidFill>
                <a:prstClr val="black">
                  <a:tint val="75000"/>
                </a:prstClr>
              </a:solidFill>
            </a:endParaRPr>
          </a:p>
        </p:txBody>
      </p:sp>
    </p:spTree>
    <p:extLst>
      <p:ext uri="{BB962C8B-B14F-4D97-AF65-F5344CB8AC3E}">
        <p14:creationId xmlns:p14="http://schemas.microsoft.com/office/powerpoint/2010/main" val="3849835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938" y="-185738"/>
            <a:ext cx="9136062" cy="1387476"/>
          </a:xfrm>
        </p:spPr>
        <p:txBody>
          <a:bodyPr/>
          <a:lstStyle/>
          <a:p>
            <a:pPr eaLnBrk="1" hangingPunct="1"/>
            <a:r>
              <a:rPr lang="en-US" sz="3200" smtClean="0"/>
              <a:t>Sample Gateway Problem #2: </a:t>
            </a:r>
            <a:r>
              <a:rPr lang="en-US" sz="3200" b="1" smtClean="0">
                <a:solidFill>
                  <a:srgbClr val="FF0000"/>
                </a:solidFill>
              </a:rPr>
              <a:t>Subtracting Fractions</a:t>
            </a:r>
          </a:p>
        </p:txBody>
      </p:sp>
      <p:sp>
        <p:nvSpPr>
          <p:cNvPr id="5" name="TextBox 4"/>
          <p:cNvSpPr txBox="1">
            <a:spLocks noChangeArrowheads="1"/>
          </p:cNvSpPr>
          <p:nvPr/>
        </p:nvSpPr>
        <p:spPr bwMode="auto">
          <a:xfrm>
            <a:off x="131763" y="2819400"/>
            <a:ext cx="132032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800" b="1">
                <a:solidFill>
                  <a:prstClr val="black"/>
                </a:solidFill>
                <a:latin typeface="Calibri" pitchFamily="34" charset="0"/>
              </a:rPr>
              <a:t>Step 1:  </a:t>
            </a:r>
            <a:r>
              <a:rPr lang="en-US" sz="2800">
                <a:solidFill>
                  <a:prstClr val="black"/>
                </a:solidFill>
                <a:latin typeface="Calibri" pitchFamily="34" charset="0"/>
              </a:rPr>
              <a:t>Factor the two denominators into prime factors, then </a:t>
            </a:r>
          </a:p>
          <a:p>
            <a:pPr eaLnBrk="1" fontAlgn="base" hangingPunct="1">
              <a:spcBef>
                <a:spcPct val="0"/>
              </a:spcBef>
              <a:spcAft>
                <a:spcPct val="0"/>
              </a:spcAft>
            </a:pPr>
            <a:r>
              <a:rPr lang="en-US" sz="2800">
                <a:solidFill>
                  <a:prstClr val="black"/>
                </a:solidFill>
                <a:latin typeface="Calibri" pitchFamily="34" charset="0"/>
              </a:rPr>
              <a:t>       write each fraction with its denominator in factored form:</a:t>
            </a:r>
          </a:p>
          <a:p>
            <a:pPr eaLnBrk="1" fontAlgn="base" hangingPunct="1">
              <a:spcBef>
                <a:spcPct val="0"/>
              </a:spcBef>
              <a:spcAft>
                <a:spcPct val="0"/>
              </a:spcAft>
            </a:pPr>
            <a:endParaRPr lang="en-US" sz="1400">
              <a:solidFill>
                <a:prstClr val="black"/>
              </a:solidFill>
              <a:latin typeface="Calibri" pitchFamily="34" charset="0"/>
            </a:endParaRPr>
          </a:p>
          <a:p>
            <a:pPr eaLnBrk="1" fontAlgn="base" hangingPunct="1">
              <a:spcBef>
                <a:spcPct val="0"/>
              </a:spcBef>
              <a:spcAft>
                <a:spcPct val="0"/>
              </a:spcAft>
            </a:pPr>
            <a:r>
              <a:rPr lang="en-US" sz="2400">
                <a:solidFill>
                  <a:prstClr val="black"/>
                </a:solidFill>
                <a:latin typeface="Calibri" pitchFamily="34" charset="0"/>
              </a:rPr>
              <a:t>     </a:t>
            </a:r>
            <a:r>
              <a:rPr lang="en-US" sz="3600" b="1">
                <a:solidFill>
                  <a:srgbClr val="00B050"/>
                </a:solidFill>
                <a:latin typeface="Calibri" pitchFamily="34" charset="0"/>
              </a:rPr>
              <a:t>14 = 2∙7  </a:t>
            </a:r>
            <a:r>
              <a:rPr lang="en-US" sz="2400" b="1">
                <a:solidFill>
                  <a:prstClr val="black"/>
                </a:solidFill>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35 = 5∙7</a:t>
            </a:r>
            <a:r>
              <a:rPr lang="en-US" sz="2400" b="1">
                <a:solidFill>
                  <a:prstClr val="black"/>
                </a:solidFill>
                <a:latin typeface="Calibri" pitchFamily="34" charset="0"/>
              </a:rPr>
              <a:t>,  so</a:t>
            </a:r>
            <a:r>
              <a:rPr lang="en-US" sz="3600" b="1">
                <a:solidFill>
                  <a:prstClr val="black"/>
                </a:solidFill>
                <a:latin typeface="Calibri" pitchFamily="34" charset="0"/>
              </a:rPr>
              <a:t>      </a:t>
            </a:r>
            <a:r>
              <a:rPr lang="en-US" sz="3600" b="1" u="sng">
                <a:solidFill>
                  <a:prstClr val="black"/>
                </a:solidFill>
                <a:latin typeface="Calibri" pitchFamily="34" charset="0"/>
              </a:rPr>
              <a:t>  5  </a:t>
            </a:r>
            <a:r>
              <a:rPr lang="en-US" sz="3600" b="1">
                <a:solidFill>
                  <a:prstClr val="black"/>
                </a:solidFill>
                <a:latin typeface="Calibri" pitchFamily="34" charset="0"/>
              </a:rPr>
              <a:t>   -  </a:t>
            </a:r>
            <a:r>
              <a:rPr lang="en-US" sz="3600" b="1" u="sng">
                <a:solidFill>
                  <a:prstClr val="black"/>
                </a:solidFill>
                <a:latin typeface="Calibri" pitchFamily="34" charset="0"/>
              </a:rPr>
              <a:t>  2  </a:t>
            </a:r>
            <a:r>
              <a:rPr lang="en-US" sz="3600">
                <a:solidFill>
                  <a:prstClr val="black"/>
                </a:solidFill>
                <a:latin typeface="Calibri" pitchFamily="34" charset="0"/>
              </a:rPr>
              <a:t>                      </a:t>
            </a:r>
            <a:r>
              <a:rPr lang="en-US" sz="1200">
                <a:solidFill>
                  <a:prstClr val="black"/>
                </a:solidFill>
                <a:latin typeface="Calibri" pitchFamily="34" charset="0"/>
              </a:rPr>
              <a:t>.</a:t>
            </a:r>
            <a:r>
              <a:rPr lang="en-US" sz="1200" b="1">
                <a:solidFill>
                  <a:srgbClr val="00B050"/>
                </a:solidFill>
                <a:latin typeface="Calibri" pitchFamily="34" charset="0"/>
              </a:rPr>
              <a:t> </a:t>
            </a:r>
            <a:r>
              <a:rPr lang="en-US" sz="3600" b="1">
                <a:solidFill>
                  <a:srgbClr val="00B050"/>
                </a:solidFill>
                <a:latin typeface="Calibri" pitchFamily="34" charset="0"/>
              </a:rPr>
              <a:t>                            </a:t>
            </a:r>
          </a:p>
          <a:p>
            <a:pPr eaLnBrk="1" fontAlgn="base" hangingPunct="1">
              <a:spcBef>
                <a:spcPct val="0"/>
              </a:spcBef>
              <a:spcAft>
                <a:spcPct val="0"/>
              </a:spcAft>
            </a:pPr>
            <a:r>
              <a:rPr lang="en-US" sz="3600" b="1">
                <a:solidFill>
                  <a:srgbClr val="00B050"/>
                </a:solidFill>
                <a:latin typeface="Calibri" pitchFamily="34" charset="0"/>
              </a:rPr>
              <a:t>                                                     2∙7       </a:t>
            </a:r>
            <a:r>
              <a:rPr lang="en-US" sz="3600" b="1">
                <a:solidFill>
                  <a:srgbClr val="FF0000"/>
                </a:solidFill>
                <a:latin typeface="Calibri" pitchFamily="34" charset="0"/>
              </a:rPr>
              <a:t>5∙7</a:t>
            </a:r>
            <a:endParaRPr lang="en-US" sz="3600">
              <a:solidFill>
                <a:prstClr val="black"/>
              </a:solidFill>
              <a:latin typeface="Calibri" pitchFamily="34" charset="0"/>
            </a:endParaRPr>
          </a:p>
          <a:p>
            <a:pPr eaLnBrk="1" fontAlgn="base" hangingPunct="1">
              <a:spcBef>
                <a:spcPct val="0"/>
              </a:spcBef>
              <a:spcAft>
                <a:spcPct val="0"/>
              </a:spcAft>
            </a:pPr>
            <a:endParaRPr lang="en-US" sz="36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3200" b="1">
              <a:solidFill>
                <a:srgbClr val="FF0000"/>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sp>
        <p:nvSpPr>
          <p:cNvPr id="7" name="TextBox 6"/>
          <p:cNvSpPr txBox="1">
            <a:spLocks noChangeArrowheads="1"/>
          </p:cNvSpPr>
          <p:nvPr/>
        </p:nvSpPr>
        <p:spPr bwMode="auto">
          <a:xfrm>
            <a:off x="120650" y="4959350"/>
            <a:ext cx="76517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n-US" sz="2800" b="1">
              <a:solidFill>
                <a:prstClr val="black"/>
              </a:solidFill>
              <a:latin typeface="Calibri" pitchFamily="34" charset="0"/>
            </a:endParaRPr>
          </a:p>
          <a:p>
            <a:pPr eaLnBrk="1" fontAlgn="base" hangingPunct="1">
              <a:spcBef>
                <a:spcPct val="0"/>
              </a:spcBef>
              <a:spcAft>
                <a:spcPct val="0"/>
              </a:spcAft>
            </a:pPr>
            <a:r>
              <a:rPr lang="en-US" sz="2800" b="1">
                <a:solidFill>
                  <a:prstClr val="black"/>
                </a:solidFill>
                <a:latin typeface="Calibri" pitchFamily="34" charset="0"/>
              </a:rPr>
              <a:t>Step 2:  </a:t>
            </a:r>
            <a:r>
              <a:rPr lang="en-US" sz="2800">
                <a:solidFill>
                  <a:prstClr val="black"/>
                </a:solidFill>
                <a:latin typeface="Calibri" pitchFamily="34" charset="0"/>
              </a:rPr>
              <a:t>Find the least common denominator (LCD):</a:t>
            </a:r>
          </a:p>
          <a:p>
            <a:pPr eaLnBrk="1" fontAlgn="base" hangingPunct="1">
              <a:spcBef>
                <a:spcPct val="0"/>
              </a:spcBef>
              <a:spcAft>
                <a:spcPct val="0"/>
              </a:spcAft>
            </a:pPr>
            <a:r>
              <a:rPr lang="en-US" sz="3600" b="1">
                <a:solidFill>
                  <a:srgbClr val="002060"/>
                </a:solidFill>
                <a:latin typeface="Calibri" pitchFamily="34" charset="0"/>
              </a:rPr>
              <a:t>                           </a:t>
            </a:r>
            <a:r>
              <a:rPr lang="en-US" sz="3600" b="1">
                <a:solidFill>
                  <a:prstClr val="black"/>
                </a:solidFill>
                <a:latin typeface="Calibri" pitchFamily="34" charset="0"/>
              </a:rPr>
              <a:t>LCD</a:t>
            </a:r>
            <a:r>
              <a:rPr lang="en-US" sz="3600" b="1">
                <a:solidFill>
                  <a:srgbClr val="002060"/>
                </a:solidFill>
                <a:latin typeface="Calibri" pitchFamily="34" charset="0"/>
              </a:rPr>
              <a:t> </a:t>
            </a:r>
            <a:r>
              <a:rPr lang="en-US" sz="3600" b="1">
                <a:solidFill>
                  <a:prstClr val="black"/>
                </a:solidFill>
                <a:latin typeface="Calibri" pitchFamily="34" charset="0"/>
              </a:rPr>
              <a:t>=</a:t>
            </a:r>
            <a:r>
              <a:rPr lang="en-US" sz="3600" b="1">
                <a:solidFill>
                  <a:srgbClr val="002060"/>
                </a:solidFill>
                <a:latin typeface="Calibri" pitchFamily="34" charset="0"/>
              </a:rPr>
              <a:t> </a:t>
            </a:r>
            <a:r>
              <a:rPr lang="en-US" sz="3600" b="1">
                <a:solidFill>
                  <a:srgbClr val="00B050"/>
                </a:solidFill>
                <a:latin typeface="Calibri" pitchFamily="34" charset="0"/>
              </a:rPr>
              <a:t>2∙7</a:t>
            </a:r>
            <a:r>
              <a:rPr lang="en-US" sz="3600" b="1">
                <a:solidFill>
                  <a:srgbClr val="FF0000"/>
                </a:solidFill>
                <a:latin typeface="Calibri" pitchFamily="34" charset="0"/>
              </a:rPr>
              <a:t>∙5</a:t>
            </a:r>
            <a:endParaRPr lang="en-US" sz="3600">
              <a:solidFill>
                <a:prstClr val="black"/>
              </a:solidFill>
              <a:latin typeface="Calibri" pitchFamily="34" charset="0"/>
            </a:endParaRPr>
          </a:p>
          <a:p>
            <a:pPr eaLnBrk="1" fontAlgn="base" hangingPunct="1">
              <a:spcBef>
                <a:spcPct val="0"/>
              </a:spcBef>
              <a:spcAft>
                <a:spcPct val="0"/>
              </a:spcAft>
            </a:pPr>
            <a:endParaRPr lang="en-US" sz="2400">
              <a:solidFill>
                <a:prstClr val="black"/>
              </a:solidFill>
              <a:latin typeface="Calibri" pitchFamily="34" charset="0"/>
            </a:endParaRPr>
          </a:p>
          <a:p>
            <a:pPr eaLnBrk="1" fontAlgn="base" hangingPunct="1">
              <a:spcBef>
                <a:spcPct val="0"/>
              </a:spcBef>
              <a:spcAft>
                <a:spcPct val="0"/>
              </a:spcAft>
            </a:pPr>
            <a:endParaRPr lang="en-US">
              <a:solidFill>
                <a:prstClr val="black"/>
              </a:solidFill>
              <a:latin typeface="Calibri" pitchFamily="34" charset="0"/>
            </a:endParaRPr>
          </a:p>
          <a:p>
            <a:pPr eaLnBrk="1" fontAlgn="base" hangingPunct="1">
              <a:spcBef>
                <a:spcPct val="0"/>
              </a:spcBef>
              <a:spcAft>
                <a:spcPct val="0"/>
              </a:spcAft>
            </a:pPr>
            <a:r>
              <a:rPr lang="en-US">
                <a:solidFill>
                  <a:prstClr val="black"/>
                </a:solidFill>
                <a:latin typeface="Calibri" pitchFamily="34" charset="0"/>
              </a:rPr>
              <a:t>	</a:t>
            </a:r>
          </a:p>
        </p:txBody>
      </p:sp>
      <p:pic>
        <p:nvPicPr>
          <p:cNvPr id="3072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400" y="836613"/>
            <a:ext cx="91694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D05350D5-32BE-421D-B3E8-42F8984D7941}"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813690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3587</TotalTime>
  <Words>1479</Words>
  <Application>Microsoft Office PowerPoint</Application>
  <PresentationFormat>On-screen Show (4:3)</PresentationFormat>
  <Paragraphs>180</Paragraphs>
  <Slides>19</Slides>
  <Notes>3</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19</vt:i4>
      </vt:variant>
    </vt:vector>
  </HeadingPairs>
  <TitlesOfParts>
    <vt:vector size="26" baseType="lpstr">
      <vt:lpstr>2_Network Blitz</vt:lpstr>
      <vt:lpstr>Network Blitz</vt:lpstr>
      <vt:lpstr>1_Office Theme</vt:lpstr>
      <vt:lpstr>2_Office Theme</vt:lpstr>
      <vt:lpstr>3_Office Theme</vt:lpstr>
      <vt:lpstr>4_Office Theme</vt:lpstr>
      <vt:lpstr>Equation</vt:lpstr>
      <vt:lpstr>PowerPoint Presentation</vt:lpstr>
      <vt:lpstr>PowerPoint Presentation</vt:lpstr>
      <vt:lpstr>PowerPoint Presentation</vt:lpstr>
      <vt:lpstr>Steps to follow for finding the  least common denominator (LCD) of two fractions:</vt:lpstr>
      <vt:lpstr>Finding the least common denominator (LCD)  of two fractions:</vt:lpstr>
      <vt:lpstr>NOTE:  Gateway problems 1 &amp; 2 on  adding and subtracting fractions as well as many of the problems on today’s homework assignment can all be done using the same set of steps.  </vt:lpstr>
      <vt:lpstr>Sample Gateway Problem #1: Adding Fractions</vt:lpstr>
      <vt:lpstr>Sample Problem #1 (continued)</vt:lpstr>
      <vt:lpstr>Sample Gateway Problem #2: Subtracting Fractions</vt:lpstr>
      <vt:lpstr>Sample Problem #2 (continued)</vt:lpstr>
      <vt:lpstr>PowerPoint Presentation</vt:lpstr>
      <vt:lpstr>PowerPoint Presentation</vt:lpstr>
      <vt:lpstr>PowerPoint Presentation</vt:lpstr>
      <vt:lpstr>PowerPoint Presentation</vt:lpstr>
      <vt:lpstr>Sample problems with real numbers and subsets:</vt:lpstr>
      <vt:lpstr>Which of the following statements are true?</vt:lpstr>
      <vt:lpstr>PowerPoint Presentation</vt:lpstr>
      <vt:lpstr>PowerPoint Presentation</vt:lpstr>
      <vt:lpstr>PowerPoint Presentation</vt:lpstr>
    </vt:vector>
  </TitlesOfParts>
  <Company>University of Wisconsin - 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Schmidt, Laura</cp:lastModifiedBy>
  <cp:revision>48</cp:revision>
  <dcterms:created xsi:type="dcterms:W3CDTF">2013-08-26T02:26:37Z</dcterms:created>
  <dcterms:modified xsi:type="dcterms:W3CDTF">2017-08-31T19:56:03Z</dcterms:modified>
</cp:coreProperties>
</file>