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22" r:id="rId3"/>
    <p:sldMasterId id="2147483746" r:id="rId4"/>
    <p:sldMasterId id="2147483758" r:id="rId5"/>
  </p:sldMasterIdLst>
  <p:notesMasterIdLst>
    <p:notesMasterId r:id="rId23"/>
  </p:notesMasterIdLst>
  <p:sldIdLst>
    <p:sldId id="257" r:id="rId6"/>
    <p:sldId id="354" r:id="rId7"/>
    <p:sldId id="325" r:id="rId8"/>
    <p:sldId id="329" r:id="rId9"/>
    <p:sldId id="330" r:id="rId10"/>
    <p:sldId id="331" r:id="rId11"/>
    <p:sldId id="342" r:id="rId12"/>
    <p:sldId id="343" r:id="rId13"/>
    <p:sldId id="344" r:id="rId14"/>
    <p:sldId id="345" r:id="rId15"/>
    <p:sldId id="347" r:id="rId16"/>
    <p:sldId id="348" r:id="rId17"/>
    <p:sldId id="349" r:id="rId18"/>
    <p:sldId id="350" r:id="rId19"/>
    <p:sldId id="351" r:id="rId20"/>
    <p:sldId id="286" r:id="rId21"/>
    <p:sldId id="35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114" d="100"/>
          <a:sy n="114" d="100"/>
        </p:scale>
        <p:origin x="-822"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560BDE8-DFED-43CE-95D1-BE10D299B4ED}" type="slidenum">
              <a:rPr lang="en-US" sz="1200" smtClean="0">
                <a:latin typeface="Arial" charset="0"/>
              </a:rPr>
              <a:pPr eaLnBrk="1" hangingPunct="1"/>
              <a:t>12</a:t>
            </a:fld>
            <a:endParaRPr lang="en-US" sz="120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EEEFCE97-BFC7-4F57-8A61-67C3E9EEE455}" type="slidenum">
              <a:rPr lang="en-US" sz="1200" smtClean="0">
                <a:latin typeface="Arial" charset="0"/>
              </a:rPr>
              <a:pPr eaLnBrk="1" hangingPunct="1"/>
              <a:t>13</a:t>
            </a:fld>
            <a:endParaRPr lang="en-US" sz="120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6C917201-DD66-4367-A08B-F8F9DEA4B61E}" type="slidenum">
              <a:rPr lang="en-US" sz="1200" smtClean="0">
                <a:latin typeface="Arial" charset="0"/>
              </a:rPr>
              <a:pPr eaLnBrk="1" hangingPunct="1"/>
              <a:t>14</a:t>
            </a:fld>
            <a:endParaRPr lang="en-US" sz="120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403BE945-266C-4FFC-AA1C-5FB2F88D67EA}" type="slidenum">
              <a:rPr lang="en-US" sz="1200" smtClean="0">
                <a:latin typeface="Arial" charset="0"/>
              </a:rPr>
              <a:pPr eaLnBrk="1" hangingPunct="1"/>
              <a:t>15</a:t>
            </a:fld>
            <a:endParaRPr lang="en-US" sz="1200"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325C4FC6-04E6-4340-A3DC-2B65F3B30C5F}" type="slidenum">
              <a:rPr lang="en-US" sz="1200" smtClean="0">
                <a:solidFill>
                  <a:prstClr val="black"/>
                </a:solidFill>
                <a:latin typeface="Arial" charset="0"/>
              </a:rPr>
              <a:pPr eaLnBrk="1" hangingPunct="1"/>
              <a:t>4</a:t>
            </a:fld>
            <a:endParaRPr lang="en-US" sz="1200" smtClean="0">
              <a:solidFill>
                <a:prstClr val="black"/>
              </a:solidFill>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7195F0AA-7BDB-40EC-9913-3131CD28B30B}" type="slidenum">
              <a:rPr lang="en-US" sz="1200" smtClean="0">
                <a:solidFill>
                  <a:prstClr val="black"/>
                </a:solidFill>
                <a:latin typeface="Arial" charset="0"/>
              </a:rPr>
              <a:pPr eaLnBrk="1" hangingPunct="1"/>
              <a:t>5</a:t>
            </a:fld>
            <a:endParaRPr lang="en-US" sz="1200" smtClean="0">
              <a:solidFill>
                <a:prstClr val="black"/>
              </a:solidFill>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146ED857-71A0-4EB4-9AD4-8CAE8126DB20}" type="slidenum">
              <a:rPr lang="en-US" sz="1200" smtClean="0">
                <a:solidFill>
                  <a:prstClr val="black"/>
                </a:solidFill>
                <a:latin typeface="Arial" charset="0"/>
              </a:rPr>
              <a:pPr eaLnBrk="1" hangingPunct="1"/>
              <a:t>6</a:t>
            </a:fld>
            <a:endParaRPr lang="en-US" sz="1200" smtClean="0">
              <a:solidFill>
                <a:prstClr val="black"/>
              </a:solidFill>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F38C78F3-FA84-4FE7-9A60-8F8D25B8312C}" type="slidenum">
              <a:rPr lang="en-US" sz="1200" smtClean="0">
                <a:latin typeface="Arial" charset="0"/>
              </a:rPr>
              <a:pPr eaLnBrk="1" hangingPunct="1"/>
              <a:t>7</a:t>
            </a:fld>
            <a:endParaRPr lang="en-US" sz="120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830D4996-1186-4317-BA94-173CC297991F}" type="slidenum">
              <a:rPr lang="en-US" sz="1200" smtClean="0">
                <a:latin typeface="Arial" charset="0"/>
              </a:rPr>
              <a:pPr eaLnBrk="1" hangingPunct="1"/>
              <a:t>8</a:t>
            </a:fld>
            <a:endParaRPr lang="en-US" sz="1200"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B4640510-6894-4E68-9E79-490F6054FD1E}" type="slidenum">
              <a:rPr lang="en-US" sz="1200" smtClean="0">
                <a:latin typeface="Arial" charset="0"/>
              </a:rPr>
              <a:pPr eaLnBrk="1" hangingPunct="1"/>
              <a:t>9</a:t>
            </a:fld>
            <a:endParaRPr lang="en-US" sz="120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6E8FF6BA-C14F-4518-B90C-3136DB3D5663}" type="slidenum">
              <a:rPr lang="en-US" sz="1200" smtClean="0">
                <a:latin typeface="Arial" charset="0"/>
              </a:rPr>
              <a:pPr eaLnBrk="1" hangingPunct="1"/>
              <a:t>10</a:t>
            </a:fld>
            <a:endParaRPr lang="en-US" sz="120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fld id="{EC3054B9-1592-4EC0-86A1-4EDBD3C997A9}" type="slidenum">
              <a:rPr lang="en-US" sz="1200" smtClean="0">
                <a:latin typeface="Arial" charset="0"/>
              </a:rPr>
              <a:pPr eaLnBrk="1" hangingPunct="1"/>
              <a:t>11</a:t>
            </a:fld>
            <a:endParaRPr lang="en-US" sz="120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31348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5592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3423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8340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82993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60052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8286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0939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521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03133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9492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7935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454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983745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4412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162C1A9-4103-49D9-8AFA-89E08D8F4FF3}"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733CF27-5039-4AF8-8F69-696CEEC12AB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19055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160C563-E6FB-4713-90AB-05C87C12086A}"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27897FB-E353-44F1-A372-E6A5F07FDAD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667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80F82BF-77FB-4904-83B3-44BC88C410E7}"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0E6DE22-159C-4CD9-B01F-A41D8B0E63C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448453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7042B1A-ED9E-41E0-ABBD-2E789EA42F35}"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C7A91E5-7274-4282-9B75-FAD3BA29BD4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921997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7489B13-9306-4906-A474-EA0A736133CA}"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80841B0-377F-4A2C-B3B9-0DE9442628C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83061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0E9053A-5028-41FC-ACBD-BD9F9011BD15}"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1CC76371-1A91-41EA-8BD0-69221723DA9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36231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DE70A2-CA11-4BF3-BF4E-FD6AE349D5A9}"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4035FE3-D36D-4147-988D-5E26F97F159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2533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52556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34FB06-F7E0-423E-A215-FF2C09EA5BB0}"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B2F06DF-EF2A-42DE-9440-89362A2072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42549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DBD55B-9DE0-4818-91AB-0A8DFD8C8A43}"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F0425D-57F3-463C-A720-59510691D9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69697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F7AF78-138E-4766-836B-8D72B140BEA6}"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4676AA3-1D9A-454D-8208-FAC6990D7D4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7642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32CE9B7-4560-44DB-8AF0-3E764C5741F2}"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EA5C53E-00C1-4C46-B448-B8A25F5BD81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224825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8147B9F-3569-477C-806A-5025F6C9670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2724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F029F00-ED5A-4511-86A6-A350D4E641A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86688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7862E97-787B-4E64-AFFE-CA921193F6F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695833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41B51EF-0D54-47C8-9AD8-5707C6A3A5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886998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41C2BD5-5983-412B-B777-0E20ED3E7AB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43164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6AC029E-89E3-44D4-A9FC-52A97555662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617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426917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0D20A57-E9BD-41B7-8590-5AA66C5519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251275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9C4E6C3-454F-4835-83A4-497F9BC4E8A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37392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0AA2612-954D-4D0A-BAD4-12AA8491E1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105635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91A261F-13D1-4973-85B5-3B908B8073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788429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A38929-2475-438C-8C73-164CF498583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284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36676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123920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97583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58137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08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105987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6479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66693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19867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9751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7995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702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58871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4011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80837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41565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747D0860-4735-4385-A604-B772F86540A2}"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1172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28428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5D17C2C-02F9-4BC4-8284-51D60EB433F7}"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490F31F-1541-4932-8DA0-CA3139445A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1669110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A5A72A76-EC20-4F69-B45E-E71C6CAE0EF9}"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312546273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16EF2-CF07-48A0-8846-2EEF1965B9AE}" type="datetimeFigureOut">
              <a:rPr lang="en-US" smtClean="0">
                <a:solidFill>
                  <a:prstClr val="black">
                    <a:tint val="75000"/>
                  </a:prstClr>
                </a:solidFill>
              </a: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4454A-6D36-49E4-A380-75881F99FDF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3725310"/>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8.xml"/><Relationship Id="rId7" Type="http://schemas.openxmlformats.org/officeDocument/2006/relationships/image" Target="../media/image6.wmf"/><Relationship Id="rId2" Type="http://schemas.openxmlformats.org/officeDocument/2006/relationships/slideLayout" Target="../slideLayouts/slideLayout4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 Id="rId9" Type="http://schemas.openxmlformats.org/officeDocument/2006/relationships/image" Target="../media/image7.wmf"/></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notesSlide" Target="../notesSlides/notesSlide9.xml"/><Relationship Id="rId7" Type="http://schemas.openxmlformats.org/officeDocument/2006/relationships/oleObject" Target="../embeddings/oleObject5.bin"/><Relationship Id="rId2" Type="http://schemas.openxmlformats.org/officeDocument/2006/relationships/slideLayout" Target="../slideLayouts/slideLayout40.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2.png"/><Relationship Id="rId2" Type="http://schemas.openxmlformats.org/officeDocument/2006/relationships/slideLayout" Target="../slideLayouts/slideLayout40.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8.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3.xml"/><Relationship Id="rId7" Type="http://schemas.openxmlformats.org/officeDocument/2006/relationships/oleObject" Target="../embeddings/oleObject8.bin"/><Relationship Id="rId2" Type="http://schemas.openxmlformats.org/officeDocument/2006/relationships/slideLayout" Target="../slideLayouts/slideLayout40.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1143000"/>
            <a:ext cx="80772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2800" b="1" dirty="0" smtClean="0">
                <a:solidFill>
                  <a:srgbClr val="000000"/>
                </a:solidFill>
                <a:latin typeface="Arial" charset="0"/>
              </a:rPr>
              <a:t>Please </a:t>
            </a:r>
            <a:r>
              <a:rPr lang="en-US" sz="2800" b="1" u="sng" dirty="0" smtClean="0">
                <a:solidFill>
                  <a:srgbClr val="FF0000"/>
                </a:solidFill>
                <a:latin typeface="Arial" charset="0"/>
              </a:rPr>
              <a:t>CLOSE</a:t>
            </a:r>
            <a:r>
              <a:rPr lang="en-US" sz="2800" b="1" dirty="0" smtClean="0">
                <a:solidFill>
                  <a:srgbClr val="FF0000"/>
                </a:solidFill>
                <a:latin typeface="Arial" charset="0"/>
              </a:rPr>
              <a:t> </a:t>
            </a:r>
            <a:r>
              <a:rPr lang="en-US" sz="2800" b="1" dirty="0" smtClean="0">
                <a:solidFill>
                  <a:srgbClr val="000000"/>
                </a:solidFill>
                <a:latin typeface="Arial" charset="0"/>
              </a:rPr>
              <a:t>YOUR </a:t>
            </a:r>
            <a:r>
              <a:rPr lang="en-US" sz="2800" b="1" dirty="0">
                <a:solidFill>
                  <a:srgbClr val="000000"/>
                </a:solidFill>
                <a:latin typeface="Arial" charset="0"/>
              </a:rPr>
              <a:t>LAPTOPS,</a:t>
            </a:r>
          </a:p>
          <a:p>
            <a:pPr algn="ctr" eaLnBrk="1" fontAlgn="base" hangingPunct="1">
              <a:spcBef>
                <a:spcPct val="0"/>
              </a:spcBef>
              <a:spcAft>
                <a:spcPct val="0"/>
              </a:spcAft>
            </a:pPr>
            <a:r>
              <a:rPr lang="en-US" sz="2800" b="1" dirty="0">
                <a:solidFill>
                  <a:srgbClr val="000000"/>
                </a:solidFill>
                <a:latin typeface="Arial" charset="0"/>
              </a:rPr>
              <a:t>and turn off and put away your cell phones,</a:t>
            </a:r>
          </a:p>
          <a:p>
            <a:pPr algn="ctr" eaLnBrk="1" fontAlgn="base" hangingPunct="1">
              <a:spcBef>
                <a:spcPct val="0"/>
              </a:spcBef>
              <a:spcAft>
                <a:spcPct val="0"/>
              </a:spcAft>
            </a:pPr>
            <a:r>
              <a:rPr lang="en-US" sz="2800" b="1" dirty="0">
                <a:solidFill>
                  <a:srgbClr val="0000FF"/>
                </a:solidFill>
                <a:latin typeface="Arial" charset="0"/>
              </a:rPr>
              <a:t>and get out your note-taking materials</a:t>
            </a:r>
            <a:r>
              <a:rPr lang="en-US" sz="2800" b="1" dirty="0" smtClean="0">
                <a:solidFill>
                  <a:srgbClr val="0000FF"/>
                </a:solidFill>
                <a:latin typeface="Arial" charset="0"/>
              </a:rPr>
              <a:t>.</a:t>
            </a:r>
          </a:p>
          <a:p>
            <a:pPr algn="ctr" eaLnBrk="1" fontAlgn="base" hangingPunct="1">
              <a:spcBef>
                <a:spcPct val="0"/>
              </a:spcBef>
              <a:spcAft>
                <a:spcPct val="0"/>
              </a:spcAft>
            </a:pPr>
            <a:endParaRPr lang="en-US" sz="2800" b="1" dirty="0" smtClean="0">
              <a:solidFill>
                <a:srgbClr val="0000FF"/>
              </a:solidFill>
              <a:latin typeface="Arial" charset="0"/>
            </a:endParaRPr>
          </a:p>
          <a:p>
            <a:pPr algn="ctr" eaLnBrk="1" fontAlgn="base" hangingPunct="1">
              <a:spcBef>
                <a:spcPct val="0"/>
              </a:spcBef>
              <a:spcAft>
                <a:spcPct val="0"/>
              </a:spcAft>
            </a:pPr>
            <a:endParaRPr lang="en-US" sz="2800" b="1" dirty="0">
              <a:solidFill>
                <a:srgbClr val="0000FF"/>
              </a:solidFill>
              <a:latin typeface="Arial" charset="0"/>
            </a:endParaRPr>
          </a:p>
          <a:p>
            <a:pPr algn="ctr" eaLnBrk="1" fontAlgn="base" hangingPunct="1">
              <a:spcBef>
                <a:spcPct val="0"/>
              </a:spcBef>
              <a:spcAft>
                <a:spcPct val="0"/>
              </a:spcAft>
            </a:pPr>
            <a:r>
              <a:rPr lang="en-US" sz="3600" b="1" dirty="0" smtClean="0">
                <a:solidFill>
                  <a:srgbClr val="0000FF"/>
                </a:solidFill>
                <a:latin typeface="Arial" charset="0"/>
              </a:rPr>
              <a:t>Today’s Gateway Test will be given during the last 20 minutes of class.</a:t>
            </a:r>
            <a:endParaRPr lang="en-US" sz="3600" b="1" dirty="0">
              <a:solidFill>
                <a:srgbClr val="0000FF"/>
              </a:solidFill>
              <a:latin typeface="Arial" charset="0"/>
            </a:endParaRPr>
          </a:p>
          <a:p>
            <a:pPr algn="ctr" eaLnBrk="1" fontAlgn="base" hangingPunct="1">
              <a:spcBef>
                <a:spcPct val="0"/>
              </a:spcBef>
              <a:spcAft>
                <a:spcPct val="0"/>
              </a:spcAft>
            </a:pPr>
            <a:endParaRPr lang="en-US" sz="3600" b="1" i="1" dirty="0">
              <a:solidFill>
                <a:srgbClr val="009DD9"/>
              </a:solidFill>
              <a:latin typeface="Arial" charset="0"/>
            </a:endParaRPr>
          </a:p>
        </p:txBody>
      </p:sp>
    </p:spTree>
    <p:extLst>
      <p:ext uri="{BB962C8B-B14F-4D97-AF65-F5344CB8AC3E}">
        <p14:creationId xmlns:p14="http://schemas.microsoft.com/office/powerpoint/2010/main" val="391156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2362200" y="2209800"/>
          <a:ext cx="1371600" cy="1090613"/>
        </p:xfrm>
        <a:graphic>
          <a:graphicData uri="http://schemas.openxmlformats.org/presentationml/2006/ole">
            <mc:AlternateContent xmlns:mc="http://schemas.openxmlformats.org/markup-compatibility/2006">
              <mc:Choice xmlns:v="urn:schemas-microsoft-com:vml" Requires="v">
                <p:oleObj spid="_x0000_s5239" name="Equation" r:id="rId4" imgW="495085" imgH="393529" progId="Equation.3">
                  <p:embed/>
                </p:oleObj>
              </mc:Choice>
              <mc:Fallback>
                <p:oleObj name="Equation" r:id="rId4" imgW="495085"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209800"/>
                        <a:ext cx="1371600"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6"/>
          <p:cNvGrpSpPr>
            <a:grpSpLocks/>
          </p:cNvGrpSpPr>
          <p:nvPr/>
        </p:nvGrpSpPr>
        <p:grpSpPr bwMode="auto">
          <a:xfrm>
            <a:off x="1927225" y="3907634"/>
            <a:ext cx="7140576" cy="1195389"/>
            <a:chOff x="206" y="1951"/>
            <a:chExt cx="4498" cy="753"/>
          </a:xfrm>
        </p:grpSpPr>
        <p:sp>
          <p:nvSpPr>
            <p:cNvPr id="45064" name="Rectangle 13"/>
            <p:cNvSpPr>
              <a:spLocks noChangeArrowheads="1"/>
            </p:cNvSpPr>
            <p:nvPr/>
          </p:nvSpPr>
          <p:spPr bwMode="auto">
            <a:xfrm>
              <a:off x="240" y="2064"/>
              <a:ext cx="240" cy="52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5065" name="Rectangle 14"/>
            <p:cNvSpPr>
              <a:spLocks noChangeArrowheads="1"/>
            </p:cNvSpPr>
            <p:nvPr/>
          </p:nvSpPr>
          <p:spPr bwMode="auto">
            <a:xfrm>
              <a:off x="1728" y="2064"/>
              <a:ext cx="240" cy="528"/>
            </a:xfrm>
            <a:prstGeom prst="rect">
              <a:avLst/>
            </a:prstGeom>
            <a:solidFill>
              <a:srgbClr val="CFB073"/>
            </a:solidFill>
            <a:ln w="9525">
              <a:solidFill>
                <a:schemeClr val="tx1"/>
              </a:solidFill>
              <a:miter lim="800000"/>
              <a:headEnd/>
              <a:tailEnd/>
            </a:ln>
          </p:spPr>
          <p:txBody>
            <a:bodyPr wrap="none" anchor="ctr"/>
            <a:lstStyle/>
            <a:p>
              <a:endParaRPr lang="en-US"/>
            </a:p>
          </p:txBody>
        </p:sp>
        <p:graphicFrame>
          <p:nvGraphicFramePr>
            <p:cNvPr id="45066" name="Object 6"/>
            <p:cNvGraphicFramePr>
              <a:graphicFrameLocks noChangeAspect="1"/>
            </p:cNvGraphicFramePr>
            <p:nvPr>
              <p:extLst>
                <p:ext uri="{D42A27DB-BD31-4B8C-83A1-F6EECF244321}">
                  <p14:modId xmlns:p14="http://schemas.microsoft.com/office/powerpoint/2010/main" val="1011720477"/>
                </p:ext>
              </p:extLst>
            </p:nvPr>
          </p:nvGraphicFramePr>
          <p:xfrm>
            <a:off x="206" y="1951"/>
            <a:ext cx="1795" cy="753"/>
          </p:xfrm>
          <a:graphic>
            <a:graphicData uri="http://schemas.openxmlformats.org/presentationml/2006/ole">
              <mc:AlternateContent xmlns:mc="http://schemas.openxmlformats.org/markup-compatibility/2006">
                <mc:Choice xmlns:v="urn:schemas-microsoft-com:vml" Requires="v">
                  <p:oleObj spid="_x0000_s5240" name="Equation" r:id="rId6" imgW="1028520" imgH="431640" progId="Equation.3">
                    <p:embed/>
                  </p:oleObj>
                </mc:Choice>
                <mc:Fallback>
                  <p:oleObj name="Equation" r:id="rId6" imgW="1028520" imgH="431640" progId="Equation.3">
                    <p:embed/>
                    <p:pic>
                      <p:nvPicPr>
                        <p:cNvPr id="0" name=""/>
                        <p:cNvPicPr>
                          <a:picLocks noChangeAspect="1" noChangeArrowheads="1"/>
                        </p:cNvPicPr>
                        <p:nvPr/>
                      </p:nvPicPr>
                      <p:blipFill>
                        <a:blip r:embed="rId7"/>
                        <a:srcRect/>
                        <a:stretch>
                          <a:fillRect/>
                        </a:stretch>
                      </p:blipFill>
                      <p:spPr bwMode="auto">
                        <a:xfrm>
                          <a:off x="206" y="1951"/>
                          <a:ext cx="1795" cy="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Text Box 7"/>
            <p:cNvSpPr txBox="1">
              <a:spLocks noChangeArrowheads="1"/>
            </p:cNvSpPr>
            <p:nvPr/>
          </p:nvSpPr>
          <p:spPr bwMode="auto">
            <a:xfrm>
              <a:off x="2160" y="2064"/>
              <a:ext cx="254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dirty="0" smtClean="0">
                  <a:solidFill>
                    <a:schemeClr val="tx2"/>
                  </a:solidFill>
                </a:rPr>
                <a:t>(i.e. multiply </a:t>
              </a:r>
              <a:r>
                <a:rPr lang="en-US" dirty="0">
                  <a:solidFill>
                    <a:schemeClr val="tx2"/>
                  </a:solidFill>
                </a:rPr>
                <a:t>both sides by </a:t>
              </a:r>
              <a:r>
                <a:rPr lang="en-US" dirty="0" smtClean="0">
                  <a:solidFill>
                    <a:schemeClr val="tx2"/>
                  </a:solidFill>
                </a:rPr>
                <a:t>7/1)</a:t>
              </a:r>
              <a:endParaRPr lang="en-US" dirty="0">
                <a:solidFill>
                  <a:schemeClr val="tx2"/>
                </a:solidFill>
              </a:endParaRPr>
            </a:p>
          </p:txBody>
        </p:sp>
      </p:grpSp>
      <p:grpSp>
        <p:nvGrpSpPr>
          <p:cNvPr id="3" name="Group 12"/>
          <p:cNvGrpSpPr>
            <a:grpSpLocks/>
          </p:cNvGrpSpPr>
          <p:nvPr/>
        </p:nvGrpSpPr>
        <p:grpSpPr bwMode="auto">
          <a:xfrm>
            <a:off x="2133600" y="5181600"/>
            <a:ext cx="6400800" cy="1308100"/>
            <a:chOff x="1617" y="2832"/>
            <a:chExt cx="2468" cy="818"/>
          </a:xfrm>
        </p:grpSpPr>
        <p:sp>
          <p:nvSpPr>
            <p:cNvPr id="45062" name="Text Box 9"/>
            <p:cNvSpPr txBox="1">
              <a:spLocks noChangeArrowheads="1"/>
            </p:cNvSpPr>
            <p:nvPr/>
          </p:nvSpPr>
          <p:spPr bwMode="auto">
            <a:xfrm>
              <a:off x="2440" y="2976"/>
              <a:ext cx="1645"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2800">
                  <a:solidFill>
                    <a:schemeClr val="tx2"/>
                  </a:solidFill>
                </a:rPr>
                <a:t>(simplify both sides) </a:t>
              </a:r>
            </a:p>
            <a:p>
              <a:pPr eaLnBrk="1" hangingPunct="1">
                <a:spcBef>
                  <a:spcPct val="50000"/>
                </a:spcBef>
              </a:pPr>
              <a:r>
                <a:rPr lang="en-US" b="1" i="1">
                  <a:solidFill>
                    <a:srgbClr val="EB3517"/>
                  </a:solidFill>
                </a:rPr>
                <a:t>NOW CHECK!</a:t>
              </a:r>
            </a:p>
          </p:txBody>
        </p:sp>
        <p:graphicFrame>
          <p:nvGraphicFramePr>
            <p:cNvPr id="45063" name="Object 10"/>
            <p:cNvGraphicFramePr>
              <a:graphicFrameLocks noChangeAspect="1"/>
            </p:cNvGraphicFramePr>
            <p:nvPr/>
          </p:nvGraphicFramePr>
          <p:xfrm>
            <a:off x="1617" y="2832"/>
            <a:ext cx="776" cy="686"/>
          </p:xfrm>
          <a:graphic>
            <a:graphicData uri="http://schemas.openxmlformats.org/presentationml/2006/ole">
              <mc:AlternateContent xmlns:mc="http://schemas.openxmlformats.org/markup-compatibility/2006">
                <mc:Choice xmlns:v="urn:schemas-microsoft-com:vml" Requires="v">
                  <p:oleObj spid="_x0000_s5241" name="Equation" r:id="rId8" imgW="444307" imgH="393529" progId="Equation.3">
                    <p:embed/>
                  </p:oleObj>
                </mc:Choice>
                <mc:Fallback>
                  <p:oleObj name="Equation" r:id="rId8" imgW="444307"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7" y="2832"/>
                          <a:ext cx="77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5"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16"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a:t>
              </a:r>
              <a:r>
                <a:rPr lang="en-US" sz="3200" b="1" dirty="0" smtClean="0">
                  <a:solidFill>
                    <a:schemeClr val="accent2"/>
                  </a:solidFill>
                </a:rPr>
                <a:t>Example</a:t>
              </a:r>
              <a:r>
                <a:rPr lang="en-US" sz="3200" dirty="0" smtClean="0">
                  <a:solidFill>
                    <a:schemeClr val="accent2"/>
                  </a:solidFill>
                </a:rPr>
                <a:t>:</a:t>
              </a:r>
              <a:endParaRPr lang="en-US" sz="3200" dirty="0">
                <a:solidFill>
                  <a:schemeClr val="accent2"/>
                </a:solidFill>
              </a:endParaRPr>
            </a:p>
          </p:txBody>
        </p:sp>
      </p:grpSp>
      <p:sp>
        <p:nvSpPr>
          <p:cNvPr id="5" name="TextBox 4"/>
          <p:cNvSpPr txBox="1"/>
          <p:nvPr/>
        </p:nvSpPr>
        <p:spPr>
          <a:xfrm>
            <a:off x="3996029" y="2241453"/>
            <a:ext cx="5165388" cy="830997"/>
          </a:xfrm>
          <a:prstGeom prst="rect">
            <a:avLst/>
          </a:prstGeom>
          <a:noFill/>
        </p:spPr>
        <p:txBody>
          <a:bodyPr wrap="none" rtlCol="0">
            <a:spAutoFit/>
          </a:bodyPr>
          <a:lstStyle/>
          <a:p>
            <a:r>
              <a:rPr lang="en-US" sz="2400" i="1" dirty="0" smtClean="0">
                <a:solidFill>
                  <a:srgbClr val="0000FF"/>
                </a:solidFill>
              </a:rPr>
              <a:t>First step?</a:t>
            </a:r>
          </a:p>
          <a:p>
            <a:r>
              <a:rPr lang="en-US" sz="2400" dirty="0" smtClean="0">
                <a:solidFill>
                  <a:srgbClr val="FF0000"/>
                </a:solidFill>
              </a:rPr>
              <a:t>Divide both sides by the coefficient of x.</a:t>
            </a:r>
            <a:endParaRPr lang="en-US" sz="2400" dirty="0">
              <a:solidFill>
                <a:srgbClr val="FF0000"/>
              </a:solidFill>
            </a:endParaRPr>
          </a:p>
        </p:txBody>
      </p:sp>
    </p:spTree>
    <p:extLst>
      <p:ext uri="{BB962C8B-B14F-4D97-AF65-F5344CB8AC3E}">
        <p14:creationId xmlns:p14="http://schemas.microsoft.com/office/powerpoint/2010/main" val="2261526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endParaRPr lang="en-US" sz="2800">
              <a:solidFill>
                <a:schemeClr val="tx2"/>
              </a:solidFill>
            </a:endParaRPr>
          </a:p>
        </p:txBody>
      </p:sp>
      <p:pic>
        <p:nvPicPr>
          <p:cNvPr id="46083"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6800"/>
            <a:ext cx="863917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600"/>
              <a:t>Sample problem from today’s homework:</a:t>
            </a:r>
          </a:p>
        </p:txBody>
      </p:sp>
      <p:sp>
        <p:nvSpPr>
          <p:cNvPr id="43" name="TextBox 42"/>
          <p:cNvSpPr txBox="1">
            <a:spLocks noChangeArrowheads="1"/>
          </p:cNvSpPr>
          <p:nvPr/>
        </p:nvSpPr>
        <p:spPr bwMode="auto">
          <a:xfrm>
            <a:off x="533400" y="4495800"/>
            <a:ext cx="8272463" cy="1508105"/>
          </a:xfrm>
          <a:prstGeom prst="rect">
            <a:avLst/>
          </a:prstGeom>
          <a:solidFill>
            <a:schemeClr val="accent6">
              <a:lumMod val="20000"/>
              <a:lumOff val="80000"/>
            </a:schemeClr>
          </a:solidFill>
          <a:ln>
            <a:noFill/>
          </a:ln>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defRPr/>
            </a:pPr>
            <a:r>
              <a:rPr lang="en-US" b="1" dirty="0" smtClean="0">
                <a:solidFill>
                  <a:srgbClr val="FF0000"/>
                </a:solidFill>
              </a:rPr>
              <a:t>Make sure you practice checking your answer by hand! </a:t>
            </a:r>
            <a:r>
              <a:rPr lang="en-US" sz="2000" b="1" i="1" dirty="0" smtClean="0">
                <a:solidFill>
                  <a:srgbClr val="FF0000"/>
                </a:solidFill>
              </a:rPr>
              <a:t>Remember,  you won’t have the “</a:t>
            </a:r>
            <a:r>
              <a:rPr lang="en-US" sz="2000" b="1" i="1" dirty="0" smtClean="0">
                <a:solidFill>
                  <a:srgbClr val="4005E5"/>
                </a:solidFill>
              </a:rPr>
              <a:t>check answer</a:t>
            </a:r>
            <a:r>
              <a:rPr lang="en-US" sz="2000" b="1" i="1" dirty="0" smtClean="0">
                <a:solidFill>
                  <a:srgbClr val="FF0000"/>
                </a:solidFill>
              </a:rPr>
              <a:t>” button on tests and quizzes.</a:t>
            </a:r>
          </a:p>
          <a:p>
            <a:pPr algn="ctr" eaLnBrk="1" hangingPunct="1">
              <a:defRPr/>
            </a:pPr>
            <a:r>
              <a:rPr lang="en-US" b="1" i="1" dirty="0" smtClean="0"/>
              <a:t>This one can be checked fairly quickly using the online calculator</a:t>
            </a:r>
            <a:r>
              <a:rPr lang="en-US" b="1" i="1" dirty="0"/>
              <a:t> </a:t>
            </a:r>
            <a:r>
              <a:rPr lang="en-US" b="1" i="1" dirty="0" smtClean="0"/>
              <a:t>if you don’t want to do the check by hand.</a:t>
            </a:r>
          </a:p>
        </p:txBody>
      </p:sp>
      <p:graphicFrame>
        <p:nvGraphicFramePr>
          <p:cNvPr id="46086" name="Object 39"/>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6222" name="Equation" r:id="rId5" imgW="435285" imgH="677109" progId="">
                  <p:embed/>
                </p:oleObj>
              </mc:Choice>
              <mc:Fallback>
                <p:oleObj name="Equation" r:id="rId5" imgW="435285" imgH="677109"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40"/>
          <p:cNvGraphicFramePr>
            <a:graphicFrameLocks noChangeAspect="1"/>
          </p:cNvGraphicFramePr>
          <p:nvPr/>
        </p:nvGraphicFramePr>
        <p:xfrm>
          <a:off x="2895600" y="3581400"/>
          <a:ext cx="2327275" cy="722313"/>
        </p:xfrm>
        <a:graphic>
          <a:graphicData uri="http://schemas.openxmlformats.org/presentationml/2006/ole">
            <mc:AlternateContent xmlns:mc="http://schemas.openxmlformats.org/markup-compatibility/2006">
              <mc:Choice xmlns:v="urn:schemas-microsoft-com:vml" Requires="v">
                <p:oleObj spid="_x0000_s6223" name="Equation" r:id="rId7" imgW="736600" imgH="228600" progId="">
                  <p:embed/>
                </p:oleObj>
              </mc:Choice>
              <mc:Fallback>
                <p:oleObj name="Equation" r:id="rId7" imgW="736600" imgH="2286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3581400"/>
                        <a:ext cx="2327275"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68498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endParaRPr lang="en-US" sz="2800">
              <a:solidFill>
                <a:schemeClr val="tx2"/>
              </a:solidFill>
            </a:endParaRPr>
          </a:p>
        </p:txBody>
      </p:sp>
      <p:sp>
        <p:nvSpPr>
          <p:cNvPr id="47107"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600"/>
              <a:t>Sample problem from today’s homework:</a:t>
            </a:r>
          </a:p>
        </p:txBody>
      </p:sp>
      <p:graphicFrame>
        <p:nvGraphicFramePr>
          <p:cNvPr id="47108" name="Object 39"/>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7208" name="Equation" r:id="rId4" imgW="435285" imgH="677109" progId="">
                  <p:embed/>
                </p:oleObj>
              </mc:Choice>
              <mc:Fallback>
                <p:oleObj name="Equation" r:id="rId4" imgW="435285" imgH="67710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710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838200"/>
            <a:ext cx="66563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276600"/>
            <a:ext cx="1685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15476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
          <p:cNvSpPr txBox="1">
            <a:spLocks noChangeArrowheads="1"/>
          </p:cNvSpPr>
          <p:nvPr/>
        </p:nvSpPr>
        <p:spPr bwMode="auto">
          <a:xfrm>
            <a:off x="304800" y="11430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5</a:t>
            </a:r>
            <a:r>
              <a:rPr lang="en-US" sz="3200" i="1"/>
              <a:t>x</a:t>
            </a:r>
            <a:r>
              <a:rPr lang="en-US" sz="3200"/>
              <a:t> – 5 = 2(</a:t>
            </a:r>
            <a:r>
              <a:rPr lang="en-US" sz="3200" i="1"/>
              <a:t>x</a:t>
            </a:r>
            <a:r>
              <a:rPr lang="en-US" sz="3200"/>
              <a:t> + 1) + 3</a:t>
            </a:r>
            <a:r>
              <a:rPr lang="en-US" sz="3200" i="1"/>
              <a:t>x</a:t>
            </a:r>
            <a:r>
              <a:rPr lang="en-US" sz="3200"/>
              <a:t> – 7</a:t>
            </a:r>
          </a:p>
        </p:txBody>
      </p:sp>
      <p:sp>
        <p:nvSpPr>
          <p:cNvPr id="95238" name="Text Box 6"/>
          <p:cNvSpPr txBox="1">
            <a:spLocks noChangeArrowheads="1"/>
          </p:cNvSpPr>
          <p:nvPr/>
        </p:nvSpPr>
        <p:spPr bwMode="auto">
          <a:xfrm>
            <a:off x="381000" y="1752600"/>
            <a:ext cx="853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5</a:t>
            </a:r>
            <a:r>
              <a:rPr lang="en-US" sz="3200" i="1"/>
              <a:t>x</a:t>
            </a:r>
            <a:r>
              <a:rPr lang="en-US" sz="3200"/>
              <a:t> – 5 = 2</a:t>
            </a:r>
            <a:r>
              <a:rPr lang="en-US" sz="3200" i="1"/>
              <a:t>x</a:t>
            </a:r>
            <a:r>
              <a:rPr lang="en-US" sz="3200"/>
              <a:t> + 2 + 3</a:t>
            </a:r>
            <a:r>
              <a:rPr lang="en-US" sz="3200" i="1"/>
              <a:t>x</a:t>
            </a:r>
            <a:r>
              <a:rPr lang="en-US" sz="3200"/>
              <a:t> – 7	</a:t>
            </a:r>
            <a:r>
              <a:rPr lang="en-US" sz="2800">
                <a:solidFill>
                  <a:schemeClr val="tx2"/>
                </a:solidFill>
              </a:rPr>
              <a:t>(use distributive property)</a:t>
            </a:r>
          </a:p>
        </p:txBody>
      </p:sp>
      <p:sp>
        <p:nvSpPr>
          <p:cNvPr id="95239" name="Text Box 7"/>
          <p:cNvSpPr txBox="1">
            <a:spLocks noChangeArrowheads="1"/>
          </p:cNvSpPr>
          <p:nvPr/>
        </p:nvSpPr>
        <p:spPr bwMode="auto">
          <a:xfrm>
            <a:off x="304800" y="2286000"/>
            <a:ext cx="7010400"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5</a:t>
            </a:r>
            <a:r>
              <a:rPr lang="en-US" sz="3200" i="1"/>
              <a:t>x</a:t>
            </a:r>
            <a:r>
              <a:rPr lang="en-US" sz="3200"/>
              <a:t> – 5 = 5</a:t>
            </a:r>
            <a:r>
              <a:rPr lang="en-US" sz="3200" i="1"/>
              <a:t>x</a:t>
            </a:r>
            <a:r>
              <a:rPr lang="en-US" sz="3200"/>
              <a:t> – 5 	    </a:t>
            </a:r>
            <a:r>
              <a:rPr lang="en-US" sz="2800">
                <a:solidFill>
                  <a:schemeClr val="tx2"/>
                </a:solidFill>
              </a:rPr>
              <a:t>(simplify the right side)</a:t>
            </a:r>
          </a:p>
          <a:p>
            <a:pPr eaLnBrk="1" hangingPunct="1">
              <a:spcBef>
                <a:spcPct val="50000"/>
              </a:spcBef>
            </a:pPr>
            <a:endParaRPr lang="en-US" sz="2800">
              <a:solidFill>
                <a:schemeClr val="tx2"/>
              </a:solidFill>
            </a:endParaRPr>
          </a:p>
        </p:txBody>
      </p:sp>
      <p:grpSp>
        <p:nvGrpSpPr>
          <p:cNvPr id="2" name="Group 12"/>
          <p:cNvGrpSpPr>
            <a:grpSpLocks/>
          </p:cNvGrpSpPr>
          <p:nvPr/>
        </p:nvGrpSpPr>
        <p:grpSpPr bwMode="auto">
          <a:xfrm>
            <a:off x="381000" y="2971800"/>
            <a:ext cx="8229600" cy="2133600"/>
            <a:chOff x="288" y="2592"/>
            <a:chExt cx="5184" cy="1344"/>
          </a:xfrm>
        </p:grpSpPr>
        <p:sp>
          <p:nvSpPr>
            <p:cNvPr id="48136" name="Rectangle 9"/>
            <p:cNvSpPr>
              <a:spLocks noChangeArrowheads="1"/>
            </p:cNvSpPr>
            <p:nvPr/>
          </p:nvSpPr>
          <p:spPr bwMode="auto">
            <a:xfrm>
              <a:off x="288" y="2592"/>
              <a:ext cx="5184" cy="13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9400" name="Text Box 8"/>
            <p:cNvSpPr txBox="1">
              <a:spLocks noChangeArrowheads="1"/>
            </p:cNvSpPr>
            <p:nvPr/>
          </p:nvSpPr>
          <p:spPr bwMode="auto">
            <a:xfrm>
              <a:off x="384" y="2688"/>
              <a:ext cx="5040" cy="1134"/>
            </a:xfrm>
            <a:prstGeom prst="rect">
              <a:avLst/>
            </a:prstGeom>
            <a:solidFill>
              <a:schemeClr val="accent5">
                <a:lumMod val="20000"/>
                <a:lumOff val="80000"/>
              </a:schemeClr>
            </a:solidFill>
            <a:ln w="9525">
              <a:noFill/>
              <a:miter lim="800000"/>
              <a:headEnd/>
              <a:tailEnd/>
            </a:ln>
          </p:spPr>
          <p:txBody>
            <a:bodyPr>
              <a:spAutoFit/>
            </a:bodyPr>
            <a:lstStyle/>
            <a:p>
              <a:pPr>
                <a:spcBef>
                  <a:spcPct val="50000"/>
                </a:spcBef>
                <a:defRPr/>
              </a:pPr>
              <a:r>
                <a:rPr lang="en-US" sz="2800" dirty="0"/>
                <a:t>Both sides of the equation are identical.  Since this equation will be true for every </a:t>
              </a:r>
              <a:r>
                <a:rPr lang="en-US" sz="2800" i="1" dirty="0"/>
                <a:t>x</a:t>
              </a:r>
              <a:r>
                <a:rPr lang="en-US" sz="2800" dirty="0"/>
                <a:t> that is substituted into the equation, the solution is </a:t>
              </a:r>
              <a:r>
                <a:rPr lang="en-US" sz="2800" b="1" dirty="0">
                  <a:solidFill>
                    <a:srgbClr val="4005E5"/>
                  </a:solidFill>
                </a:rPr>
                <a:t>“</a:t>
              </a:r>
              <a:r>
                <a:rPr lang="en-US" sz="2800" b="1" u="sng" dirty="0">
                  <a:solidFill>
                    <a:srgbClr val="4005E5"/>
                  </a:solidFill>
                </a:rPr>
                <a:t>all real numbers</a:t>
              </a:r>
              <a:r>
                <a:rPr lang="en-US" sz="2800" b="1" dirty="0">
                  <a:solidFill>
                    <a:srgbClr val="4005E5"/>
                  </a:solidFill>
                </a:rPr>
                <a:t>.”</a:t>
              </a:r>
              <a:r>
                <a:rPr lang="en-US" sz="2800" b="1" dirty="0">
                  <a:solidFill>
                    <a:schemeClr val="accent2"/>
                  </a:solidFill>
                </a:rPr>
                <a:t> </a:t>
              </a:r>
              <a:r>
                <a:rPr lang="en-US" sz="2800" dirty="0"/>
                <a:t> </a:t>
              </a:r>
              <a:r>
                <a:rPr lang="en-US" sz="2800" dirty="0">
                  <a:solidFill>
                    <a:schemeClr val="accent2"/>
                  </a:solidFill>
                </a:rPr>
                <a:t>This equation is an example of an </a:t>
              </a:r>
              <a:r>
                <a:rPr lang="en-US" sz="2800" b="1" i="1" dirty="0">
                  <a:solidFill>
                    <a:srgbClr val="D02800"/>
                  </a:solidFill>
                </a:rPr>
                <a:t>identity</a:t>
              </a:r>
              <a:r>
                <a:rPr lang="en-US" sz="2800" dirty="0">
                  <a:solidFill>
                    <a:srgbClr val="D02800"/>
                  </a:solidFill>
                </a:rPr>
                <a:t>.</a:t>
              </a:r>
            </a:p>
          </p:txBody>
        </p:sp>
      </p:grpSp>
      <p:grpSp>
        <p:nvGrpSpPr>
          <p:cNvPr id="3"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2"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13"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a:t>
              </a:r>
              <a:r>
                <a:rPr lang="en-US" sz="3200" b="1" dirty="0" smtClean="0">
                  <a:solidFill>
                    <a:schemeClr val="accent2"/>
                  </a:solidFill>
                </a:rPr>
                <a:t>Example</a:t>
              </a:r>
              <a:r>
                <a:rPr lang="en-US" sz="3200" dirty="0" smtClean="0">
                  <a:solidFill>
                    <a:schemeClr val="accent2"/>
                  </a:solidFill>
                </a:rPr>
                <a:t>:</a:t>
              </a:r>
              <a:endParaRPr lang="en-US" sz="3200" dirty="0">
                <a:solidFill>
                  <a:schemeClr val="accent2"/>
                </a:solidFill>
              </a:endParaRPr>
            </a:p>
          </p:txBody>
        </p:sp>
      </p:grpSp>
      <p:sp>
        <p:nvSpPr>
          <p:cNvPr id="11" name="TextBox 10"/>
          <p:cNvSpPr txBox="1">
            <a:spLocks noChangeArrowheads="1"/>
          </p:cNvSpPr>
          <p:nvPr/>
        </p:nvSpPr>
        <p:spPr bwMode="auto">
          <a:xfrm>
            <a:off x="228600" y="5287963"/>
            <a:ext cx="86106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b="1"/>
              <a:t>Note that if you continued to solve this equation by subtracting 5x from both sides and adding 5 to both sides you would come up with </a:t>
            </a:r>
            <a:r>
              <a:rPr lang="en-US" b="1">
                <a:solidFill>
                  <a:srgbClr val="FF0000"/>
                </a:solidFill>
              </a:rPr>
              <a:t>0 = 0</a:t>
            </a:r>
            <a:r>
              <a:rPr lang="en-US" b="1"/>
              <a:t>.  Whenever you get this result, </a:t>
            </a:r>
            <a:r>
              <a:rPr lang="en-US" b="1">
                <a:solidFill>
                  <a:srgbClr val="FF0000"/>
                </a:solidFill>
              </a:rPr>
              <a:t>the answer is “all real numbers”, </a:t>
            </a:r>
            <a:r>
              <a:rPr lang="en-US" b="1"/>
              <a:t>which is </a:t>
            </a:r>
            <a:r>
              <a:rPr lang="en-US" b="1" u="sng">
                <a:solidFill>
                  <a:srgbClr val="FF0000"/>
                </a:solidFill>
              </a:rPr>
              <a:t>NOT</a:t>
            </a:r>
            <a:r>
              <a:rPr lang="en-US" b="1"/>
              <a:t> the same thing as “x = 0”.</a:t>
            </a:r>
          </a:p>
        </p:txBody>
      </p:sp>
    </p:spTree>
    <p:extLst>
      <p:ext uri="{BB962C8B-B14F-4D97-AF65-F5344CB8AC3E}">
        <p14:creationId xmlns:p14="http://schemas.microsoft.com/office/powerpoint/2010/main" val="25748719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2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build="allAtOnce"/>
      <p:bldP spid="95239" grpId="0" build="allAtOnce"/>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5"/>
          <p:cNvSpPr txBox="1">
            <a:spLocks noChangeArrowheads="1"/>
          </p:cNvSpPr>
          <p:nvPr/>
        </p:nvSpPr>
        <p:spPr bwMode="auto">
          <a:xfrm>
            <a:off x="1371600" y="1752600"/>
            <a:ext cx="297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3</a:t>
            </a:r>
            <a:r>
              <a:rPr lang="en-US" sz="3200" i="1"/>
              <a:t>x</a:t>
            </a:r>
            <a:r>
              <a:rPr lang="en-US" sz="3200"/>
              <a:t> – 7 = 3(</a:t>
            </a:r>
            <a:r>
              <a:rPr lang="en-US" sz="3200" i="1"/>
              <a:t>x</a:t>
            </a:r>
            <a:r>
              <a:rPr lang="en-US" sz="3200"/>
              <a:t> + 1)</a:t>
            </a:r>
          </a:p>
        </p:txBody>
      </p:sp>
      <p:sp>
        <p:nvSpPr>
          <p:cNvPr id="96262" name="Text Box 6"/>
          <p:cNvSpPr txBox="1">
            <a:spLocks noChangeArrowheads="1"/>
          </p:cNvSpPr>
          <p:nvPr/>
        </p:nvSpPr>
        <p:spPr bwMode="auto">
          <a:xfrm>
            <a:off x="1371600" y="2362200"/>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3</a:t>
            </a:r>
            <a:r>
              <a:rPr lang="en-US" sz="3200" i="1"/>
              <a:t>x</a:t>
            </a:r>
            <a:r>
              <a:rPr lang="en-US" sz="3200"/>
              <a:t> – 7 = 3</a:t>
            </a:r>
            <a:r>
              <a:rPr lang="en-US" sz="3200" i="1"/>
              <a:t>x</a:t>
            </a:r>
            <a:r>
              <a:rPr lang="en-US" sz="3200"/>
              <a:t> + 3  	     </a:t>
            </a:r>
            <a:r>
              <a:rPr lang="en-US" sz="2800">
                <a:solidFill>
                  <a:schemeClr val="tx2"/>
                </a:solidFill>
              </a:rPr>
              <a:t>(use distributive property)</a:t>
            </a:r>
          </a:p>
        </p:txBody>
      </p:sp>
      <p:grpSp>
        <p:nvGrpSpPr>
          <p:cNvPr id="2" name="Group 16"/>
          <p:cNvGrpSpPr>
            <a:grpSpLocks/>
          </p:cNvGrpSpPr>
          <p:nvPr/>
        </p:nvGrpSpPr>
        <p:grpSpPr bwMode="auto">
          <a:xfrm>
            <a:off x="152400" y="2971800"/>
            <a:ext cx="8991600" cy="579438"/>
            <a:chOff x="96" y="1872"/>
            <a:chExt cx="5664" cy="365"/>
          </a:xfrm>
        </p:grpSpPr>
        <p:sp>
          <p:nvSpPr>
            <p:cNvPr id="49162" name="Rectangle 8"/>
            <p:cNvSpPr>
              <a:spLocks noChangeArrowheads="1"/>
            </p:cNvSpPr>
            <p:nvPr/>
          </p:nvSpPr>
          <p:spPr bwMode="auto">
            <a:xfrm>
              <a:off x="432" y="1920"/>
              <a:ext cx="768" cy="2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9163" name="Rectangle 9"/>
            <p:cNvSpPr>
              <a:spLocks noChangeArrowheads="1"/>
            </p:cNvSpPr>
            <p:nvPr/>
          </p:nvSpPr>
          <p:spPr bwMode="auto">
            <a:xfrm>
              <a:off x="2112" y="1920"/>
              <a:ext cx="768" cy="2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9164" name="Text Box 7"/>
            <p:cNvSpPr txBox="1">
              <a:spLocks noChangeArrowheads="1"/>
            </p:cNvSpPr>
            <p:nvPr/>
          </p:nvSpPr>
          <p:spPr bwMode="auto">
            <a:xfrm>
              <a:off x="96" y="1872"/>
              <a:ext cx="56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3</a:t>
              </a:r>
              <a:r>
                <a:rPr lang="en-US" sz="3200" i="1"/>
                <a:t>x</a:t>
              </a:r>
              <a:r>
                <a:rPr lang="en-US" sz="3200"/>
                <a:t> + (-3</a:t>
              </a:r>
              <a:r>
                <a:rPr lang="en-US" sz="3200" i="1"/>
                <a:t>x</a:t>
              </a:r>
              <a:r>
                <a:rPr lang="en-US" sz="3200"/>
                <a:t>) – 7 = 3</a:t>
              </a:r>
              <a:r>
                <a:rPr lang="en-US" sz="3200" i="1"/>
                <a:t>x</a:t>
              </a:r>
              <a:r>
                <a:rPr lang="en-US" sz="3200"/>
                <a:t> + (-3</a:t>
              </a:r>
              <a:r>
                <a:rPr lang="en-US" sz="3200" i="1"/>
                <a:t>x</a:t>
              </a:r>
              <a:r>
                <a:rPr lang="en-US" sz="3200"/>
                <a:t>) + 3     </a:t>
              </a:r>
              <a:r>
                <a:rPr lang="en-US" sz="2800">
                  <a:solidFill>
                    <a:schemeClr val="tx2"/>
                  </a:solidFill>
                </a:rPr>
                <a:t>(add –3x to both sides)</a:t>
              </a:r>
            </a:p>
          </p:txBody>
        </p:sp>
      </p:grpSp>
      <p:sp>
        <p:nvSpPr>
          <p:cNvPr id="96266" name="Text Box 10"/>
          <p:cNvSpPr txBox="1">
            <a:spLocks noChangeArrowheads="1"/>
          </p:cNvSpPr>
          <p:nvPr/>
        </p:nvSpPr>
        <p:spPr bwMode="auto">
          <a:xfrm>
            <a:off x="2057400" y="35814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r>
              <a:rPr lang="en-US" sz="3200"/>
              <a:t>-7 = 3     </a:t>
            </a:r>
            <a:r>
              <a:rPr lang="en-US" sz="2800">
                <a:solidFill>
                  <a:schemeClr val="tx2"/>
                </a:solidFill>
              </a:rPr>
              <a:t>(simplify both sides)</a:t>
            </a:r>
          </a:p>
        </p:txBody>
      </p:sp>
      <p:grpSp>
        <p:nvGrpSpPr>
          <p:cNvPr id="3" name="Group 17"/>
          <p:cNvGrpSpPr>
            <a:grpSpLocks/>
          </p:cNvGrpSpPr>
          <p:nvPr/>
        </p:nvGrpSpPr>
        <p:grpSpPr bwMode="auto">
          <a:xfrm>
            <a:off x="457200" y="4495800"/>
            <a:ext cx="8229600" cy="2133600"/>
            <a:chOff x="288" y="2832"/>
            <a:chExt cx="5184" cy="1344"/>
          </a:xfrm>
        </p:grpSpPr>
        <p:sp>
          <p:nvSpPr>
            <p:cNvPr id="49160" name="Rectangle 12"/>
            <p:cNvSpPr>
              <a:spLocks noChangeArrowheads="1"/>
            </p:cNvSpPr>
            <p:nvPr/>
          </p:nvSpPr>
          <p:spPr bwMode="auto">
            <a:xfrm>
              <a:off x="288" y="2832"/>
              <a:ext cx="5184" cy="134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0425" name="Text Box 13"/>
            <p:cNvSpPr txBox="1">
              <a:spLocks noChangeArrowheads="1"/>
            </p:cNvSpPr>
            <p:nvPr/>
          </p:nvSpPr>
          <p:spPr bwMode="auto">
            <a:xfrm>
              <a:off x="384" y="2928"/>
              <a:ext cx="5040" cy="1134"/>
            </a:xfrm>
            <a:prstGeom prst="rect">
              <a:avLst/>
            </a:prstGeom>
            <a:solidFill>
              <a:schemeClr val="accent5">
                <a:lumMod val="20000"/>
                <a:lumOff val="80000"/>
              </a:schemeClr>
            </a:solidFill>
            <a:ln w="9525">
              <a:noFill/>
              <a:miter lim="800000"/>
              <a:headEnd/>
              <a:tailEnd/>
            </a:ln>
          </p:spPr>
          <p:txBody>
            <a:bodyPr>
              <a:spAutoFit/>
            </a:bodyPr>
            <a:lstStyle/>
            <a:p>
              <a:pPr>
                <a:spcBef>
                  <a:spcPct val="50000"/>
                </a:spcBef>
                <a:defRPr/>
              </a:pPr>
              <a:r>
                <a:rPr lang="en-US" sz="2800" dirty="0"/>
                <a:t>Since no value for the variable </a:t>
              </a:r>
              <a:r>
                <a:rPr lang="en-US" sz="2800" i="1" dirty="0"/>
                <a:t>x</a:t>
              </a:r>
              <a:r>
                <a:rPr lang="en-US" sz="2800" dirty="0"/>
                <a:t> can be substituted into this equation that will make this a true statement, there is </a:t>
              </a:r>
              <a:r>
                <a:rPr lang="en-US" sz="2800" b="1" dirty="0">
                  <a:solidFill>
                    <a:srgbClr val="4005E5"/>
                  </a:solidFill>
                </a:rPr>
                <a:t>“</a:t>
              </a:r>
              <a:r>
                <a:rPr lang="en-US" sz="2800" b="1" u="sng" dirty="0">
                  <a:solidFill>
                    <a:srgbClr val="4005E5"/>
                  </a:solidFill>
                </a:rPr>
                <a:t>no solution</a:t>
              </a:r>
              <a:r>
                <a:rPr lang="en-US" sz="2800" b="1" dirty="0">
                  <a:solidFill>
                    <a:srgbClr val="4005E5"/>
                  </a:solidFill>
                </a:rPr>
                <a:t>.” </a:t>
              </a:r>
              <a:r>
                <a:rPr lang="en-US" sz="2800" dirty="0"/>
                <a:t> </a:t>
              </a:r>
              <a:r>
                <a:rPr lang="en-US" sz="2800" dirty="0">
                  <a:solidFill>
                    <a:schemeClr val="accent2"/>
                  </a:solidFill>
                </a:rPr>
                <a:t>This equation is an example of a </a:t>
              </a:r>
              <a:r>
                <a:rPr lang="en-US" sz="2800" b="1" i="1" dirty="0">
                  <a:solidFill>
                    <a:srgbClr val="D02800"/>
                  </a:solidFill>
                </a:rPr>
                <a:t>contradiction</a:t>
              </a:r>
              <a:r>
                <a:rPr lang="en-US" sz="2800" dirty="0">
                  <a:solidFill>
                    <a:schemeClr val="accent2"/>
                  </a:solidFill>
                </a:rPr>
                <a:t>.</a:t>
              </a:r>
            </a:p>
          </p:txBody>
        </p:sp>
      </p:grpSp>
      <p:grpSp>
        <p:nvGrpSpPr>
          <p:cNvPr id="4"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6"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17"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a:t>
              </a:r>
              <a:r>
                <a:rPr lang="en-US" sz="3200" b="1" dirty="0" smtClean="0">
                  <a:solidFill>
                    <a:schemeClr val="accent2"/>
                  </a:solidFill>
                </a:rPr>
                <a:t>Example</a:t>
              </a:r>
              <a:r>
                <a:rPr lang="en-US" sz="3200" dirty="0" smtClean="0">
                  <a:solidFill>
                    <a:schemeClr val="accent2"/>
                  </a:solidFill>
                </a:rPr>
                <a:t>:</a:t>
              </a:r>
              <a:endParaRPr lang="en-US" sz="3200" dirty="0">
                <a:solidFill>
                  <a:schemeClr val="accent2"/>
                </a:solidFill>
              </a:endParaRPr>
            </a:p>
          </p:txBody>
        </p:sp>
      </p:grpSp>
    </p:spTree>
    <p:extLst>
      <p:ext uri="{BB962C8B-B14F-4D97-AF65-F5344CB8AC3E}">
        <p14:creationId xmlns:p14="http://schemas.microsoft.com/office/powerpoint/2010/main" val="2697167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6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2" grpId="0" build="allAtOnce"/>
      <p:bldP spid="96266"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8"/>
          <p:cNvSpPr txBox="1">
            <a:spLocks noChangeArrowheads="1"/>
          </p:cNvSpPr>
          <p:nvPr/>
        </p:nvSpPr>
        <p:spPr bwMode="auto">
          <a:xfrm>
            <a:off x="5145088" y="3841750"/>
            <a:ext cx="4379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spcBef>
                <a:spcPct val="50000"/>
              </a:spcBef>
            </a:pPr>
            <a:endParaRPr lang="en-US" sz="2800">
              <a:solidFill>
                <a:schemeClr val="tx2"/>
              </a:solidFill>
            </a:endParaRPr>
          </a:p>
        </p:txBody>
      </p:sp>
      <p:sp>
        <p:nvSpPr>
          <p:cNvPr id="50179" name="TextBox 41"/>
          <p:cNvSpPr txBox="1">
            <a:spLocks noChangeArrowheads="1"/>
          </p:cNvSpPr>
          <p:nvPr/>
        </p:nvSpPr>
        <p:spPr bwMode="auto">
          <a:xfrm>
            <a:off x="685800" y="152400"/>
            <a:ext cx="7904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600"/>
              <a:t>Sample problem from today’s homework:</a:t>
            </a:r>
          </a:p>
        </p:txBody>
      </p:sp>
      <p:graphicFrame>
        <p:nvGraphicFramePr>
          <p:cNvPr id="50180" name="Object 2"/>
          <p:cNvGraphicFramePr>
            <a:graphicFrameLocks noChangeAspect="1"/>
          </p:cNvGraphicFramePr>
          <p:nvPr/>
        </p:nvGraphicFramePr>
        <p:xfrm>
          <a:off x="3606800" y="2641600"/>
          <a:ext cx="914400" cy="198438"/>
        </p:xfrm>
        <a:graphic>
          <a:graphicData uri="http://schemas.openxmlformats.org/presentationml/2006/ole">
            <mc:AlternateContent xmlns:mc="http://schemas.openxmlformats.org/markup-compatibility/2006">
              <mc:Choice xmlns:v="urn:schemas-microsoft-com:vml" Requires="v">
                <p:oleObj spid="_x0000_s8270" name="Equation" r:id="rId4" imgW="435285" imgH="677109" progId="">
                  <p:embed/>
                </p:oleObj>
              </mc:Choice>
              <mc:Fallback>
                <p:oleObj name="Equation" r:id="rId4" imgW="435285" imgH="67710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800" y="2641600"/>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1"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838200"/>
            <a:ext cx="824706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6741" name="Object 5"/>
          <p:cNvGraphicFramePr>
            <a:graphicFrameLocks noChangeAspect="1"/>
          </p:cNvGraphicFramePr>
          <p:nvPr/>
        </p:nvGraphicFramePr>
        <p:xfrm>
          <a:off x="3163888" y="4041775"/>
          <a:ext cx="2247900" cy="561975"/>
        </p:xfrm>
        <a:graphic>
          <a:graphicData uri="http://schemas.openxmlformats.org/presentationml/2006/ole">
            <mc:AlternateContent xmlns:mc="http://schemas.openxmlformats.org/markup-compatibility/2006">
              <mc:Choice xmlns:v="urn:schemas-microsoft-com:vml" Requires="v">
                <p:oleObj spid="_x0000_s8271" name="Equation" r:id="rId7" imgW="710891" imgH="177723" progId="">
                  <p:embed/>
                </p:oleObj>
              </mc:Choice>
              <mc:Fallback>
                <p:oleObj name="Equation" r:id="rId7" imgW="710891" imgH="177723"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3888" y="4041775"/>
                        <a:ext cx="22479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2973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6927" y="228600"/>
            <a:ext cx="8991600" cy="4648200"/>
          </a:xfrm>
        </p:spPr>
        <p:txBody>
          <a:bodyPr/>
          <a:lstStyle/>
          <a:p>
            <a:pPr algn="ctr" eaLnBrk="1" hangingPunct="1">
              <a:buNone/>
            </a:pPr>
            <a:r>
              <a:rPr lang="en-US" sz="2800" dirty="0" smtClean="0">
                <a:solidFill>
                  <a:srgbClr val="FF0000"/>
                </a:solidFill>
              </a:rPr>
              <a:t>The assignment on this material (HW 2.2/3) </a:t>
            </a:r>
          </a:p>
          <a:p>
            <a:pPr algn="ctr" eaLnBrk="1" hangingPunct="1">
              <a:buNone/>
            </a:pPr>
            <a:r>
              <a:rPr lang="en-US" sz="2800" dirty="0" smtClean="0">
                <a:solidFill>
                  <a:srgbClr val="FF0000"/>
                </a:solidFill>
              </a:rPr>
              <a:t>is due at the start of the next class session.</a:t>
            </a:r>
          </a:p>
          <a:p>
            <a:pPr algn="ctr" eaLnBrk="1" hangingPunct="1">
              <a:buNone/>
            </a:pPr>
            <a:endParaRPr lang="en-US" sz="1200" dirty="0" smtClean="0">
              <a:solidFill>
                <a:srgbClr val="FF0000"/>
              </a:solidFill>
            </a:endParaRPr>
          </a:p>
          <a:p>
            <a:pPr algn="ctr" eaLnBrk="1" hangingPunct="1">
              <a:buNone/>
            </a:pPr>
            <a:endParaRPr lang="en-US" sz="1200" dirty="0" smtClean="0">
              <a:solidFill>
                <a:schemeClr val="accent4"/>
              </a:solidFill>
            </a:endParaRPr>
          </a:p>
          <a:p>
            <a:pPr eaLnBrk="1" hangingPunct="1">
              <a:buFont typeface="Arial" panose="020B0604020202020204" pitchFamily="34" charset="0"/>
              <a:buChar char="•"/>
            </a:pPr>
            <a:r>
              <a:rPr lang="en-US" sz="2400" b="1" i="1" dirty="0">
                <a:solidFill>
                  <a:schemeClr val="accent4"/>
                </a:solidFill>
              </a:rPr>
              <a:t>From now on, you </a:t>
            </a:r>
            <a:r>
              <a:rPr lang="en-US" sz="2400" b="1" i="1" dirty="0" smtClean="0">
                <a:solidFill>
                  <a:schemeClr val="accent4"/>
                </a:solidFill>
              </a:rPr>
              <a:t>will have an </a:t>
            </a:r>
            <a:r>
              <a:rPr lang="en-US" sz="2400" b="1" i="1" u="sng" dirty="0" smtClean="0">
                <a:solidFill>
                  <a:schemeClr val="accent4"/>
                </a:solidFill>
              </a:rPr>
              <a:t>online basic calculator </a:t>
            </a:r>
            <a:r>
              <a:rPr lang="en-US" sz="2400" b="1" i="1" dirty="0" smtClean="0">
                <a:solidFill>
                  <a:schemeClr val="accent4"/>
                </a:solidFill>
              </a:rPr>
              <a:t>available in all homework assignments, </a:t>
            </a:r>
            <a:r>
              <a:rPr lang="en-US" sz="2400" b="1" i="1" dirty="0">
                <a:solidFill>
                  <a:schemeClr val="accent4"/>
                </a:solidFill>
              </a:rPr>
              <a:t>and on all quizzes and tests after today’s </a:t>
            </a:r>
            <a:r>
              <a:rPr lang="en-US" sz="2400" b="1" i="1" dirty="0" smtClean="0">
                <a:solidFill>
                  <a:schemeClr val="accent4"/>
                </a:solidFill>
              </a:rPr>
              <a:t>test. </a:t>
            </a:r>
          </a:p>
          <a:p>
            <a:pPr eaLnBrk="1" hangingPunct="1">
              <a:buFont typeface="Arial" panose="020B0604020202020204" pitchFamily="34" charset="0"/>
              <a:buChar char="•"/>
            </a:pPr>
            <a:r>
              <a:rPr lang="en-US" sz="2400" b="1" i="1" dirty="0" smtClean="0">
                <a:solidFill>
                  <a:srgbClr val="FF0000"/>
                </a:solidFill>
              </a:rPr>
              <a:t>Stand-alone </a:t>
            </a:r>
            <a:r>
              <a:rPr lang="en-US" sz="2400" b="1" i="1" dirty="0">
                <a:solidFill>
                  <a:srgbClr val="FF0000"/>
                </a:solidFill>
              </a:rPr>
              <a:t>calculators and calculator apps won’t be allowed on </a:t>
            </a:r>
            <a:r>
              <a:rPr lang="en-US" sz="2400" b="1" i="1" dirty="0" smtClean="0">
                <a:solidFill>
                  <a:srgbClr val="FF0000"/>
                </a:solidFill>
              </a:rPr>
              <a:t>homework, tests </a:t>
            </a:r>
            <a:r>
              <a:rPr lang="en-US" sz="2400" b="1" i="1" dirty="0">
                <a:solidFill>
                  <a:srgbClr val="FF0000"/>
                </a:solidFill>
              </a:rPr>
              <a:t>and </a:t>
            </a:r>
            <a:r>
              <a:rPr lang="en-US" sz="2400" b="1" i="1" dirty="0" smtClean="0">
                <a:solidFill>
                  <a:srgbClr val="FF0000"/>
                </a:solidFill>
              </a:rPr>
              <a:t>quizzes. </a:t>
            </a:r>
            <a:endParaRPr lang="en-US" sz="2400" b="1" i="1" dirty="0" smtClean="0">
              <a:solidFill>
                <a:srgbClr val="FF0000"/>
              </a:solidFill>
            </a:endParaRPr>
          </a:p>
          <a:p>
            <a:pPr eaLnBrk="1" hangingPunct="1">
              <a:buFont typeface="Arial" panose="020B0604020202020204" pitchFamily="34" charset="0"/>
              <a:buChar char="•"/>
            </a:pPr>
            <a:r>
              <a:rPr lang="en-US" sz="2400" b="1" u="sng" dirty="0" smtClean="0">
                <a:solidFill>
                  <a:srgbClr val="0000FF"/>
                </a:solidFill>
              </a:rPr>
              <a:t>Make sure you get accustomed to using this online calculator because it the only one you’ll have available for tests and quizzes.</a:t>
            </a:r>
            <a:endParaRPr lang="en-US" sz="2800" b="1" u="sng" dirty="0">
              <a:solidFill>
                <a:srgbClr val="0000FF"/>
              </a:solidFill>
            </a:endParaRPr>
          </a:p>
          <a:p>
            <a:pPr eaLnBrk="1" hangingPunct="1">
              <a:buFont typeface="Arial" panose="020B0604020202020204" pitchFamily="34" charset="0"/>
              <a:buChar char="•"/>
            </a:pPr>
            <a:endParaRPr lang="en-US" sz="2400" b="1" dirty="0" smtClean="0"/>
          </a:p>
          <a:p>
            <a:pPr eaLnBrk="1" hangingPunct="1">
              <a:buFont typeface="Arial" panose="020B0604020202020204" pitchFamily="34" charset="0"/>
              <a:buChar char="•"/>
            </a:pPr>
            <a:endParaRPr lang="en-US" sz="800" b="1" u="sng" dirty="0" smtClean="0">
              <a:solidFill>
                <a:srgbClr val="0000FF"/>
              </a:solidFill>
            </a:endParaRPr>
          </a:p>
          <a:p>
            <a:pPr eaLnBrk="1" hangingPunct="1">
              <a:buFont typeface="Arial" panose="020B0604020202020204" pitchFamily="34" charset="0"/>
              <a:buChar char="•"/>
            </a:pPr>
            <a:endParaRPr lang="en-US" sz="800" b="1" u="sng" dirty="0">
              <a:solidFill>
                <a:srgbClr val="0000FF"/>
              </a:solidFill>
            </a:endParaRPr>
          </a:p>
          <a:p>
            <a:pPr algn="ctr" eaLnBrk="1" hangingPunct="1">
              <a:buFontTx/>
              <a:buNone/>
            </a:pPr>
            <a:endParaRPr lang="en-US" sz="800" b="1" u="sng" dirty="0" smtClean="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smtClean="0">
              <a:solidFill>
                <a:srgbClr val="0000FF"/>
              </a:solidFill>
            </a:endParaRPr>
          </a:p>
          <a:p>
            <a:pPr algn="ctr" eaLnBrk="1" hangingPunct="1">
              <a:buFontTx/>
              <a:buNone/>
            </a:pPr>
            <a:endParaRPr lang="en-US" sz="800" b="1" u="sng" dirty="0">
              <a:solidFill>
                <a:srgbClr val="0000FF"/>
              </a:solidFill>
            </a:endParaRPr>
          </a:p>
          <a:p>
            <a:pPr algn="ctr" eaLnBrk="1" hangingPunct="1">
              <a:buFontTx/>
              <a:buNone/>
            </a:pPr>
            <a:endParaRPr lang="en-US" sz="800" b="1" u="sng" dirty="0" smtClean="0">
              <a:solidFill>
                <a:srgbClr val="0000FF"/>
              </a:solidFill>
            </a:endParaRPr>
          </a:p>
          <a:p>
            <a:pPr algn="ctr" eaLnBrk="1" hangingPunct="1">
              <a:buFontTx/>
              <a:buNone/>
            </a:pPr>
            <a:endParaRPr lang="en-US" sz="800" b="1" u="sng" dirty="0" smtClean="0">
              <a:solidFill>
                <a:srgbClr val="0000FF"/>
              </a:solidFill>
            </a:endParaRPr>
          </a:p>
          <a:p>
            <a:pPr algn="ctr" eaLnBrk="1" hangingPunct="1">
              <a:buFontTx/>
              <a:buNone/>
            </a:pPr>
            <a:r>
              <a:rPr lang="en-US" sz="3600" b="1" u="sng" dirty="0" smtClean="0">
                <a:solidFill>
                  <a:srgbClr val="0000FF"/>
                </a:solidFill>
              </a:rPr>
              <a:t>Lab hours</a:t>
            </a:r>
            <a:r>
              <a:rPr lang="en-US" sz="3600" b="1" dirty="0" smtClean="0">
                <a:solidFill>
                  <a:srgbClr val="0000FF"/>
                </a:solidFill>
              </a:rPr>
              <a:t>:</a:t>
            </a:r>
          </a:p>
          <a:p>
            <a:pPr algn="ctr" eaLnBrk="1" hangingPunct="1">
              <a:buFontTx/>
              <a:buNone/>
            </a:pPr>
            <a:r>
              <a:rPr lang="en-US" sz="3600" b="1" dirty="0" smtClean="0"/>
              <a:t>Mondays through Thursdays</a:t>
            </a:r>
          </a:p>
          <a:p>
            <a:pPr algn="ctr" eaLnBrk="1" hangingPunct="1">
              <a:buFontTx/>
              <a:buNone/>
            </a:pPr>
            <a:r>
              <a:rPr lang="en-US" sz="3600" b="1" dirty="0" smtClean="0"/>
              <a:t>8:00 a.m. to 6:30 p.m.</a:t>
            </a:r>
          </a:p>
          <a:p>
            <a:pPr algn="ctr" eaLnBrk="1" hangingPunct="1">
              <a:buFontTx/>
              <a:buNone/>
            </a:pPr>
            <a:endParaRPr lang="en-US" sz="1400" b="1" dirty="0" smtClean="0"/>
          </a:p>
          <a:p>
            <a:pPr algn="ctr" eaLnBrk="1" hangingPunct="1">
              <a:buFontTx/>
              <a:buNone/>
            </a:pPr>
            <a:endParaRPr lang="en-US" sz="1400" b="1" dirty="0"/>
          </a:p>
          <a:p>
            <a:pPr eaLnBrk="1" hangingPunct="1">
              <a:buFontTx/>
              <a:buNone/>
            </a:pPr>
            <a:endParaRPr lang="en-US" b="1" dirty="0" smtClean="0"/>
          </a:p>
          <a:p>
            <a:pPr eaLnBrk="1" hangingPunct="1">
              <a:buFontTx/>
              <a:buNone/>
            </a:pPr>
            <a:endParaRPr lang="en-US" sz="5400" dirty="0" smtClean="0"/>
          </a:p>
          <a:p>
            <a:pPr eaLnBrk="1" hangingPunct="1">
              <a:buFontTx/>
              <a:buNone/>
            </a:pPr>
            <a:endParaRPr lang="en-US" sz="5400" dirty="0" smtClean="0"/>
          </a:p>
        </p:txBody>
      </p:sp>
    </p:spTree>
    <p:extLst>
      <p:ext uri="{BB962C8B-B14F-4D97-AF65-F5344CB8AC3E}">
        <p14:creationId xmlns:p14="http://schemas.microsoft.com/office/powerpoint/2010/main" val="39932379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610600" cy="1546225"/>
          </a:xfrm>
        </p:spPr>
        <p:txBody>
          <a:bodyPr>
            <a:noAutofit/>
          </a:bodyPr>
          <a:lstStyle/>
          <a:p>
            <a:r>
              <a:rPr lang="en-US" sz="3200" dirty="0" smtClean="0"/>
              <a:t>Please open your laptops, log in to the MyMathLab course web site, and open </a:t>
            </a:r>
            <a:r>
              <a:rPr lang="en-US" sz="3200" b="1" dirty="0" smtClean="0"/>
              <a:t>Gateway Test 1</a:t>
            </a:r>
            <a:r>
              <a:rPr lang="en-US" sz="3200" dirty="0" smtClean="0"/>
              <a:t>.</a:t>
            </a:r>
            <a:endParaRPr lang="en-US" sz="3200" dirty="0"/>
          </a:p>
        </p:txBody>
      </p:sp>
      <p:sp>
        <p:nvSpPr>
          <p:cNvPr id="5" name="TextBox 4"/>
          <p:cNvSpPr txBox="1"/>
          <p:nvPr/>
        </p:nvSpPr>
        <p:spPr>
          <a:xfrm>
            <a:off x="609600" y="1600200"/>
            <a:ext cx="8077200" cy="5262979"/>
          </a:xfrm>
          <a:prstGeom prst="rect">
            <a:avLst/>
          </a:prstGeom>
          <a:noFill/>
        </p:spPr>
        <p:txBody>
          <a:bodyPr wrap="square" rtlCol="0">
            <a:spAutoFit/>
          </a:bodyPr>
          <a:lstStyle/>
          <a:p>
            <a:pPr marL="457200" indent="-457200">
              <a:buFont typeface="Arial" pitchFamily="34" charset="0"/>
              <a:buChar char="•"/>
            </a:pPr>
            <a:r>
              <a:rPr lang="en-US" sz="2800" b="1" dirty="0" smtClean="0">
                <a:solidFill>
                  <a:srgbClr val="FF0000"/>
                </a:solidFill>
              </a:rPr>
              <a:t>No calculators or notes </a:t>
            </a:r>
            <a:r>
              <a:rPr lang="en-US" sz="2800" dirty="0" smtClean="0">
                <a:solidFill>
                  <a:srgbClr val="FF0000"/>
                </a:solidFill>
              </a:rPr>
              <a:t>can be used on this quiz.</a:t>
            </a:r>
          </a:p>
          <a:p>
            <a:pPr marL="457200" indent="-457200">
              <a:buFont typeface="Arial" pitchFamily="34" charset="0"/>
              <a:buChar char="•"/>
            </a:pPr>
            <a:r>
              <a:rPr lang="en-US" sz="2800" dirty="0" smtClean="0">
                <a:solidFill>
                  <a:srgbClr val="0000FF"/>
                </a:solidFill>
              </a:rPr>
              <a:t>Write your name, date, section info </a:t>
            </a:r>
            <a:r>
              <a:rPr lang="en-US" sz="2800" dirty="0" smtClean="0">
                <a:solidFill>
                  <a:srgbClr val="0000FF"/>
                </a:solidFill>
              </a:rPr>
              <a:t>on </a:t>
            </a:r>
            <a:r>
              <a:rPr lang="en-US" sz="2800" dirty="0" smtClean="0">
                <a:solidFill>
                  <a:srgbClr val="0000FF"/>
                </a:solidFill>
              </a:rPr>
              <a:t>the worksheet handout and use this sheet for any scratch work you do for this quiz.</a:t>
            </a:r>
          </a:p>
          <a:p>
            <a:pPr marL="457200" indent="-457200">
              <a:buFont typeface="Arial" pitchFamily="34" charset="0"/>
              <a:buChar char="•"/>
            </a:pPr>
            <a:r>
              <a:rPr lang="en-US" sz="2800" dirty="0" smtClean="0">
                <a:solidFill>
                  <a:srgbClr val="00B050"/>
                </a:solidFill>
              </a:rPr>
              <a:t>You may start the quiz when the password is written on the whiteboard. You will have 20 minutes to finish this eight-question quiz.</a:t>
            </a:r>
          </a:p>
          <a:p>
            <a:pPr marL="457200" indent="-457200">
              <a:buFont typeface="Arial" pitchFamily="34" charset="0"/>
              <a:buChar char="•"/>
            </a:pPr>
            <a:r>
              <a:rPr lang="en-US" sz="2800" dirty="0" smtClean="0">
                <a:solidFill>
                  <a:srgbClr val="9900FF"/>
                </a:solidFill>
              </a:rPr>
              <a:t>Remember to turn in your answer sheet to the TA when the quiz time is up.</a:t>
            </a:r>
          </a:p>
          <a:p>
            <a:pPr marL="457200" indent="-457200">
              <a:buFont typeface="Arial" pitchFamily="34" charset="0"/>
              <a:buChar char="•"/>
            </a:pPr>
            <a:r>
              <a:rPr lang="en-US" sz="2800" dirty="0" smtClean="0">
                <a:solidFill>
                  <a:prstClr val="black"/>
                </a:solidFill>
              </a:rPr>
              <a:t>If you finish the quiz </a:t>
            </a:r>
            <a:r>
              <a:rPr lang="en-US" sz="2800" dirty="0" smtClean="0">
                <a:solidFill>
                  <a:prstClr val="black"/>
                </a:solidFill>
              </a:rPr>
              <a:t>early, you </a:t>
            </a:r>
            <a:r>
              <a:rPr lang="en-US" sz="2800" dirty="0" smtClean="0">
                <a:solidFill>
                  <a:prstClr val="black"/>
                </a:solidFill>
              </a:rPr>
              <a:t>can go back to the lab to work on </a:t>
            </a:r>
            <a:r>
              <a:rPr lang="en-US" sz="2800" dirty="0" smtClean="0">
                <a:solidFill>
                  <a:prstClr val="black"/>
                </a:solidFill>
              </a:rPr>
              <a:t>homework</a:t>
            </a:r>
            <a:r>
              <a:rPr lang="en-US" sz="2800" dirty="0" smtClean="0">
                <a:solidFill>
                  <a:prstClr val="black"/>
                </a:solidFill>
              </a:rPr>
              <a:t>.</a:t>
            </a:r>
          </a:p>
          <a:p>
            <a:pPr marL="457200" indent="-457200">
              <a:buFont typeface="Arial" pitchFamily="34" charset="0"/>
              <a:buChar char="•"/>
            </a:pPr>
            <a:endParaRPr lang="en-US" sz="2800" dirty="0">
              <a:solidFill>
                <a:prstClr val="black"/>
              </a:solidFill>
            </a:endParaRPr>
          </a:p>
        </p:txBody>
      </p:sp>
    </p:spTree>
    <p:extLst>
      <p:ext uri="{BB962C8B-B14F-4D97-AF65-F5344CB8AC3E}">
        <p14:creationId xmlns:p14="http://schemas.microsoft.com/office/powerpoint/2010/main" val="622075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chmidtlaur\Desktop\math 90 calculat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421235"/>
            <a:ext cx="6710916" cy="55340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52400" y="30162"/>
            <a:ext cx="8534400" cy="1417638"/>
          </a:xfrm>
        </p:spPr>
        <p:txBody>
          <a:bodyPr/>
          <a:lstStyle/>
          <a:p>
            <a:r>
              <a:rPr lang="en-US" sz="2800" dirty="0" smtClean="0"/>
              <a:t>From now on, an online calculator </a:t>
            </a:r>
            <a:r>
              <a:rPr lang="en-US" sz="2800" dirty="0" smtClean="0"/>
              <a:t>button (within the question help) </a:t>
            </a:r>
            <a:r>
              <a:rPr lang="en-US" sz="2800" dirty="0" smtClean="0"/>
              <a:t>will be available on all homework </a:t>
            </a:r>
            <a:r>
              <a:rPr lang="en-US" sz="2800" dirty="0" smtClean="0"/>
              <a:t>assignments, quizzes, and tests (except Gateway Test).</a:t>
            </a:r>
            <a:endParaRPr lang="en-US" sz="2800" dirty="0"/>
          </a:p>
        </p:txBody>
      </p:sp>
      <p:sp>
        <p:nvSpPr>
          <p:cNvPr id="4" name="Slide Number Placeholder 3"/>
          <p:cNvSpPr>
            <a:spLocks noGrp="1"/>
          </p:cNvSpPr>
          <p:nvPr>
            <p:ph type="sldNum" sz="quarter" idx="12"/>
          </p:nvPr>
        </p:nvSpPr>
        <p:spPr/>
        <p:txBody>
          <a:bodyPr/>
          <a:lstStyle/>
          <a:p>
            <a:pPr>
              <a:defRPr/>
            </a:pPr>
            <a:fld id="{F27897FB-E353-44F1-A372-E6A5F07FDAD8}" type="slidenum">
              <a:rPr lang="en-US" smtClean="0">
                <a:solidFill>
                  <a:prstClr val="black">
                    <a:tint val="75000"/>
                  </a:prstClr>
                </a:solidFill>
              </a:rPr>
              <a:pPr>
                <a:defRPr/>
              </a:pPr>
              <a:t>2</a:t>
            </a:fld>
            <a:endParaRPr lang="en-US">
              <a:solidFill>
                <a:prstClr val="black">
                  <a:tint val="75000"/>
                </a:prstClr>
              </a:solidFill>
            </a:endParaRPr>
          </a:p>
        </p:txBody>
      </p:sp>
      <p:cxnSp>
        <p:nvCxnSpPr>
          <p:cNvPr id="11" name="Straight Connector 10"/>
          <p:cNvCxnSpPr/>
          <p:nvPr/>
        </p:nvCxnSpPr>
        <p:spPr>
          <a:xfrm>
            <a:off x="4062092" y="533400"/>
            <a:ext cx="2514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7963" y="4845037"/>
            <a:ext cx="9144000" cy="1569660"/>
          </a:xfrm>
          <a:prstGeom prst="rect">
            <a:avLst/>
          </a:prstGeom>
          <a:solidFill>
            <a:srgbClr val="FFFF00"/>
          </a:solidFill>
        </p:spPr>
        <p:txBody>
          <a:bodyPr wrap="square" rtlCol="0">
            <a:spAutoFit/>
          </a:bodyPr>
          <a:lstStyle/>
          <a:p>
            <a:r>
              <a:rPr lang="en-US" sz="3200" dirty="0" smtClean="0"/>
              <a:t>Make sure you practice using this online calculator on homework, because it is the only one you will be able to use on tests and quizzes the rest of the semester.</a:t>
            </a:r>
            <a:endParaRPr lang="en-US" sz="3200" dirty="0"/>
          </a:p>
        </p:txBody>
      </p:sp>
      <p:cxnSp>
        <p:nvCxnSpPr>
          <p:cNvPr id="6" name="Straight Arrow Connector 5"/>
          <p:cNvCxnSpPr/>
          <p:nvPr/>
        </p:nvCxnSpPr>
        <p:spPr>
          <a:xfrm>
            <a:off x="5662292" y="533400"/>
            <a:ext cx="1828800" cy="2286000"/>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177000" y="2743200"/>
            <a:ext cx="1938338"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3581400" cy="279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349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661851" y="1891259"/>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latin typeface="Times New Roman" pitchFamily="18" charset="0"/>
              </a:rPr>
              <a:t>Sections 2.2 and 2.3 </a:t>
            </a:r>
            <a:br>
              <a:rPr lang="en-US" dirty="0" smtClean="0">
                <a:latin typeface="Times New Roman" pitchFamily="18" charset="0"/>
              </a:rPr>
            </a:br>
            <a:r>
              <a:rPr lang="en-US" dirty="0" smtClean="0">
                <a:latin typeface="Times New Roman" pitchFamily="18" charset="0"/>
              </a:rPr>
              <a:t>Linear Equations in One Variable</a:t>
            </a:r>
          </a:p>
        </p:txBody>
      </p:sp>
      <p:sp>
        <p:nvSpPr>
          <p:cNvPr id="3" name="Rectangle 2"/>
          <p:cNvSpPr txBox="1">
            <a:spLocks noChangeArrowheads="1"/>
          </p:cNvSpPr>
          <p:nvPr/>
        </p:nvSpPr>
        <p:spPr bwMode="auto">
          <a:xfrm>
            <a:off x="820782" y="3124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endParaRPr lang="en-US" sz="3600" b="1" dirty="0" smtClean="0">
              <a:solidFill>
                <a:srgbClr val="FF0000"/>
              </a:solidFill>
              <a:latin typeface="Times New Roman" pitchFamily="18" charset="0"/>
            </a:endParaRPr>
          </a:p>
        </p:txBody>
      </p:sp>
    </p:spTree>
    <p:extLst>
      <p:ext uri="{BB962C8B-B14F-4D97-AF65-F5344CB8AC3E}">
        <p14:creationId xmlns:p14="http://schemas.microsoft.com/office/powerpoint/2010/main" val="27141742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685800" y="1066800"/>
            <a:ext cx="7772400" cy="4572000"/>
          </a:xfrm>
        </p:spPr>
        <p:txBody>
          <a:bodyPr/>
          <a:lstStyle/>
          <a:p>
            <a:pPr eaLnBrk="1" hangingPunct="1">
              <a:buFontTx/>
              <a:buNone/>
            </a:pPr>
            <a:r>
              <a:rPr lang="en-US" dirty="0" smtClean="0">
                <a:latin typeface="Times New Roman" pitchFamily="18" charset="0"/>
              </a:rPr>
              <a:t>An algebraic </a:t>
            </a:r>
            <a:r>
              <a:rPr lang="en-US" b="1" i="1" dirty="0" smtClean="0">
                <a:solidFill>
                  <a:srgbClr val="FF0000"/>
                </a:solidFill>
                <a:latin typeface="Times New Roman" pitchFamily="18" charset="0"/>
              </a:rPr>
              <a:t>equation</a:t>
            </a:r>
            <a:r>
              <a:rPr lang="en-US" b="1" i="1" dirty="0" smtClean="0">
                <a:solidFill>
                  <a:schemeClr val="accent2"/>
                </a:solidFill>
                <a:latin typeface="Times New Roman" pitchFamily="18" charset="0"/>
              </a:rPr>
              <a:t> </a:t>
            </a:r>
            <a:r>
              <a:rPr lang="en-US" dirty="0" smtClean="0">
                <a:latin typeface="Times New Roman" pitchFamily="18" charset="0"/>
              </a:rPr>
              <a:t>is a statement that two expressions have equal value.</a:t>
            </a:r>
          </a:p>
          <a:p>
            <a:pPr eaLnBrk="1" hangingPunct="1">
              <a:buFontTx/>
              <a:buNone/>
            </a:pPr>
            <a:r>
              <a:rPr lang="en-US" b="1" i="1" dirty="0" smtClean="0">
                <a:solidFill>
                  <a:srgbClr val="FF0000"/>
                </a:solidFill>
                <a:latin typeface="Times New Roman" pitchFamily="18" charset="0"/>
              </a:rPr>
              <a:t>Solving</a:t>
            </a:r>
            <a:r>
              <a:rPr lang="en-US" dirty="0" smtClean="0">
                <a:latin typeface="Times New Roman" pitchFamily="18" charset="0"/>
              </a:rPr>
              <a:t> algebraic equations involves finding values for a variable that make the equation true.</a:t>
            </a:r>
            <a:endParaRPr lang="en-US" b="1" i="1" dirty="0" smtClean="0">
              <a:solidFill>
                <a:schemeClr val="accent2"/>
              </a:solidFill>
              <a:latin typeface="Times New Roman" pitchFamily="18" charset="0"/>
            </a:endParaRPr>
          </a:p>
          <a:p>
            <a:pPr eaLnBrk="1" hangingPunct="1">
              <a:buFontTx/>
              <a:buNone/>
            </a:pPr>
            <a:r>
              <a:rPr lang="en-US" b="1" i="1" dirty="0" smtClean="0">
                <a:solidFill>
                  <a:srgbClr val="FF0000"/>
                </a:solidFill>
                <a:latin typeface="Times New Roman" pitchFamily="18" charset="0"/>
              </a:rPr>
              <a:t>Equivalent equations </a:t>
            </a:r>
            <a:r>
              <a:rPr lang="en-US" dirty="0" smtClean="0">
                <a:latin typeface="Times New Roman" pitchFamily="18" charset="0"/>
              </a:rPr>
              <a:t>are equations with the same solutions</a:t>
            </a:r>
            <a:r>
              <a:rPr lang="en-US" sz="2800" dirty="0" smtClean="0">
                <a:latin typeface="Times New Roman" pitchFamily="18" charset="0"/>
              </a:rPr>
              <a:t>.</a:t>
            </a:r>
          </a:p>
        </p:txBody>
      </p:sp>
    </p:spTree>
    <p:extLst>
      <p:ext uri="{BB962C8B-B14F-4D97-AF65-F5344CB8AC3E}">
        <p14:creationId xmlns:p14="http://schemas.microsoft.com/office/powerpoint/2010/main" val="1851342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800100"/>
            <a:ext cx="7772400" cy="762000"/>
          </a:xfrm>
        </p:spPr>
        <p:txBody>
          <a:bodyPr/>
          <a:lstStyle/>
          <a:p>
            <a:pPr eaLnBrk="1" hangingPunct="1"/>
            <a:r>
              <a:rPr lang="en-US" smtClean="0"/>
              <a:t>Example:</a:t>
            </a:r>
          </a:p>
        </p:txBody>
      </p:sp>
      <p:sp>
        <p:nvSpPr>
          <p:cNvPr id="35843" name="Rectangle 3"/>
          <p:cNvSpPr>
            <a:spLocks noGrp="1" noChangeArrowheads="1"/>
          </p:cNvSpPr>
          <p:nvPr>
            <p:ph idx="1"/>
          </p:nvPr>
        </p:nvSpPr>
        <p:spPr/>
        <p:txBody>
          <a:bodyPr/>
          <a:lstStyle/>
          <a:p>
            <a:pPr algn="ctr" eaLnBrk="1" hangingPunct="1">
              <a:buFontTx/>
              <a:buNone/>
            </a:pPr>
            <a:r>
              <a:rPr lang="en-US" dirty="0" smtClean="0"/>
              <a:t>x – 1 = 5 and 3x + 1 = 19 are </a:t>
            </a:r>
          </a:p>
          <a:p>
            <a:pPr algn="ctr" eaLnBrk="1" hangingPunct="1">
              <a:buFontTx/>
              <a:buNone/>
            </a:pPr>
            <a:r>
              <a:rPr lang="en-US" b="1" i="1" dirty="0" smtClean="0">
                <a:solidFill>
                  <a:schemeClr val="accent2"/>
                </a:solidFill>
              </a:rPr>
              <a:t>equivalent equations</a:t>
            </a:r>
          </a:p>
          <a:p>
            <a:pPr algn="ctr" eaLnBrk="1" hangingPunct="1">
              <a:buFontTx/>
              <a:buNone/>
            </a:pPr>
            <a:r>
              <a:rPr lang="en-US" dirty="0" smtClean="0"/>
              <a:t>because plugging in x = 6 </a:t>
            </a:r>
          </a:p>
          <a:p>
            <a:pPr algn="ctr" eaLnBrk="1" hangingPunct="1">
              <a:buFontTx/>
              <a:buNone/>
            </a:pPr>
            <a:r>
              <a:rPr lang="en-US" dirty="0" smtClean="0"/>
              <a:t>makes both of them true.</a:t>
            </a:r>
          </a:p>
          <a:p>
            <a:pPr algn="ctr" eaLnBrk="1" hangingPunct="1">
              <a:buFontTx/>
              <a:buNone/>
            </a:pPr>
            <a:r>
              <a:rPr lang="en-US" dirty="0" smtClean="0"/>
              <a:t>(In other words, 6 is a </a:t>
            </a:r>
            <a:r>
              <a:rPr lang="en-US" b="1" i="1" dirty="0" smtClean="0">
                <a:solidFill>
                  <a:srgbClr val="0000FF"/>
                </a:solidFill>
              </a:rPr>
              <a:t>solution</a:t>
            </a:r>
            <a:r>
              <a:rPr lang="en-US" dirty="0" smtClean="0"/>
              <a:t> </a:t>
            </a:r>
          </a:p>
          <a:p>
            <a:pPr algn="ctr" eaLnBrk="1" hangingPunct="1">
              <a:buFontTx/>
              <a:buNone/>
            </a:pPr>
            <a:r>
              <a:rPr lang="en-US" dirty="0" smtClean="0"/>
              <a:t>of both equations.)</a:t>
            </a:r>
          </a:p>
        </p:txBody>
      </p:sp>
    </p:spTree>
    <p:extLst>
      <p:ext uri="{BB962C8B-B14F-4D97-AF65-F5344CB8AC3E}">
        <p14:creationId xmlns:p14="http://schemas.microsoft.com/office/powerpoint/2010/main" val="239284487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1000" y="88900"/>
            <a:ext cx="8077200" cy="3797300"/>
          </a:xfrm>
        </p:spPr>
        <p:txBody>
          <a:bodyPr/>
          <a:lstStyle/>
          <a:p>
            <a:pPr eaLnBrk="1" hangingPunct="1"/>
            <a:r>
              <a:rPr lang="en-US" sz="3200" dirty="0" smtClean="0">
                <a:latin typeface="Times New Roman" pitchFamily="18" charset="0"/>
              </a:rPr>
              <a:t>A</a:t>
            </a:r>
            <a:r>
              <a:rPr lang="en-US" sz="3200" b="1" i="1" dirty="0" smtClean="0">
                <a:solidFill>
                  <a:srgbClr val="BC0808"/>
                </a:solidFill>
                <a:latin typeface="Times New Roman" pitchFamily="18" charset="0"/>
              </a:rPr>
              <a:t> </a:t>
            </a:r>
            <a:r>
              <a:rPr lang="en-US" sz="3200" b="1" i="1" u="sng" dirty="0" smtClean="0">
                <a:solidFill>
                  <a:srgbClr val="BC0808"/>
                </a:solidFill>
                <a:latin typeface="Times New Roman" pitchFamily="18" charset="0"/>
              </a:rPr>
              <a:t>linear equation in one variable</a:t>
            </a:r>
            <a:r>
              <a:rPr lang="en-US" sz="3200" b="1" i="1" dirty="0" smtClean="0">
                <a:solidFill>
                  <a:schemeClr val="accent2"/>
                </a:solidFill>
                <a:latin typeface="Times New Roman" pitchFamily="18" charset="0"/>
              </a:rPr>
              <a:t> </a:t>
            </a:r>
            <a:br>
              <a:rPr lang="en-US" sz="3200" b="1" i="1" dirty="0" smtClean="0">
                <a:solidFill>
                  <a:schemeClr val="accent2"/>
                </a:solidFill>
                <a:latin typeface="Times New Roman" pitchFamily="18" charset="0"/>
              </a:rPr>
            </a:br>
            <a:r>
              <a:rPr lang="en-US" sz="3200" dirty="0" smtClean="0">
                <a:latin typeface="Times New Roman" pitchFamily="18" charset="0"/>
              </a:rPr>
              <a:t>can be written in the form  </a:t>
            </a:r>
            <a:r>
              <a:rPr lang="en-US" dirty="0" smtClean="0">
                <a:latin typeface="Times New Roman" pitchFamily="18" charset="0"/>
              </a:rPr>
              <a:t/>
            </a:r>
            <a:br>
              <a:rPr lang="en-US" dirty="0" smtClean="0">
                <a:latin typeface="Times New Roman" pitchFamily="18" charset="0"/>
              </a:rPr>
            </a:br>
            <a:r>
              <a:rPr lang="en-US" b="1" dirty="0" smtClean="0">
                <a:solidFill>
                  <a:srgbClr val="0000FF"/>
                </a:solidFill>
                <a:latin typeface="Times New Roman" pitchFamily="18" charset="0"/>
              </a:rPr>
              <a:t>a</a:t>
            </a:r>
            <a:r>
              <a:rPr lang="en-US" b="1" i="1" dirty="0" smtClean="0">
                <a:solidFill>
                  <a:srgbClr val="0000FF"/>
                </a:solidFill>
                <a:latin typeface="Times New Roman" pitchFamily="18" charset="0"/>
              </a:rPr>
              <a:t>x</a:t>
            </a:r>
            <a:r>
              <a:rPr lang="en-US" b="1" dirty="0" smtClean="0">
                <a:solidFill>
                  <a:srgbClr val="0000FF"/>
                </a:solidFill>
                <a:latin typeface="Times New Roman" pitchFamily="18" charset="0"/>
              </a:rPr>
              <a:t> + b = c</a:t>
            </a:r>
            <a:r>
              <a:rPr lang="en-US" dirty="0" smtClean="0">
                <a:latin typeface="Times New Roman" pitchFamily="18" charset="0"/>
              </a:rPr>
              <a:t>, </a:t>
            </a:r>
            <a:br>
              <a:rPr lang="en-US" dirty="0" smtClean="0">
                <a:latin typeface="Times New Roman" pitchFamily="18" charset="0"/>
              </a:rPr>
            </a:br>
            <a:r>
              <a:rPr lang="en-US" sz="3200" dirty="0" smtClean="0">
                <a:latin typeface="Times New Roman" pitchFamily="18" charset="0"/>
              </a:rPr>
              <a:t>where a, b, and c are real numbers and a </a:t>
            </a:r>
            <a:r>
              <a:rPr lang="en-US" sz="3200" b="1" dirty="0" smtClean="0">
                <a:latin typeface="Times New Roman" pitchFamily="18" charset="0"/>
                <a:sym typeface="Symbol" pitchFamily="18" charset="2"/>
              </a:rPr>
              <a:t></a:t>
            </a:r>
            <a:r>
              <a:rPr lang="en-US" sz="3200" dirty="0" smtClean="0">
                <a:latin typeface="Times New Roman" pitchFamily="18" charset="0"/>
              </a:rPr>
              <a:t> 0.</a:t>
            </a:r>
            <a:br>
              <a:rPr lang="en-US" sz="3200" dirty="0" smtClean="0">
                <a:latin typeface="Times New Roman" pitchFamily="18" charset="0"/>
              </a:rPr>
            </a:br>
            <a:endParaRPr lang="en-US" sz="3200" dirty="0" smtClean="0">
              <a:latin typeface="Times New Roman" pitchFamily="18" charset="0"/>
            </a:endParaRPr>
          </a:p>
        </p:txBody>
      </p:sp>
      <p:sp>
        <p:nvSpPr>
          <p:cNvPr id="35843" name="Rectangle 3"/>
          <p:cNvSpPr>
            <a:spLocks noGrp="1" noChangeArrowheads="1"/>
          </p:cNvSpPr>
          <p:nvPr>
            <p:ph idx="1"/>
          </p:nvPr>
        </p:nvSpPr>
        <p:spPr>
          <a:xfrm>
            <a:off x="1447800" y="3200400"/>
            <a:ext cx="6934200" cy="3505200"/>
          </a:xfrm>
        </p:spPr>
        <p:txBody>
          <a:bodyPr/>
          <a:lstStyle/>
          <a:p>
            <a:pPr eaLnBrk="1" hangingPunct="1">
              <a:buFontTx/>
              <a:buNone/>
            </a:pPr>
            <a:r>
              <a:rPr lang="en-US" dirty="0" smtClean="0"/>
              <a:t>Examples:</a:t>
            </a:r>
          </a:p>
          <a:p>
            <a:pPr eaLnBrk="1" hangingPunct="1">
              <a:buFontTx/>
              <a:buNone/>
            </a:pPr>
            <a:r>
              <a:rPr lang="en-US" dirty="0" smtClean="0"/>
              <a:t>	3x + 2 = 8</a:t>
            </a:r>
          </a:p>
          <a:p>
            <a:pPr eaLnBrk="1" hangingPunct="1">
              <a:buFontTx/>
              <a:buNone/>
            </a:pPr>
            <a:r>
              <a:rPr lang="en-US" dirty="0" smtClean="0"/>
              <a:t>	-5x + 7 = -14/29</a:t>
            </a:r>
          </a:p>
          <a:p>
            <a:pPr eaLnBrk="1" hangingPunct="1">
              <a:buFontTx/>
              <a:buNone/>
            </a:pPr>
            <a:r>
              <a:rPr lang="en-US" dirty="0" smtClean="0"/>
              <a:t>	8y + </a:t>
            </a:r>
            <a:r>
              <a:rPr lang="el-GR" dirty="0" smtClean="0">
                <a:cs typeface="Arial" charset="0"/>
              </a:rPr>
              <a:t>π</a:t>
            </a:r>
            <a:r>
              <a:rPr lang="en-US" dirty="0" smtClean="0">
                <a:cs typeface="Arial" charset="0"/>
              </a:rPr>
              <a:t> = 71</a:t>
            </a:r>
            <a:endParaRPr lang="el-GR" dirty="0" smtClean="0">
              <a:cs typeface="Arial" charset="0"/>
            </a:endParaRPr>
          </a:p>
          <a:p>
            <a:pPr eaLnBrk="1" hangingPunct="1">
              <a:buFontTx/>
              <a:buNone/>
            </a:pPr>
            <a:r>
              <a:rPr lang="en-US" dirty="0" smtClean="0"/>
              <a:t>	12z = 100</a:t>
            </a:r>
          </a:p>
          <a:p>
            <a:pPr eaLnBrk="1" hangingPunct="1">
              <a:buFontTx/>
              <a:buNone/>
            </a:pPr>
            <a:endParaRPr lang="en-US" dirty="0" smtClean="0"/>
          </a:p>
        </p:txBody>
      </p:sp>
    </p:spTree>
    <p:extLst>
      <p:ext uri="{BB962C8B-B14F-4D97-AF65-F5344CB8AC3E}">
        <p14:creationId xmlns:p14="http://schemas.microsoft.com/office/powerpoint/2010/main" val="3177150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152400" y="304800"/>
            <a:ext cx="8763000" cy="7651325"/>
          </a:xfrm>
          <a:prstGeom prst="rect">
            <a:avLst/>
          </a:prstGeom>
          <a:noFill/>
          <a:ln w="9525">
            <a:noFill/>
            <a:miter lim="800000"/>
            <a:headEnd/>
            <a:tailEnd/>
          </a:ln>
        </p:spPr>
        <p:txBody>
          <a:bodyPr wrap="square">
            <a:spAutoFit/>
          </a:bodyPr>
          <a:lstStyle/>
          <a:p>
            <a:pPr lvl="1">
              <a:spcBef>
                <a:spcPct val="20000"/>
              </a:spcBef>
              <a:defRPr/>
            </a:pPr>
            <a:r>
              <a:rPr lang="en-US" sz="2800" dirty="0"/>
              <a:t>Here are two properties that can be applied to linear equations in order to find a </a:t>
            </a:r>
            <a:r>
              <a:rPr lang="en-US" sz="2800" b="1" i="1" dirty="0">
                <a:solidFill>
                  <a:srgbClr val="0000FF"/>
                </a:solidFill>
              </a:rPr>
              <a:t>solution</a:t>
            </a:r>
            <a:r>
              <a:rPr lang="en-US" sz="2800" dirty="0"/>
              <a:t> (a number that makes the statement true when it is plugged in for the variable):</a:t>
            </a:r>
          </a:p>
          <a:p>
            <a:pPr lvl="1">
              <a:spcBef>
                <a:spcPct val="20000"/>
              </a:spcBef>
              <a:defRPr/>
            </a:pPr>
            <a:endParaRPr lang="en-US" sz="2800" dirty="0"/>
          </a:p>
          <a:p>
            <a:pPr lvl="1">
              <a:spcBef>
                <a:spcPct val="20000"/>
              </a:spcBef>
              <a:defRPr/>
            </a:pPr>
            <a:r>
              <a:rPr lang="en-US" b="1" i="1" dirty="0">
                <a:solidFill>
                  <a:schemeClr val="accent2"/>
                </a:solidFill>
              </a:rPr>
              <a:t>	</a:t>
            </a:r>
            <a:r>
              <a:rPr lang="en-US" sz="2800" b="1" i="1" dirty="0">
                <a:solidFill>
                  <a:schemeClr val="accent2"/>
                </a:solidFill>
              </a:rPr>
              <a:t>Addition Property of Equality:</a:t>
            </a:r>
            <a:r>
              <a:rPr lang="en-US" sz="2800" dirty="0"/>
              <a:t> </a:t>
            </a:r>
          </a:p>
          <a:p>
            <a:pPr lvl="1">
              <a:spcBef>
                <a:spcPct val="20000"/>
              </a:spcBef>
              <a:defRPr/>
            </a:pPr>
            <a:r>
              <a:rPr lang="en-US" sz="2800" dirty="0"/>
              <a:t> 		If a = b then  a + c = b + c</a:t>
            </a:r>
          </a:p>
          <a:p>
            <a:pPr lvl="3">
              <a:spcBef>
                <a:spcPct val="20000"/>
              </a:spcBef>
              <a:defRPr/>
            </a:pPr>
            <a:r>
              <a:rPr lang="en-US" sz="2800" b="1" dirty="0"/>
              <a:t>    </a:t>
            </a:r>
            <a:r>
              <a:rPr lang="en-US" sz="2800" b="1" u="sng" dirty="0"/>
              <a:t>Examples</a:t>
            </a:r>
            <a:r>
              <a:rPr lang="en-US" sz="2800" b="1" dirty="0"/>
              <a:t>: 	If x = y, then x + 3 = y + 3</a:t>
            </a:r>
          </a:p>
          <a:p>
            <a:pPr lvl="8">
              <a:spcBef>
                <a:spcPct val="20000"/>
              </a:spcBef>
              <a:defRPr/>
            </a:pPr>
            <a:r>
              <a:rPr lang="en-US" sz="2800" b="1" dirty="0"/>
              <a:t>If x = y, then x - 7= y - 7</a:t>
            </a:r>
          </a:p>
          <a:p>
            <a:pPr lvl="1">
              <a:spcBef>
                <a:spcPct val="20000"/>
              </a:spcBef>
              <a:defRPr/>
            </a:pPr>
            <a:r>
              <a:rPr lang="en-US" sz="2800" b="1" i="1" dirty="0">
                <a:solidFill>
                  <a:schemeClr val="accent2"/>
                </a:solidFill>
              </a:rPr>
              <a:t>	Multiplication</a:t>
            </a:r>
            <a:r>
              <a:rPr lang="en-US" sz="2800" dirty="0">
                <a:solidFill>
                  <a:schemeClr val="accent2"/>
                </a:solidFill>
              </a:rPr>
              <a:t> </a:t>
            </a:r>
            <a:r>
              <a:rPr lang="en-US" sz="2800" b="1" i="1" dirty="0">
                <a:solidFill>
                  <a:schemeClr val="accent2"/>
                </a:solidFill>
              </a:rPr>
              <a:t>Property of Equality:</a:t>
            </a:r>
            <a:r>
              <a:rPr lang="en-US" sz="2800" dirty="0">
                <a:solidFill>
                  <a:schemeClr val="accent2"/>
                </a:solidFill>
              </a:rPr>
              <a:t> </a:t>
            </a:r>
          </a:p>
          <a:p>
            <a:pPr lvl="1">
              <a:spcBef>
                <a:spcPct val="20000"/>
              </a:spcBef>
              <a:defRPr/>
            </a:pPr>
            <a:r>
              <a:rPr lang="en-US" sz="2800" dirty="0">
                <a:solidFill>
                  <a:schemeClr val="accent2"/>
                </a:solidFill>
              </a:rPr>
              <a:t>		</a:t>
            </a:r>
            <a:r>
              <a:rPr lang="en-US" sz="2800" dirty="0"/>
              <a:t>If</a:t>
            </a:r>
            <a:r>
              <a:rPr lang="en-US" sz="2800" dirty="0">
                <a:solidFill>
                  <a:schemeClr val="accent2"/>
                </a:solidFill>
              </a:rPr>
              <a:t> </a:t>
            </a:r>
            <a:r>
              <a:rPr lang="en-US" sz="2800" dirty="0"/>
              <a:t>a = b then  ac = </a:t>
            </a:r>
            <a:r>
              <a:rPr lang="en-US" sz="2800" dirty="0" err="1"/>
              <a:t>bc</a:t>
            </a:r>
            <a:endParaRPr lang="en-US" sz="2800" dirty="0"/>
          </a:p>
          <a:p>
            <a:pPr lvl="3">
              <a:spcBef>
                <a:spcPct val="20000"/>
              </a:spcBef>
              <a:defRPr/>
            </a:pPr>
            <a:r>
              <a:rPr lang="en-US" sz="2800" b="1" dirty="0"/>
              <a:t>    </a:t>
            </a:r>
            <a:r>
              <a:rPr lang="en-US" sz="2800" b="1" u="sng" dirty="0"/>
              <a:t>Examples</a:t>
            </a:r>
            <a:r>
              <a:rPr lang="en-US" sz="2800" b="1" dirty="0"/>
              <a:t>: 	If x = y, then 5x= 5y</a:t>
            </a:r>
          </a:p>
          <a:p>
            <a:pPr lvl="4">
              <a:spcBef>
                <a:spcPct val="20000"/>
              </a:spcBef>
              <a:defRPr/>
            </a:pPr>
            <a:r>
              <a:rPr lang="en-US" sz="2800" b="1" dirty="0"/>
              <a:t>		If x = y, then x/6= y/6</a:t>
            </a:r>
          </a:p>
          <a:p>
            <a:pPr lvl="1">
              <a:spcBef>
                <a:spcPct val="20000"/>
              </a:spcBef>
              <a:defRPr/>
            </a:pPr>
            <a:endParaRPr lang="en-US" dirty="0">
              <a:solidFill>
                <a:schemeClr val="accent2"/>
              </a:solidFill>
            </a:endParaRPr>
          </a:p>
          <a:p>
            <a:pPr lvl="1">
              <a:spcBef>
                <a:spcPct val="20000"/>
              </a:spcBef>
              <a:defRPr/>
            </a:pPr>
            <a:endParaRPr lang="en-US" dirty="0">
              <a:solidFill>
                <a:schemeClr val="accent2"/>
              </a:solidFill>
            </a:endParaRPr>
          </a:p>
          <a:p>
            <a:pPr lvl="1">
              <a:spcBef>
                <a:spcPct val="20000"/>
              </a:spcBef>
              <a:defRPr/>
            </a:pPr>
            <a:endParaRPr lang="en-US" sz="2800" dirty="0"/>
          </a:p>
        </p:txBody>
      </p:sp>
    </p:spTree>
    <p:extLst>
      <p:ext uri="{BB962C8B-B14F-4D97-AF65-F5344CB8AC3E}">
        <p14:creationId xmlns:p14="http://schemas.microsoft.com/office/powerpoint/2010/main" val="17477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xfrm>
            <a:off x="609600" y="304800"/>
            <a:ext cx="8229600" cy="5715000"/>
          </a:xfrm>
        </p:spPr>
        <p:txBody>
          <a:bodyPr/>
          <a:lstStyle/>
          <a:p>
            <a:pPr marL="533400" indent="-533400" eaLnBrk="1" hangingPunct="1">
              <a:buFontTx/>
              <a:buNone/>
            </a:pPr>
            <a:r>
              <a:rPr lang="en-US" b="1" i="1" dirty="0" smtClean="0">
                <a:solidFill>
                  <a:schemeClr val="accent2"/>
                </a:solidFill>
                <a:latin typeface="Times New Roman" pitchFamily="18" charset="0"/>
              </a:rPr>
              <a:t>Solving linear equations in one variable:</a:t>
            </a:r>
          </a:p>
          <a:p>
            <a:pPr marL="914400" lvl="1" indent="-457200" eaLnBrk="1" hangingPunct="1">
              <a:buClrTx/>
              <a:buFontTx/>
              <a:buAutoNum type="arabicParenR"/>
            </a:pPr>
            <a:r>
              <a:rPr lang="en-US" dirty="0" smtClean="0">
                <a:solidFill>
                  <a:srgbClr val="422100"/>
                </a:solidFill>
                <a:latin typeface="Times New Roman" pitchFamily="18" charset="0"/>
              </a:rPr>
              <a:t>Multiply by LCD to clear fractions (if there are any). Make sure you are distributing to each term.</a:t>
            </a:r>
          </a:p>
          <a:p>
            <a:pPr marL="914400" lvl="1" indent="-457200" eaLnBrk="1" hangingPunct="1">
              <a:buClrTx/>
              <a:buFontTx/>
              <a:buAutoNum type="arabicParenR"/>
            </a:pPr>
            <a:r>
              <a:rPr lang="en-US" dirty="0" smtClean="0">
                <a:solidFill>
                  <a:srgbClr val="422100"/>
                </a:solidFill>
                <a:latin typeface="Times New Roman" pitchFamily="18" charset="0"/>
              </a:rPr>
              <a:t>Simplify each side of equation by distributing where necessary and then combining like terms.</a:t>
            </a:r>
          </a:p>
          <a:p>
            <a:pPr marL="914400" lvl="1" indent="-457200" eaLnBrk="1" hangingPunct="1">
              <a:buClrTx/>
              <a:buFontTx/>
              <a:buAutoNum type="arabicParenR"/>
            </a:pPr>
            <a:r>
              <a:rPr lang="en-US" dirty="0" smtClean="0">
                <a:solidFill>
                  <a:srgbClr val="422100"/>
                </a:solidFill>
                <a:latin typeface="Times New Roman" pitchFamily="18" charset="0"/>
              </a:rPr>
              <a:t>Get all variable terms on one side and all constant terms on the other side of equation </a:t>
            </a:r>
            <a:r>
              <a:rPr lang="en-US" dirty="0" smtClean="0">
                <a:solidFill>
                  <a:schemeClr val="tx2"/>
                </a:solidFill>
                <a:latin typeface="Times New Roman" pitchFamily="18" charset="0"/>
              </a:rPr>
              <a:t>(</a:t>
            </a:r>
            <a:r>
              <a:rPr lang="en-US" b="1" dirty="0" smtClean="0">
                <a:solidFill>
                  <a:schemeClr val="tx2"/>
                </a:solidFill>
                <a:latin typeface="Times New Roman" pitchFamily="18" charset="0"/>
              </a:rPr>
              <a:t>addition property of equality</a:t>
            </a:r>
            <a:r>
              <a:rPr lang="en-US" dirty="0" smtClean="0">
                <a:solidFill>
                  <a:schemeClr val="tx2"/>
                </a:solidFill>
                <a:latin typeface="Times New Roman" pitchFamily="18" charset="0"/>
              </a:rPr>
              <a:t>). </a:t>
            </a:r>
            <a:r>
              <a:rPr lang="en-US" dirty="0" smtClean="0">
                <a:latin typeface="Times New Roman" pitchFamily="18" charset="0"/>
              </a:rPr>
              <a:t>Then combine like terms</a:t>
            </a:r>
            <a:r>
              <a:rPr lang="en-US" dirty="0" smtClean="0">
                <a:solidFill>
                  <a:schemeClr val="tx2"/>
                </a:solidFill>
                <a:latin typeface="Times New Roman" pitchFamily="18" charset="0"/>
              </a:rPr>
              <a:t>.</a:t>
            </a:r>
          </a:p>
          <a:p>
            <a:pPr marL="914400" lvl="1" indent="-457200" eaLnBrk="1" hangingPunct="1">
              <a:buClrTx/>
              <a:buFontTx/>
              <a:buAutoNum type="arabicParenR"/>
            </a:pPr>
            <a:r>
              <a:rPr lang="en-US" dirty="0" smtClean="0">
                <a:solidFill>
                  <a:srgbClr val="422100"/>
                </a:solidFill>
                <a:latin typeface="Times New Roman" pitchFamily="18" charset="0"/>
              </a:rPr>
              <a:t>Divide both sides of the equation by the coefficient of the variable term </a:t>
            </a:r>
            <a:r>
              <a:rPr lang="en-US" dirty="0" smtClean="0">
                <a:solidFill>
                  <a:schemeClr val="tx2"/>
                </a:solidFill>
                <a:latin typeface="Times New Roman" pitchFamily="18" charset="0"/>
              </a:rPr>
              <a:t>(</a:t>
            </a:r>
            <a:r>
              <a:rPr lang="en-US" b="1" dirty="0" smtClean="0">
                <a:solidFill>
                  <a:schemeClr val="tx2"/>
                </a:solidFill>
                <a:latin typeface="Times New Roman" pitchFamily="18" charset="0"/>
              </a:rPr>
              <a:t>multiplication property of equality</a:t>
            </a:r>
            <a:r>
              <a:rPr lang="en-US" dirty="0" smtClean="0">
                <a:solidFill>
                  <a:schemeClr val="tx2"/>
                </a:solidFill>
                <a:latin typeface="Times New Roman" pitchFamily="18" charset="0"/>
              </a:rPr>
              <a:t>).</a:t>
            </a:r>
          </a:p>
          <a:p>
            <a:pPr marL="914400" lvl="1" indent="-457200" eaLnBrk="1" hangingPunct="1">
              <a:buClr>
                <a:srgbClr val="422100"/>
              </a:buClr>
              <a:buFontTx/>
              <a:buAutoNum type="arabicParenR"/>
            </a:pPr>
            <a:r>
              <a:rPr lang="en-US" b="1" i="1" u="sng" dirty="0" smtClean="0">
                <a:solidFill>
                  <a:srgbClr val="EB3517"/>
                </a:solidFill>
                <a:latin typeface="Times New Roman" pitchFamily="18" charset="0"/>
              </a:rPr>
              <a:t>ALWAYS</a:t>
            </a:r>
            <a:r>
              <a:rPr lang="en-US" dirty="0" smtClean="0">
                <a:solidFill>
                  <a:srgbClr val="EB3517"/>
                </a:solidFill>
                <a:latin typeface="Times New Roman" pitchFamily="18" charset="0"/>
              </a:rPr>
              <a:t> check solution by substituting into original problem.</a:t>
            </a:r>
          </a:p>
        </p:txBody>
      </p:sp>
    </p:spTree>
    <p:extLst>
      <p:ext uri="{BB962C8B-B14F-4D97-AF65-F5344CB8AC3E}">
        <p14:creationId xmlns:p14="http://schemas.microsoft.com/office/powerpoint/2010/main" val="2119974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92360" y="270995"/>
            <a:ext cx="4203840" cy="7196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p:cNvSpPr>
            <a:spLocks noChangeArrowheads="1"/>
          </p:cNvSpPr>
          <p:nvPr/>
        </p:nvSpPr>
        <p:spPr bwMode="auto">
          <a:xfrm>
            <a:off x="2767806" y="5525831"/>
            <a:ext cx="471488" cy="5095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21" name="Rectangle 16"/>
          <p:cNvSpPr>
            <a:spLocks noChangeArrowheads="1"/>
          </p:cNvSpPr>
          <p:nvPr/>
        </p:nvSpPr>
        <p:spPr bwMode="auto">
          <a:xfrm>
            <a:off x="1914525" y="5510212"/>
            <a:ext cx="471488" cy="509588"/>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10" name="Text Box 5"/>
          <p:cNvSpPr txBox="1">
            <a:spLocks noChangeArrowheads="1"/>
          </p:cNvSpPr>
          <p:nvPr/>
        </p:nvSpPr>
        <p:spPr bwMode="auto">
          <a:xfrm>
            <a:off x="3543353" y="270995"/>
            <a:ext cx="4052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5(3 + </a:t>
            </a:r>
            <a:r>
              <a:rPr lang="en-US" sz="3200" i="1" dirty="0"/>
              <a:t>z</a:t>
            </a:r>
            <a:r>
              <a:rPr lang="en-US" sz="3200" dirty="0"/>
              <a:t>) – (8</a:t>
            </a:r>
            <a:r>
              <a:rPr lang="en-US" sz="3200" i="1" dirty="0"/>
              <a:t>z</a:t>
            </a:r>
            <a:r>
              <a:rPr lang="en-US" sz="3200" dirty="0"/>
              <a:t> + 9) = </a:t>
            </a:r>
            <a:r>
              <a:rPr lang="en-US" sz="3200" dirty="0" smtClean="0"/>
              <a:t>-5</a:t>
            </a:r>
            <a:r>
              <a:rPr lang="en-US" sz="3200" i="1" dirty="0" smtClean="0"/>
              <a:t>z</a:t>
            </a:r>
            <a:endParaRPr lang="en-US" sz="3200" i="1" dirty="0"/>
          </a:p>
        </p:txBody>
      </p:sp>
      <p:sp>
        <p:nvSpPr>
          <p:cNvPr id="87046" name="Text Box 6"/>
          <p:cNvSpPr txBox="1">
            <a:spLocks noChangeArrowheads="1"/>
          </p:cNvSpPr>
          <p:nvPr/>
        </p:nvSpPr>
        <p:spPr bwMode="auto">
          <a:xfrm>
            <a:off x="381000" y="990600"/>
            <a:ext cx="73718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15 + 5</a:t>
            </a:r>
            <a:r>
              <a:rPr lang="en-US" sz="3200" i="1" dirty="0"/>
              <a:t>z</a:t>
            </a:r>
            <a:r>
              <a:rPr lang="en-US" sz="3200" dirty="0"/>
              <a:t> – 8</a:t>
            </a:r>
            <a:r>
              <a:rPr lang="en-US" sz="3200" i="1" dirty="0"/>
              <a:t>z</a:t>
            </a:r>
            <a:r>
              <a:rPr lang="en-US" sz="3200" dirty="0"/>
              <a:t> – 9 = </a:t>
            </a:r>
            <a:r>
              <a:rPr lang="en-US" sz="3200" dirty="0" smtClean="0"/>
              <a:t>-5</a:t>
            </a:r>
            <a:r>
              <a:rPr lang="en-US" sz="3200" i="1" dirty="0" smtClean="0"/>
              <a:t>z</a:t>
            </a:r>
            <a:r>
              <a:rPr lang="en-US" sz="3200" dirty="0"/>
              <a:t>	       </a:t>
            </a:r>
            <a:r>
              <a:rPr lang="en-US" sz="2000" dirty="0">
                <a:solidFill>
                  <a:schemeClr val="tx2"/>
                </a:solidFill>
              </a:rPr>
              <a:t>(Use distributive </a:t>
            </a:r>
            <a:r>
              <a:rPr lang="en-US" sz="2000" dirty="0" smtClean="0">
                <a:solidFill>
                  <a:schemeClr val="tx2"/>
                </a:solidFill>
              </a:rPr>
              <a:t>property.)</a:t>
            </a:r>
            <a:endParaRPr lang="en-US" sz="2000" dirty="0">
              <a:solidFill>
                <a:schemeClr val="tx2"/>
              </a:solidFill>
            </a:endParaRPr>
          </a:p>
        </p:txBody>
      </p:sp>
      <p:sp>
        <p:nvSpPr>
          <p:cNvPr id="87047" name="Text Box 7"/>
          <p:cNvSpPr txBox="1">
            <a:spLocks noChangeArrowheads="1"/>
          </p:cNvSpPr>
          <p:nvPr/>
        </p:nvSpPr>
        <p:spPr bwMode="auto">
          <a:xfrm>
            <a:off x="2057400" y="1752600"/>
            <a:ext cx="70166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3</a:t>
            </a:r>
            <a:r>
              <a:rPr lang="en-US" sz="3200" i="1" dirty="0"/>
              <a:t>z</a:t>
            </a:r>
            <a:r>
              <a:rPr lang="en-US" sz="3200" dirty="0"/>
              <a:t> = </a:t>
            </a:r>
            <a:r>
              <a:rPr lang="en-US" sz="3200" dirty="0" smtClean="0"/>
              <a:t>-5</a:t>
            </a:r>
            <a:r>
              <a:rPr lang="en-US" sz="3200" i="1" dirty="0" smtClean="0"/>
              <a:t>z    </a:t>
            </a:r>
            <a:r>
              <a:rPr lang="en-US" sz="2000" dirty="0" smtClean="0">
                <a:solidFill>
                  <a:schemeClr val="tx2"/>
                </a:solidFill>
              </a:rPr>
              <a:t>(Simplify </a:t>
            </a:r>
            <a:r>
              <a:rPr lang="en-US" sz="2000" dirty="0">
                <a:solidFill>
                  <a:schemeClr val="tx2"/>
                </a:solidFill>
              </a:rPr>
              <a:t>left </a:t>
            </a:r>
            <a:r>
              <a:rPr lang="en-US" sz="2000" dirty="0" smtClean="0">
                <a:solidFill>
                  <a:schemeClr val="tx2"/>
                </a:solidFill>
              </a:rPr>
              <a:t>side by combining like terms.)</a:t>
            </a:r>
            <a:endParaRPr lang="en-US" sz="2000" dirty="0">
              <a:solidFill>
                <a:schemeClr val="tx2"/>
              </a:solidFill>
            </a:endParaRPr>
          </a:p>
        </p:txBody>
      </p:sp>
      <p:sp>
        <p:nvSpPr>
          <p:cNvPr id="87048" name="Text Box 8"/>
          <p:cNvSpPr txBox="1">
            <a:spLocks noChangeArrowheads="1"/>
          </p:cNvSpPr>
          <p:nvPr/>
        </p:nvSpPr>
        <p:spPr bwMode="auto">
          <a:xfrm>
            <a:off x="2133600" y="3200400"/>
            <a:ext cx="612860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a:t>
            </a:r>
            <a:r>
              <a:rPr lang="en-US" sz="3200" dirty="0" smtClean="0"/>
              <a:t>2</a:t>
            </a:r>
            <a:r>
              <a:rPr lang="en-US" sz="3200" i="1" dirty="0" smtClean="0"/>
              <a:t>z</a:t>
            </a:r>
            <a:r>
              <a:rPr lang="en-US" sz="3200" dirty="0" smtClean="0"/>
              <a:t> </a:t>
            </a:r>
            <a:r>
              <a:rPr lang="en-US" sz="3200" dirty="0"/>
              <a:t>= 0	    </a:t>
            </a:r>
            <a:r>
              <a:rPr lang="en-US" sz="2000" dirty="0">
                <a:solidFill>
                  <a:schemeClr val="tx2"/>
                </a:solidFill>
              </a:rPr>
              <a:t>(</a:t>
            </a:r>
            <a:r>
              <a:rPr lang="en-US" sz="2000" dirty="0" smtClean="0">
                <a:solidFill>
                  <a:schemeClr val="tx2"/>
                </a:solidFill>
              </a:rPr>
              <a:t>Simplify </a:t>
            </a:r>
            <a:r>
              <a:rPr lang="en-US" sz="2000" dirty="0">
                <a:solidFill>
                  <a:schemeClr val="tx2"/>
                </a:solidFill>
              </a:rPr>
              <a:t>by combining like terms.)</a:t>
            </a:r>
          </a:p>
        </p:txBody>
      </p:sp>
      <p:sp>
        <p:nvSpPr>
          <p:cNvPr id="87049" name="Text Box 9"/>
          <p:cNvSpPr txBox="1">
            <a:spLocks noChangeArrowheads="1"/>
          </p:cNvSpPr>
          <p:nvPr/>
        </p:nvSpPr>
        <p:spPr bwMode="auto">
          <a:xfrm>
            <a:off x="2831280" y="4389438"/>
            <a:ext cx="37785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i="1" dirty="0" smtClean="0"/>
              <a:t>2z</a:t>
            </a:r>
            <a:r>
              <a:rPr lang="en-US" sz="3200" dirty="0" smtClean="0"/>
              <a:t> = -6	</a:t>
            </a:r>
            <a:r>
              <a:rPr lang="en-US" sz="2000" dirty="0" smtClean="0">
                <a:solidFill>
                  <a:schemeClr val="tx2"/>
                </a:solidFill>
              </a:rPr>
              <a:t>(Simplify again.)</a:t>
            </a:r>
            <a:endParaRPr lang="en-US" sz="2000" b="1" i="1" dirty="0">
              <a:solidFill>
                <a:srgbClr val="EB3517"/>
              </a:solidFill>
            </a:endParaRPr>
          </a:p>
        </p:txBody>
      </p:sp>
      <p:grpSp>
        <p:nvGrpSpPr>
          <p:cNvPr id="2" name="Group 23"/>
          <p:cNvGrpSpPr>
            <a:grpSpLocks/>
          </p:cNvGrpSpPr>
          <p:nvPr/>
        </p:nvGrpSpPr>
        <p:grpSpPr bwMode="auto">
          <a:xfrm>
            <a:off x="1447800" y="2438400"/>
            <a:ext cx="6858000" cy="609600"/>
            <a:chOff x="772" y="2208"/>
            <a:chExt cx="4320" cy="384"/>
          </a:xfrm>
        </p:grpSpPr>
        <p:sp>
          <p:nvSpPr>
            <p:cNvPr id="43021" name="Rectangle 12"/>
            <p:cNvSpPr>
              <a:spLocks noChangeArrowheads="1"/>
            </p:cNvSpPr>
            <p:nvPr/>
          </p:nvSpPr>
          <p:spPr bwMode="auto">
            <a:xfrm>
              <a:off x="1488" y="2256"/>
              <a:ext cx="528" cy="336"/>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22" name="Rectangle 13"/>
            <p:cNvSpPr>
              <a:spLocks noChangeArrowheads="1"/>
            </p:cNvSpPr>
            <p:nvPr/>
          </p:nvSpPr>
          <p:spPr bwMode="auto">
            <a:xfrm>
              <a:off x="2592" y="2256"/>
              <a:ext cx="576" cy="336"/>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23" name="Text Box 10"/>
            <p:cNvSpPr txBox="1">
              <a:spLocks noChangeArrowheads="1"/>
            </p:cNvSpPr>
            <p:nvPr/>
          </p:nvSpPr>
          <p:spPr bwMode="auto">
            <a:xfrm>
              <a:off x="772" y="2208"/>
              <a:ext cx="432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3</a:t>
              </a:r>
              <a:r>
                <a:rPr lang="en-US" sz="3200" i="1" dirty="0"/>
                <a:t>z</a:t>
              </a:r>
              <a:r>
                <a:rPr lang="en-US" sz="3200" dirty="0"/>
                <a:t> + </a:t>
              </a:r>
              <a:r>
                <a:rPr lang="en-US" sz="3200" dirty="0" smtClean="0"/>
                <a:t>5</a:t>
              </a:r>
              <a:r>
                <a:rPr lang="en-US" sz="3200" i="1" dirty="0" smtClean="0"/>
                <a:t>z</a:t>
              </a:r>
              <a:r>
                <a:rPr lang="en-US" sz="3200" dirty="0" smtClean="0"/>
                <a:t> </a:t>
              </a:r>
              <a:r>
                <a:rPr lang="en-US" sz="3200" dirty="0"/>
                <a:t>= </a:t>
              </a:r>
              <a:r>
                <a:rPr lang="en-US" sz="3200" dirty="0" smtClean="0"/>
                <a:t>-5</a:t>
              </a:r>
              <a:r>
                <a:rPr lang="en-US" sz="3200" i="1" dirty="0" smtClean="0"/>
                <a:t>z</a:t>
              </a:r>
              <a:r>
                <a:rPr lang="en-US" sz="3200" dirty="0" smtClean="0"/>
                <a:t> </a:t>
              </a:r>
              <a:r>
                <a:rPr lang="en-US" sz="3200" dirty="0"/>
                <a:t>+ </a:t>
              </a:r>
              <a:r>
                <a:rPr lang="en-US" sz="3200" dirty="0" smtClean="0"/>
                <a:t>5</a:t>
              </a:r>
              <a:r>
                <a:rPr lang="en-US" sz="3200" i="1" dirty="0" smtClean="0"/>
                <a:t>z</a:t>
              </a:r>
              <a:r>
                <a:rPr lang="en-US" sz="3200" dirty="0"/>
                <a:t>	       </a:t>
              </a:r>
              <a:r>
                <a:rPr lang="en-US" sz="2000" dirty="0">
                  <a:solidFill>
                    <a:schemeClr val="tx2"/>
                  </a:solidFill>
                </a:rPr>
                <a:t>(Add </a:t>
              </a:r>
              <a:r>
                <a:rPr lang="en-US" sz="2000" dirty="0" smtClean="0">
                  <a:solidFill>
                    <a:schemeClr val="tx2"/>
                  </a:solidFill>
                </a:rPr>
                <a:t>5</a:t>
              </a:r>
              <a:r>
                <a:rPr lang="en-US" sz="2000" i="1" dirty="0" smtClean="0">
                  <a:solidFill>
                    <a:schemeClr val="tx2"/>
                  </a:solidFill>
                </a:rPr>
                <a:t>z</a:t>
              </a:r>
              <a:r>
                <a:rPr lang="en-US" sz="2000" dirty="0" smtClean="0">
                  <a:solidFill>
                    <a:schemeClr val="tx2"/>
                  </a:solidFill>
                </a:rPr>
                <a:t> </a:t>
              </a:r>
              <a:r>
                <a:rPr lang="en-US" sz="2000" dirty="0">
                  <a:solidFill>
                    <a:schemeClr val="tx2"/>
                  </a:solidFill>
                </a:rPr>
                <a:t>to both </a:t>
              </a:r>
              <a:r>
                <a:rPr lang="en-US" sz="2000" dirty="0" smtClean="0">
                  <a:solidFill>
                    <a:schemeClr val="tx2"/>
                  </a:solidFill>
                </a:rPr>
                <a:t>sides.)</a:t>
              </a:r>
              <a:endParaRPr lang="en-US" sz="2000" dirty="0">
                <a:solidFill>
                  <a:schemeClr val="tx2"/>
                </a:solidFill>
              </a:endParaRPr>
            </a:p>
          </p:txBody>
        </p:sp>
      </p:grpSp>
      <p:grpSp>
        <p:nvGrpSpPr>
          <p:cNvPr id="3" name="Group 24"/>
          <p:cNvGrpSpPr>
            <a:grpSpLocks/>
          </p:cNvGrpSpPr>
          <p:nvPr/>
        </p:nvGrpSpPr>
        <p:grpSpPr bwMode="auto">
          <a:xfrm>
            <a:off x="1371600" y="3856038"/>
            <a:ext cx="6169025" cy="584201"/>
            <a:chOff x="654" y="3005"/>
            <a:chExt cx="3886" cy="368"/>
          </a:xfrm>
        </p:grpSpPr>
        <p:sp>
          <p:nvSpPr>
            <p:cNvPr id="43018" name="Rectangle 16"/>
            <p:cNvSpPr>
              <a:spLocks noChangeArrowheads="1"/>
            </p:cNvSpPr>
            <p:nvPr/>
          </p:nvSpPr>
          <p:spPr bwMode="auto">
            <a:xfrm>
              <a:off x="2513" y="3020"/>
              <a:ext cx="297" cy="321"/>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19" name="Rectangle 15"/>
            <p:cNvSpPr>
              <a:spLocks noChangeArrowheads="1"/>
            </p:cNvSpPr>
            <p:nvPr/>
          </p:nvSpPr>
          <p:spPr bwMode="auto">
            <a:xfrm>
              <a:off x="1104" y="3020"/>
              <a:ext cx="264" cy="292"/>
            </a:xfrm>
            <a:prstGeom prst="rect">
              <a:avLst/>
            </a:prstGeom>
            <a:solidFill>
              <a:srgbClr val="CFB073"/>
            </a:solidFill>
            <a:ln w="9525">
              <a:solidFill>
                <a:schemeClr val="tx1"/>
              </a:solidFill>
              <a:miter lim="800000"/>
              <a:headEnd/>
              <a:tailEnd/>
            </a:ln>
          </p:spPr>
          <p:txBody>
            <a:bodyPr wrap="none" anchor="ctr"/>
            <a:lstStyle/>
            <a:p>
              <a:endParaRPr lang="en-US"/>
            </a:p>
          </p:txBody>
        </p:sp>
        <p:sp>
          <p:nvSpPr>
            <p:cNvPr id="43020" name="Text Box 11"/>
            <p:cNvSpPr txBox="1">
              <a:spLocks noChangeArrowheads="1"/>
            </p:cNvSpPr>
            <p:nvPr/>
          </p:nvSpPr>
          <p:spPr bwMode="auto">
            <a:xfrm>
              <a:off x="654" y="3005"/>
              <a:ext cx="388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dirty="0"/>
                <a:t>6 + -6 + </a:t>
              </a:r>
              <a:r>
                <a:rPr lang="en-US" sz="3200" dirty="0" smtClean="0"/>
                <a:t>2</a:t>
              </a:r>
              <a:r>
                <a:rPr lang="en-US" sz="3200" i="1" dirty="0" smtClean="0"/>
                <a:t>z</a:t>
              </a:r>
              <a:r>
                <a:rPr lang="en-US" sz="3200" dirty="0" smtClean="0"/>
                <a:t> </a:t>
              </a:r>
              <a:r>
                <a:rPr lang="en-US" sz="3200" dirty="0"/>
                <a:t>= 0 + -6	</a:t>
              </a:r>
              <a:r>
                <a:rPr lang="en-US" sz="2000" dirty="0">
                  <a:solidFill>
                    <a:schemeClr val="tx2"/>
                  </a:solidFill>
                </a:rPr>
                <a:t>(Add –6 to both sides)</a:t>
              </a:r>
            </a:p>
          </p:txBody>
        </p:sp>
      </p:grpSp>
      <p:grpSp>
        <p:nvGrpSpPr>
          <p:cNvPr id="4" name="Group 20"/>
          <p:cNvGrpSpPr>
            <a:grpSpLocks/>
          </p:cNvGrpSpPr>
          <p:nvPr/>
        </p:nvGrpSpPr>
        <p:grpSpPr bwMode="auto">
          <a:xfrm>
            <a:off x="0" y="0"/>
            <a:ext cx="2667000" cy="838200"/>
            <a:chOff x="192" y="336"/>
            <a:chExt cx="3504" cy="528"/>
          </a:xfrm>
          <a:solidFill>
            <a:schemeClr val="accent3">
              <a:lumMod val="60000"/>
              <a:lumOff val="40000"/>
            </a:schemeClr>
          </a:solidFill>
        </p:grpSpPr>
        <p:sp>
          <p:nvSpPr>
            <p:cNvPr id="19" name="Rectangle 21"/>
            <p:cNvSpPr>
              <a:spLocks noChangeArrowheads="1"/>
            </p:cNvSpPr>
            <p:nvPr/>
          </p:nvSpPr>
          <p:spPr bwMode="auto">
            <a:xfrm>
              <a:off x="192" y="336"/>
              <a:ext cx="3504" cy="528"/>
            </a:xfrm>
            <a:prstGeom prst="rect">
              <a:avLst/>
            </a:prstGeom>
            <a:grpFill/>
            <a:ln w="9525">
              <a:solidFill>
                <a:schemeClr val="tx1"/>
              </a:solidFill>
              <a:miter lim="800000"/>
              <a:headEnd/>
              <a:tailEnd/>
            </a:ln>
          </p:spPr>
          <p:txBody>
            <a:bodyPr wrap="none" anchor="ctr"/>
            <a:lstStyle/>
            <a:p>
              <a:pPr>
                <a:defRPr/>
              </a:pPr>
              <a:endParaRPr lang="en-US"/>
            </a:p>
          </p:txBody>
        </p:sp>
        <p:sp>
          <p:nvSpPr>
            <p:cNvPr id="20" name="Text Box 22"/>
            <p:cNvSpPr txBox="1">
              <a:spLocks noChangeArrowheads="1"/>
            </p:cNvSpPr>
            <p:nvPr/>
          </p:nvSpPr>
          <p:spPr bwMode="auto">
            <a:xfrm>
              <a:off x="288" y="432"/>
              <a:ext cx="3360" cy="365"/>
            </a:xfrm>
            <a:prstGeom prst="rect">
              <a:avLst/>
            </a:prstGeom>
            <a:grpFill/>
            <a:ln w="9525">
              <a:noFill/>
              <a:miter lim="800000"/>
              <a:headEnd/>
              <a:tailEnd/>
            </a:ln>
          </p:spPr>
          <p:txBody>
            <a:bodyPr>
              <a:spAutoFit/>
            </a:bodyPr>
            <a:lstStyle/>
            <a:p>
              <a:pPr>
                <a:spcBef>
                  <a:spcPct val="50000"/>
                </a:spcBef>
                <a:defRPr/>
              </a:pPr>
              <a:r>
                <a:rPr lang="en-US" sz="3200" b="1" dirty="0">
                  <a:solidFill>
                    <a:schemeClr val="accent2"/>
                  </a:solidFill>
                </a:rPr>
                <a:t>  </a:t>
              </a:r>
              <a:r>
                <a:rPr lang="en-US" sz="3200" b="1" dirty="0" smtClean="0">
                  <a:solidFill>
                    <a:schemeClr val="accent2"/>
                  </a:solidFill>
                </a:rPr>
                <a:t>Example</a:t>
              </a:r>
              <a:r>
                <a:rPr lang="en-US" sz="3200" dirty="0" smtClean="0">
                  <a:solidFill>
                    <a:schemeClr val="accent2"/>
                  </a:solidFill>
                </a:rPr>
                <a:t>:</a:t>
              </a:r>
              <a:endParaRPr lang="en-US" sz="3200" dirty="0">
                <a:solidFill>
                  <a:schemeClr val="accent2"/>
                </a:solidFill>
              </a:endParaRPr>
            </a:p>
          </p:txBody>
        </p:sp>
      </p:grpSp>
      <p:sp>
        <p:nvSpPr>
          <p:cNvPr id="18" name="Text Box 9"/>
          <p:cNvSpPr txBox="1">
            <a:spLocks noChangeArrowheads="1"/>
          </p:cNvSpPr>
          <p:nvPr/>
        </p:nvSpPr>
        <p:spPr bwMode="auto">
          <a:xfrm>
            <a:off x="1905000" y="4953000"/>
            <a:ext cx="636283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r>
              <a:rPr lang="en-US" sz="3200" i="1" u="sng" dirty="0" smtClean="0"/>
              <a:t>2z</a:t>
            </a:r>
            <a:r>
              <a:rPr lang="en-US" sz="3200" dirty="0" smtClean="0"/>
              <a:t> = </a:t>
            </a:r>
            <a:r>
              <a:rPr lang="en-US" sz="3200" u="sng" dirty="0" smtClean="0"/>
              <a:t>-6</a:t>
            </a:r>
            <a:r>
              <a:rPr lang="en-US" sz="3200" dirty="0" smtClean="0"/>
              <a:t>	</a:t>
            </a:r>
            <a:r>
              <a:rPr lang="en-US" sz="2000" dirty="0" smtClean="0">
                <a:solidFill>
                  <a:schemeClr val="tx2"/>
                </a:solidFill>
              </a:rPr>
              <a:t>(Divide both sides by the coefficient of z.)</a:t>
            </a:r>
          </a:p>
          <a:p>
            <a:pPr eaLnBrk="1" hangingPunct="1"/>
            <a:r>
              <a:rPr lang="en-US" b="1" i="1" dirty="0">
                <a:solidFill>
                  <a:schemeClr val="tx2"/>
                </a:solidFill>
              </a:rPr>
              <a:t> </a:t>
            </a:r>
            <a:r>
              <a:rPr lang="en-US" sz="3200" b="1" i="1" dirty="0" smtClean="0"/>
              <a:t>2      2</a:t>
            </a:r>
            <a:endParaRPr lang="en-US" b="1" i="1" dirty="0">
              <a:solidFill>
                <a:srgbClr val="EB3517"/>
              </a:solidFill>
            </a:endParaRPr>
          </a:p>
        </p:txBody>
      </p:sp>
      <p:sp>
        <p:nvSpPr>
          <p:cNvPr id="5" name="Rectangle 4"/>
          <p:cNvSpPr/>
          <p:nvPr/>
        </p:nvSpPr>
        <p:spPr>
          <a:xfrm>
            <a:off x="2073275" y="6096000"/>
            <a:ext cx="1508125" cy="646331"/>
          </a:xfrm>
          <a:prstGeom prst="rect">
            <a:avLst/>
          </a:prstGeom>
        </p:spPr>
        <p:txBody>
          <a:bodyPr wrap="square">
            <a:spAutoFit/>
          </a:bodyPr>
          <a:lstStyle/>
          <a:p>
            <a:r>
              <a:rPr lang="en-US" sz="3600" b="1" i="1" dirty="0" smtClean="0">
                <a:solidFill>
                  <a:srgbClr val="0000FF"/>
                </a:solidFill>
              </a:rPr>
              <a:t>z</a:t>
            </a:r>
            <a:r>
              <a:rPr lang="en-US" sz="3600" b="1" dirty="0" smtClean="0">
                <a:solidFill>
                  <a:srgbClr val="0000FF"/>
                </a:solidFill>
              </a:rPr>
              <a:t> </a:t>
            </a:r>
            <a:r>
              <a:rPr lang="en-US" sz="3600" b="1" dirty="0">
                <a:solidFill>
                  <a:srgbClr val="0000FF"/>
                </a:solidFill>
              </a:rPr>
              <a:t>= </a:t>
            </a:r>
            <a:r>
              <a:rPr lang="en-US" sz="3600" b="1" dirty="0" smtClean="0">
                <a:solidFill>
                  <a:srgbClr val="0000FF"/>
                </a:solidFill>
              </a:rPr>
              <a:t>-3</a:t>
            </a:r>
            <a:endParaRPr lang="en-US" sz="3600" b="1" dirty="0">
              <a:solidFill>
                <a:srgbClr val="0000FF"/>
              </a:solidFill>
            </a:endParaRPr>
          </a:p>
        </p:txBody>
      </p:sp>
      <p:sp>
        <p:nvSpPr>
          <p:cNvPr id="6" name="TextBox 5"/>
          <p:cNvSpPr txBox="1"/>
          <p:nvPr/>
        </p:nvSpPr>
        <p:spPr>
          <a:xfrm>
            <a:off x="3707209" y="5789589"/>
            <a:ext cx="5410200" cy="954107"/>
          </a:xfrm>
          <a:prstGeom prst="rect">
            <a:avLst/>
          </a:prstGeom>
          <a:solidFill>
            <a:srgbClr val="FFFF00"/>
          </a:solidFill>
        </p:spPr>
        <p:txBody>
          <a:bodyPr wrap="square" rtlCol="0">
            <a:spAutoFit/>
          </a:bodyPr>
          <a:lstStyle/>
          <a:p>
            <a:r>
              <a:rPr lang="en-US" sz="2400" dirty="0" smtClean="0"/>
              <a:t>Now </a:t>
            </a:r>
            <a:r>
              <a:rPr lang="en-US" sz="3200" b="1" dirty="0" smtClean="0">
                <a:solidFill>
                  <a:srgbClr val="FF0000"/>
                </a:solidFill>
              </a:rPr>
              <a:t>CHECK</a:t>
            </a:r>
            <a:r>
              <a:rPr lang="en-US" sz="3200" dirty="0" smtClean="0">
                <a:solidFill>
                  <a:srgbClr val="FF0000"/>
                </a:solidFill>
              </a:rPr>
              <a:t> </a:t>
            </a:r>
            <a:r>
              <a:rPr lang="en-US" sz="2400" dirty="0" smtClean="0"/>
              <a:t>your answer by plugging -3 in for each z </a:t>
            </a:r>
            <a:r>
              <a:rPr lang="en-US" sz="2400" dirty="0"/>
              <a:t>i</a:t>
            </a:r>
            <a:r>
              <a:rPr lang="en-US" sz="2400" dirty="0" smtClean="0"/>
              <a:t>n the </a:t>
            </a:r>
            <a:r>
              <a:rPr lang="en-US" sz="2400" b="1" i="1" u="sng" dirty="0" smtClean="0">
                <a:solidFill>
                  <a:srgbClr val="FF0000"/>
                </a:solidFill>
              </a:rPr>
              <a:t>ORIGINAL</a:t>
            </a:r>
            <a:r>
              <a:rPr lang="en-US" sz="2400" dirty="0" smtClean="0"/>
              <a:t> equation,</a:t>
            </a:r>
            <a:endParaRPr lang="en-US" sz="2400" dirty="0"/>
          </a:p>
        </p:txBody>
      </p:sp>
    </p:spTree>
    <p:extLst>
      <p:ext uri="{BB962C8B-B14F-4D97-AF65-F5344CB8AC3E}">
        <p14:creationId xmlns:p14="http://schemas.microsoft.com/office/powerpoint/2010/main" val="23338052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8">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1" grpId="0" animBg="1"/>
      <p:bldP spid="87046" grpId="0" build="allAtOnce"/>
      <p:bldP spid="87047" grpId="0" build="allAtOnce"/>
      <p:bldP spid="87048" grpId="0" build="allAtOnce"/>
      <p:bldP spid="87049" grpId="0" build="allAtOnce"/>
      <p:bldP spid="18" grpId="0" uiExpand="1" build="allAtOnce"/>
      <p:bldP spid="5" grpId="0"/>
      <p:bldP spid="6" grpId="0" animBg="1"/>
    </p:bldLst>
  </p:timing>
</p:sld>
</file>

<file path=ppt/theme/theme1.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3969</TotalTime>
  <Words>962</Words>
  <Application>Microsoft Office PowerPoint</Application>
  <PresentationFormat>On-screen Show (4:3)</PresentationFormat>
  <Paragraphs>118</Paragraphs>
  <Slides>17</Slides>
  <Notes>13</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17</vt:i4>
      </vt:variant>
    </vt:vector>
  </HeadingPairs>
  <TitlesOfParts>
    <vt:vector size="23" baseType="lpstr">
      <vt:lpstr>2_Network Blitz</vt:lpstr>
      <vt:lpstr>Network Blitz</vt:lpstr>
      <vt:lpstr>2_Office Theme</vt:lpstr>
      <vt:lpstr>3_Office Theme</vt:lpstr>
      <vt:lpstr>Office Theme</vt:lpstr>
      <vt:lpstr>Equation</vt:lpstr>
      <vt:lpstr>PowerPoint Presentation</vt:lpstr>
      <vt:lpstr>From now on, an online calculator button (within the question help) will be available on all homework assignments, quizzes, and tests (except Gateway Test).</vt:lpstr>
      <vt:lpstr>PowerPoint Presentation</vt:lpstr>
      <vt:lpstr>PowerPoint Presentation</vt:lpstr>
      <vt:lpstr>Example:</vt:lpstr>
      <vt:lpstr>A linear equation in one variable  can be written in the form   ax + b = c,  where a, b, and c are real numbers and a  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Please open your laptops, log in to the MyMathLab course web site, and open Gateway Test 1.</vt:lpstr>
    </vt:vector>
  </TitlesOfParts>
  <Company>University of Wisconsin - 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Schmidt, Laura</cp:lastModifiedBy>
  <cp:revision>73</cp:revision>
  <dcterms:created xsi:type="dcterms:W3CDTF">2013-08-26T02:26:37Z</dcterms:created>
  <dcterms:modified xsi:type="dcterms:W3CDTF">2017-08-31T20:23:08Z</dcterms:modified>
</cp:coreProperties>
</file>