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10" r:id="rId3"/>
    <p:sldMasterId id="2147483722" r:id="rId4"/>
    <p:sldMasterId id="2147483734" r:id="rId5"/>
    <p:sldMasterId id="2147483746" r:id="rId6"/>
  </p:sldMasterIdLst>
  <p:notesMasterIdLst>
    <p:notesMasterId r:id="rId23"/>
  </p:notesMasterIdLst>
  <p:sldIdLst>
    <p:sldId id="257" r:id="rId7"/>
    <p:sldId id="341" r:id="rId8"/>
    <p:sldId id="328" r:id="rId9"/>
    <p:sldId id="325" r:id="rId10"/>
    <p:sldId id="335" r:id="rId11"/>
    <p:sldId id="330" r:id="rId12"/>
    <p:sldId id="331" r:id="rId13"/>
    <p:sldId id="332" r:id="rId14"/>
    <p:sldId id="333" r:id="rId15"/>
    <p:sldId id="334" r:id="rId16"/>
    <p:sldId id="336" r:id="rId17"/>
    <p:sldId id="326" r:id="rId18"/>
    <p:sldId id="337" r:id="rId19"/>
    <p:sldId id="339" r:id="rId20"/>
    <p:sldId id="286" r:id="rId21"/>
    <p:sldId id="3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7B97585-904D-44A7-8BFD-0F40AD909993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6</a:t>
            </a:fld>
            <a:endParaRPr lang="en-US" sz="12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F8FF0E1-44FC-446F-9C8D-1DC129B9A912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7</a:t>
            </a:fld>
            <a:endParaRPr lang="en-US" sz="12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C61F9DB-3BC0-44C7-80A4-7123443750AD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8</a:t>
            </a:fld>
            <a:endParaRPr lang="en-US" sz="12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C771822-6A49-49D2-876F-7881B0ED7654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9</a:t>
            </a:fld>
            <a:endParaRPr lang="en-US" sz="12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5B3CB56-13CD-444A-9DF7-0F6838D21940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10</a:t>
            </a:fld>
            <a:endParaRPr lang="en-US" sz="12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348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592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233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340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9933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00528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286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939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210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1335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92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351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454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3745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4412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74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26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44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7723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48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9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2556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977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39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799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491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289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289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06749-5AE7-4777-BFAF-811A91A59A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1754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85E9-60FF-480E-AAD7-349C71B483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807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65DFC-460D-471C-99C9-DF2028599B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559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B770-6F1E-46AF-BF01-A48E863CF1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2774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A270-790B-4509-8F84-4E568ECC06E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8013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E918B-7ED5-4C65-8DE6-7DF31A6CDA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408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69170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790F-B36A-4087-BB53-0684F6AB4E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8714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4C52-D03C-441C-BE2A-1D4D15C7B8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32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21BB2-AC1F-4744-A2D8-BF64DC7721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6189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1C0C4-9B92-4004-86CB-AF3989BF8F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9751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6E89-D687-49DF-85D6-0465F2D139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7770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8EB83-D5FF-4E25-ACF2-29EDBA0F9E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035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F092-3A86-4BD5-960F-8569B3CC9A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44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9F26-50C9-4098-BBA7-F8EE03038D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94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F9A77-5953-4565-884D-A4D6C7BB51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993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50E9C-E910-4C18-B90A-C300F3F210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9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59870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49D45-CAAB-4FAE-9594-D0806FE95F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018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12AE1-8CA3-4D4A-BEA3-0A372831F85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262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8D7D-A3EC-487C-982E-49EFD8B725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859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937DC-5100-4E69-A3C1-0341BC1436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348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CE48-E4BE-4439-AD23-EFA6DB0F99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148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FCC6D-387A-4A72-BAF3-F46AE67BE0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388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61 h 4320"/>
                <a:gd name="T2" fmla="*/ 1737 w 1737"/>
                <a:gd name="T3" fmla="*/ 437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45 h 4320"/>
                <a:gd name="T2" fmla="*/ 1737 w 1737"/>
                <a:gd name="T3" fmla="*/ 435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066 h 4420"/>
                <a:gd name="T2" fmla="*/ 1739 w 1739"/>
                <a:gd name="T3" fmla="*/ 407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06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82 h 4338"/>
                <a:gd name="T4" fmla="*/ 2080 w 2080"/>
                <a:gd name="T5" fmla="*/ 428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59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06E26-FD54-467A-9969-9E8FA14C47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037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EABFD-DEDC-4626-8899-F9EAE02DCF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27783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7177A-218E-43E6-B5F0-A79522EC3C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0497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CD337-42B4-4973-AAC0-BFBF9FDCCB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656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87189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CE21B-16D3-4269-9C12-D6A327EEB0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71843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15B49-5D65-4F7B-9434-FC39654532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33851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9181-5B4F-4132-A517-AB12D539959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29012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BBD75-D276-4D2B-9F46-6EFD4E07D62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595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FA737-5753-4EED-B576-C8BB73EAA0C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86657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F2B2C-8505-43A2-B53F-E7FAB3C290F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329062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1C27-C0AD-4E33-8FD3-B90E9C6CFD7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533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011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837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565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2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2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47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48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49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50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51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52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53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0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1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2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3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4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5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6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7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8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9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187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187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187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F28D2D-AA61-4A34-85D8-EA2EEF32E92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1B5B3-A4C7-4EFA-BD04-E5C370C7AEAB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1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61 h 4320"/>
                <a:gd name="T2" fmla="*/ 1737 w 1737"/>
                <a:gd name="T3" fmla="*/ 437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45 h 4320"/>
                <a:gd name="T2" fmla="*/ 1737 w 1737"/>
                <a:gd name="T3" fmla="*/ 435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066 h 4420"/>
                <a:gd name="T2" fmla="*/ 1739 w 1739"/>
                <a:gd name="T3" fmla="*/ 407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06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82 h 4338"/>
                <a:gd name="T4" fmla="*/ 2080 w 2080"/>
                <a:gd name="T5" fmla="*/ 428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4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4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4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4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4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4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4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5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5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5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5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6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6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6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6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6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356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356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356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9357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D6DDBC-EC9A-4639-AA7E-DB8BB32207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19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6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/>
          <p:cNvSpPr txBox="1">
            <a:spLocks noChangeArrowheads="1"/>
          </p:cNvSpPr>
          <p:nvPr/>
        </p:nvSpPr>
        <p:spPr bwMode="auto">
          <a:xfrm>
            <a:off x="5145088" y="3841750"/>
            <a:ext cx="4379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800">
              <a:solidFill>
                <a:srgbClr val="1F497D"/>
              </a:solidFill>
            </a:endParaRPr>
          </a:p>
        </p:txBody>
      </p:sp>
      <p:sp>
        <p:nvSpPr>
          <p:cNvPr id="37891" name="TextBox 41"/>
          <p:cNvSpPr txBox="1">
            <a:spLocks noChangeArrowheads="1"/>
          </p:cNvSpPr>
          <p:nvPr/>
        </p:nvSpPr>
        <p:spPr bwMode="auto">
          <a:xfrm>
            <a:off x="685800" y="152400"/>
            <a:ext cx="7904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Sample problem from today’s homework: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36068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4" imgW="435285" imgH="677109" progId="">
                  <p:embed/>
                </p:oleObj>
              </mc:Choice>
              <mc:Fallback>
                <p:oleObj name="Equation" r:id="rId4" imgW="435285" imgH="6771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6416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25510"/>
              </p:ext>
            </p:extLst>
          </p:nvPr>
        </p:nvGraphicFramePr>
        <p:xfrm>
          <a:off x="1447800" y="4876800"/>
          <a:ext cx="2289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6" imgW="723272" imgH="177646" progId="">
                  <p:embed/>
                </p:oleObj>
              </mc:Choice>
              <mc:Fallback>
                <p:oleObj name="Equation" r:id="rId6" imgW="723272" imgH="1776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2289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133600" y="990600"/>
            <a:ext cx="3733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750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Five times the difference of a number and 4 is the same as 4 increased by five </a:t>
            </a:r>
          </a:p>
          <a:p>
            <a:r>
              <a:rPr lang="en-US" dirty="0"/>
              <a:t>t</a:t>
            </a:r>
            <a:r>
              <a:rPr lang="en-US" dirty="0" smtClean="0"/>
              <a:t>imes the number plus four times the number. Find the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44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1192310"/>
            <a:ext cx="10210800" cy="318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685800" y="152400"/>
            <a:ext cx="7904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Sample problem from today’s homework: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6776" y="2362200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1576" y="2895600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4352" y="3429000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9441"/>
          </a:xfrm>
        </p:spPr>
        <p:txBody>
          <a:bodyPr/>
          <a:lstStyle/>
          <a:p>
            <a:r>
              <a:rPr lang="en-US" b="1" dirty="0" smtClean="0">
                <a:latin typeface="Calibri" pitchFamily="34" charset="0"/>
              </a:rPr>
              <a:t>Consecutive integer problems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526" y="762000"/>
            <a:ext cx="921932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249" y="3657600"/>
            <a:ext cx="940449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572000" y="4343400"/>
            <a:ext cx="4572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24600" y="3124200"/>
            <a:ext cx="83227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2x + 2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5184449"/>
            <a:ext cx="70403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x + 2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400" y="5197268"/>
            <a:ext cx="70403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x + 4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4800" y="5334000"/>
            <a:ext cx="83227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2x + 6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9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685800" y="152400"/>
            <a:ext cx="7904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Sample problem from today’s homework: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" y="1780406"/>
            <a:ext cx="9138830" cy="178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2743200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2762063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295400"/>
            <a:ext cx="9296400" cy="219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685800" y="152400"/>
            <a:ext cx="7904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Sample problem from today’s homework: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2544365"/>
            <a:ext cx="381000" cy="65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" y="990600"/>
            <a:ext cx="8991600" cy="46482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2800" dirty="0" smtClean="0">
                <a:solidFill>
                  <a:srgbClr val="6600CC"/>
                </a:solidFill>
              </a:rPr>
              <a:t>The assignment on this material (HW 2.4) </a:t>
            </a:r>
          </a:p>
          <a:p>
            <a:pPr algn="ctr" eaLnBrk="1" hangingPunct="1">
              <a:buNone/>
            </a:pPr>
            <a:r>
              <a:rPr lang="en-US" sz="2800" dirty="0" smtClean="0">
                <a:solidFill>
                  <a:srgbClr val="6600CC"/>
                </a:solidFill>
              </a:rPr>
              <a:t>is due at the start of the next class session.</a:t>
            </a:r>
            <a:endParaRPr lang="en-US" sz="2400" dirty="0" smtClean="0"/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dirty="0" smtClean="0">
                <a:solidFill>
                  <a:srgbClr val="0000FF"/>
                </a:solidFill>
              </a:rPr>
              <a:t>Visit the MathTLC for</a:t>
            </a:r>
          </a:p>
          <a:p>
            <a:pPr algn="ctr" eaLnBrk="1" hangingPunct="1">
              <a:buFontTx/>
              <a:buNone/>
            </a:pPr>
            <a:r>
              <a:rPr lang="en-US" sz="3600" b="1" u="sng" dirty="0">
                <a:solidFill>
                  <a:srgbClr val="0000FF"/>
                </a:solidFill>
              </a:rPr>
              <a:t>h</a:t>
            </a:r>
            <a:r>
              <a:rPr lang="en-US" sz="3600" b="1" u="sng" dirty="0" smtClean="0">
                <a:solidFill>
                  <a:srgbClr val="0000FF"/>
                </a:solidFill>
              </a:rPr>
              <a:t>omework help. </a:t>
            </a:r>
            <a:endParaRPr lang="en-US" sz="3600" b="1" dirty="0" smtClean="0"/>
          </a:p>
          <a:p>
            <a:pPr algn="ctr" eaLnBrk="1" hangingPunct="1">
              <a:buFontTx/>
              <a:buNone/>
            </a:pPr>
            <a:endParaRPr lang="en-US" sz="1400" b="1" dirty="0" smtClean="0"/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993237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8945" y="16158"/>
            <a:ext cx="8077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201" y="3521837"/>
            <a:ext cx="847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quiz/test. </a:t>
            </a:r>
            <a:endParaRPr lang="en-US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2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381000" y="381000"/>
            <a:ext cx="83058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</a:rPr>
              <a:t>Math 9</a:t>
            </a:r>
            <a:r>
              <a:rPr lang="en-US" sz="4000" b="1" dirty="0" smtClean="0">
                <a:solidFill>
                  <a:srgbClr val="000000"/>
                </a:solidFill>
              </a:rPr>
              <a:t>0 Gateway Test Results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0000"/>
                </a:solidFill>
              </a:rPr>
              <a:t>(Teachers: Enter scores for your section/s here before </a:t>
            </a:r>
            <a:r>
              <a:rPr lang="en-US" sz="1200" i="1" dirty="0">
                <a:solidFill>
                  <a:srgbClr val="000000"/>
                </a:solidFill>
              </a:rPr>
              <a:t>partial credit </a:t>
            </a:r>
            <a:r>
              <a:rPr lang="en-US" sz="1200" i="1" dirty="0" smtClean="0">
                <a:solidFill>
                  <a:srgbClr val="000000"/>
                </a:solidFill>
              </a:rPr>
              <a:t>corrections.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i="1" dirty="0" smtClean="0">
                <a:solidFill>
                  <a:srgbClr val="000000"/>
                </a:solidFill>
              </a:rPr>
              <a:t> Partial credit will be minimal for this quiz, mainly for typos or very minor mistakes.)</a:t>
            </a:r>
            <a:endParaRPr lang="en-US" sz="1200" i="1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3657600"/>
            <a:ext cx="7505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If you scored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less than 75%,  </a:t>
            </a:r>
            <a:r>
              <a:rPr lang="en-US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please check with me before the next class session to go over your Gateway Quiz worksheet together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 and make sure you are clear on how to do each of these problems.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If you scored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less than 50%,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you should consider whether you might be better off </a:t>
            </a:r>
            <a:r>
              <a:rPr lang="en-US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dropping Math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en-US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0 and enrolling in Math 10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. You have until Wednesday for free drops/adds.</a:t>
            </a: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59476" y="1905000"/>
            <a:ext cx="7339012" cy="15700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Average Score: 			</a:t>
            </a:r>
            <a:r>
              <a:rPr lang="en-US" b="1" dirty="0" smtClean="0">
                <a:solidFill>
                  <a:srgbClr val="000000"/>
                </a:solidFill>
              </a:rPr>
              <a:t>xx% (</a:t>
            </a:r>
            <a:r>
              <a:rPr lang="en-US" b="1" dirty="0" err="1" smtClean="0">
                <a:solidFill>
                  <a:srgbClr val="000000"/>
                </a:solidFill>
              </a:rPr>
              <a:t>x.x</a:t>
            </a:r>
            <a:r>
              <a:rPr lang="en-US" b="1" dirty="0" smtClean="0">
                <a:solidFill>
                  <a:srgbClr val="000000"/>
                </a:solidFill>
              </a:rPr>
              <a:t>/8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Median Score:			</a:t>
            </a:r>
            <a:r>
              <a:rPr lang="en-US" b="1" dirty="0" smtClean="0">
                <a:solidFill>
                  <a:srgbClr val="000000"/>
                </a:solidFill>
              </a:rPr>
              <a:t>xx%</a:t>
            </a:r>
            <a:endParaRPr lang="en-US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Average N of  Practice Quiz tries:	</a:t>
            </a:r>
            <a:r>
              <a:rPr lang="en-US" b="1" dirty="0" err="1" smtClean="0">
                <a:solidFill>
                  <a:srgbClr val="000000"/>
                </a:solidFill>
              </a:rPr>
              <a:t>x.x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dirty="0">
                <a:solidFill>
                  <a:srgbClr val="000000"/>
                </a:solidFill>
              </a:rPr>
              <a:t>(max = </a:t>
            </a:r>
            <a:r>
              <a:rPr lang="en-US" dirty="0" smtClean="0">
                <a:solidFill>
                  <a:srgbClr val="000000"/>
                </a:solidFill>
              </a:rPr>
              <a:t>x </a:t>
            </a:r>
            <a:r>
              <a:rPr lang="en-US" dirty="0">
                <a:solidFill>
                  <a:srgbClr val="000000"/>
                </a:solidFill>
              </a:rPr>
              <a:t>tries)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Average Best Score Practice Quiz:  </a:t>
            </a:r>
            <a:r>
              <a:rPr lang="en-US" b="1" dirty="0" smtClean="0">
                <a:solidFill>
                  <a:srgbClr val="000000"/>
                </a:solidFill>
              </a:rPr>
              <a:t>xx%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461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200150"/>
          </a:xfrm>
        </p:spPr>
        <p:txBody>
          <a:bodyPr/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Comment on HW 2.2/2.3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tx1"/>
                </a:solidFill>
              </a:rPr>
              <a:t>Types of outcomes when solving linear equations in one variable: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1. One solution (nonzero). </a:t>
            </a:r>
            <a:r>
              <a:rPr lang="en-US" sz="2400" b="1" i="1" dirty="0" smtClean="0"/>
              <a:t>(most problems in HW 5)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Example: 2x + 4 = 4(x + 3)</a:t>
            </a:r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Answer: x = -4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2. One solution (zero). </a:t>
            </a:r>
            <a:endParaRPr lang="en-US" sz="2400" b="1" i="1" dirty="0" smtClean="0"/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Example: 2x + 4 = 4(x + 1)</a:t>
            </a: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Answer: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x = 0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olidFill>
                  <a:srgbClr val="6600FF"/>
                </a:solidFill>
              </a:rPr>
              <a:t>3. Solution = “All real numbers”.</a:t>
            </a:r>
            <a:r>
              <a:rPr lang="en-US" b="1" i="1" dirty="0" smtClean="0"/>
              <a:t> </a:t>
            </a:r>
            <a:endParaRPr lang="en-US" b="1" i="1" dirty="0"/>
          </a:p>
          <a:p>
            <a:pPr marL="609600" indent="-609600">
              <a:buFontTx/>
              <a:buNone/>
            </a:pPr>
            <a:r>
              <a:rPr lang="en-US" sz="2000" dirty="0" smtClean="0">
                <a:solidFill>
                  <a:srgbClr val="6600FF"/>
                </a:solidFill>
              </a:rPr>
              <a:t>Example: 2x + 4 = 2(x + 2)</a:t>
            </a: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Answer:</a:t>
            </a:r>
            <a:r>
              <a:rPr lang="en-US" sz="2000" dirty="0" smtClean="0">
                <a:solidFill>
                  <a:srgbClr val="6600FF"/>
                </a:solidFill>
              </a:rPr>
              <a:t> All real numbers.</a:t>
            </a:r>
            <a:r>
              <a:rPr lang="en-US" sz="2000" dirty="0" smtClean="0"/>
              <a:t> (Type in “R” on computer.)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olidFill>
                  <a:srgbClr val="008000"/>
                </a:solidFill>
              </a:rPr>
              <a:t>4. No solutions. </a:t>
            </a:r>
            <a:r>
              <a:rPr lang="en-US" sz="2000" dirty="0" smtClean="0">
                <a:solidFill>
                  <a:srgbClr val="008000"/>
                </a:solidFill>
              </a:rPr>
              <a:t>Example: 2x + 4 = 2(x + 3)</a:t>
            </a: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00B050"/>
                </a:solidFill>
              </a:rPr>
              <a:t>Answer:</a:t>
            </a:r>
            <a:r>
              <a:rPr lang="en-US" sz="2000" dirty="0" smtClean="0">
                <a:solidFill>
                  <a:srgbClr val="008000"/>
                </a:solidFill>
              </a:rPr>
              <a:t> No solution </a:t>
            </a:r>
            <a:r>
              <a:rPr lang="en-US" sz="2000" dirty="0" smtClean="0"/>
              <a:t>(“N” on computer.)</a:t>
            </a:r>
          </a:p>
          <a:p>
            <a:pPr marL="609600" indent="-609600">
              <a:buFontTx/>
              <a:buNone/>
            </a:pPr>
            <a:endParaRPr lang="en-US" sz="2000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52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61851" y="1891259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Section 2.4 </a:t>
            </a:r>
            <a:b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</a:rPr>
              <a:t>Introduction to Problem Solving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20782" y="3124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sz="3600" b="1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94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265238"/>
          </a:xfrm>
        </p:spPr>
        <p:txBody>
          <a:bodyPr/>
          <a:lstStyle/>
          <a:p>
            <a:r>
              <a:rPr lang="en-US" sz="3600" dirty="0" smtClean="0"/>
              <a:t>Translating words into algebraic expressions: </a:t>
            </a:r>
            <a:r>
              <a:rPr lang="en-US" sz="3600" i="1" dirty="0" smtClean="0">
                <a:solidFill>
                  <a:srgbClr val="0000FF"/>
                </a:solidFill>
              </a:rPr>
              <a:t>Examples from the homework due today:</a:t>
            </a:r>
            <a:endParaRPr lang="en-US" sz="3600" i="1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03" y="1295400"/>
            <a:ext cx="903710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0480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83754"/>
            <a:ext cx="8991600" cy="293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71800" y="5633447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772400" cy="4876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General strategy for problem solving:</a:t>
            </a:r>
          </a:p>
          <a:p>
            <a:pPr marL="990600" lvl="1" indent="-533400" eaLnBrk="1" hangingPunct="1">
              <a:buClr>
                <a:srgbClr val="422100"/>
              </a:buClr>
              <a:buFontTx/>
              <a:buAutoNum type="arabicParenR"/>
            </a:pPr>
            <a:r>
              <a:rPr lang="en-US" dirty="0" smtClean="0">
                <a:latin typeface="Times New Roman" pitchFamily="18" charset="0"/>
              </a:rPr>
              <a:t>Understand the problem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 smtClean="0">
                <a:latin typeface="Times New Roman" pitchFamily="18" charset="0"/>
              </a:rPr>
              <a:t>Read and reread the problem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 smtClean="0">
                <a:latin typeface="Times New Roman" pitchFamily="18" charset="0"/>
              </a:rPr>
              <a:t>Choose a variable to represent the unknown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 smtClean="0">
                <a:latin typeface="Times New Roman" pitchFamily="18" charset="0"/>
              </a:rPr>
              <a:t>Construct a drawing, whenever possible</a:t>
            </a:r>
          </a:p>
          <a:p>
            <a:pPr marL="990600" lvl="1" indent="-533400" eaLnBrk="1" hangingPunct="1">
              <a:buClr>
                <a:srgbClr val="422100"/>
              </a:buClr>
              <a:buFontTx/>
              <a:buAutoNum type="arabicParenR"/>
            </a:pPr>
            <a:r>
              <a:rPr lang="en-US" dirty="0" smtClean="0">
                <a:latin typeface="Times New Roman" pitchFamily="18" charset="0"/>
              </a:rPr>
              <a:t>Translate the problem into an equation</a:t>
            </a:r>
          </a:p>
          <a:p>
            <a:pPr marL="990600" lvl="1" indent="-533400" eaLnBrk="1" hangingPunct="1">
              <a:buClr>
                <a:srgbClr val="422100"/>
              </a:buClr>
              <a:buFontTx/>
              <a:buAutoNum type="arabicParenR"/>
            </a:pPr>
            <a:r>
              <a:rPr lang="en-US" dirty="0" smtClean="0">
                <a:latin typeface="Times New Roman" pitchFamily="18" charset="0"/>
              </a:rPr>
              <a:t>Solve the equation</a:t>
            </a:r>
          </a:p>
          <a:p>
            <a:pPr marL="990600" lvl="1" indent="-533400" eaLnBrk="1" hangingPunct="1">
              <a:buClr>
                <a:srgbClr val="422100"/>
              </a:buClr>
              <a:buFontTx/>
              <a:buAutoNum type="arabicParenR"/>
            </a:pPr>
            <a:r>
              <a:rPr lang="en-US" dirty="0" smtClean="0">
                <a:latin typeface="Times New Roman" pitchFamily="18" charset="0"/>
              </a:rPr>
              <a:t>Interpret the result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 smtClean="0">
                <a:latin typeface="Times New Roman" pitchFamily="18" charset="0"/>
              </a:rPr>
              <a:t>Check solution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 smtClean="0">
                <a:latin typeface="Times New Roman" pitchFamily="18" charset="0"/>
              </a:rPr>
              <a:t>State your conclusion</a:t>
            </a:r>
          </a:p>
        </p:txBody>
      </p:sp>
    </p:spTree>
    <p:extLst>
      <p:ext uri="{BB962C8B-B14F-4D97-AF65-F5344CB8AC3E}">
        <p14:creationId xmlns:p14="http://schemas.microsoft.com/office/powerpoint/2010/main" val="3298859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04800" y="381000"/>
            <a:ext cx="2438400" cy="762000"/>
            <a:chOff x="192" y="240"/>
            <a:chExt cx="1200" cy="480"/>
          </a:xfrm>
        </p:grpSpPr>
        <p:sp>
          <p:nvSpPr>
            <p:cNvPr id="34824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4825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 1:</a:t>
              </a:r>
            </a:p>
          </p:txBody>
        </p:sp>
      </p:grp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8458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The product of twice a number and three is the same as the difference of five times the number and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¾.  Find the number.</a:t>
            </a:r>
            <a:endParaRPr lang="en-US" sz="2800">
              <a:solidFill>
                <a:prstClr val="black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4800" y="2590800"/>
            <a:ext cx="2133600" cy="685800"/>
            <a:chOff x="192" y="1872"/>
            <a:chExt cx="1344" cy="432"/>
          </a:xfrm>
        </p:grpSpPr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192" y="1872"/>
              <a:ext cx="134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40" y="1920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Understand</a:t>
              </a:r>
            </a:p>
          </p:txBody>
        </p:sp>
      </p:grpSp>
      <p:sp>
        <p:nvSpPr>
          <p:cNvPr id="37893" name="Text Box 9"/>
          <p:cNvSpPr txBox="1">
            <a:spLocks noChangeArrowheads="1"/>
          </p:cNvSpPr>
          <p:nvPr/>
        </p:nvSpPr>
        <p:spPr bwMode="auto">
          <a:xfrm>
            <a:off x="152400" y="3276600"/>
            <a:ext cx="9296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Read and reread the problem.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If we let 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i="1">
                <a:solidFill>
                  <a:prstClr val="black"/>
                </a:solidFill>
              </a:rPr>
              <a:t>x</a:t>
            </a:r>
            <a:r>
              <a:rPr lang="en-US">
                <a:solidFill>
                  <a:prstClr val="black"/>
                </a:solidFill>
              </a:rPr>
              <a:t> = the unknown number, then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     “twice a number” translates to 2</a:t>
            </a:r>
            <a:r>
              <a:rPr lang="en-US" i="1">
                <a:solidFill>
                  <a:prstClr val="black"/>
                </a:solidFill>
              </a:rPr>
              <a:t>x</a:t>
            </a:r>
            <a:r>
              <a:rPr lang="en-US">
                <a:solidFill>
                  <a:prstClr val="black"/>
                </a:solidFill>
              </a:rPr>
              <a:t>,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     “the product of twice a number and three” translates to 2</a:t>
            </a:r>
            <a:r>
              <a:rPr lang="en-US" i="1">
                <a:solidFill>
                  <a:prstClr val="black"/>
                </a:solidFill>
              </a:rPr>
              <a:t>x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· 3,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    “five times the number” translates to 5</a:t>
            </a:r>
            <a:r>
              <a:rPr lang="en-US" i="1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, and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    “the difference of five times the number and ¾” translates to 5</a:t>
            </a:r>
            <a:r>
              <a:rPr lang="en-US" i="1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- ¾.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88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</p:grpSpPr>
        <p:sp>
          <p:nvSpPr>
            <p:cNvPr id="3588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588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304800" y="1447800"/>
            <a:ext cx="1828800" cy="685800"/>
            <a:chOff x="192" y="912"/>
            <a:chExt cx="1152" cy="432"/>
          </a:xfrm>
        </p:grpSpPr>
        <p:sp>
          <p:nvSpPr>
            <p:cNvPr id="35886" name="Rectangle 6"/>
            <p:cNvSpPr>
              <a:spLocks noChangeArrowheads="1"/>
            </p:cNvSpPr>
            <p:nvPr/>
          </p:nvSpPr>
          <p:spPr bwMode="auto">
            <a:xfrm>
              <a:off x="192" y="912"/>
              <a:ext cx="1152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5887" name="Text Box 7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Translate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066800" y="2590800"/>
            <a:ext cx="2057400" cy="2362200"/>
            <a:chOff x="672" y="1632"/>
            <a:chExt cx="1296" cy="1488"/>
          </a:xfrm>
        </p:grpSpPr>
        <p:grpSp>
          <p:nvGrpSpPr>
            <p:cNvPr id="35881" name="Group 9"/>
            <p:cNvGrpSpPr>
              <a:grpSpLocks/>
            </p:cNvGrpSpPr>
            <p:nvPr/>
          </p:nvGrpSpPr>
          <p:grpSpPr bwMode="auto">
            <a:xfrm>
              <a:off x="672" y="1632"/>
              <a:ext cx="1296" cy="288"/>
              <a:chOff x="672" y="1632"/>
              <a:chExt cx="1296" cy="288"/>
            </a:xfrm>
          </p:grpSpPr>
          <p:sp>
            <p:nvSpPr>
              <p:cNvPr id="35884" name="Rectangle 10"/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296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85" name="Text Box 11"/>
              <p:cNvSpPr txBox="1">
                <a:spLocks noChangeArrowheads="1"/>
              </p:cNvSpPr>
              <p:nvPr/>
            </p:nvSpPr>
            <p:spPr bwMode="auto">
              <a:xfrm>
                <a:off x="672" y="1632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The product of</a:t>
                </a:r>
              </a:p>
            </p:txBody>
          </p:sp>
        </p:grpSp>
        <p:sp>
          <p:nvSpPr>
            <p:cNvPr id="35882" name="Text Box 12"/>
            <p:cNvSpPr txBox="1">
              <a:spLocks noChangeArrowheads="1"/>
            </p:cNvSpPr>
            <p:nvPr/>
          </p:nvSpPr>
          <p:spPr bwMode="auto">
            <a:xfrm>
              <a:off x="1104" y="2832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Times New Roman" pitchFamily="18" charset="0"/>
                </a:rPr>
                <a:t>·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83" name="Line 13"/>
            <p:cNvSpPr>
              <a:spLocks noChangeShapeType="1"/>
            </p:cNvSpPr>
            <p:nvPr/>
          </p:nvSpPr>
          <p:spPr bwMode="auto">
            <a:xfrm>
              <a:off x="1200" y="192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28600" y="3048000"/>
            <a:ext cx="1219200" cy="1905000"/>
            <a:chOff x="144" y="1920"/>
            <a:chExt cx="768" cy="1200"/>
          </a:xfrm>
        </p:grpSpPr>
        <p:grpSp>
          <p:nvGrpSpPr>
            <p:cNvPr id="35876" name="Group 15"/>
            <p:cNvGrpSpPr>
              <a:grpSpLocks/>
            </p:cNvGrpSpPr>
            <p:nvPr/>
          </p:nvGrpSpPr>
          <p:grpSpPr bwMode="auto">
            <a:xfrm>
              <a:off x="144" y="1920"/>
              <a:ext cx="768" cy="518"/>
              <a:chOff x="144" y="1920"/>
              <a:chExt cx="768" cy="518"/>
            </a:xfrm>
          </p:grpSpPr>
          <p:sp>
            <p:nvSpPr>
              <p:cNvPr id="35879" name="Rectangle 16"/>
              <p:cNvSpPr>
                <a:spLocks noChangeArrowheads="1"/>
              </p:cNvSpPr>
              <p:nvPr/>
            </p:nvSpPr>
            <p:spPr bwMode="auto">
              <a:xfrm>
                <a:off x="144" y="1968"/>
                <a:ext cx="672" cy="432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80" name="Text Box 17"/>
              <p:cNvSpPr txBox="1">
                <a:spLocks noChangeArrowheads="1"/>
              </p:cNvSpPr>
              <p:nvPr/>
            </p:nvSpPr>
            <p:spPr bwMode="auto">
              <a:xfrm>
                <a:off x="144" y="1920"/>
                <a:ext cx="76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twice a number</a:t>
                </a:r>
              </a:p>
            </p:txBody>
          </p:sp>
        </p:grpSp>
        <p:sp>
          <p:nvSpPr>
            <p:cNvPr id="35877" name="Text Box 18"/>
            <p:cNvSpPr txBox="1">
              <a:spLocks noChangeArrowheads="1"/>
            </p:cNvSpPr>
            <p:nvPr/>
          </p:nvSpPr>
          <p:spPr bwMode="auto">
            <a:xfrm>
              <a:off x="384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2</a:t>
              </a:r>
              <a:r>
                <a:rPr lang="en-US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35878" name="Line 19"/>
            <p:cNvSpPr>
              <a:spLocks noChangeShapeType="1"/>
            </p:cNvSpPr>
            <p:nvPr/>
          </p:nvSpPr>
          <p:spPr bwMode="auto">
            <a:xfrm>
              <a:off x="528" y="24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2362200" y="3276600"/>
            <a:ext cx="914400" cy="1676400"/>
            <a:chOff x="1488" y="2064"/>
            <a:chExt cx="576" cy="1056"/>
          </a:xfrm>
        </p:grpSpPr>
        <p:grpSp>
          <p:nvGrpSpPr>
            <p:cNvPr id="35871" name="Group 21"/>
            <p:cNvGrpSpPr>
              <a:grpSpLocks/>
            </p:cNvGrpSpPr>
            <p:nvPr/>
          </p:nvGrpSpPr>
          <p:grpSpPr bwMode="auto">
            <a:xfrm>
              <a:off x="1488" y="2064"/>
              <a:ext cx="576" cy="288"/>
              <a:chOff x="1488" y="2064"/>
              <a:chExt cx="576" cy="288"/>
            </a:xfrm>
          </p:grpSpPr>
          <p:sp>
            <p:nvSpPr>
              <p:cNvPr id="35874" name="Rectangle 22"/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528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7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and 3</a:t>
                </a:r>
              </a:p>
            </p:txBody>
          </p:sp>
        </p:grpSp>
        <p:sp>
          <p:nvSpPr>
            <p:cNvPr id="35872" name="Text Box 24"/>
            <p:cNvSpPr txBox="1">
              <a:spLocks noChangeArrowheads="1"/>
            </p:cNvSpPr>
            <p:nvPr/>
          </p:nvSpPr>
          <p:spPr bwMode="auto">
            <a:xfrm>
              <a:off x="1680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5873" name="Line 25"/>
            <p:cNvSpPr>
              <a:spLocks noChangeShapeType="1"/>
            </p:cNvSpPr>
            <p:nvPr/>
          </p:nvSpPr>
          <p:spPr bwMode="auto">
            <a:xfrm>
              <a:off x="1776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352800" y="2895600"/>
            <a:ext cx="1866900" cy="2057400"/>
            <a:chOff x="2112" y="1824"/>
            <a:chExt cx="1176" cy="1296"/>
          </a:xfrm>
        </p:grpSpPr>
        <p:grpSp>
          <p:nvGrpSpPr>
            <p:cNvPr id="35866" name="Group 27"/>
            <p:cNvGrpSpPr>
              <a:grpSpLocks/>
            </p:cNvGrpSpPr>
            <p:nvPr/>
          </p:nvGrpSpPr>
          <p:grpSpPr bwMode="auto">
            <a:xfrm>
              <a:off x="2112" y="1824"/>
              <a:ext cx="1176" cy="288"/>
              <a:chOff x="2112" y="1824"/>
              <a:chExt cx="1176" cy="288"/>
            </a:xfrm>
          </p:grpSpPr>
          <p:sp>
            <p:nvSpPr>
              <p:cNvPr id="35869" name="Rectangle 28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1152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70" name="Text Box 29"/>
              <p:cNvSpPr txBox="1">
                <a:spLocks noChangeArrowheads="1"/>
              </p:cNvSpPr>
              <p:nvPr/>
            </p:nvSpPr>
            <p:spPr bwMode="auto">
              <a:xfrm>
                <a:off x="2112" y="1824"/>
                <a:ext cx="11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is the same as</a:t>
                </a:r>
              </a:p>
            </p:txBody>
          </p:sp>
        </p:grpSp>
        <p:sp>
          <p:nvSpPr>
            <p:cNvPr id="35867" name="Text Box 30"/>
            <p:cNvSpPr txBox="1">
              <a:spLocks noChangeArrowheads="1"/>
            </p:cNvSpPr>
            <p:nvPr/>
          </p:nvSpPr>
          <p:spPr bwMode="auto">
            <a:xfrm>
              <a:off x="25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35868" name="Line 31"/>
            <p:cNvSpPr>
              <a:spLocks noChangeShapeType="1"/>
            </p:cNvSpPr>
            <p:nvPr/>
          </p:nvSpPr>
          <p:spPr bwMode="auto">
            <a:xfrm>
              <a:off x="2688" y="21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5410200" y="3124200"/>
            <a:ext cx="1524000" cy="1828800"/>
            <a:chOff x="3408" y="1968"/>
            <a:chExt cx="960" cy="1152"/>
          </a:xfrm>
        </p:grpSpPr>
        <p:grpSp>
          <p:nvGrpSpPr>
            <p:cNvPr id="35861" name="Group 33"/>
            <p:cNvGrpSpPr>
              <a:grpSpLocks/>
            </p:cNvGrpSpPr>
            <p:nvPr/>
          </p:nvGrpSpPr>
          <p:grpSpPr bwMode="auto">
            <a:xfrm>
              <a:off x="3408" y="1968"/>
              <a:ext cx="960" cy="518"/>
              <a:chOff x="3408" y="1968"/>
              <a:chExt cx="960" cy="518"/>
            </a:xfrm>
          </p:grpSpPr>
          <p:sp>
            <p:nvSpPr>
              <p:cNvPr id="35864" name="Rectangle 34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480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65" name="Text Box 35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960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5 times the number</a:t>
                </a:r>
              </a:p>
            </p:txBody>
          </p:sp>
        </p:grpSp>
        <p:sp>
          <p:nvSpPr>
            <p:cNvPr id="35862" name="Text Box 36"/>
            <p:cNvSpPr txBox="1">
              <a:spLocks noChangeArrowheads="1"/>
            </p:cNvSpPr>
            <p:nvPr/>
          </p:nvSpPr>
          <p:spPr bwMode="auto">
            <a:xfrm>
              <a:off x="3648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5</a:t>
              </a:r>
              <a:r>
                <a:rPr lang="en-US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35863" name="Line 37"/>
            <p:cNvSpPr>
              <a:spLocks noChangeShapeType="1"/>
            </p:cNvSpPr>
            <p:nvPr/>
          </p:nvSpPr>
          <p:spPr bwMode="auto">
            <a:xfrm>
              <a:off x="384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7696200" y="3276600"/>
            <a:ext cx="1066800" cy="1676400"/>
            <a:chOff x="4848" y="2064"/>
            <a:chExt cx="672" cy="1056"/>
          </a:xfrm>
        </p:grpSpPr>
        <p:grpSp>
          <p:nvGrpSpPr>
            <p:cNvPr id="35856" name="Group 39"/>
            <p:cNvGrpSpPr>
              <a:grpSpLocks/>
            </p:cNvGrpSpPr>
            <p:nvPr/>
          </p:nvGrpSpPr>
          <p:grpSpPr bwMode="auto">
            <a:xfrm>
              <a:off x="4848" y="2064"/>
              <a:ext cx="672" cy="288"/>
              <a:chOff x="4848" y="2064"/>
              <a:chExt cx="672" cy="288"/>
            </a:xfrm>
          </p:grpSpPr>
          <p:sp>
            <p:nvSpPr>
              <p:cNvPr id="35859" name="Rectangle 40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672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60" name="Text Box 41"/>
              <p:cNvSpPr txBox="1">
                <a:spLocks noChangeArrowheads="1"/>
              </p:cNvSpPr>
              <p:nvPr/>
            </p:nvSpPr>
            <p:spPr bwMode="auto">
              <a:xfrm>
                <a:off x="4896" y="206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and </a:t>
                </a:r>
                <a:r>
                  <a:rPr lang="en-US">
                    <a:solidFill>
                      <a:prstClr val="black"/>
                    </a:solidFill>
                    <a:cs typeface="Times New Roman" pitchFamily="18" charset="0"/>
                  </a:rPr>
                  <a:t>¾</a:t>
                </a: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857" name="Text Box 42"/>
            <p:cNvSpPr txBox="1">
              <a:spLocks noChangeArrowheads="1"/>
            </p:cNvSpPr>
            <p:nvPr/>
          </p:nvSpPr>
          <p:spPr bwMode="auto">
            <a:xfrm>
              <a:off x="5040" y="28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Times New Roman" pitchFamily="18" charset="0"/>
                </a:rPr>
                <a:t>¾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58" name="Line 43"/>
            <p:cNvSpPr>
              <a:spLocks noChangeShapeType="1"/>
            </p:cNvSpPr>
            <p:nvPr/>
          </p:nvSpPr>
          <p:spPr bwMode="auto">
            <a:xfrm>
              <a:off x="5184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019800" y="2590800"/>
            <a:ext cx="2362200" cy="2362200"/>
            <a:chOff x="3792" y="1632"/>
            <a:chExt cx="1488" cy="1488"/>
          </a:xfrm>
        </p:grpSpPr>
        <p:grpSp>
          <p:nvGrpSpPr>
            <p:cNvPr id="35851" name="Group 45"/>
            <p:cNvGrpSpPr>
              <a:grpSpLocks/>
            </p:cNvGrpSpPr>
            <p:nvPr/>
          </p:nvGrpSpPr>
          <p:grpSpPr bwMode="auto">
            <a:xfrm>
              <a:off x="3792" y="1632"/>
              <a:ext cx="1488" cy="288"/>
              <a:chOff x="3792" y="1632"/>
              <a:chExt cx="1488" cy="288"/>
            </a:xfrm>
          </p:grpSpPr>
          <p:sp>
            <p:nvSpPr>
              <p:cNvPr id="35854" name="Rectangle 4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1392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55" name="Text Box 47"/>
              <p:cNvSpPr txBox="1">
                <a:spLocks noChangeArrowheads="1"/>
              </p:cNvSpPr>
              <p:nvPr/>
            </p:nvSpPr>
            <p:spPr bwMode="auto">
              <a:xfrm>
                <a:off x="3792" y="1632"/>
                <a:ext cx="14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the difference of</a:t>
                </a:r>
              </a:p>
            </p:txBody>
          </p:sp>
        </p:grpSp>
        <p:sp>
          <p:nvSpPr>
            <p:cNvPr id="35852" name="Text Box 48"/>
            <p:cNvSpPr txBox="1">
              <a:spLocks noChangeArrowheads="1"/>
            </p:cNvSpPr>
            <p:nvPr/>
          </p:nvSpPr>
          <p:spPr bwMode="auto">
            <a:xfrm>
              <a:off x="4416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Times New Roman" pitchFamily="18" charset="0"/>
                </a:rPr>
                <a:t>–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53" name="Line 49"/>
            <p:cNvSpPr>
              <a:spLocks noChangeShapeType="1"/>
            </p:cNvSpPr>
            <p:nvPr/>
          </p:nvSpPr>
          <p:spPr bwMode="auto">
            <a:xfrm>
              <a:off x="4512" y="192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18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</p:grpSpPr>
        <p:sp>
          <p:nvSpPr>
            <p:cNvPr id="3687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grpSp>
        <p:nvGrpSpPr>
          <p:cNvPr id="36867" name="Group 5"/>
          <p:cNvGrpSpPr>
            <a:grpSpLocks/>
          </p:cNvGrpSpPr>
          <p:nvPr/>
        </p:nvGrpSpPr>
        <p:grpSpPr bwMode="auto">
          <a:xfrm>
            <a:off x="304800" y="1447800"/>
            <a:ext cx="1143000" cy="685800"/>
            <a:chOff x="192" y="912"/>
            <a:chExt cx="720" cy="432"/>
          </a:xfrm>
        </p:grpSpPr>
        <p:sp>
          <p:nvSpPr>
            <p:cNvPr id="36876" name="Rectangle 6"/>
            <p:cNvSpPr>
              <a:spLocks noChangeArrowheads="1"/>
            </p:cNvSpPr>
            <p:nvPr/>
          </p:nvSpPr>
          <p:spPr bwMode="auto">
            <a:xfrm>
              <a:off x="192" y="912"/>
              <a:ext cx="720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7" name="Text Box 7"/>
            <p:cNvSpPr txBox="1">
              <a:spLocks noChangeArrowheads="1"/>
            </p:cNvSpPr>
            <p:nvPr/>
          </p:nvSpPr>
          <p:spPr bwMode="auto">
            <a:xfrm>
              <a:off x="240" y="96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Solve</a:t>
              </a:r>
            </a:p>
          </p:txBody>
        </p:sp>
      </p:grp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762000" y="2286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· 3 = 5</a:t>
            </a:r>
            <a:r>
              <a:rPr lang="en-US" sz="2800" i="1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– ¾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219200" y="2805113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6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5</a:t>
            </a:r>
            <a:r>
              <a:rPr lang="en-US" sz="2800" i="1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– ¾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	                  </a:t>
            </a:r>
            <a:r>
              <a:rPr lang="en-US">
                <a:solidFill>
                  <a:srgbClr val="1F497D"/>
                </a:solidFill>
                <a:cs typeface="Times New Roman" pitchFamily="18" charset="0"/>
              </a:rPr>
              <a:t>(simplify left side)</a:t>
            </a:r>
            <a:endParaRPr lang="en-US">
              <a:solidFill>
                <a:srgbClr val="1F497D"/>
              </a:solidFill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52400" y="3505200"/>
            <a:ext cx="8077200" cy="533400"/>
            <a:chOff x="96" y="2208"/>
            <a:chExt cx="5088" cy="336"/>
          </a:xfrm>
        </p:grpSpPr>
        <p:sp>
          <p:nvSpPr>
            <p:cNvPr id="36873" name="Rectangle 11"/>
            <p:cNvSpPr>
              <a:spLocks noChangeArrowheads="1"/>
            </p:cNvSpPr>
            <p:nvPr/>
          </p:nvSpPr>
          <p:spPr bwMode="auto">
            <a:xfrm>
              <a:off x="384" y="2256"/>
              <a:ext cx="672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4" name="Rectangle 12"/>
            <p:cNvSpPr>
              <a:spLocks noChangeArrowheads="1"/>
            </p:cNvSpPr>
            <p:nvPr/>
          </p:nvSpPr>
          <p:spPr bwMode="auto">
            <a:xfrm>
              <a:off x="1536" y="2256"/>
              <a:ext cx="672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5" name="Text Box 13"/>
            <p:cNvSpPr txBox="1">
              <a:spLocks noChangeArrowheads="1"/>
            </p:cNvSpPr>
            <p:nvPr/>
          </p:nvSpPr>
          <p:spPr bwMode="auto">
            <a:xfrm>
              <a:off x="96" y="2208"/>
              <a:ext cx="5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6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 + (-5</a:t>
              </a:r>
              <a:r>
                <a:rPr lang="en-US" sz="2800" i="1">
                  <a:solidFill>
                    <a:prstClr val="black"/>
                  </a:solidFill>
                  <a:cs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) = 5</a:t>
              </a:r>
              <a:r>
                <a:rPr lang="en-US" sz="2800" i="1">
                  <a:solidFill>
                    <a:prstClr val="black"/>
                  </a:solidFill>
                  <a:cs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 + (-5</a:t>
              </a:r>
              <a:r>
                <a:rPr lang="en-US" sz="2800" i="1">
                  <a:solidFill>
                    <a:prstClr val="black"/>
                  </a:solidFill>
                  <a:cs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) – ¾</a:t>
              </a:r>
              <a:r>
                <a:rPr lang="en-US">
                  <a:solidFill>
                    <a:prstClr val="black"/>
                  </a:solidFill>
                  <a:cs typeface="Times New Roman" pitchFamily="18" charset="0"/>
                </a:rPr>
                <a:t>     </a:t>
              </a:r>
              <a:r>
                <a:rPr lang="en-US">
                  <a:solidFill>
                    <a:srgbClr val="1F497D"/>
                  </a:solidFill>
                  <a:cs typeface="Times New Roman" pitchFamily="18" charset="0"/>
                </a:rPr>
                <a:t>(add –5</a:t>
              </a:r>
              <a:r>
                <a:rPr lang="en-US" i="1">
                  <a:solidFill>
                    <a:srgbClr val="1F497D"/>
                  </a:solidFill>
                  <a:cs typeface="Times New Roman" pitchFamily="18" charset="0"/>
                </a:rPr>
                <a:t>x</a:t>
              </a:r>
              <a:r>
                <a:rPr lang="en-US">
                  <a:solidFill>
                    <a:srgbClr val="1F497D"/>
                  </a:solidFill>
                  <a:cs typeface="Times New Roman" pitchFamily="18" charset="0"/>
                </a:rPr>
                <a:t> to both sides)</a:t>
              </a:r>
              <a:endParaRPr lang="en-US">
                <a:solidFill>
                  <a:srgbClr val="1F497D"/>
                </a:solidFill>
              </a:endParaRPr>
            </a:p>
          </p:txBody>
        </p:sp>
      </p:grp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1447800" y="4191000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- ¾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	              </a:t>
            </a:r>
            <a:r>
              <a:rPr lang="en-US">
                <a:solidFill>
                  <a:srgbClr val="1F497D"/>
                </a:solidFill>
                <a:cs typeface="Times New Roman" pitchFamily="18" charset="0"/>
              </a:rPr>
              <a:t>(simplify both sides)</a:t>
            </a:r>
            <a:endParaRPr lang="en-US">
              <a:solidFill>
                <a:srgbClr val="1F497D"/>
              </a:solidFill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762000" y="4876800"/>
            <a:ext cx="838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Now </a:t>
            </a:r>
            <a:r>
              <a:rPr lang="en-US" b="1" u="sng" dirty="0">
                <a:solidFill>
                  <a:srgbClr val="EB3517"/>
                </a:solidFill>
              </a:rPr>
              <a:t>CHECK</a:t>
            </a:r>
            <a:r>
              <a:rPr lang="en-US" dirty="0">
                <a:solidFill>
                  <a:prstClr val="black"/>
                </a:solidFill>
              </a:rPr>
              <a:t> your answer: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</a:rPr>
              <a:t>Left side</a:t>
            </a:r>
            <a:r>
              <a:rPr lang="en-US" dirty="0">
                <a:solidFill>
                  <a:srgbClr val="00B050"/>
                </a:solidFill>
              </a:rPr>
              <a:t>: 2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·3</a:t>
            </a:r>
            <a:r>
              <a:rPr lang="en-US" dirty="0">
                <a:solidFill>
                  <a:prstClr val="black"/>
                </a:solidFill>
              </a:rPr>
              <a:t>= (2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·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3/4</a:t>
            </a:r>
            <a:r>
              <a:rPr lang="en-US" dirty="0">
                <a:solidFill>
                  <a:prstClr val="black"/>
                </a:solidFill>
              </a:rPr>
              <a:t>)·3 = -6/4·3 = -3/2·3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= 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-9/2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504D"/>
                </a:solidFill>
                <a:cs typeface="Times New Roman" pitchFamily="18" charset="0"/>
              </a:rPr>
              <a:t>Right side</a:t>
            </a:r>
            <a:r>
              <a:rPr lang="en-US" dirty="0">
                <a:solidFill>
                  <a:srgbClr val="C0504D"/>
                </a:solidFill>
                <a:cs typeface="Times New Roman" pitchFamily="18" charset="0"/>
              </a:rPr>
              <a:t>: 5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dirty="0">
                <a:solidFill>
                  <a:srgbClr val="C0504D"/>
                </a:solidFill>
                <a:cs typeface="Times New Roman" pitchFamily="18" charset="0"/>
              </a:rPr>
              <a:t>-3/4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= 5</a:t>
            </a:r>
            <a:r>
              <a:rPr lang="en-US" dirty="0">
                <a:solidFill>
                  <a:prstClr val="black"/>
                </a:solidFill>
              </a:rPr>
              <a:t>·</a:t>
            </a:r>
            <a:r>
              <a:rPr lang="en-US" dirty="0">
                <a:solidFill>
                  <a:srgbClr val="0000FF"/>
                </a:solidFill>
              </a:rPr>
              <a:t>-3/4 </a:t>
            </a:r>
            <a:r>
              <a:rPr lang="en-US" dirty="0">
                <a:solidFill>
                  <a:prstClr val="black"/>
                </a:solidFill>
              </a:rPr>
              <a:t>– 3/4 = -15/4 – 3/4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-18/4 =</a:t>
            </a:r>
            <a:r>
              <a:rPr lang="en-US" dirty="0">
                <a:solidFill>
                  <a:srgbClr val="C0504D"/>
                </a:solidFill>
              </a:rPr>
              <a:t> -9/2 </a:t>
            </a:r>
            <a:r>
              <a:rPr lang="en-US" dirty="0">
                <a:solidFill>
                  <a:srgbClr val="C0504D"/>
                </a:solidFill>
                <a:sym typeface="Wingdings 2" pitchFamily="18" charset="2"/>
              </a:rPr>
              <a:t>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sym typeface="Wingdings 2" pitchFamily="18" charset="2"/>
              </a:rPr>
              <a:t>(You can perform this check quickly by using your </a:t>
            </a:r>
            <a:r>
              <a:rPr lang="en-US" b="1" dirty="0" smtClean="0">
                <a:solidFill>
                  <a:srgbClr val="FF0000"/>
                </a:solidFill>
                <a:sym typeface="Wingdings 2" pitchFamily="18" charset="2"/>
              </a:rPr>
              <a:t>online calculator in the homework or quiz window.)</a:t>
            </a:r>
            <a:endParaRPr lang="en-US" b="1" dirty="0">
              <a:solidFill>
                <a:srgbClr val="FF0000"/>
              </a:solidFill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9683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5" grpId="0" build="allAtOnce"/>
      <p:bldP spid="198670" grpId="0" build="allAtOnce"/>
      <p:bldP spid="198671" grpId="0" build="allAtOnce"/>
    </p:bldLst>
  </p:timing>
</p:sld>
</file>

<file path=ppt/theme/theme1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1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716</Words>
  <Application>Microsoft Office PowerPoint</Application>
  <PresentationFormat>On-screen Show (4:3)</PresentationFormat>
  <Paragraphs>101</Paragraphs>
  <Slides>16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2_Network Blitz</vt:lpstr>
      <vt:lpstr>Network Blitz</vt:lpstr>
      <vt:lpstr>1_Office Theme</vt:lpstr>
      <vt:lpstr>3_Network Blitz</vt:lpstr>
      <vt:lpstr>2_Office Theme</vt:lpstr>
      <vt:lpstr>4_Network Blitz</vt:lpstr>
      <vt:lpstr>Equation</vt:lpstr>
      <vt:lpstr>PowerPoint Presentation</vt:lpstr>
      <vt:lpstr>PowerPoint Presentation</vt:lpstr>
      <vt:lpstr>Comment on HW 2.2/2.3:  Types of outcomes when solving linear equations in one variable:</vt:lpstr>
      <vt:lpstr>PowerPoint Presentation</vt:lpstr>
      <vt:lpstr>Translating words into algebraic expressions: Examples from the homework due today: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Consecutive integer problems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68</cp:revision>
  <dcterms:created xsi:type="dcterms:W3CDTF">2013-08-26T02:26:37Z</dcterms:created>
  <dcterms:modified xsi:type="dcterms:W3CDTF">2017-09-14T01:52:13Z</dcterms:modified>
</cp:coreProperties>
</file>