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7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8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33" r:id="rId2"/>
    <p:sldMasterId id="2147483739" r:id="rId3"/>
    <p:sldMasterId id="2147483745" r:id="rId4"/>
    <p:sldMasterId id="2147483751" r:id="rId5"/>
    <p:sldMasterId id="2147483757" r:id="rId6"/>
    <p:sldMasterId id="2147483769" r:id="rId7"/>
    <p:sldMasterId id="2147483782" r:id="rId8"/>
    <p:sldMasterId id="2147483794" r:id="rId9"/>
  </p:sldMasterIdLst>
  <p:notesMasterIdLst>
    <p:notesMasterId r:id="rId33"/>
  </p:notesMasterIdLst>
  <p:sldIdLst>
    <p:sldId id="306" r:id="rId10"/>
    <p:sldId id="357" r:id="rId11"/>
    <p:sldId id="358" r:id="rId12"/>
    <p:sldId id="334" r:id="rId13"/>
    <p:sldId id="359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66" r:id="rId23"/>
    <p:sldId id="367" r:id="rId24"/>
    <p:sldId id="368" r:id="rId25"/>
    <p:sldId id="369" r:id="rId26"/>
    <p:sldId id="370" r:id="rId27"/>
    <p:sldId id="377" r:id="rId28"/>
    <p:sldId id="378" r:id="rId29"/>
    <p:sldId id="345" r:id="rId30"/>
    <p:sldId id="376" r:id="rId31"/>
    <p:sldId id="375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52" autoAdjust="0"/>
    <p:restoredTop sz="94660"/>
  </p:normalViewPr>
  <p:slideViewPr>
    <p:cSldViewPr>
      <p:cViewPr varScale="1">
        <p:scale>
          <a:sx n="82" d="100"/>
          <a:sy n="82" d="100"/>
        </p:scale>
        <p:origin x="97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0EFB8A5B-E2BB-4676-BF15-76452BFE87C1}"/>
    <pc:docChg chg="delSld modSld sldOrd delMainMaster">
      <pc:chgData name="Skorczewski, Tyler" userId="51e037cb-caff-4c31-880d-f686087de38b" providerId="ADAL" clId="{0EFB8A5B-E2BB-4676-BF15-76452BFE87C1}" dt="2018-06-07T20:15:19.187" v="115" actId="2696"/>
      <pc:docMkLst>
        <pc:docMk/>
      </pc:docMkLst>
      <pc:sldChg chg="del">
        <pc:chgData name="Skorczewski, Tyler" userId="51e037cb-caff-4c31-880d-f686087de38b" providerId="ADAL" clId="{0EFB8A5B-E2BB-4676-BF15-76452BFE87C1}" dt="2018-06-07T20:15:19.174" v="103" actId="2696"/>
        <pc:sldMkLst>
          <pc:docMk/>
          <pc:sldMk cId="4121869573" sldId="364"/>
        </pc:sldMkLst>
      </pc:sldChg>
      <pc:sldChg chg="modSp ord">
        <pc:chgData name="Skorczewski, Tyler" userId="51e037cb-caff-4c31-880d-f686087de38b" providerId="ADAL" clId="{0EFB8A5B-E2BB-4676-BF15-76452BFE87C1}" dt="2018-06-07T20:15:10.684" v="102" actId="20577"/>
        <pc:sldMkLst>
          <pc:docMk/>
          <pc:sldMk cId="1607611045" sldId="375"/>
        </pc:sldMkLst>
        <pc:spChg chg="mod">
          <ac:chgData name="Skorczewski, Tyler" userId="51e037cb-caff-4c31-880d-f686087de38b" providerId="ADAL" clId="{0EFB8A5B-E2BB-4676-BF15-76452BFE87C1}" dt="2018-06-07T20:15:10.684" v="102" actId="20577"/>
          <ac:spMkLst>
            <pc:docMk/>
            <pc:sldMk cId="1607611045" sldId="375"/>
            <ac:spMk id="3" creationId="{00000000-0000-0000-0000-000000000000}"/>
          </ac:spMkLst>
        </pc:spChg>
      </pc:sldChg>
      <pc:sldMasterChg chg="del delSldLayout">
        <pc:chgData name="Skorczewski, Tyler" userId="51e037cb-caff-4c31-880d-f686087de38b" providerId="ADAL" clId="{0EFB8A5B-E2BB-4676-BF15-76452BFE87C1}" dt="2018-06-07T20:15:19.187" v="115" actId="2696"/>
        <pc:sldMasterMkLst>
          <pc:docMk/>
          <pc:sldMasterMk cId="1233894448" sldId="2147483648"/>
        </pc:sldMasterMkLst>
        <pc:sldLayoutChg chg="del">
          <pc:chgData name="Skorczewski, Tyler" userId="51e037cb-caff-4c31-880d-f686087de38b" providerId="ADAL" clId="{0EFB8A5B-E2BB-4676-BF15-76452BFE87C1}" dt="2018-06-07T20:15:19.175" v="104" actId="2696"/>
          <pc:sldLayoutMkLst>
            <pc:docMk/>
            <pc:sldMasterMk cId="1233894448" sldId="2147483648"/>
            <pc:sldLayoutMk cId="2299843069" sldId="2147483649"/>
          </pc:sldLayoutMkLst>
        </pc:sldLayoutChg>
        <pc:sldLayoutChg chg="del">
          <pc:chgData name="Skorczewski, Tyler" userId="51e037cb-caff-4c31-880d-f686087de38b" providerId="ADAL" clId="{0EFB8A5B-E2BB-4676-BF15-76452BFE87C1}" dt="2018-06-07T20:15:19.176" v="105" actId="2696"/>
          <pc:sldLayoutMkLst>
            <pc:docMk/>
            <pc:sldMasterMk cId="1233894448" sldId="2147483648"/>
            <pc:sldLayoutMk cId="1181381912" sldId="2147483650"/>
          </pc:sldLayoutMkLst>
        </pc:sldLayoutChg>
        <pc:sldLayoutChg chg="del">
          <pc:chgData name="Skorczewski, Tyler" userId="51e037cb-caff-4c31-880d-f686087de38b" providerId="ADAL" clId="{0EFB8A5B-E2BB-4676-BF15-76452BFE87C1}" dt="2018-06-07T20:15:19.176" v="106" actId="2696"/>
          <pc:sldLayoutMkLst>
            <pc:docMk/>
            <pc:sldMasterMk cId="1233894448" sldId="2147483648"/>
            <pc:sldLayoutMk cId="1819885573" sldId="2147483651"/>
          </pc:sldLayoutMkLst>
        </pc:sldLayoutChg>
        <pc:sldLayoutChg chg="del">
          <pc:chgData name="Skorczewski, Tyler" userId="51e037cb-caff-4c31-880d-f686087de38b" providerId="ADAL" clId="{0EFB8A5B-E2BB-4676-BF15-76452BFE87C1}" dt="2018-06-07T20:15:19.177" v="107" actId="2696"/>
          <pc:sldLayoutMkLst>
            <pc:docMk/>
            <pc:sldMasterMk cId="1233894448" sldId="2147483648"/>
            <pc:sldLayoutMk cId="2462198586" sldId="2147483652"/>
          </pc:sldLayoutMkLst>
        </pc:sldLayoutChg>
        <pc:sldLayoutChg chg="del">
          <pc:chgData name="Skorczewski, Tyler" userId="51e037cb-caff-4c31-880d-f686087de38b" providerId="ADAL" clId="{0EFB8A5B-E2BB-4676-BF15-76452BFE87C1}" dt="2018-06-07T20:15:19.179" v="108" actId="2696"/>
          <pc:sldLayoutMkLst>
            <pc:docMk/>
            <pc:sldMasterMk cId="1233894448" sldId="2147483648"/>
            <pc:sldLayoutMk cId="1108507928" sldId="2147483653"/>
          </pc:sldLayoutMkLst>
        </pc:sldLayoutChg>
        <pc:sldLayoutChg chg="del">
          <pc:chgData name="Skorczewski, Tyler" userId="51e037cb-caff-4c31-880d-f686087de38b" providerId="ADAL" clId="{0EFB8A5B-E2BB-4676-BF15-76452BFE87C1}" dt="2018-06-07T20:15:19.181" v="109" actId="2696"/>
          <pc:sldLayoutMkLst>
            <pc:docMk/>
            <pc:sldMasterMk cId="1233894448" sldId="2147483648"/>
            <pc:sldLayoutMk cId="253317856" sldId="2147483654"/>
          </pc:sldLayoutMkLst>
        </pc:sldLayoutChg>
        <pc:sldLayoutChg chg="del">
          <pc:chgData name="Skorczewski, Tyler" userId="51e037cb-caff-4c31-880d-f686087de38b" providerId="ADAL" clId="{0EFB8A5B-E2BB-4676-BF15-76452BFE87C1}" dt="2018-06-07T20:15:19.182" v="110" actId="2696"/>
          <pc:sldLayoutMkLst>
            <pc:docMk/>
            <pc:sldMasterMk cId="1233894448" sldId="2147483648"/>
            <pc:sldLayoutMk cId="1009564820" sldId="2147483655"/>
          </pc:sldLayoutMkLst>
        </pc:sldLayoutChg>
        <pc:sldLayoutChg chg="del">
          <pc:chgData name="Skorczewski, Tyler" userId="51e037cb-caff-4c31-880d-f686087de38b" providerId="ADAL" clId="{0EFB8A5B-E2BB-4676-BF15-76452BFE87C1}" dt="2018-06-07T20:15:19.183" v="111" actId="2696"/>
          <pc:sldLayoutMkLst>
            <pc:docMk/>
            <pc:sldMasterMk cId="1233894448" sldId="2147483648"/>
            <pc:sldLayoutMk cId="2423100006" sldId="2147483656"/>
          </pc:sldLayoutMkLst>
        </pc:sldLayoutChg>
        <pc:sldLayoutChg chg="del">
          <pc:chgData name="Skorczewski, Tyler" userId="51e037cb-caff-4c31-880d-f686087de38b" providerId="ADAL" clId="{0EFB8A5B-E2BB-4676-BF15-76452BFE87C1}" dt="2018-06-07T20:15:19.184" v="112" actId="2696"/>
          <pc:sldLayoutMkLst>
            <pc:docMk/>
            <pc:sldMasterMk cId="1233894448" sldId="2147483648"/>
            <pc:sldLayoutMk cId="180956385" sldId="2147483657"/>
          </pc:sldLayoutMkLst>
        </pc:sldLayoutChg>
        <pc:sldLayoutChg chg="del">
          <pc:chgData name="Skorczewski, Tyler" userId="51e037cb-caff-4c31-880d-f686087de38b" providerId="ADAL" clId="{0EFB8A5B-E2BB-4676-BF15-76452BFE87C1}" dt="2018-06-07T20:15:19.184" v="113" actId="2696"/>
          <pc:sldLayoutMkLst>
            <pc:docMk/>
            <pc:sldMasterMk cId="1233894448" sldId="2147483648"/>
            <pc:sldLayoutMk cId="488790732" sldId="2147483658"/>
          </pc:sldLayoutMkLst>
        </pc:sldLayoutChg>
        <pc:sldLayoutChg chg="del">
          <pc:chgData name="Skorczewski, Tyler" userId="51e037cb-caff-4c31-880d-f686087de38b" providerId="ADAL" clId="{0EFB8A5B-E2BB-4676-BF15-76452BFE87C1}" dt="2018-06-07T20:15:19.185" v="114" actId="2696"/>
          <pc:sldLayoutMkLst>
            <pc:docMk/>
            <pc:sldMasterMk cId="1233894448" sldId="2147483648"/>
            <pc:sldLayoutMk cId="3587571176" sldId="2147483659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0B856-79B7-4D07-9872-FB86ED807FDB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390B0-316B-4144-A149-F55902AE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5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D83AFF1-A03F-477C-B708-CC5BA61A9A9E}" type="slidenum">
              <a:rPr lang="en-US" altLang="en-US" sz="1200" smtClean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</a:rPr>
              <a:pPr eaLnBrk="1" hangingPunct="1"/>
              <a:t>2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1B4973F-D16A-4B94-92D8-DC1D86FEBEBF}" type="slidenum">
              <a:rPr lang="en-US" altLang="en-US" sz="1200" smtClean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</a:rPr>
              <a:pPr eaLnBrk="1" hangingPunct="1"/>
              <a:t>3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EC47577-5FE6-4E79-9F80-A6EAD55FAACE}" type="slidenum">
              <a:rPr lang="en-US" altLang="en-US" sz="1200" smtClean="0">
                <a:solidFill>
                  <a:prstClr val="black"/>
                </a:solidFill>
                <a:latin typeface="Arial Narrow" pitchFamily="34" charset="0"/>
              </a:rPr>
              <a:pPr eaLnBrk="1" hangingPunct="1"/>
              <a:t>14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0CCBC1C-0BE6-4BA7-B596-FC0C014013C8}" type="slidenum">
              <a:rPr lang="en-US" altLang="en-US" sz="1200" smtClean="0">
                <a:solidFill>
                  <a:prstClr val="black"/>
                </a:solidFill>
                <a:latin typeface="Arial Narrow" pitchFamily="34" charset="0"/>
                <a:ea typeface="ＭＳ Ｐゴシック" pitchFamily="34" charset="-128"/>
              </a:rPr>
              <a:pPr eaLnBrk="1" hangingPunct="1"/>
              <a:t>17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52C3319-0B51-4C61-9E3B-477D068B6BBE}" type="slidenum">
              <a:rPr lang="en-US" altLang="en-US" sz="1200" smtClean="0">
                <a:solidFill>
                  <a:prstClr val="black"/>
                </a:solidFill>
                <a:latin typeface="Arial Narrow" pitchFamily="34" charset="0"/>
              </a:rPr>
              <a:pPr eaLnBrk="1" hangingPunct="1"/>
              <a:t>18</a:t>
            </a:fld>
            <a:endParaRPr lang="en-US" altLang="en-US" sz="1200">
              <a:solidFill>
                <a:prstClr val="black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B7B342-B659-4A0B-9A07-9E396F11CACA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C1796-69DB-4777-9710-B80B185117A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28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09BDB-01FF-4C1C-93FD-0ECB45F3CB5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83B1C-BCA0-4A39-9CC0-ACEB33AE68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99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AC22C-2FAC-4646-A97A-EC6D5D1D907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43598C-CDF2-4AFF-BB3D-3979C89E6E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24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14373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6147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2334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3598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45218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11091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8592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901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850C3-0624-484D-9627-016FD38283C7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19889-0381-4F26-8F8C-233C2418E06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474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586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78368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1109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18592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90112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586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783689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98713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66042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757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E77BB-A82F-4CDC-B69A-5AEFB44754FC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BE4A6-8273-4302-A549-3AAE1CBB70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5006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7441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905577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46193-B843-4626-B3CF-322F5E18251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7648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FB76A-0133-43A7-923B-E41F4387800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9106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49481-B409-430A-A06E-E12CD58AA0C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6695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AD4147-7A7A-43C0-9916-701CB5B4C4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315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5C647B-0EE2-4AFF-9C80-79BA0ED2B1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2969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FF868-33AE-4920-A883-F83E3E882BE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2332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F440E-53EB-44C5-8611-D505C77A919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812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691B6-2BB0-4DF2-8298-7AA1D076DA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37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4B943-55CA-467F-8387-2B6CA60270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54461-4B64-4857-92BB-AFC3D09E4F9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6007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A641F-9FE7-4121-A615-0ADB0612F9F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8096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11B91-1262-49C8-B2D4-101AFE80AF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1331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11BA3-733E-4C29-A82B-AD05EA46DB5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2518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2911A-5EBF-4443-9D94-7A5BC9DA7A1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158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EA3CD4-BEEE-4534-B10F-FE92BB51D8D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3094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AA275-9C33-4C3D-A1B1-529AF480B08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91239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4074B2-459B-4C11-8E8A-20E5AEBEC1C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2524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4DF63-7712-4109-9F74-0E34A33236C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9933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83346-AEED-4FCE-9302-E52D9868968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8853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EF1C4-F343-4303-AE3C-0A2B6D6AD7C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98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068BA-73A7-4261-9A38-335E79FE25E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76EF2-3DE1-4259-80F3-5BC12D44B0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5429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860B5-C8CB-4FDB-964E-B8ECC4CC6BE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6786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6B62CF-D43C-42D3-B4E6-08D25804233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21204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B57A2-4334-491C-B3C1-2B59E90CA78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7609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A19AF6-8BA4-4389-8BDD-C7F1B4F83B0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443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C0BCAC-D722-4EC1-8E3D-28D3FA601D0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416650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3F60EE-C92F-4081-9A32-AD00A8214D4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369853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42359-D8DF-4F97-BABA-A5D5FA5E72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067340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BACE3E-409A-40E9-9077-E00EBB57296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70695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7D1BE-9A40-4FCF-A305-52488F066AE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246907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0B455-1EEE-4848-A86B-263E910397D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9139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C6607-9869-45C6-8C04-0BB4D4E0D64E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05D2BA-5190-40F0-B060-21E0ECDDDC7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27425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D1A00-B404-4913-86AA-E921148D95F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63399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4620A-0F52-42FB-BE0D-49D74F6B9E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42102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9626A-28D1-4F50-908C-F57028B6B8D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11644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1D0FD-D3FB-476B-99E4-40C80C0C8D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07056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753E2-2822-410C-9897-6490ABE844E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343082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7672498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11748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510249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586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9397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50361-C01E-4EED-9150-6315235939D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BC0EA4-D68B-4E08-8990-199C354BD20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7407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632301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230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8000" y="6323013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3CD9924-5DE4-4E1C-8156-6D0226BC61C9}" type="slidenum">
              <a:rPr lang="en-US" sz="240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96214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A4BE7-FEFA-440D-9ECB-5907607D655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8B761-C6D0-4610-855C-745F754E61D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695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94D8B-C841-4034-9EDF-7898A1E2D23F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E0439-F2B7-4DA8-975B-AB62DB0A0F8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43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29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67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8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635FC06-9EE0-4FB6-882B-C311B6A92F0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B94DA0-A902-46CF-AAB5-67F1503A61A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34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level36</a:t>
            </a:r>
          </a:p>
          <a:p>
            <a:pPr lvl="4"/>
            <a:endParaRPr lang="en-US"/>
          </a:p>
        </p:txBody>
      </p:sp>
      <p:sp>
        <p:nvSpPr>
          <p:cNvPr id="1311749" name="Rectangle 5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7175" name="Group 24"/>
          <p:cNvGrpSpPr>
            <a:grpSpLocks/>
          </p:cNvGrpSpPr>
          <p:nvPr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7178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9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88888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level36</a:t>
            </a:r>
          </a:p>
          <a:p>
            <a:pPr lvl="4"/>
            <a:endParaRPr lang="en-US"/>
          </a:p>
        </p:txBody>
      </p:sp>
      <p:sp>
        <p:nvSpPr>
          <p:cNvPr id="1311749" name="Rectangle 5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7175" name="Group 24"/>
          <p:cNvGrpSpPr>
            <a:grpSpLocks/>
          </p:cNvGrpSpPr>
          <p:nvPr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7178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9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13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level36</a:t>
            </a:r>
          </a:p>
          <a:p>
            <a:pPr lvl="4"/>
            <a:endParaRPr lang="en-US"/>
          </a:p>
        </p:txBody>
      </p:sp>
      <p:sp>
        <p:nvSpPr>
          <p:cNvPr id="1311749" name="Rectangle 5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7174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7175" name="Group 24"/>
          <p:cNvGrpSpPr>
            <a:grpSpLocks/>
          </p:cNvGrpSpPr>
          <p:nvPr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7178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79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13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level36</a:t>
            </a:r>
          </a:p>
          <a:p>
            <a:pPr lvl="4"/>
            <a:endParaRPr lang="en-US"/>
          </a:p>
        </p:txBody>
      </p:sp>
      <p:sp>
        <p:nvSpPr>
          <p:cNvPr id="1311749" name="Rectangle 5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1031" name="Group 24"/>
          <p:cNvGrpSpPr>
            <a:grpSpLocks/>
          </p:cNvGrpSpPr>
          <p:nvPr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03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3053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BC0032-6758-495C-95A3-1461A30B9D31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9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5DEFBB-8CD3-4AEC-889F-4DA71B8D90DB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65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8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D657D1-556D-4EF1-8718-5DFE8D65A635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4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6151" name="Group 24"/>
          <p:cNvGrpSpPr>
            <a:grpSpLocks/>
          </p:cNvGrpSpPr>
          <p:nvPr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15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93155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12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61851" y="21336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dirty="0">
                <a:latin typeface="Times New Roman" pitchFamily="18" charset="0"/>
              </a:rPr>
              <a:t>Sections 2.8 and 9.1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Linear Inequalities </a:t>
            </a:r>
          </a:p>
        </p:txBody>
      </p:sp>
    </p:spTree>
    <p:extLst>
      <p:ext uri="{BB962C8B-B14F-4D97-AF65-F5344CB8AC3E}">
        <p14:creationId xmlns:p14="http://schemas.microsoft.com/office/powerpoint/2010/main" val="149628655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1440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Times New Roman" pitchFamily="18" charset="0"/>
              </a:rPr>
              <a:t> -7(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– 2) - 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&lt; 4(5 – 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) + 12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Times New Roman" pitchFamily="18" charset="0"/>
              </a:rPr>
              <a:t>  -7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+ 14 - 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&lt; 20 - 4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+ 12</a:t>
            </a:r>
            <a:r>
              <a:rPr lang="en-US">
                <a:latin typeface="Times New Roman" pitchFamily="18" charset="0"/>
              </a:rPr>
              <a:t>        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(use distributive property)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Times New Roman" pitchFamily="18" charset="0"/>
              </a:rPr>
              <a:t>        - 8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+ 14 &lt; - 4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+ 32</a:t>
            </a:r>
            <a:r>
              <a:rPr lang="en-US">
                <a:latin typeface="Times New Roman" pitchFamily="18" charset="0"/>
              </a:rPr>
              <a:t>         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(simplify both sides)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Times New Roman" pitchFamily="18" charset="0"/>
              </a:rPr>
              <a:t>- 8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+ 4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+ 14 &lt; - 4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+ 4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+ 32</a:t>
            </a:r>
            <a:r>
              <a:rPr lang="en-US">
                <a:latin typeface="Times New Roman" pitchFamily="18" charset="0"/>
              </a:rPr>
              <a:t>        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(add 4x to both sides)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Times New Roman" pitchFamily="18" charset="0"/>
              </a:rPr>
              <a:t>        - 4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+ 14 &lt; 32</a:t>
            </a:r>
            <a:r>
              <a:rPr lang="en-US">
                <a:latin typeface="Times New Roman" pitchFamily="18" charset="0"/>
              </a:rPr>
              <a:t>          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(simplify both sides)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latin typeface="Times New Roman" pitchFamily="18" charset="0"/>
              </a:rPr>
              <a:t>- 4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+ 14 - 14 &lt; 32 - 14</a:t>
            </a:r>
            <a:r>
              <a:rPr lang="en-US">
                <a:latin typeface="Times New Roman" pitchFamily="18" charset="0"/>
              </a:rPr>
              <a:t>          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(subtract 14 from both sides)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>
                <a:solidFill>
                  <a:schemeClr val="tx2"/>
                </a:solidFill>
                <a:latin typeface="Times New Roman" pitchFamily="18" charset="0"/>
              </a:rPr>
              <a:t>                - </a:t>
            </a:r>
            <a:r>
              <a:rPr lang="en-US" sz="2800">
                <a:latin typeface="Times New Roman" pitchFamily="18" charset="0"/>
              </a:rPr>
              <a:t>4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&lt; 18</a:t>
            </a:r>
            <a:r>
              <a:rPr lang="en-US">
                <a:latin typeface="Times New Roman" pitchFamily="18" charset="0"/>
              </a:rPr>
              <a:t>          </a:t>
            </a:r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(simplify both sides)</a:t>
            </a:r>
            <a:endParaRPr lang="en-US">
              <a:latin typeface="Times New Roman" pitchFamily="18" charset="0"/>
            </a:endParaRP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152400" y="152400"/>
            <a:ext cx="8763000" cy="698500"/>
            <a:chOff x="240" y="336"/>
            <a:chExt cx="4176" cy="528"/>
          </a:xfrm>
        </p:grpSpPr>
        <p:sp>
          <p:nvSpPr>
            <p:cNvPr id="27661" name="Rectangle 4"/>
            <p:cNvSpPr>
              <a:spLocks noChangeArrowheads="1"/>
            </p:cNvSpPr>
            <p:nvPr/>
          </p:nvSpPr>
          <p:spPr bwMode="auto">
            <a:xfrm>
              <a:off x="240" y="336"/>
              <a:ext cx="4176" cy="528"/>
            </a:xfrm>
            <a:prstGeom prst="rect">
              <a:avLst/>
            </a:prstGeom>
            <a:solidFill>
              <a:srgbClr val="7DFF7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7662" name="Text Box 5"/>
            <p:cNvSpPr txBox="1">
              <a:spLocks noChangeArrowheads="1"/>
            </p:cNvSpPr>
            <p:nvPr/>
          </p:nvSpPr>
          <p:spPr bwMode="auto">
            <a:xfrm>
              <a:off x="336" y="432"/>
              <a:ext cx="4080" cy="392"/>
            </a:xfrm>
            <a:prstGeom prst="rect">
              <a:avLst/>
            </a:prstGeom>
            <a:solidFill>
              <a:srgbClr val="7DFF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solidFill>
                    <a:srgbClr val="FF0000"/>
                  </a:solidFill>
                </a:rPr>
                <a:t>Example 1:</a:t>
              </a:r>
              <a:endParaRPr lang="en-US" sz="2800" b="1" i="1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600201" y="4876798"/>
            <a:ext cx="5029201" cy="880259"/>
            <a:chOff x="912" y="3120"/>
            <a:chExt cx="3168" cy="484"/>
          </a:xfrm>
        </p:grpSpPr>
        <p:graphicFrame>
          <p:nvGraphicFramePr>
            <p:cNvPr id="2765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9961605"/>
                </p:ext>
              </p:extLst>
            </p:nvPr>
          </p:nvGraphicFramePr>
          <p:xfrm>
            <a:off x="912" y="3120"/>
            <a:ext cx="672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3" imgW="545760" imgH="393480" progId="Equation.3">
                    <p:embed/>
                  </p:oleObj>
                </mc:Choice>
                <mc:Fallback>
                  <p:oleObj name="Equation" r:id="rId3" imgW="545760" imgH="393480" progId="Equation.3">
                    <p:embed/>
                    <p:pic>
                      <p:nvPicPr>
                        <p:cNvPr id="2765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120"/>
                          <a:ext cx="672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0" name="Text Box 8"/>
            <p:cNvSpPr txBox="1">
              <a:spLocks noChangeArrowheads="1"/>
            </p:cNvSpPr>
            <p:nvPr/>
          </p:nvSpPr>
          <p:spPr bwMode="auto">
            <a:xfrm>
              <a:off x="2064" y="3264"/>
              <a:ext cx="201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1F497D"/>
                  </a:solidFill>
                </a:rPr>
                <a:t>(divide both sides by -4)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52400" y="5819775"/>
            <a:ext cx="8680450" cy="1038225"/>
            <a:chOff x="96" y="3666"/>
            <a:chExt cx="5468" cy="654"/>
          </a:xfrm>
        </p:grpSpPr>
        <p:graphicFrame>
          <p:nvGraphicFramePr>
            <p:cNvPr id="27654" name="Object 10"/>
            <p:cNvGraphicFramePr>
              <a:graphicFrameLocks noChangeAspect="1"/>
            </p:cNvGraphicFramePr>
            <p:nvPr/>
          </p:nvGraphicFramePr>
          <p:xfrm>
            <a:off x="2640" y="3666"/>
            <a:ext cx="2924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Microsoft Drawing 1.01" r:id="rId5" imgW="4641850" imgH="1038225" progId="">
                    <p:embed/>
                  </p:oleObj>
                </mc:Choice>
                <mc:Fallback>
                  <p:oleObj name="Microsoft Drawing 1.01" r:id="rId5" imgW="4641850" imgH="1038225" progId="">
                    <p:embed/>
                    <p:pic>
                      <p:nvPicPr>
                        <p:cNvPr id="27654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666"/>
                          <a:ext cx="2924" cy="6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55" name="Group 11"/>
            <p:cNvGrpSpPr>
              <a:grpSpLocks/>
            </p:cNvGrpSpPr>
            <p:nvPr/>
          </p:nvGrpSpPr>
          <p:grpSpPr bwMode="auto">
            <a:xfrm>
              <a:off x="96" y="3744"/>
              <a:ext cx="2160" cy="384"/>
              <a:chOff x="96" y="3744"/>
              <a:chExt cx="2160" cy="384"/>
            </a:xfrm>
          </p:grpSpPr>
          <p:sp>
            <p:nvSpPr>
              <p:cNvPr id="27656" name="Rectangle 12"/>
              <p:cNvSpPr>
                <a:spLocks noChangeArrowheads="1"/>
              </p:cNvSpPr>
              <p:nvPr/>
            </p:nvSpPr>
            <p:spPr bwMode="auto">
              <a:xfrm>
                <a:off x="96" y="3744"/>
                <a:ext cx="2160" cy="384"/>
              </a:xfrm>
              <a:prstGeom prst="rect">
                <a:avLst/>
              </a:prstGeom>
              <a:solidFill>
                <a:srgbClr val="CFB07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prstClr val="black"/>
                  </a:solidFill>
                  <a:latin typeface="Times New Roman" pitchFamily="18" charset="0"/>
                  <a:cs typeface="Arial" charset="0"/>
                </a:endParaRPr>
              </a:p>
            </p:txBody>
          </p:sp>
          <p:sp>
            <p:nvSpPr>
              <p:cNvPr id="27657" name="Text Box 13"/>
              <p:cNvSpPr txBox="1">
                <a:spLocks noChangeArrowheads="1"/>
              </p:cNvSpPr>
              <p:nvPr/>
            </p:nvSpPr>
            <p:spPr bwMode="auto">
              <a:xfrm>
                <a:off x="144" y="3792"/>
                <a:ext cx="21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cs typeface="Arial" charset="0"/>
                  </a:defRPr>
                </a:lvl9pPr>
              </a:lstStyle>
              <a:p>
                <a:pPr eaLnBrk="1" fontAlgn="base" hangingPunct="1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422100"/>
                    </a:solidFill>
                  </a:rPr>
                  <a:t>Graph of solution (    ,</a:t>
                </a:r>
                <a:r>
                  <a:rPr lang="en-US">
                    <a:solidFill>
                      <a:srgbClr val="422100"/>
                    </a:solidFill>
                    <a:sym typeface="Symbol" pitchFamily="18" charset="2"/>
                  </a:rPr>
                  <a:t>)</a:t>
                </a:r>
                <a:endParaRPr lang="en-US">
                  <a:solidFill>
                    <a:srgbClr val="422100"/>
                  </a:solidFill>
                </a:endParaRPr>
              </a:p>
            </p:txBody>
          </p:sp>
          <p:graphicFrame>
            <p:nvGraphicFramePr>
              <p:cNvPr id="27658" name="Object 14"/>
              <p:cNvGraphicFramePr>
                <a:graphicFrameLocks noChangeAspect="1"/>
              </p:cNvGraphicFramePr>
              <p:nvPr/>
            </p:nvGraphicFramePr>
            <p:xfrm>
              <a:off x="1632" y="3792"/>
              <a:ext cx="357" cy="3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" name="Microsoft Drawing 1.01" r:id="rId7" imgW="566738" imgH="523875" progId="">
                      <p:embed/>
                    </p:oleObj>
                  </mc:Choice>
                  <mc:Fallback>
                    <p:oleObj name="Microsoft Drawing 1.01" r:id="rId7" imgW="566738" imgH="523875" progId="">
                      <p:embed/>
                      <p:pic>
                        <p:nvPicPr>
                          <p:cNvPr id="27658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3792"/>
                            <a:ext cx="357" cy="3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5997691"/>
              </p:ext>
            </p:extLst>
          </p:nvPr>
        </p:nvGraphicFramePr>
        <p:xfrm>
          <a:off x="6629402" y="4890234"/>
          <a:ext cx="9429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482400" imgH="393480" progId="Equation.3">
                  <p:embed/>
                </p:oleObj>
              </mc:Choice>
              <mc:Fallback>
                <p:oleObj name="Equation" r:id="rId9" imgW="482400" imgH="393480" progId="Equation.3">
                  <p:embed/>
                  <p:pic>
                    <p:nvPicPr>
                      <p:cNvPr id="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2" y="4890234"/>
                        <a:ext cx="94297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696200" y="5112603"/>
            <a:ext cx="1414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1F497D"/>
                </a:solidFill>
                <a:latin typeface="Times New Roman" pitchFamily="18" charset="0"/>
                <a:cs typeface="Arial" charset="0"/>
              </a:rPr>
              <a:t>(simplify)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999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</p:txBody>
      </p:sp>
      <p:graphicFrame>
        <p:nvGraphicFramePr>
          <p:cNvPr id="2867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057400" y="1143000"/>
          <a:ext cx="4732338" cy="505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854200" imgH="1981200" progId="Equation.3">
                  <p:embed/>
                </p:oleObj>
              </mc:Choice>
              <mc:Fallback>
                <p:oleObj name="Equation" r:id="rId3" imgW="1854200" imgH="1981200" progId="Equation.3">
                  <p:embed/>
                  <p:pic>
                    <p:nvPicPr>
                      <p:cNvPr id="28675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143000"/>
                        <a:ext cx="4732338" cy="505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029200" y="762000"/>
            <a:ext cx="3505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>
                <a:solidFill>
                  <a:srgbClr val="C0504D"/>
                </a:solidFill>
              </a:rPr>
              <a:t> 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28600" y="228600"/>
            <a:ext cx="2895600" cy="762000"/>
          </a:xfrm>
          <a:prstGeom prst="rect">
            <a:avLst/>
          </a:prstGeom>
          <a:solidFill>
            <a:srgbClr val="7DFF7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Example 2: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2133600"/>
            <a:ext cx="51054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3352800"/>
            <a:ext cx="5105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3962400"/>
            <a:ext cx="5105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4495800"/>
            <a:ext cx="5105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28800" y="5105400"/>
            <a:ext cx="5105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8800" y="5715000"/>
            <a:ext cx="5105400" cy="533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5762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143000"/>
          </a:xfrm>
        </p:spPr>
        <p:txBody>
          <a:bodyPr/>
          <a:lstStyle/>
          <a:p>
            <a:r>
              <a:rPr lang="en-US" sz="3600" b="1"/>
              <a:t>Example from today’s homework:</a:t>
            </a:r>
          </a:p>
        </p:txBody>
      </p:sp>
      <p:pic>
        <p:nvPicPr>
          <p:cNvPr id="2969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91400"/>
            <a:ext cx="9144000" cy="524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13"/>
            <a:ext cx="9144000" cy="515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1752600" y="2819400"/>
            <a:ext cx="914400" cy="762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21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4000"/>
            </a:br>
            <a:endParaRPr lang="en-US" sz="400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0"/>
            <a:ext cx="8991600" cy="4602163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r>
              <a:rPr lang="en-US" sz="4000" b="1" u="sng">
                <a:solidFill>
                  <a:srgbClr val="FF0000"/>
                </a:solidFill>
              </a:rPr>
              <a:t>Something to think about</a:t>
            </a:r>
            <a:r>
              <a:rPr lang="en-US" sz="4000" b="1">
                <a:solidFill>
                  <a:srgbClr val="FF0000"/>
                </a:solidFill>
              </a:rPr>
              <a:t>:</a:t>
            </a:r>
          </a:p>
          <a:p>
            <a:pPr eaLnBrk="1" hangingPunct="1"/>
            <a:r>
              <a:rPr lang="en-US"/>
              <a:t>How would you graph the inequality </a:t>
            </a:r>
            <a:r>
              <a:rPr lang="en-US" b="1">
                <a:solidFill>
                  <a:srgbClr val="FF0000"/>
                </a:solidFill>
              </a:rPr>
              <a:t>2 &gt; x</a:t>
            </a:r>
            <a:r>
              <a:rPr lang="en-US"/>
              <a:t>?</a:t>
            </a:r>
          </a:p>
          <a:p>
            <a:pPr eaLnBrk="1" hangingPunct="1"/>
            <a:r>
              <a:rPr lang="en-US"/>
              <a:t> What would this look like in interval notation?</a:t>
            </a:r>
          </a:p>
          <a:p>
            <a:pPr eaLnBrk="1" hangingPunct="1">
              <a:buFont typeface="Arial" charset="0"/>
              <a:buNone/>
            </a:pPr>
            <a:endParaRPr lang="en-US" sz="1000"/>
          </a:p>
          <a:p>
            <a:pPr eaLnBrk="1" hangingPunct="1">
              <a:buFont typeface="Arial" charset="0"/>
              <a:buNone/>
            </a:pPr>
            <a:r>
              <a:rPr lang="en-US"/>
              <a:t>Note that </a:t>
            </a:r>
            <a:r>
              <a:rPr lang="en-US" b="1">
                <a:solidFill>
                  <a:srgbClr val="FF0000"/>
                </a:solidFill>
              </a:rPr>
              <a:t>2 &gt; x </a:t>
            </a:r>
            <a:r>
              <a:rPr lang="en-US"/>
              <a:t>is equivalent to </a:t>
            </a:r>
            <a:r>
              <a:rPr lang="en-US" b="1">
                <a:solidFill>
                  <a:srgbClr val="FF0000"/>
                </a:solidFill>
              </a:rPr>
              <a:t>x &lt; 2</a:t>
            </a:r>
            <a:r>
              <a:rPr lang="en-US"/>
              <a:t>.</a:t>
            </a:r>
          </a:p>
          <a:p>
            <a:pPr eaLnBrk="1" hangingPunct="1">
              <a:buFont typeface="Arial" charset="0"/>
              <a:buNone/>
            </a:pPr>
            <a:r>
              <a:rPr lang="en-US"/>
              <a:t>Writing the inequality with the variable term on the left makes it easier to “see” what the graph and the interval notation should look like.</a:t>
            </a:r>
          </a:p>
          <a:p>
            <a:pPr eaLnBrk="1" hangingPunct="1">
              <a:buFont typeface="Arial" charset="0"/>
              <a:buNone/>
            </a:pPr>
            <a:r>
              <a:rPr lang="en-US" b="1">
                <a:solidFill>
                  <a:srgbClr val="0070C0"/>
                </a:solidFill>
                <a:latin typeface="Arial" charset="0"/>
                <a:cs typeface="Arial" charset="0"/>
              </a:rPr>
              <a:t>Interval notation:   (-</a:t>
            </a:r>
            <a:r>
              <a:rPr lang="en-US" sz="40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∞</a:t>
            </a:r>
            <a:r>
              <a:rPr lang="en-US" b="1">
                <a:solidFill>
                  <a:srgbClr val="0070C0"/>
                </a:solidFill>
                <a:latin typeface="Arial" charset="0"/>
                <a:cs typeface="Arial" charset="0"/>
              </a:rPr>
              <a:t>, 2)</a:t>
            </a:r>
          </a:p>
          <a:p>
            <a:pPr eaLnBrk="1" hangingPunct="1">
              <a:buFont typeface="Arial" charset="0"/>
              <a:buNone/>
            </a:pPr>
            <a:endParaRPr lang="en-US" sz="1000" i="1"/>
          </a:p>
          <a:p>
            <a:pPr eaLnBrk="1" hangingPunct="1">
              <a:buFont typeface="Arial" charset="0"/>
              <a:buNone/>
            </a:pPr>
            <a:r>
              <a:rPr lang="en-US" sz="2400" i="1"/>
              <a:t>This is an argument for working to put/keep your variables on the     left side of the expression as you solve linear inequalities.</a:t>
            </a:r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256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66700" y="1386840"/>
            <a:ext cx="8610600" cy="12192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3600" dirty="0">
                <a:latin typeface="Arial" charset="0"/>
                <a:cs typeface="Arial" charset="0"/>
              </a:rPr>
              <a:t>A</a:t>
            </a:r>
            <a:r>
              <a:rPr lang="en-US" altLang="en-US" sz="3600" b="1" i="1" dirty="0">
                <a:solidFill>
                  <a:schemeClr val="accent2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3600" b="1" dirty="0">
                <a:solidFill>
                  <a:schemeClr val="folHlink"/>
                </a:solidFill>
                <a:latin typeface="Arial" charset="0"/>
                <a:cs typeface="Arial" charset="0"/>
              </a:rPr>
              <a:t>compound inequality</a:t>
            </a:r>
            <a:r>
              <a:rPr lang="en-US" altLang="en-US" sz="3600" dirty="0">
                <a:latin typeface="Arial" charset="0"/>
                <a:cs typeface="Arial" charset="0"/>
              </a:rPr>
              <a:t> contains two inequality symbols.</a:t>
            </a:r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>
                <a:solidFill>
                  <a:srgbClr val="000000"/>
                </a:solidFill>
                <a:latin typeface="Arial" charset="0"/>
                <a:cs typeface="Arial" charset="0"/>
              </a:rPr>
              <a:t>Compound Inequalities</a:t>
            </a: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2057400" y="2621280"/>
            <a:ext cx="43075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Example: 0 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  <a:sym typeface="Symbol" pitchFamily="18" charset="2"/>
              </a:rPr>
              <a:t> 4(5 –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cs typeface="Arial" charset="0"/>
                <a:sym typeface="Symbol" pitchFamily="18" charset="2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  <a:sym typeface="Symbol" pitchFamily="18" charset="2"/>
              </a:rPr>
              <a:t>) &lt; 8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373380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58938" indent="-1658938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3600" kern="0" dirty="0">
                <a:solidFill>
                  <a:srgbClr val="7A040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This means that </a:t>
            </a:r>
            <a:r>
              <a:rPr lang="en-US" sz="36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 </a:t>
            </a:r>
            <a:r>
              <a:rPr lang="en-US" sz="36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4(5 – </a:t>
            </a:r>
            <a:r>
              <a:rPr lang="en-US" sz="3600" i="1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x</a:t>
            </a:r>
            <a:r>
              <a:rPr lang="en-US" sz="36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</a:t>
            </a:r>
            <a:r>
              <a:rPr lang="en-US" sz="3600" b="1" u="sng" kern="0" dirty="0">
                <a:solidFill>
                  <a:srgbClr val="7A040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and</a:t>
            </a:r>
            <a:r>
              <a:rPr lang="en-US" sz="3600" kern="0" dirty="0">
                <a:solidFill>
                  <a:srgbClr val="7A040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</a:p>
          <a:p>
            <a:pPr marL="1658938" indent="-1658938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3600" kern="0" dirty="0">
                <a:solidFill>
                  <a:srgbClr val="7A040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     </a:t>
            </a:r>
            <a:r>
              <a:rPr lang="en-US" sz="36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4(5 – </a:t>
            </a:r>
            <a:r>
              <a:rPr lang="en-US" sz="3600" i="1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x</a:t>
            </a:r>
            <a:r>
              <a:rPr lang="en-US" sz="36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) &lt; 8 </a:t>
            </a:r>
            <a:r>
              <a:rPr lang="en-US" sz="3600" kern="0" dirty="0">
                <a:solidFill>
                  <a:srgbClr val="7A0404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must both be true.</a:t>
            </a:r>
          </a:p>
        </p:txBody>
      </p:sp>
    </p:spTree>
    <p:extLst>
      <p:ext uri="{BB962C8B-B14F-4D97-AF65-F5344CB8AC3E}">
        <p14:creationId xmlns:p14="http://schemas.microsoft.com/office/powerpoint/2010/main" val="4110763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763000" cy="1112838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D02800"/>
                </a:solidFill>
              </a:rPr>
              <a:t>Interval Notation for Compound Inequalities: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>
                <a:solidFill>
                  <a:srgbClr val="006600"/>
                </a:solidFill>
              </a:rPr>
              <a:t>Inequality: -5 &lt; x &lt; -2   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6600"/>
                </a:solidFill>
              </a:rPr>
              <a:t>The interval notation </a:t>
            </a:r>
            <a:r>
              <a:rPr lang="en-US" sz="2400" b="1" dirty="0"/>
              <a:t>(-5,-2)</a:t>
            </a:r>
            <a:r>
              <a:rPr lang="en-US" sz="2400" dirty="0"/>
              <a:t> represents all the numbers in between -2 and -5, </a:t>
            </a:r>
            <a:r>
              <a:rPr lang="en-US" sz="2400" dirty="0">
                <a:solidFill>
                  <a:srgbClr val="D02800"/>
                </a:solidFill>
              </a:rPr>
              <a:t>excluding</a:t>
            </a:r>
            <a:r>
              <a:rPr lang="en-US" sz="2400" dirty="0"/>
              <a:t> -2 </a:t>
            </a:r>
            <a:r>
              <a:rPr lang="en-US" sz="2400" dirty="0">
                <a:solidFill>
                  <a:srgbClr val="D02800"/>
                </a:solidFill>
              </a:rPr>
              <a:t>and</a:t>
            </a:r>
            <a:r>
              <a:rPr lang="en-US" sz="2400" dirty="0"/>
              <a:t> -5.  </a:t>
            </a:r>
            <a:endParaRPr lang="en-US" sz="2400" dirty="0">
              <a:solidFill>
                <a:srgbClr val="0066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solidFill>
                  <a:srgbClr val="006600"/>
                </a:solidFill>
              </a:rPr>
              <a:t>Inequality: -5 &lt; x ≤ -2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6600"/>
                </a:solidFill>
              </a:rPr>
              <a:t>The interval notation </a:t>
            </a:r>
            <a:r>
              <a:rPr lang="en-US" sz="2400" b="1" dirty="0"/>
              <a:t>(-5,-2]</a:t>
            </a:r>
            <a:r>
              <a:rPr lang="en-US" sz="2400" dirty="0"/>
              <a:t> represents all the numbers in between -2 and -5, </a:t>
            </a:r>
            <a:r>
              <a:rPr lang="en-US" sz="2400" dirty="0">
                <a:solidFill>
                  <a:srgbClr val="D02800"/>
                </a:solidFill>
              </a:rPr>
              <a:t>including</a:t>
            </a:r>
            <a:r>
              <a:rPr lang="en-US" sz="2400" dirty="0"/>
              <a:t> -2 and </a:t>
            </a:r>
            <a:r>
              <a:rPr lang="en-US" sz="2400" dirty="0">
                <a:solidFill>
                  <a:srgbClr val="D02800"/>
                </a:solidFill>
              </a:rPr>
              <a:t>excluding</a:t>
            </a:r>
            <a:r>
              <a:rPr lang="en-US" sz="2400" dirty="0"/>
              <a:t> -5.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solidFill>
                  <a:srgbClr val="006600"/>
                </a:solidFill>
              </a:rPr>
              <a:t>Inequality: -5 ≤ x &lt; -2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6600"/>
                </a:solidFill>
              </a:rPr>
              <a:t>The interval notation </a:t>
            </a:r>
            <a:r>
              <a:rPr lang="en-US" sz="2400" b="1" dirty="0"/>
              <a:t>[-5,-2)</a:t>
            </a:r>
            <a:r>
              <a:rPr lang="en-US" sz="2400" dirty="0"/>
              <a:t> represents all the numbers in between -2 and -5,  </a:t>
            </a:r>
            <a:r>
              <a:rPr lang="en-US" sz="2400" dirty="0">
                <a:solidFill>
                  <a:srgbClr val="D02800"/>
                </a:solidFill>
              </a:rPr>
              <a:t>excluding</a:t>
            </a:r>
            <a:r>
              <a:rPr lang="en-US" sz="2400" dirty="0"/>
              <a:t> -2 and </a:t>
            </a:r>
            <a:r>
              <a:rPr lang="en-US" sz="2400" dirty="0">
                <a:solidFill>
                  <a:srgbClr val="D02800"/>
                </a:solidFill>
              </a:rPr>
              <a:t>including</a:t>
            </a:r>
            <a:r>
              <a:rPr lang="en-US" sz="2400" dirty="0"/>
              <a:t> -5. 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>
                <a:solidFill>
                  <a:srgbClr val="006600"/>
                </a:solidFill>
              </a:rPr>
              <a:t>Inequality: -5 ≤ x ≤ -2</a:t>
            </a:r>
            <a:endParaRPr lang="en-US" sz="2800" b="1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06600"/>
                </a:solidFill>
              </a:rPr>
              <a:t>The interval notation </a:t>
            </a:r>
            <a:r>
              <a:rPr lang="en-US" sz="2400" b="1" dirty="0"/>
              <a:t>[-5,-2]</a:t>
            </a:r>
            <a:r>
              <a:rPr lang="en-US" sz="2400" dirty="0"/>
              <a:t> represents all the numbers in between -2 and -5,  </a:t>
            </a:r>
            <a:r>
              <a:rPr lang="en-US" sz="2400" dirty="0">
                <a:solidFill>
                  <a:srgbClr val="D02800"/>
                </a:solidFill>
              </a:rPr>
              <a:t>including</a:t>
            </a:r>
            <a:r>
              <a:rPr lang="en-US" sz="2400" dirty="0"/>
              <a:t> -2 </a:t>
            </a:r>
            <a:r>
              <a:rPr lang="en-US" sz="2400" dirty="0">
                <a:solidFill>
                  <a:srgbClr val="D02800"/>
                </a:solidFill>
              </a:rPr>
              <a:t>and</a:t>
            </a:r>
            <a:r>
              <a:rPr lang="en-US" sz="2400" dirty="0"/>
              <a:t> -5.         </a:t>
            </a:r>
          </a:p>
        </p:txBody>
      </p:sp>
    </p:spTree>
    <p:extLst>
      <p:ext uri="{BB962C8B-B14F-4D97-AF65-F5344CB8AC3E}">
        <p14:creationId xmlns:p14="http://schemas.microsoft.com/office/powerpoint/2010/main" val="39289743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143000"/>
          </a:xfrm>
        </p:spPr>
        <p:txBody>
          <a:bodyPr/>
          <a:lstStyle/>
          <a:p>
            <a:r>
              <a:rPr lang="en-US" sz="3600" b="1"/>
              <a:t>Example from today’s homework: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91400"/>
            <a:ext cx="9144000" cy="524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9144000" cy="531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5-Point Star 8"/>
          <p:cNvSpPr/>
          <p:nvPr/>
        </p:nvSpPr>
        <p:spPr>
          <a:xfrm>
            <a:off x="4648200" y="2743200"/>
            <a:ext cx="381000" cy="3810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838200" y="5181600"/>
          <a:ext cx="10445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5" imgW="418918" imgH="203112" progId="">
                  <p:embed/>
                </p:oleObj>
              </mc:Choice>
              <mc:Fallback>
                <p:oleObj name="Equation" r:id="rId5" imgW="418918" imgH="203112" progId="">
                  <p:embed/>
                  <p:pic>
                    <p:nvPicPr>
                      <p:cNvPr id="747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81600"/>
                        <a:ext cx="1044575" cy="5064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879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772400" cy="1295400"/>
          </a:xfrm>
          <a:noFill/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Graph:  </a:t>
            </a:r>
          </a:p>
        </p:txBody>
      </p:sp>
      <p:sp>
        <p:nvSpPr>
          <p:cNvPr id="4100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609600"/>
          </a:xfrm>
          <a:noFill/>
        </p:spPr>
        <p:txBody>
          <a:bodyPr/>
          <a:lstStyle/>
          <a:p>
            <a:r>
              <a:rPr lang="en-US" altLang="en-US">
                <a:latin typeface="Arial" charset="0"/>
                <a:ea typeface="ＭＳ Ｐゴシック" pitchFamily="34" charset="-128"/>
                <a:cs typeface="Arial" charset="0"/>
              </a:rPr>
              <a:t>Example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703388" y="1295400"/>
          <a:ext cx="18367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698400" imgH="177480" progId="Equation.DSMT4">
                  <p:embed/>
                </p:oleObj>
              </mc:Choice>
              <mc:Fallback>
                <p:oleObj name="Equation" r:id="rId4" imgW="698400" imgH="177480" progId="Equation.DSMT4">
                  <p:embed/>
                  <p:pic>
                    <p:nvPicPr>
                      <p:cNvPr id="409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1295400"/>
                        <a:ext cx="183673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2209800"/>
            <a:ext cx="9314602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3581400"/>
            <a:ext cx="8105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How would you write this in </a:t>
            </a:r>
            <a:r>
              <a:rPr lang="en-US" sz="3200" b="1" dirty="0">
                <a:solidFill>
                  <a:srgbClr val="FF0000"/>
                </a:solidFill>
              </a:rPr>
              <a:t>interval notation</a:t>
            </a:r>
            <a:r>
              <a:rPr lang="en-US" sz="3200" dirty="0">
                <a:solidFill>
                  <a:srgbClr val="000000"/>
                </a:solidFill>
              </a:rPr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62200" y="4648200"/>
            <a:ext cx="3645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</a:rPr>
              <a:t>Answer: </a:t>
            </a:r>
            <a:r>
              <a:rPr lang="en-US" sz="4400" dirty="0">
                <a:solidFill>
                  <a:srgbClr val="0000FF"/>
                </a:solidFill>
              </a:rPr>
              <a:t>(-2, 5]</a:t>
            </a:r>
          </a:p>
        </p:txBody>
      </p:sp>
    </p:spTree>
    <p:extLst>
      <p:ext uri="{BB962C8B-B14F-4D97-AF65-F5344CB8AC3E}">
        <p14:creationId xmlns:p14="http://schemas.microsoft.com/office/powerpoint/2010/main" val="27863258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228600" y="1484312"/>
            <a:ext cx="85344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b="1" u="sng" dirty="0">
                <a:solidFill>
                  <a:srgbClr val="000000"/>
                </a:solidFill>
                <a:latin typeface="Arial" charset="0"/>
                <a:cs typeface="Arial" charset="0"/>
              </a:rPr>
              <a:t>Example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: Solve the inequality 9 &lt;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z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+ 5 &lt; 13 , then graph the solution set and write it in interval notation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. </a:t>
            </a:r>
          </a:p>
        </p:txBody>
      </p:sp>
      <p:sp>
        <p:nvSpPr>
          <p:cNvPr id="35845" name="Text Box 6"/>
          <p:cNvSpPr txBox="1">
            <a:spLocks noChangeArrowheads="1"/>
          </p:cNvSpPr>
          <p:nvPr/>
        </p:nvSpPr>
        <p:spPr bwMode="auto">
          <a:xfrm>
            <a:off x="526869" y="2590800"/>
            <a:ext cx="79248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519113" indent="-519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3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9 &lt;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cs typeface="Arial" charset="0"/>
              </a:rPr>
              <a:t>z 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+ 5 &lt; 13</a:t>
            </a:r>
          </a:p>
          <a:p>
            <a:pPr eaLnBrk="1" fontAlgn="base" hangingPunct="1">
              <a:spcBef>
                <a:spcPct val="3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9 </a:t>
            </a:r>
            <a:r>
              <a:rPr lang="en-US" altLang="en-US" sz="2800" b="1" dirty="0">
                <a:solidFill>
                  <a:srgbClr val="0000FF"/>
                </a:solidFill>
                <a:latin typeface="Arial" charset="0"/>
                <a:cs typeface="Arial" charset="0"/>
              </a:rPr>
              <a:t>– 5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&lt;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cs typeface="Arial" charset="0"/>
              </a:rPr>
              <a:t>z + 5 </a:t>
            </a:r>
            <a:r>
              <a:rPr lang="en-US" altLang="en-US" sz="2800" b="1" i="1" dirty="0">
                <a:solidFill>
                  <a:srgbClr val="0000FF"/>
                </a:solidFill>
                <a:latin typeface="Arial" charset="0"/>
                <a:cs typeface="Arial" charset="0"/>
              </a:rPr>
              <a:t>– </a:t>
            </a:r>
            <a:r>
              <a:rPr lang="en-US" altLang="en-US" sz="2800" b="1" dirty="0">
                <a:solidFill>
                  <a:srgbClr val="0000FF"/>
                </a:solidFill>
                <a:latin typeface="Arial" charset="0"/>
                <a:cs typeface="Arial" charset="0"/>
              </a:rPr>
              <a:t>5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cs typeface="Arial" charset="0"/>
              </a:rPr>
              <a:t>  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&lt; 13 </a:t>
            </a:r>
            <a:r>
              <a:rPr lang="en-US" altLang="en-US" sz="2800" b="1" dirty="0">
                <a:solidFill>
                  <a:srgbClr val="0000FF"/>
                </a:solidFill>
                <a:latin typeface="Arial" charset="0"/>
                <a:cs typeface="Arial" charset="0"/>
              </a:rPr>
              <a:t>– 5 </a:t>
            </a:r>
            <a:r>
              <a:rPr lang="en-US" altLang="en-US" sz="2800" b="1" dirty="0">
                <a:solidFill>
                  <a:srgbClr val="0000FF"/>
                </a:solidFill>
                <a:latin typeface="Arial" charset="0"/>
                <a:cs typeface="Arial" charset="0"/>
                <a:sym typeface="Symbol" pitchFamily="18" charset="2"/>
              </a:rPr>
              <a:t> </a:t>
            </a:r>
            <a:r>
              <a:rPr lang="en-US" altLang="en-US" sz="2800" b="1" i="1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Arial" charset="0"/>
                <a:cs typeface="Arial" charset="0"/>
              </a:rPr>
              <a:t>Subtract 5 from all </a:t>
            </a:r>
            <a:r>
              <a:rPr lang="en-US" altLang="en-US" sz="1600" u="sng" dirty="0">
                <a:solidFill>
                  <a:srgbClr val="0000FF"/>
                </a:solidFill>
                <a:latin typeface="Arial" charset="0"/>
                <a:cs typeface="Arial" charset="0"/>
              </a:rPr>
              <a:t>three</a:t>
            </a:r>
            <a:r>
              <a:rPr lang="en-US" altLang="en-US" sz="1600" dirty="0">
                <a:solidFill>
                  <a:srgbClr val="0000FF"/>
                </a:solidFill>
                <a:latin typeface="Arial" charset="0"/>
                <a:cs typeface="Arial" charset="0"/>
              </a:rPr>
              <a:t> parts.</a:t>
            </a:r>
          </a:p>
          <a:p>
            <a:pPr eaLnBrk="1" fontAlgn="base" hangingPunct="1">
              <a:spcBef>
                <a:spcPct val="3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      4 &lt;    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cs typeface="Arial" charset="0"/>
              </a:rPr>
              <a:t>z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    &lt;    8</a:t>
            </a:r>
          </a:p>
        </p:txBody>
      </p:sp>
      <p:sp>
        <p:nvSpPr>
          <p:cNvPr id="35846" name="Rectangle 12"/>
          <p:cNvSpPr>
            <a:spLocks noChangeArrowheads="1"/>
          </p:cNvSpPr>
          <p:nvPr/>
        </p:nvSpPr>
        <p:spPr bwMode="auto">
          <a:xfrm>
            <a:off x="228600" y="5369310"/>
            <a:ext cx="32800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Interval notation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  <a:sym typeface="Symbol" pitchFamily="18" charset="2"/>
              </a:rPr>
              <a:t>: </a:t>
            </a:r>
            <a:endParaRPr lang="en-US" altLang="en-US" sz="2800" b="1" dirty="0">
              <a:solidFill>
                <a:srgbClr val="000000"/>
              </a:solidFill>
              <a:latin typeface="Arial" charset="0"/>
              <a:cs typeface="Arial" charset="0"/>
              <a:sym typeface="Symbol" pitchFamily="18" charset="2"/>
            </a:endParaRPr>
          </a:p>
        </p:txBody>
      </p:sp>
      <p:pic>
        <p:nvPicPr>
          <p:cNvPr id="358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267200"/>
            <a:ext cx="8001000" cy="797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6200" y="76200"/>
            <a:ext cx="9144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To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solve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 a compound inequality, perform operations simultaneously to all three parts of the inequality (left, middle, and right) until you get the </a:t>
            </a:r>
            <a:r>
              <a:rPr lang="en-US" altLang="en-US" b="1" dirty="0">
                <a:solidFill>
                  <a:srgbClr val="0000FF"/>
                </a:solidFill>
                <a:latin typeface="Arial" charset="0"/>
                <a:cs typeface="Arial" charset="0"/>
              </a:rPr>
              <a:t>variable isolated by itself in the middle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" y="4386564"/>
            <a:ext cx="1476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Graph: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471161" y="5369719"/>
            <a:ext cx="102463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0000"/>
                </a:solidFill>
                <a:latin typeface="Arial" charset="0"/>
                <a:cs typeface="Arial" charset="0"/>
                <a:sym typeface="Symbol" pitchFamily="18" charset="2"/>
              </a:rPr>
              <a:t>(4, 8)</a:t>
            </a:r>
          </a:p>
        </p:txBody>
      </p:sp>
    </p:spTree>
    <p:extLst>
      <p:ext uri="{BB962C8B-B14F-4D97-AF65-F5344CB8AC3E}">
        <p14:creationId xmlns:p14="http://schemas.microsoft.com/office/powerpoint/2010/main" val="2503248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6" grpId="0"/>
      <p:bldP spid="3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8" y="609600"/>
            <a:ext cx="9071431" cy="560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297809" y="5257800"/>
            <a:ext cx="3657600" cy="762000"/>
          </a:xfrm>
          <a:prstGeom prst="ellipse">
            <a:avLst/>
          </a:prstGeom>
          <a:noFill/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29717" y="675163"/>
            <a:ext cx="9117007" cy="147117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b="1" u="sng" dirty="0"/>
              <a:t>NOTE</a:t>
            </a:r>
            <a:r>
              <a:rPr lang="en-US" sz="2400" b="1" dirty="0"/>
              <a:t>: </a:t>
            </a:r>
            <a:r>
              <a:rPr lang="en-US" sz="2400" dirty="0"/>
              <a:t>Some of the problems near the end of this assignments will have </a:t>
            </a:r>
            <a:r>
              <a:rPr lang="en-US" sz="2800" b="1" dirty="0"/>
              <a:t>“the solution set is </a:t>
            </a:r>
            <a:r>
              <a:rPr lang="en-US" sz="4000" dirty="0"/>
              <a:t>ᴓ</a:t>
            </a:r>
            <a:r>
              <a:rPr lang="en-US" sz="2400" dirty="0"/>
              <a:t>  “ as an answer choice. </a:t>
            </a:r>
            <a:r>
              <a:rPr lang="en-US" sz="2400" b="1" dirty="0">
                <a:solidFill>
                  <a:srgbClr val="FF0000"/>
                </a:solidFill>
              </a:rPr>
              <a:t>None of the problems in your assignment have an empty solution set, so you should always choose “A” and enter an answer in interval notation.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3962400" y="1676400"/>
            <a:ext cx="3048000" cy="3810000"/>
          </a:xfrm>
          <a:prstGeom prst="straightConnector1">
            <a:avLst/>
          </a:prstGeom>
          <a:noFill/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457200" y="4333220"/>
            <a:ext cx="304800" cy="38100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29824" y="4191000"/>
            <a:ext cx="1322798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/>
              <a:t>(23, 28)</a:t>
            </a:r>
          </a:p>
        </p:txBody>
      </p:sp>
    </p:spTree>
    <p:extLst>
      <p:ext uri="{BB962C8B-B14F-4D97-AF65-F5344CB8AC3E}">
        <p14:creationId xmlns:p14="http://schemas.microsoft.com/office/powerpoint/2010/main" val="3923766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609600"/>
          </a:xfrm>
        </p:spPr>
        <p:txBody>
          <a:bodyPr/>
          <a:lstStyle/>
          <a:p>
            <a:r>
              <a:rPr lang="en-US" altLang="en-US">
                <a:latin typeface="Arial" charset="0"/>
                <a:ea typeface="ＭＳ Ｐゴシック" pitchFamily="34" charset="-128"/>
                <a:cs typeface="Arial" charset="0"/>
              </a:rPr>
              <a:t>Linear Inequalities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	An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inequality</a:t>
            </a:r>
            <a:r>
              <a:rPr lang="en-US" altLang="en-US" b="1" dirty="0">
                <a:latin typeface="Arial" charset="0"/>
                <a:ea typeface="ＭＳ Ｐゴシック" pitchFamily="34" charset="-128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</a:rPr>
              <a:t>is a statement that contains one of the symbols:  &lt; , &gt;, </a:t>
            </a: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≤ or ≥.</a:t>
            </a:r>
          </a:p>
          <a:p>
            <a:pPr>
              <a:buFont typeface="Wingdings" pitchFamily="2" charset="2"/>
              <a:buNone/>
            </a:pPr>
            <a:endParaRPr lang="en-US" altLang="en-US" dirty="0">
              <a:latin typeface="Arial" charset="0"/>
              <a:ea typeface="ＭＳ Ｐゴシック" pitchFamily="34" charset="-128"/>
              <a:cs typeface="Arial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en-US" b="1" u="sng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Linear equations</a:t>
            </a:r>
            <a:r>
              <a:rPr lang="en-US" altLang="en-US" b="1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:	</a:t>
            </a:r>
            <a:r>
              <a:rPr lang="en-US" altLang="en-US" b="1" u="sng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Linear inequalities</a:t>
            </a:r>
            <a:r>
              <a:rPr lang="en-US" altLang="en-US" b="1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:</a:t>
            </a:r>
          </a:p>
          <a:p>
            <a:pPr>
              <a:buFont typeface="Wingdings" pitchFamily="2" charset="2"/>
              <a:buNone/>
            </a:pPr>
            <a:endParaRPr lang="en-US" altLang="en-US" i="1" dirty="0">
              <a:latin typeface="Arial" charset="0"/>
              <a:ea typeface="ＭＳ Ｐゴシック" pitchFamily="34" charset="-128"/>
              <a:cs typeface="Arial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en-US" i="1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x</a:t>
            </a: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 = 3				</a:t>
            </a:r>
            <a:r>
              <a:rPr lang="en-US" altLang="en-US" i="1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x</a:t>
            </a: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 &gt; 3</a:t>
            </a:r>
          </a:p>
          <a:p>
            <a:pPr>
              <a:buFont typeface="Wingdings" pitchFamily="2" charset="2"/>
              <a:buNone/>
            </a:pPr>
            <a:endParaRPr lang="en-US" altLang="en-US" i="1" dirty="0">
              <a:latin typeface="Arial" charset="0"/>
              <a:ea typeface="ＭＳ Ｐゴシック" pitchFamily="34" charset="-128"/>
              <a:cs typeface="Arial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12 = 7 – 3</a:t>
            </a:r>
            <a:r>
              <a:rPr lang="en-US" altLang="en-US" i="1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y			</a:t>
            </a: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12 ≤ 7 – 3</a:t>
            </a:r>
            <a:r>
              <a:rPr lang="en-US" altLang="en-US" i="1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y</a:t>
            </a:r>
            <a:r>
              <a:rPr lang="en-US" altLang="en-US" dirty="0">
                <a:latin typeface="Arial" charset="0"/>
                <a:ea typeface="ＭＳ Ｐゴシック" pitchFamily="34" charset="-128"/>
                <a:cs typeface="Arial" charset="0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en-US" altLang="en-US" i="1" dirty="0">
              <a:latin typeface="Arial" charset="0"/>
              <a:ea typeface="ＭＳ Ｐゴシック" pitchFamily="34" charset="-128"/>
              <a:cs typeface="Arial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en-US" dirty="0">
              <a:latin typeface="Arial" charset="0"/>
              <a:ea typeface="ＭＳ Ｐゴシック" pitchFamily="34" charset="-128"/>
              <a:cs typeface="Arial" charset="0"/>
              <a:sym typeface="Symbol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en-US" dirty="0">
              <a:latin typeface="Arial" charset="0"/>
              <a:ea typeface="ＭＳ Ｐゴシック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9085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7"/>
          <p:cNvSpPr txBox="1">
            <a:spLocks noChangeArrowheads="1"/>
          </p:cNvSpPr>
          <p:nvPr/>
        </p:nvSpPr>
        <p:spPr bwMode="auto">
          <a:xfrm>
            <a:off x="3429000" y="5715000"/>
            <a:ext cx="3048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0000"/>
                </a:solidFill>
                <a:latin typeface="Arial" charset="0"/>
                <a:cs typeface="Arial" charset="0"/>
              </a:rPr>
              <a:t>(3,</a:t>
            </a:r>
            <a:r>
              <a:rPr lang="en-US" altLang="en-US" sz="3200" dirty="0">
                <a:solidFill>
                  <a:srgbClr val="000000"/>
                </a:solidFill>
                <a:latin typeface="Arial" charset="0"/>
                <a:cs typeface="Arial" charset="0"/>
                <a:sym typeface="Symbol" pitchFamily="18" charset="2"/>
              </a:rPr>
              <a:t>5]</a:t>
            </a:r>
            <a:endParaRPr lang="en-US" altLang="en-US" sz="32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37891" name="Text Box 11"/>
          <p:cNvSpPr txBox="1">
            <a:spLocks noChangeArrowheads="1"/>
          </p:cNvSpPr>
          <p:nvPr/>
        </p:nvSpPr>
        <p:spPr bwMode="auto">
          <a:xfrm>
            <a:off x="228600" y="2765425"/>
            <a:ext cx="8305800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  <a:sym typeface="Symbol" pitchFamily="18" charset="2"/>
              </a:rPr>
              <a:t> – 20  – 4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  <a:sym typeface="Symbol" pitchFamily="18" charset="2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  <a:sym typeface="Symbol" pitchFamily="18" charset="2"/>
              </a:rPr>
              <a:t> &lt; – 12                   </a:t>
            </a:r>
            <a:r>
              <a:rPr lang="en-US" altLang="en-US" sz="1600" dirty="0">
                <a:solidFill>
                  <a:srgbClr val="0000FF"/>
                </a:solidFill>
                <a:latin typeface="Arial" charset="0"/>
                <a:cs typeface="Arial" charset="0"/>
                <a:sym typeface="Symbol" pitchFamily="18" charset="2"/>
              </a:rPr>
              <a:t>Simplify each part.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  <a:sym typeface="Symbol" pitchFamily="18" charset="2"/>
              </a:rPr>
              <a:t>       5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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  <a:sym typeface="Symbol" pitchFamily="18" charset="2"/>
              </a:rPr>
              <a:t>  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cs typeface="Arial" charset="0"/>
                <a:sym typeface="Symbol" pitchFamily="18" charset="2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  <a:sym typeface="Symbol" pitchFamily="18" charset="2"/>
              </a:rPr>
              <a:t>  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cs typeface="Arial" charset="0"/>
                <a:sym typeface="Symbol" pitchFamily="18" charset="2"/>
              </a:rPr>
              <a:t> 3                        </a:t>
            </a:r>
            <a:r>
              <a:rPr lang="en-US" altLang="en-US" sz="1600" dirty="0">
                <a:solidFill>
                  <a:srgbClr val="0000FF"/>
                </a:solidFill>
                <a:latin typeface="Arial" charset="0"/>
                <a:cs typeface="Arial" charset="0"/>
                <a:sym typeface="Symbol" pitchFamily="18" charset="2"/>
              </a:rPr>
              <a:t>Divide each part by –4.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Remember that the sign changes direction when you </a:t>
            </a:r>
            <a:r>
              <a:rPr lang="en-US" altLang="en-US" b="1" u="sng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divide by a negative number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.</a:t>
            </a:r>
          </a:p>
        </p:txBody>
      </p:sp>
      <p:sp>
        <p:nvSpPr>
          <p:cNvPr id="37892" name="Text Box 16"/>
          <p:cNvSpPr txBox="1">
            <a:spLocks noChangeArrowheads="1"/>
          </p:cNvSpPr>
          <p:nvPr/>
        </p:nvSpPr>
        <p:spPr bwMode="auto">
          <a:xfrm>
            <a:off x="0" y="2289175"/>
            <a:ext cx="891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  <a:sym typeface="Symbol" pitchFamily="18" charset="2"/>
              </a:rPr>
              <a:t>0 – 20  20 – 20 – 4</a:t>
            </a:r>
            <a:r>
              <a:rPr lang="en-US" altLang="en-US" i="1">
                <a:solidFill>
                  <a:srgbClr val="000000"/>
                </a:solidFill>
                <a:latin typeface="Arial" charset="0"/>
                <a:cs typeface="Arial" charset="0"/>
                <a:sym typeface="Symbol" pitchFamily="18" charset="2"/>
              </a:rPr>
              <a:t>x</a:t>
            </a:r>
            <a:r>
              <a:rPr lang="en-US" altLang="en-US">
                <a:solidFill>
                  <a:srgbClr val="000000"/>
                </a:solidFill>
                <a:latin typeface="Arial" charset="0"/>
                <a:cs typeface="Arial" charset="0"/>
                <a:sym typeface="Symbol" pitchFamily="18" charset="2"/>
              </a:rPr>
              <a:t> &lt; 8 – 20    </a:t>
            </a:r>
            <a:r>
              <a:rPr lang="en-US" altLang="en-US" sz="1600">
                <a:solidFill>
                  <a:srgbClr val="0000FF"/>
                </a:solidFill>
                <a:latin typeface="Arial" charset="0"/>
                <a:cs typeface="Arial" charset="0"/>
                <a:sym typeface="Symbol" pitchFamily="18" charset="2"/>
              </a:rPr>
              <a:t>Subtract 20 from each part.</a:t>
            </a:r>
          </a:p>
        </p:txBody>
      </p:sp>
      <p:sp>
        <p:nvSpPr>
          <p:cNvPr id="37893" name="Rectangle 17"/>
          <p:cNvSpPr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4400" b="1" dirty="0">
                <a:solidFill>
                  <a:srgbClr val="000000"/>
                </a:solidFill>
              </a:rPr>
              <a:t>Example:</a:t>
            </a:r>
          </a:p>
        </p:txBody>
      </p:sp>
      <p:sp>
        <p:nvSpPr>
          <p:cNvPr id="37894" name="Text Box 18"/>
          <p:cNvSpPr txBox="1">
            <a:spLocks noChangeArrowheads="1"/>
          </p:cNvSpPr>
          <p:nvPr/>
        </p:nvSpPr>
        <p:spPr bwMode="auto">
          <a:xfrm>
            <a:off x="304800" y="838200"/>
            <a:ext cx="8458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Solve the inequality </a:t>
            </a:r>
            <a:r>
              <a:rPr lang="en-US" sz="2800" b="1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 </a:t>
            </a:r>
            <a:r>
              <a:rPr lang="en-US" sz="2800" b="1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4(5 – </a:t>
            </a:r>
            <a:r>
              <a:rPr lang="en-US" sz="2800" b="1" i="1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x)</a:t>
            </a:r>
            <a:r>
              <a:rPr lang="en-US" sz="2800" b="1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&lt; 8 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.  Graph the solution set and write it in interval notation.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34938" y="1831975"/>
            <a:ext cx="8915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58938" indent="-1658938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0 </a:t>
            </a:r>
            <a:r>
              <a:rPr lang="en-US" sz="2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 20 – 4</a:t>
            </a:r>
            <a:r>
              <a:rPr lang="en-US" sz="2400" i="1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x</a:t>
            </a:r>
            <a:r>
              <a:rPr lang="en-US" sz="2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&lt; 8               </a:t>
            </a:r>
            <a:r>
              <a:rPr lang="en-US" sz="1600" kern="0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Use the distributive property.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981200" y="2286000"/>
            <a:ext cx="3581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658938" indent="-1658938"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None/>
              <a:defRPr/>
            </a:pPr>
            <a:r>
              <a:rPr lang="en-US" sz="2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n-US" sz="2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          </a:t>
            </a:r>
          </a:p>
        </p:txBody>
      </p:sp>
      <p:pic>
        <p:nvPicPr>
          <p:cNvPr id="378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303" y="4801296"/>
            <a:ext cx="6871497" cy="685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228600" y="5799236"/>
            <a:ext cx="32800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FF0000"/>
                </a:solidFill>
                <a:latin typeface="Arial" charset="0"/>
                <a:cs typeface="Arial" charset="0"/>
                <a:sym typeface="Symbol" pitchFamily="18" charset="2"/>
              </a:rPr>
              <a:t>Interval notation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cs typeface="Arial" charset="0"/>
                <a:sym typeface="Symbol" pitchFamily="18" charset="2"/>
              </a:rPr>
              <a:t>: </a:t>
            </a:r>
            <a:endParaRPr lang="en-US" altLang="en-US" sz="2800" b="1" dirty="0">
              <a:solidFill>
                <a:srgbClr val="000000"/>
              </a:solidFill>
              <a:latin typeface="Arial" charset="0"/>
              <a:cs typeface="Arial" charset="0"/>
              <a:sym typeface="Symbol" pitchFamily="18" charset="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98120" y="4816490"/>
            <a:ext cx="14766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Graph:</a:t>
            </a: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94473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/>
      <p:bldP spid="37891" grpId="0"/>
      <p:bldP spid="37892" grpId="0"/>
      <p:bldP spid="37894" grpId="0"/>
      <p:bldP spid="12" grpId="0"/>
      <p:bldP spid="10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sz="4000"/>
            </a:br>
            <a:br>
              <a:rPr lang="en-US" sz="4000"/>
            </a:br>
            <a:endParaRPr lang="en-US" sz="400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 </a:t>
            </a:r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04800" y="609600"/>
            <a:ext cx="85344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b="1" u="sng" dirty="0">
                <a:solidFill>
                  <a:srgbClr val="D02800"/>
                </a:solidFill>
              </a:rPr>
              <a:t>REMINDER</a:t>
            </a:r>
            <a:r>
              <a:rPr lang="en-US" sz="5400" b="1" dirty="0">
                <a:solidFill>
                  <a:srgbClr val="D02800"/>
                </a:solidFill>
              </a:rPr>
              <a:t>: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srgbClr val="D02800"/>
              </a:solidFill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00"/>
                </a:solidFill>
                <a:cs typeface="Times New Roman" pitchFamily="18" charset="0"/>
              </a:rPr>
              <a:t>In interval notation, ∞ and -∞ ALWAYS are enclosed by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00"/>
                </a:solidFill>
                <a:cs typeface="Times New Roman" pitchFamily="18" charset="0"/>
              </a:rPr>
              <a:t>a </a:t>
            </a:r>
            <a:r>
              <a:rPr lang="en-US" sz="4400" dirty="0">
                <a:solidFill>
                  <a:srgbClr val="D02800"/>
                </a:solidFill>
                <a:cs typeface="Times New Roman" pitchFamily="18" charset="0"/>
              </a:rPr>
              <a:t>(</a:t>
            </a:r>
            <a:r>
              <a:rPr lang="en-US" sz="4400" dirty="0">
                <a:solidFill>
                  <a:srgbClr val="000000"/>
                </a:solidFill>
                <a:cs typeface="Times New Roman" pitchFamily="18" charset="0"/>
              </a:rPr>
              <a:t>round bracket</a:t>
            </a:r>
            <a:r>
              <a:rPr lang="en-US" sz="4400" dirty="0">
                <a:solidFill>
                  <a:srgbClr val="D02800"/>
                </a:solidFill>
                <a:cs typeface="Times New Roman" pitchFamily="18" charset="0"/>
              </a:rPr>
              <a:t>)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00"/>
                </a:solidFill>
                <a:cs typeface="Times New Roman" pitchFamily="18" charset="0"/>
              </a:rPr>
              <a:t>NEVER by a </a:t>
            </a:r>
            <a:r>
              <a:rPr lang="en-US" sz="4400" dirty="0">
                <a:solidFill>
                  <a:srgbClr val="D02800"/>
                </a:solidFill>
                <a:cs typeface="Times New Roman" pitchFamily="18" charset="0"/>
              </a:rPr>
              <a:t>[</a:t>
            </a:r>
            <a:r>
              <a:rPr lang="en-US" sz="4400" dirty="0">
                <a:solidFill>
                  <a:srgbClr val="000000"/>
                </a:solidFill>
                <a:cs typeface="Times New Roman" pitchFamily="18" charset="0"/>
              </a:rPr>
              <a:t> square bracket</a:t>
            </a:r>
            <a:r>
              <a:rPr lang="en-US" sz="4400" dirty="0">
                <a:solidFill>
                  <a:srgbClr val="D02800"/>
                </a:solidFill>
                <a:cs typeface="Times New Roman" pitchFamily="18" charset="0"/>
              </a:rPr>
              <a:t>]</a:t>
            </a:r>
            <a:r>
              <a:rPr lang="en-US" sz="4400" dirty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112715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Next class:</a:t>
            </a:r>
            <a:r>
              <a:rPr lang="en-US" dirty="0"/>
              <a:t> Review for Test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assignment on this material (HW 2.8/9.1) is due at the start of the next class session.</a:t>
            </a:r>
          </a:p>
          <a:p>
            <a:r>
              <a:rPr lang="en-US" sz="2400" dirty="0"/>
              <a:t>In lecture, we will review for the test by going over some example problems.</a:t>
            </a:r>
          </a:p>
          <a:p>
            <a:r>
              <a:rPr lang="en-US" sz="2400" dirty="0"/>
              <a:t>At the end of class, you will have some time to work on the practice test.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YOU WILL GET MORE OUT OF THAT DAY’S REVIEW IF YOU AT LEAST LOOK AT THE PRACTICE TEST BEFORE CLASS TIME</a:t>
            </a:r>
            <a:r>
              <a:rPr lang="en-US" sz="2400" dirty="0"/>
              <a:t>.</a:t>
            </a:r>
          </a:p>
          <a:p>
            <a:r>
              <a:rPr lang="en-US" sz="2400" dirty="0"/>
              <a:t>The practice test is already open, and you can take it as many times as you want, so start on it SOON.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1231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-76199" y="152400"/>
            <a:ext cx="9372599" cy="114300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Test 1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06525"/>
            <a:ext cx="9139238" cy="4602163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en-US" sz="3600" b="1" dirty="0">
                <a:solidFill>
                  <a:srgbClr val="39B10F"/>
                </a:solidFill>
              </a:rPr>
              <a:t>Take the practice test early enough so you’ll have time to </a:t>
            </a:r>
            <a:r>
              <a:rPr lang="en-US" altLang="en-US" sz="3600" b="1" dirty="0">
                <a:solidFill>
                  <a:srgbClr val="3333FF"/>
                </a:solidFill>
              </a:rPr>
              <a:t>review</a:t>
            </a:r>
            <a:r>
              <a:rPr lang="en-US" altLang="en-US" sz="3600" b="1" dirty="0">
                <a:solidFill>
                  <a:srgbClr val="39B10F"/>
                </a:solidFill>
              </a:rPr>
              <a:t> it, </a:t>
            </a:r>
            <a:r>
              <a:rPr lang="en-US" altLang="en-US" sz="3600" b="1" dirty="0">
                <a:solidFill>
                  <a:srgbClr val="3333FF"/>
                </a:solidFill>
              </a:rPr>
              <a:t>retake</a:t>
            </a:r>
            <a:r>
              <a:rPr lang="en-US" altLang="en-US" sz="3600" b="1" dirty="0">
                <a:solidFill>
                  <a:srgbClr val="39B10F"/>
                </a:solidFill>
              </a:rPr>
              <a:t> it, email the instructor for help if needed.</a:t>
            </a: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en-US" sz="3600" b="1" dirty="0">
                <a:solidFill>
                  <a:srgbClr val="3333FF"/>
                </a:solidFill>
              </a:rPr>
              <a:t>Review</a:t>
            </a:r>
            <a:r>
              <a:rPr lang="en-US" altLang="en-US" sz="3600" dirty="0"/>
              <a:t> each practice test after you submit it. </a:t>
            </a:r>
            <a:r>
              <a:rPr lang="en-US" altLang="en-US" sz="2000" i="1" dirty="0"/>
              <a:t>(The </a:t>
            </a:r>
            <a:r>
              <a:rPr lang="en-US" altLang="en-US" sz="2000" i="1" dirty="0">
                <a:solidFill>
                  <a:srgbClr val="3333FF"/>
                </a:solidFill>
              </a:rPr>
              <a:t>“help me solve this” </a:t>
            </a:r>
            <a:r>
              <a:rPr lang="en-US" altLang="en-US" sz="2000" i="1" dirty="0"/>
              <a:t>buttons will appear when you review the test.)</a:t>
            </a: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en-US" sz="3600" dirty="0"/>
              <a:t>You have </a:t>
            </a:r>
            <a:r>
              <a:rPr lang="en-US" altLang="en-US" sz="3600" b="1" dirty="0">
                <a:solidFill>
                  <a:srgbClr val="FF0000"/>
                </a:solidFill>
              </a:rPr>
              <a:t>unlimited attempts</a:t>
            </a:r>
            <a:r>
              <a:rPr lang="en-US" altLang="en-US" sz="3600" dirty="0"/>
              <a:t>, so retake the practice test until you score </a:t>
            </a:r>
            <a:r>
              <a:rPr lang="en-US" altLang="en-US" sz="3600" b="1" dirty="0">
                <a:solidFill>
                  <a:srgbClr val="FF0000"/>
                </a:solidFill>
              </a:rPr>
              <a:t>at least 90%.</a:t>
            </a:r>
          </a:p>
          <a:p>
            <a:pPr>
              <a:lnSpc>
                <a:spcPct val="85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en-US" sz="3600" dirty="0"/>
              <a:t>If you score </a:t>
            </a:r>
            <a:r>
              <a:rPr lang="en-US" altLang="en-US" sz="3600" b="1" dirty="0">
                <a:solidFill>
                  <a:srgbClr val="FF0000"/>
                </a:solidFill>
              </a:rPr>
              <a:t>&lt; 90%, </a:t>
            </a:r>
            <a:r>
              <a:rPr lang="en-US" altLang="en-US" sz="3600" b="1" dirty="0">
                <a:solidFill>
                  <a:srgbClr val="3333FF"/>
                </a:solidFill>
              </a:rPr>
              <a:t>retake the exam once, then email the instructor with questions.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761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06" y="5512153"/>
            <a:ext cx="7735520" cy="899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33" y="3886200"/>
            <a:ext cx="7868667" cy="91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152400" y="49886"/>
            <a:ext cx="9296400" cy="3531514"/>
          </a:xfrm>
          <a:noFill/>
        </p:spPr>
        <p:txBody>
          <a:bodyPr/>
          <a:lstStyle/>
          <a:p>
            <a:pPr marL="0" indent="0" algn="ctr">
              <a:buFont typeface="Wingdings" pitchFamily="2" charset="2"/>
              <a:buNone/>
            </a:pPr>
            <a:r>
              <a:rPr lang="en-US" altLang="en-US" sz="3600" b="1" dirty="0">
                <a:latin typeface="Arial" charset="0"/>
                <a:ea typeface="ＭＳ Ｐゴシック" pitchFamily="34" charset="-128"/>
                <a:cs typeface="Arial" charset="0"/>
              </a:rPr>
              <a:t>Graphing solutions to linear inequalities in one variable</a:t>
            </a:r>
          </a:p>
          <a:p>
            <a:pPr marL="0" indent="0">
              <a:buFont typeface="Wingdings" pitchFamily="2" charset="2"/>
              <a:buNone/>
            </a:pPr>
            <a:endParaRPr lang="en-US" altLang="en-US" sz="1200" b="1" dirty="0">
              <a:latin typeface="Arial" charset="0"/>
              <a:ea typeface="ＭＳ Ｐゴシック" pitchFamily="34" charset="-128"/>
              <a:cs typeface="Arial" charset="0"/>
            </a:endParaRPr>
          </a:p>
          <a:p>
            <a:pPr marL="854075" lvl="1" indent="-396875">
              <a:buClr>
                <a:schemeClr val="tx1"/>
              </a:buClr>
              <a:buSzTx/>
              <a:buFontTx/>
              <a:buChar char="•"/>
            </a:pPr>
            <a:r>
              <a:rPr lang="en-US" altLang="en-US" sz="2400" dirty="0">
                <a:latin typeface="Arial" charset="0"/>
                <a:ea typeface="ＭＳ Ｐゴシック" pitchFamily="34" charset="-128"/>
                <a:cs typeface="Arial" charset="0"/>
              </a:rPr>
              <a:t>Use a </a:t>
            </a:r>
            <a:r>
              <a:rPr lang="en-US" altLang="en-US" sz="2400" b="1" dirty="0">
                <a:solidFill>
                  <a:srgbClr val="0000FF"/>
                </a:solidFill>
                <a:latin typeface="Arial" charset="0"/>
                <a:ea typeface="ＭＳ Ｐゴシック" pitchFamily="34" charset="-128"/>
                <a:cs typeface="Arial" charset="0"/>
              </a:rPr>
              <a:t>number line.</a:t>
            </a:r>
          </a:p>
          <a:p>
            <a:pPr marL="854075" lvl="1" indent="-396875">
              <a:buClr>
                <a:schemeClr val="tx1"/>
              </a:buClr>
              <a:buSzTx/>
              <a:buFontTx/>
              <a:buChar char="•"/>
            </a:pPr>
            <a:r>
              <a:rPr lang="en-US" altLang="en-US" sz="2400" dirty="0">
                <a:latin typeface="Arial" charset="0"/>
                <a:ea typeface="ＭＳ Ｐゴシック" pitchFamily="34" charset="-128"/>
                <a:cs typeface="Arial" charset="0"/>
              </a:rPr>
              <a:t>Use a </a:t>
            </a:r>
            <a:r>
              <a:rPr lang="en-US" altLang="en-US" sz="2400" b="1" dirty="0">
                <a:solidFill>
                  <a:srgbClr val="FF0000"/>
                </a:solidFill>
                <a:latin typeface="Arial" charset="0"/>
                <a:ea typeface="ＭＳ Ｐゴシック" pitchFamily="34" charset="-128"/>
                <a:cs typeface="Arial" charset="0"/>
              </a:rPr>
              <a:t>square bracket </a:t>
            </a:r>
            <a:r>
              <a:rPr lang="en-US" altLang="en-US" sz="2400" dirty="0">
                <a:latin typeface="Arial" charset="0"/>
                <a:ea typeface="ＭＳ Ｐゴシック" pitchFamily="34" charset="-128"/>
                <a:cs typeface="Arial" charset="0"/>
              </a:rPr>
              <a:t>at the endpoint of </a:t>
            </a:r>
            <a:r>
              <a:rPr lang="en-US" altLang="en-US" sz="2400">
                <a:latin typeface="Arial" charset="0"/>
                <a:ea typeface="ＭＳ Ｐゴシック" pitchFamily="34" charset="-128"/>
                <a:cs typeface="Arial" charset="0"/>
              </a:rPr>
              <a:t>an interval if </a:t>
            </a:r>
            <a:r>
              <a:rPr lang="en-US" altLang="en-US" sz="2400" dirty="0">
                <a:latin typeface="Arial" charset="0"/>
                <a:ea typeface="ＭＳ Ｐゴシック" pitchFamily="34" charset="-128"/>
                <a:cs typeface="Arial" charset="0"/>
              </a:rPr>
              <a:t>you want to include the point.</a:t>
            </a:r>
          </a:p>
          <a:p>
            <a:pPr marL="854075" lvl="1" indent="-396875">
              <a:buClr>
                <a:schemeClr val="tx1"/>
              </a:buClr>
              <a:buSzTx/>
              <a:buFontTx/>
              <a:buChar char="•"/>
            </a:pPr>
            <a:r>
              <a:rPr lang="en-US" altLang="en-US" sz="2400" dirty="0">
                <a:latin typeface="Arial" charset="0"/>
                <a:ea typeface="ＭＳ Ｐゴシック" pitchFamily="34" charset="-128"/>
                <a:cs typeface="Arial" charset="0"/>
              </a:rPr>
              <a:t>Use a </a:t>
            </a:r>
            <a:r>
              <a:rPr lang="en-US" altLang="en-US" sz="2400" b="1" dirty="0">
                <a:solidFill>
                  <a:srgbClr val="9900FF"/>
                </a:solidFill>
                <a:latin typeface="Arial" charset="0"/>
                <a:ea typeface="ＭＳ Ｐゴシック" pitchFamily="34" charset="-128"/>
                <a:cs typeface="Arial" charset="0"/>
              </a:rPr>
              <a:t>parenthesis</a:t>
            </a:r>
            <a:r>
              <a:rPr lang="en-US" altLang="en-US" sz="2400" dirty="0">
                <a:latin typeface="Arial" charset="0"/>
                <a:ea typeface="ＭＳ Ｐゴシック" pitchFamily="34" charset="-128"/>
                <a:cs typeface="Arial" charset="0"/>
              </a:rPr>
              <a:t> at the endpoint if you DO NOT want to include the point.</a:t>
            </a: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2229395" y="3595935"/>
            <a:ext cx="47810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B050"/>
                </a:solidFill>
                <a:latin typeface="Arial" charset="0"/>
                <a:cs typeface="Arial" charset="0"/>
              </a:rPr>
              <a:t>Graph the inequality </a:t>
            </a:r>
            <a:r>
              <a:rPr lang="en-US" altLang="en-US" sz="2800" b="1" i="1" dirty="0">
                <a:solidFill>
                  <a:srgbClr val="00B050"/>
                </a:solidFill>
                <a:latin typeface="Arial" charset="0"/>
                <a:cs typeface="Arial" charset="0"/>
                <a:sym typeface="Symbol" pitchFamily="18" charset="2"/>
              </a:rPr>
              <a:t>x</a:t>
            </a:r>
            <a:r>
              <a:rPr lang="en-US" altLang="en-US" sz="2800" b="1" dirty="0">
                <a:solidFill>
                  <a:srgbClr val="00B050"/>
                </a:solidFill>
                <a:latin typeface="Arial" charset="0"/>
                <a:cs typeface="Arial" charset="0"/>
                <a:sym typeface="Symbol" pitchFamily="18" charset="2"/>
              </a:rPr>
              <a:t>  7:</a:t>
            </a:r>
            <a:endParaRPr lang="en-US" altLang="en-US" sz="2800" b="1" dirty="0">
              <a:solidFill>
                <a:srgbClr val="00B050"/>
              </a:solidFill>
              <a:latin typeface="Arial" charset="0"/>
              <a:cs typeface="Arial" charset="0"/>
            </a:endParaRPr>
          </a:p>
        </p:txBody>
      </p:sp>
      <p:sp>
        <p:nvSpPr>
          <p:cNvPr id="28676" name="Text Box 8"/>
          <p:cNvSpPr txBox="1">
            <a:spLocks noChangeArrowheads="1"/>
          </p:cNvSpPr>
          <p:nvPr/>
        </p:nvSpPr>
        <p:spPr bwMode="auto">
          <a:xfrm>
            <a:off x="2057400" y="5191780"/>
            <a:ext cx="51337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rgbClr val="00B050"/>
                </a:solidFill>
                <a:latin typeface="Arial" charset="0"/>
                <a:cs typeface="Arial" charset="0"/>
              </a:rPr>
              <a:t>Graph the inequality </a:t>
            </a:r>
            <a:r>
              <a:rPr lang="en-US" altLang="en-US" sz="2800" b="1" i="1" dirty="0">
                <a:solidFill>
                  <a:srgbClr val="00B050"/>
                </a:solidFill>
                <a:latin typeface="Arial" charset="0"/>
                <a:cs typeface="Arial" charset="0"/>
                <a:sym typeface="Symbol" pitchFamily="18" charset="2"/>
              </a:rPr>
              <a:t>x</a:t>
            </a:r>
            <a:r>
              <a:rPr lang="en-US" altLang="en-US" sz="2800" b="1" dirty="0">
                <a:solidFill>
                  <a:srgbClr val="00B050"/>
                </a:solidFill>
                <a:latin typeface="Arial" charset="0"/>
                <a:cs typeface="Arial" charset="0"/>
                <a:sym typeface="Symbol" pitchFamily="18" charset="2"/>
              </a:rPr>
              <a:t> &gt; – 4:</a:t>
            </a:r>
            <a:endParaRPr lang="en-US" altLang="en-US" sz="2800" b="1" dirty="0">
              <a:solidFill>
                <a:srgbClr val="00B05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936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  <p:bldP spid="286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ChangeArrowheads="1"/>
          </p:cNvSpPr>
          <p:nvPr/>
        </p:nvSpPr>
        <p:spPr bwMode="auto">
          <a:xfrm>
            <a:off x="304800" y="76200"/>
            <a:ext cx="8686800" cy="353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4000" b="1" i="1" dirty="0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Using graphs to figure out how to write a solution in </a:t>
            </a:r>
            <a:r>
              <a:rPr lang="en-US" sz="4000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interval notation</a:t>
            </a:r>
            <a:r>
              <a:rPr lang="en-US" sz="4000" b="1" dirty="0">
                <a:latin typeface="Times New Roman" pitchFamily="18" charset="0"/>
                <a:cs typeface="Arial" charset="0"/>
              </a:rPr>
              <a:t>: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839109"/>
              </p:ext>
            </p:extLst>
          </p:nvPr>
        </p:nvGraphicFramePr>
        <p:xfrm>
          <a:off x="533400" y="2590800"/>
          <a:ext cx="4154488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icrosoft Drawing 1.01" r:id="rId3" imgW="4154488" imgH="719138" progId="">
                  <p:embed/>
                </p:oleObj>
              </mc:Choice>
              <mc:Fallback>
                <p:oleObj name="Microsoft Drawing 1.01" r:id="rId3" imgW="4154488" imgH="719138" progId="">
                  <p:embed/>
                  <p:pic>
                    <p:nvPicPr>
                      <p:cNvPr id="10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590800"/>
                        <a:ext cx="4154488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1954576"/>
              </p:ext>
            </p:extLst>
          </p:nvPr>
        </p:nvGraphicFramePr>
        <p:xfrm>
          <a:off x="533400" y="3962400"/>
          <a:ext cx="46513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Microsoft Drawing 1.01" r:id="rId5" imgW="4651375" imgH="857250" progId="">
                  <p:embed/>
                </p:oleObj>
              </mc:Choice>
              <mc:Fallback>
                <p:oleObj name="Microsoft Drawing 1.01" r:id="rId5" imgW="4651375" imgH="857250" progId="">
                  <p:embed/>
                  <p:pic>
                    <p:nvPicPr>
                      <p:cNvPr id="10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962400"/>
                        <a:ext cx="46513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5513796" y="4013745"/>
            <a:ext cx="38100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sym typeface="Symbol" pitchFamily="18" charset="2"/>
              </a:rPr>
              <a:t>The inequality x &gt; -4 is expressed in </a:t>
            </a:r>
            <a:r>
              <a:rPr lang="en-US" sz="2800" b="1" dirty="0">
                <a:solidFill>
                  <a:srgbClr val="9900FF"/>
                </a:solidFill>
                <a:sym typeface="Symbol" pitchFamily="18" charset="2"/>
              </a:rPr>
              <a:t>interval notation</a:t>
            </a:r>
            <a:r>
              <a:rPr lang="en-US" sz="2800" dirty="0">
                <a:solidFill>
                  <a:prstClr val="black"/>
                </a:solidFill>
                <a:sym typeface="Symbol" pitchFamily="18" charset="2"/>
              </a:rPr>
              <a:t> as</a:t>
            </a:r>
            <a:r>
              <a:rPr lang="en-US" sz="2800" dirty="0">
                <a:solidFill>
                  <a:prstClr val="black"/>
                </a:solidFill>
              </a:rPr>
              <a:t> (-4, </a:t>
            </a:r>
            <a:r>
              <a:rPr lang="en-US" sz="2800" dirty="0">
                <a:solidFill>
                  <a:prstClr val="black"/>
                </a:solidFill>
                <a:sym typeface="Symbol" pitchFamily="18" charset="2"/>
              </a:rPr>
              <a:t>)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0" y="1600200"/>
            <a:ext cx="3657600" cy="2268161"/>
            <a:chOff x="3456" y="2496"/>
            <a:chExt cx="2304" cy="1315"/>
          </a:xfrm>
        </p:grpSpPr>
        <p:sp>
          <p:nvSpPr>
            <p:cNvPr id="20491" name="Text Box 7"/>
            <p:cNvSpPr txBox="1">
              <a:spLocks noChangeArrowheads="1"/>
            </p:cNvSpPr>
            <p:nvPr/>
          </p:nvSpPr>
          <p:spPr bwMode="auto">
            <a:xfrm>
              <a:off x="3456" y="3008"/>
              <a:ext cx="2304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prstClr val="black"/>
                  </a:solidFill>
                  <a:sym typeface="Symbol" pitchFamily="18" charset="2"/>
                </a:rPr>
                <a:t>The inequality x  7            is expressed in </a:t>
              </a:r>
              <a:r>
                <a:rPr lang="en-US" sz="2800" b="1" dirty="0">
                  <a:solidFill>
                    <a:srgbClr val="9900FF"/>
                  </a:solidFill>
                  <a:sym typeface="Symbol" pitchFamily="18" charset="2"/>
                </a:rPr>
                <a:t>interval notation</a:t>
              </a:r>
              <a:r>
                <a:rPr lang="en-US" sz="2800" dirty="0">
                  <a:solidFill>
                    <a:prstClr val="black"/>
                  </a:solidFill>
                  <a:sym typeface="Symbol" pitchFamily="18" charset="2"/>
                </a:rPr>
                <a:t> as</a:t>
              </a:r>
              <a:r>
                <a:rPr lang="en-US" sz="2800" dirty="0">
                  <a:solidFill>
                    <a:prstClr val="black"/>
                  </a:solidFill>
                </a:rPr>
                <a:t> (-</a:t>
              </a:r>
              <a:r>
                <a:rPr lang="en-US" sz="2800" dirty="0">
                  <a:solidFill>
                    <a:prstClr val="black"/>
                  </a:solidFill>
                  <a:sym typeface="Symbol" pitchFamily="18" charset="2"/>
                </a:rPr>
                <a:t>, 7]</a:t>
              </a:r>
            </a:p>
          </p:txBody>
        </p:sp>
        <p:sp>
          <p:nvSpPr>
            <p:cNvPr id="20492" name="Text Box 8"/>
            <p:cNvSpPr txBox="1">
              <a:spLocks noChangeArrowheads="1"/>
            </p:cNvSpPr>
            <p:nvPr/>
          </p:nvSpPr>
          <p:spPr bwMode="auto">
            <a:xfrm>
              <a:off x="3456" y="2496"/>
              <a:ext cx="116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sz="2800" i="1">
                <a:solidFill>
                  <a:srgbClr val="C0504D"/>
                </a:solidFill>
              </a:endParaRPr>
            </a:p>
          </p:txBody>
        </p:sp>
      </p:grp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0" y="3962400"/>
            <a:ext cx="614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black"/>
                </a:solidFill>
              </a:rPr>
              <a:t>-∞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2438400"/>
            <a:ext cx="614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black"/>
                </a:solidFill>
              </a:rPr>
              <a:t>-∞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105400" y="4006850"/>
            <a:ext cx="477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prstClr val="black"/>
                </a:solidFill>
              </a:rPr>
              <a:t>∞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648200" y="2482850"/>
            <a:ext cx="477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prstClr val="black"/>
                </a:solidFill>
              </a:rPr>
              <a:t>∞</a:t>
            </a:r>
          </a:p>
        </p:txBody>
      </p:sp>
    </p:spTree>
    <p:extLst>
      <p:ext uri="{BB962C8B-B14F-4D97-AF65-F5344CB8AC3E}">
        <p14:creationId xmlns:p14="http://schemas.microsoft.com/office/powerpoint/2010/main" val="33665790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sz="4000"/>
            </a:br>
            <a:br>
              <a:rPr lang="en-US" sz="4000"/>
            </a:br>
            <a:endParaRPr lang="en-US" sz="400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 </a:t>
            </a:r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/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04800" y="609600"/>
            <a:ext cx="8534400" cy="412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b="1" u="sng" dirty="0">
                <a:solidFill>
                  <a:srgbClr val="D02800"/>
                </a:solidFill>
              </a:rPr>
              <a:t>IMPORTANT</a:t>
            </a:r>
            <a:r>
              <a:rPr lang="en-US" sz="5400" b="1" dirty="0">
                <a:solidFill>
                  <a:srgbClr val="D02800"/>
                </a:solidFill>
              </a:rPr>
              <a:t>: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3200" b="1" dirty="0">
              <a:solidFill>
                <a:srgbClr val="D02800"/>
              </a:solidFill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00"/>
                </a:solidFill>
                <a:cs typeface="Times New Roman" pitchFamily="18" charset="0"/>
              </a:rPr>
              <a:t>In interval notation, ∞ and -∞ ALWAYS are enclosed by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00"/>
                </a:solidFill>
                <a:cs typeface="Times New Roman" pitchFamily="18" charset="0"/>
              </a:rPr>
              <a:t>a </a:t>
            </a:r>
            <a:r>
              <a:rPr lang="en-US" sz="4400" dirty="0">
                <a:solidFill>
                  <a:srgbClr val="D02800"/>
                </a:solidFill>
                <a:cs typeface="Times New Roman" pitchFamily="18" charset="0"/>
              </a:rPr>
              <a:t>(</a:t>
            </a:r>
            <a:r>
              <a:rPr lang="en-US" sz="4400" dirty="0">
                <a:solidFill>
                  <a:srgbClr val="000000"/>
                </a:solidFill>
                <a:cs typeface="Times New Roman" pitchFamily="18" charset="0"/>
              </a:rPr>
              <a:t>round bracket</a:t>
            </a:r>
            <a:r>
              <a:rPr lang="en-US" sz="4400" dirty="0">
                <a:solidFill>
                  <a:srgbClr val="D02800"/>
                </a:solidFill>
                <a:cs typeface="Times New Roman" pitchFamily="18" charset="0"/>
              </a:rPr>
              <a:t>)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400" dirty="0">
                <a:solidFill>
                  <a:srgbClr val="000000"/>
                </a:solidFill>
                <a:cs typeface="Times New Roman" pitchFamily="18" charset="0"/>
              </a:rPr>
              <a:t>NEVER by a </a:t>
            </a:r>
            <a:r>
              <a:rPr lang="en-US" sz="4400" dirty="0">
                <a:solidFill>
                  <a:srgbClr val="D02800"/>
                </a:solidFill>
                <a:cs typeface="Times New Roman" pitchFamily="18" charset="0"/>
              </a:rPr>
              <a:t>[</a:t>
            </a:r>
            <a:r>
              <a:rPr lang="en-US" sz="4400" dirty="0">
                <a:solidFill>
                  <a:srgbClr val="000000"/>
                </a:solidFill>
                <a:cs typeface="Times New Roman" pitchFamily="18" charset="0"/>
              </a:rPr>
              <a:t> square bracket</a:t>
            </a:r>
            <a:r>
              <a:rPr lang="en-US" sz="4400" dirty="0">
                <a:solidFill>
                  <a:srgbClr val="D02800"/>
                </a:solidFill>
                <a:cs typeface="Times New Roman" pitchFamily="18" charset="0"/>
              </a:rPr>
              <a:t>]</a:t>
            </a:r>
            <a:r>
              <a:rPr lang="en-US" sz="4400" dirty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28000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143000"/>
          </a:xfrm>
        </p:spPr>
        <p:txBody>
          <a:bodyPr/>
          <a:lstStyle/>
          <a:p>
            <a:r>
              <a:rPr lang="en-US" sz="3600" b="1"/>
              <a:t>Example from today’s homework: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3438"/>
            <a:ext cx="8305800" cy="602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5334000" y="6096000"/>
          <a:ext cx="9493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380835" imgH="203112" progId="">
                  <p:embed/>
                </p:oleObj>
              </mc:Choice>
              <mc:Fallback>
                <p:oleObj name="Equation" r:id="rId4" imgW="380835" imgH="203112" progId="">
                  <p:embed/>
                  <p:pic>
                    <p:nvPicPr>
                      <p:cNvPr id="737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6096000"/>
                        <a:ext cx="949325" cy="5064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9790271"/>
              </p:ext>
            </p:extLst>
          </p:nvPr>
        </p:nvGraphicFramePr>
        <p:xfrm>
          <a:off x="2209800" y="4511675"/>
          <a:ext cx="9906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406048" imgH="203024" progId="">
                  <p:embed/>
                </p:oleObj>
              </mc:Choice>
              <mc:Fallback>
                <p:oleObj name="Equation" r:id="rId6" imgW="406048" imgH="203024" progId="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11675"/>
                        <a:ext cx="990600" cy="4413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00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304800"/>
            <a:ext cx="8686800" cy="6172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buFontTx/>
              <a:buNone/>
            </a:pPr>
            <a:r>
              <a:rPr lang="en-US" sz="2800" b="1" i="1">
                <a:solidFill>
                  <a:schemeClr val="accent2"/>
                </a:solidFill>
                <a:latin typeface="Times New Roman" pitchFamily="18" charset="0"/>
              </a:rPr>
              <a:t>Addition property of inequality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z="2400">
                <a:latin typeface="Times New Roman" pitchFamily="18" charset="0"/>
              </a:rPr>
              <a:t>a&lt; b and  a + c &lt; b + c</a:t>
            </a:r>
            <a:r>
              <a:rPr lang="en-US" sz="2400">
                <a:solidFill>
                  <a:srgbClr val="D02800"/>
                </a:solidFill>
                <a:latin typeface="Times New Roman" pitchFamily="18" charset="0"/>
              </a:rPr>
              <a:t>  are equivalent inequalities.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>
              <a:solidFill>
                <a:srgbClr val="D02800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Times New Roman" pitchFamily="18" charset="0"/>
              </a:rPr>
              <a:t>Example:  2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≤ 4    and   2 + (-3) ≤ 4 + (-3)          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are equivalent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Clr>
                <a:schemeClr val="accent2"/>
              </a:buClr>
              <a:buFontTx/>
              <a:buNone/>
            </a:pPr>
            <a:r>
              <a:rPr lang="en-US" sz="2800" b="1" i="1">
                <a:solidFill>
                  <a:schemeClr val="accent2"/>
                </a:solidFill>
                <a:latin typeface="Times New Roman" pitchFamily="18" charset="0"/>
              </a:rPr>
              <a:t>Multiplication property of inequality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z="2400" b="1" i="1">
                <a:solidFill>
                  <a:srgbClr val="D02800"/>
                </a:solidFill>
                <a:latin typeface="Times New Roman" pitchFamily="18" charset="0"/>
              </a:rPr>
              <a:t>if c is</a:t>
            </a:r>
            <a:r>
              <a:rPr lang="en-US" sz="2400" b="1" i="1" u="sng">
                <a:solidFill>
                  <a:srgbClr val="D02800"/>
                </a:solidFill>
                <a:latin typeface="Times New Roman" pitchFamily="18" charset="0"/>
              </a:rPr>
              <a:t> </a:t>
            </a:r>
            <a:r>
              <a:rPr lang="en-US" sz="2400" b="1" i="1" u="sng">
                <a:solidFill>
                  <a:srgbClr val="FF0000"/>
                </a:solidFill>
                <a:latin typeface="Times New Roman" pitchFamily="18" charset="0"/>
              </a:rPr>
              <a:t>positive</a:t>
            </a:r>
            <a:r>
              <a:rPr lang="en-US" sz="2400" b="1" i="1">
                <a:solidFill>
                  <a:srgbClr val="D02800"/>
                </a:solidFill>
                <a:latin typeface="Times New Roman" pitchFamily="18" charset="0"/>
              </a:rPr>
              <a:t>, then: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Times New Roman" pitchFamily="18" charset="0"/>
              </a:rPr>
              <a:t>    a&lt; b and  ac &lt; bc  are </a:t>
            </a:r>
            <a:r>
              <a:rPr lang="en-US" sz="2400">
                <a:solidFill>
                  <a:srgbClr val="D02800"/>
                </a:solidFill>
                <a:latin typeface="Times New Roman" pitchFamily="18" charset="0"/>
              </a:rPr>
              <a:t>equivalent inequalities,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Times New Roman" pitchFamily="18" charset="0"/>
              </a:rPr>
              <a:t> Example:  3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≥ 1 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(multiply both sides by 2);  so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   6 ≥ 2 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 is equivalent.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endParaRPr lang="en-US" sz="240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z="2400" b="1" i="1">
                <a:solidFill>
                  <a:srgbClr val="D02800"/>
                </a:solidFill>
                <a:latin typeface="Times New Roman" pitchFamily="18" charset="0"/>
              </a:rPr>
              <a:t>if c is</a:t>
            </a:r>
            <a:r>
              <a:rPr lang="en-US" sz="2400" b="1" i="1" u="sng">
                <a:solidFill>
                  <a:srgbClr val="D02800"/>
                </a:solidFill>
                <a:latin typeface="Times New Roman" pitchFamily="18" charset="0"/>
              </a:rPr>
              <a:t> </a:t>
            </a:r>
            <a:r>
              <a:rPr lang="en-US" sz="2400" b="1" i="1" u="sng">
                <a:solidFill>
                  <a:srgbClr val="FF0000"/>
                </a:solidFill>
                <a:latin typeface="Times New Roman" pitchFamily="18" charset="0"/>
              </a:rPr>
              <a:t>negative</a:t>
            </a:r>
            <a:r>
              <a:rPr lang="en-US" sz="2400" b="1" i="1">
                <a:solidFill>
                  <a:srgbClr val="D02800"/>
                </a:solidFill>
                <a:latin typeface="Times New Roman" pitchFamily="18" charset="0"/>
              </a:rPr>
              <a:t>, then: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Times New Roman" pitchFamily="18" charset="0"/>
              </a:rPr>
              <a:t>    a&lt; b and  ac &gt; bc  are </a:t>
            </a:r>
            <a:r>
              <a:rPr lang="en-US" sz="2400">
                <a:solidFill>
                  <a:srgbClr val="D02800"/>
                </a:solidFill>
                <a:latin typeface="Times New Roman" pitchFamily="18" charset="0"/>
              </a:rPr>
              <a:t>equivalent inequalities,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>
                <a:latin typeface="Times New Roman" pitchFamily="18" charset="0"/>
              </a:rPr>
              <a:t> Example:   3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≥ 1 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(multiply both sides by -2);  so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   -6 ≤ -2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 is equivalent.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i="1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976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52400"/>
            <a:ext cx="8534400" cy="6477000"/>
          </a:xfrm>
        </p:spPr>
        <p:txBody>
          <a:bodyPr/>
          <a:lstStyle/>
          <a:p>
            <a:pPr marL="609600" indent="-609600" eaLnBrk="1" hangingPunct="1">
              <a:buClr>
                <a:schemeClr val="accent2"/>
              </a:buClr>
              <a:buFontTx/>
              <a:buNone/>
            </a:pP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Solving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 linear inequalities in one variable</a:t>
            </a:r>
          </a:p>
          <a:p>
            <a:pPr marL="990600" lvl="1" indent="-533400" eaLnBrk="1" hangingPunct="1">
              <a:buClr>
                <a:srgbClr val="422100"/>
              </a:buClr>
              <a:buFont typeface="Wingdings" pitchFamily="2" charset="2"/>
              <a:buAutoNum type="arabicParenR"/>
            </a:pPr>
            <a:r>
              <a:rPr lang="en-US" dirty="0">
                <a:latin typeface="Times New Roman" pitchFamily="18" charset="0"/>
              </a:rPr>
              <a:t>Multiply by LCD to clear fractions. Make sure to distribute to each term.</a:t>
            </a:r>
          </a:p>
          <a:p>
            <a:pPr marL="990600" lvl="1" indent="-533400" eaLnBrk="1" hangingPunct="1">
              <a:buClr>
                <a:srgbClr val="422100"/>
              </a:buClr>
              <a:buFont typeface="Wingdings" pitchFamily="2" charset="2"/>
              <a:buAutoNum type="arabicParenR"/>
            </a:pPr>
            <a:r>
              <a:rPr lang="en-US" dirty="0">
                <a:latin typeface="Times New Roman" pitchFamily="18" charset="0"/>
              </a:rPr>
              <a:t>Use the distributive property (parentheses).</a:t>
            </a:r>
          </a:p>
          <a:p>
            <a:pPr marL="990600" lvl="1" indent="-533400" eaLnBrk="1" hangingPunct="1">
              <a:buClr>
                <a:srgbClr val="422100"/>
              </a:buClr>
              <a:buFont typeface="Wingdings" pitchFamily="2" charset="2"/>
              <a:buAutoNum type="arabicParenR"/>
            </a:pPr>
            <a:r>
              <a:rPr lang="en-US" dirty="0">
                <a:latin typeface="Times New Roman" pitchFamily="18" charset="0"/>
              </a:rPr>
              <a:t>Simplify each side of the inequality.</a:t>
            </a:r>
          </a:p>
          <a:p>
            <a:pPr marL="990600" lvl="1" indent="-533400" eaLnBrk="1" hangingPunct="1">
              <a:buClr>
                <a:srgbClr val="422100"/>
              </a:buClr>
              <a:buFont typeface="Wingdings" pitchFamily="2" charset="2"/>
              <a:buAutoNum type="arabicParenR"/>
            </a:pPr>
            <a:r>
              <a:rPr lang="en-US" dirty="0">
                <a:latin typeface="Times New Roman" pitchFamily="18" charset="0"/>
              </a:rPr>
              <a:t>Get all variable terms on one side and numbers on the other side of  inequality (addition property of inequality).</a:t>
            </a:r>
          </a:p>
          <a:p>
            <a:pPr marL="990600" lvl="1" indent="-533400" eaLnBrk="1" hangingPunct="1">
              <a:buClr>
                <a:srgbClr val="422100"/>
              </a:buClr>
              <a:buFont typeface="Wingdings" pitchFamily="2" charset="2"/>
              <a:buAutoNum type="arabicParenR"/>
            </a:pPr>
            <a:r>
              <a:rPr lang="en-US" dirty="0">
                <a:latin typeface="Times New Roman" pitchFamily="18" charset="0"/>
              </a:rPr>
              <a:t>Isolate variable by dividing both sides by the number in front of the variable (multiplication property of inequality).</a:t>
            </a:r>
          </a:p>
          <a:p>
            <a:pPr marL="990600" lvl="1" indent="-533400" eaLnBrk="1" hangingPunct="1">
              <a:buClr>
                <a:srgbClr val="422100"/>
              </a:buClr>
              <a:buFont typeface="Wingdings" pitchFamily="2" charset="2"/>
              <a:buAutoNum type="arabicParenR"/>
            </a:pP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Do not forget to change the direction of the inequality sign if you multiply or divide both sides by a negative number.</a:t>
            </a:r>
          </a:p>
        </p:txBody>
      </p:sp>
    </p:spTree>
    <p:extLst>
      <p:ext uri="{BB962C8B-B14F-4D97-AF65-F5344CB8AC3E}">
        <p14:creationId xmlns:p14="http://schemas.microsoft.com/office/powerpoint/2010/main" val="2490877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22860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4000">
                <a:latin typeface="Times New Roman" pitchFamily="18" charset="0"/>
              </a:rPr>
              <a:t>Don’t forget that if both sides of an inequality are multiplied or divided by a negative number, </a:t>
            </a:r>
            <a:r>
              <a:rPr lang="en-US" sz="4000">
                <a:solidFill>
                  <a:srgbClr val="D02800"/>
                </a:solidFill>
                <a:latin typeface="Times New Roman" pitchFamily="18" charset="0"/>
              </a:rPr>
              <a:t>the direction of the inequality sign </a:t>
            </a:r>
            <a:r>
              <a:rPr lang="en-US" sz="4000" b="1">
                <a:solidFill>
                  <a:srgbClr val="D02800"/>
                </a:solidFill>
                <a:latin typeface="Times New Roman" pitchFamily="18" charset="0"/>
              </a:rPr>
              <a:t>MUST BE REVERSED.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09600" y="609600"/>
            <a:ext cx="5334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4000">
                <a:solidFill>
                  <a:srgbClr val="D02800"/>
                </a:solidFill>
              </a:rPr>
              <a:t> </a:t>
            </a:r>
          </a:p>
        </p:txBody>
      </p:sp>
      <p:sp>
        <p:nvSpPr>
          <p:cNvPr id="26628" name="WordArt 4"/>
          <p:cNvSpPr>
            <a:spLocks noChangeArrowheads="1" noChangeShapeType="1" noTextEdit="1"/>
          </p:cNvSpPr>
          <p:nvPr/>
        </p:nvSpPr>
        <p:spPr bwMode="auto">
          <a:xfrm rot="-1005165">
            <a:off x="533400" y="457200"/>
            <a:ext cx="29718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32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96000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  <a:cs typeface="Arial" charset="0"/>
              </a:rPr>
              <a:t>Caution: </a:t>
            </a:r>
          </a:p>
        </p:txBody>
      </p:sp>
    </p:spTree>
    <p:extLst>
      <p:ext uri="{BB962C8B-B14F-4D97-AF65-F5344CB8AC3E}">
        <p14:creationId xmlns:p14="http://schemas.microsoft.com/office/powerpoint/2010/main" val="345198054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Offic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5674</TotalTime>
  <Words>1353</Words>
  <Application>Microsoft Office PowerPoint</Application>
  <PresentationFormat>On-screen Show (4:3)</PresentationFormat>
  <Paragraphs>147</Paragraphs>
  <Slides>23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42" baseType="lpstr">
      <vt:lpstr>ＭＳ Ｐゴシック</vt:lpstr>
      <vt:lpstr>Arial</vt:lpstr>
      <vt:lpstr>Arial Black</vt:lpstr>
      <vt:lpstr>Arial Narrow</vt:lpstr>
      <vt:lpstr>Calibri</vt:lpstr>
      <vt:lpstr>Symbol</vt:lpstr>
      <vt:lpstr>Times New Roman</vt:lpstr>
      <vt:lpstr>Wingdings</vt:lpstr>
      <vt:lpstr>2_Office Theme</vt:lpstr>
      <vt:lpstr>Martin Gay</vt:lpstr>
      <vt:lpstr>1_Martin Gay</vt:lpstr>
      <vt:lpstr>2_Martin Gay</vt:lpstr>
      <vt:lpstr>3_Martin Gay</vt:lpstr>
      <vt:lpstr>1_Office Theme</vt:lpstr>
      <vt:lpstr>3_Office Theme</vt:lpstr>
      <vt:lpstr>Default Design</vt:lpstr>
      <vt:lpstr>4_Martin Gay</vt:lpstr>
      <vt:lpstr>Microsoft Drawing 1.01</vt:lpstr>
      <vt:lpstr>Equation</vt:lpstr>
      <vt:lpstr>PowerPoint Presentation</vt:lpstr>
      <vt:lpstr>Linear Inequalities</vt:lpstr>
      <vt:lpstr>PowerPoint Presentation</vt:lpstr>
      <vt:lpstr>PowerPoint Presentation</vt:lpstr>
      <vt:lpstr>  </vt:lpstr>
      <vt:lpstr>Example from today’s homework:</vt:lpstr>
      <vt:lpstr>PowerPoint Presentation</vt:lpstr>
      <vt:lpstr>PowerPoint Presentation</vt:lpstr>
      <vt:lpstr>PowerPoint Presentation</vt:lpstr>
      <vt:lpstr>PowerPoint Presentation</vt:lpstr>
      <vt:lpstr> </vt:lpstr>
      <vt:lpstr>Example from today’s homework:</vt:lpstr>
      <vt:lpstr> </vt:lpstr>
      <vt:lpstr>PowerPoint Presentation</vt:lpstr>
      <vt:lpstr>Interval Notation for Compound Inequalities:</vt:lpstr>
      <vt:lpstr>Example from today’s homework:</vt:lpstr>
      <vt:lpstr>Example</vt:lpstr>
      <vt:lpstr>PowerPoint Presentation</vt:lpstr>
      <vt:lpstr>PowerPoint Presentation</vt:lpstr>
      <vt:lpstr>PowerPoint Presentation</vt:lpstr>
      <vt:lpstr>  </vt:lpstr>
      <vt:lpstr>Next class: Review for Test 1</vt:lpstr>
      <vt:lpstr>Test 1 :</vt:lpstr>
    </vt:vector>
  </TitlesOfParts>
  <Company>University of Wisconsin -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open your laptops, log in to the MyMathLab course web site, and open Daily Quiz 2.</dc:title>
  <dc:creator>Foley, Jeanne</dc:creator>
  <cp:lastModifiedBy>Skorczewski, Tyler</cp:lastModifiedBy>
  <cp:revision>131</cp:revision>
  <dcterms:created xsi:type="dcterms:W3CDTF">2013-08-26T02:26:37Z</dcterms:created>
  <dcterms:modified xsi:type="dcterms:W3CDTF">2018-06-07T20:15:21Z</dcterms:modified>
</cp:coreProperties>
</file>