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813" r:id="rId2"/>
    <p:sldMasterId id="2147483884" r:id="rId3"/>
  </p:sldMasterIdLst>
  <p:notesMasterIdLst>
    <p:notesMasterId r:id="rId22"/>
  </p:notesMasterIdLst>
  <p:handoutMasterIdLst>
    <p:handoutMasterId r:id="rId23"/>
  </p:handoutMasterIdLst>
  <p:sldIdLst>
    <p:sldId id="380" r:id="rId4"/>
    <p:sldId id="420" r:id="rId5"/>
    <p:sldId id="369" r:id="rId6"/>
    <p:sldId id="376" r:id="rId7"/>
    <p:sldId id="422" r:id="rId8"/>
    <p:sldId id="285" r:id="rId9"/>
    <p:sldId id="414" r:id="rId10"/>
    <p:sldId id="388" r:id="rId11"/>
    <p:sldId id="288" r:id="rId12"/>
    <p:sldId id="289" r:id="rId13"/>
    <p:sldId id="290" r:id="rId14"/>
    <p:sldId id="415" r:id="rId15"/>
    <p:sldId id="424" r:id="rId16"/>
    <p:sldId id="425" r:id="rId17"/>
    <p:sldId id="416" r:id="rId18"/>
    <p:sldId id="417" r:id="rId19"/>
    <p:sldId id="418" r:id="rId20"/>
    <p:sldId id="419" r:id="rId21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9B10F"/>
    <a:srgbClr val="FF0000"/>
    <a:srgbClr val="FF8989"/>
    <a:srgbClr val="CFB073"/>
    <a:srgbClr val="666600"/>
    <a:srgbClr val="00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8" autoAdjust="0"/>
    <p:restoredTop sz="94711" autoAdjust="0"/>
  </p:normalViewPr>
  <p:slideViewPr>
    <p:cSldViewPr snapToGrid="0">
      <p:cViewPr varScale="1">
        <p:scale>
          <a:sx n="87" d="100"/>
          <a:sy n="87" d="100"/>
        </p:scale>
        <p:origin x="14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0F83BB1A-E304-42C6-B8E4-DA1D402C1EFA}"/>
    <pc:docChg chg="delSld delMainMaster">
      <pc:chgData name="Skorczewski, Tyler" userId="51e037cb-caff-4c31-880d-f686087de38b" providerId="ADAL" clId="{0F83BB1A-E304-42C6-B8E4-DA1D402C1EFA}" dt="2018-06-07T20:52:31.065" v="25" actId="2696"/>
      <pc:docMkLst>
        <pc:docMk/>
      </pc:docMkLst>
      <pc:sldChg chg="del">
        <pc:chgData name="Skorczewski, Tyler" userId="51e037cb-caff-4c31-880d-f686087de38b" providerId="ADAL" clId="{0F83BB1A-E304-42C6-B8E4-DA1D402C1EFA}" dt="2018-06-07T20:51:45.536" v="0" actId="2696"/>
        <pc:sldMkLst>
          <pc:docMk/>
          <pc:sldMk cId="3484931963" sldId="403"/>
        </pc:sldMkLst>
      </pc:sldChg>
      <pc:sldChg chg="del">
        <pc:chgData name="Skorczewski, Tyler" userId="51e037cb-caff-4c31-880d-f686087de38b" providerId="ADAL" clId="{0F83BB1A-E304-42C6-B8E4-DA1D402C1EFA}" dt="2018-06-07T20:52:31.042" v="13" actId="2696"/>
        <pc:sldMkLst>
          <pc:docMk/>
          <pc:sldMk cId="2086425819" sldId="406"/>
        </pc:sldMkLst>
      </pc:sldChg>
      <pc:sldMasterChg chg="del delSldLayout">
        <pc:chgData name="Skorczewski, Tyler" userId="51e037cb-caff-4c31-880d-f686087de38b" providerId="ADAL" clId="{0F83BB1A-E304-42C6-B8E4-DA1D402C1EFA}" dt="2018-06-07T20:51:45.549" v="12" actId="2696"/>
        <pc:sldMasterMkLst>
          <pc:docMk/>
          <pc:sldMasterMk cId="2601013088" sldId="2147483848"/>
        </pc:sldMasterMkLst>
        <pc:sldLayoutChg chg="del">
          <pc:chgData name="Skorczewski, Tyler" userId="51e037cb-caff-4c31-880d-f686087de38b" providerId="ADAL" clId="{0F83BB1A-E304-42C6-B8E4-DA1D402C1EFA}" dt="2018-06-07T20:51:45.541" v="1" actId="2696"/>
          <pc:sldLayoutMkLst>
            <pc:docMk/>
            <pc:sldMasterMk cId="2601013088" sldId="2147483848"/>
            <pc:sldLayoutMk cId="3095393962" sldId="2147483849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1" v="2" actId="2696"/>
          <pc:sldLayoutMkLst>
            <pc:docMk/>
            <pc:sldMasterMk cId="2601013088" sldId="2147483848"/>
            <pc:sldLayoutMk cId="3116323942" sldId="2147483850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2" v="3" actId="2696"/>
          <pc:sldLayoutMkLst>
            <pc:docMk/>
            <pc:sldMasterMk cId="2601013088" sldId="2147483848"/>
            <pc:sldLayoutMk cId="165899850" sldId="2147483851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3" v="4" actId="2696"/>
          <pc:sldLayoutMkLst>
            <pc:docMk/>
            <pc:sldMasterMk cId="2601013088" sldId="2147483848"/>
            <pc:sldLayoutMk cId="1222826114" sldId="2147483852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4" v="5" actId="2696"/>
          <pc:sldLayoutMkLst>
            <pc:docMk/>
            <pc:sldMasterMk cId="2601013088" sldId="2147483848"/>
            <pc:sldLayoutMk cId="531251413" sldId="2147483853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5" v="6" actId="2696"/>
          <pc:sldLayoutMkLst>
            <pc:docMk/>
            <pc:sldMasterMk cId="2601013088" sldId="2147483848"/>
            <pc:sldLayoutMk cId="372822707" sldId="2147483854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5" v="7" actId="2696"/>
          <pc:sldLayoutMkLst>
            <pc:docMk/>
            <pc:sldMasterMk cId="2601013088" sldId="2147483848"/>
            <pc:sldLayoutMk cId="3123053998" sldId="2147483855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6" v="8" actId="2696"/>
          <pc:sldLayoutMkLst>
            <pc:docMk/>
            <pc:sldMasterMk cId="2601013088" sldId="2147483848"/>
            <pc:sldLayoutMk cId="1007775592" sldId="2147483856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6" v="9" actId="2696"/>
          <pc:sldLayoutMkLst>
            <pc:docMk/>
            <pc:sldMasterMk cId="2601013088" sldId="2147483848"/>
            <pc:sldLayoutMk cId="2295217742" sldId="2147483857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8" v="10" actId="2696"/>
          <pc:sldLayoutMkLst>
            <pc:docMk/>
            <pc:sldMasterMk cId="2601013088" sldId="2147483848"/>
            <pc:sldLayoutMk cId="2395976340" sldId="2147483858"/>
          </pc:sldLayoutMkLst>
        </pc:sldLayoutChg>
        <pc:sldLayoutChg chg="del">
          <pc:chgData name="Skorczewski, Tyler" userId="51e037cb-caff-4c31-880d-f686087de38b" providerId="ADAL" clId="{0F83BB1A-E304-42C6-B8E4-DA1D402C1EFA}" dt="2018-06-07T20:51:45.548" v="11" actId="2696"/>
          <pc:sldLayoutMkLst>
            <pc:docMk/>
            <pc:sldMasterMk cId="2601013088" sldId="2147483848"/>
            <pc:sldLayoutMk cId="3214014790" sldId="2147483859"/>
          </pc:sldLayoutMkLst>
        </pc:sldLayoutChg>
      </pc:sldMasterChg>
      <pc:sldMasterChg chg="del delSldLayout">
        <pc:chgData name="Skorczewski, Tyler" userId="51e037cb-caff-4c31-880d-f686087de38b" providerId="ADAL" clId="{0F83BB1A-E304-42C6-B8E4-DA1D402C1EFA}" dt="2018-06-07T20:52:31.065" v="25" actId="2696"/>
        <pc:sldMasterMkLst>
          <pc:docMk/>
          <pc:sldMasterMk cId="3358841821" sldId="2147483872"/>
        </pc:sldMasterMkLst>
        <pc:sldLayoutChg chg="del">
          <pc:chgData name="Skorczewski, Tyler" userId="51e037cb-caff-4c31-880d-f686087de38b" providerId="ADAL" clId="{0F83BB1A-E304-42C6-B8E4-DA1D402C1EFA}" dt="2018-06-07T20:52:31.045" v="14" actId="2696"/>
          <pc:sldLayoutMkLst>
            <pc:docMk/>
            <pc:sldMasterMk cId="3358841821" sldId="2147483872"/>
            <pc:sldLayoutMk cId="3306551914" sldId="2147483873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49" v="15" actId="2696"/>
          <pc:sldLayoutMkLst>
            <pc:docMk/>
            <pc:sldMasterMk cId="3358841821" sldId="2147483872"/>
            <pc:sldLayoutMk cId="3214938285" sldId="2147483874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0" v="16" actId="2696"/>
          <pc:sldLayoutMkLst>
            <pc:docMk/>
            <pc:sldMasterMk cId="3358841821" sldId="2147483872"/>
            <pc:sldLayoutMk cId="3202071250" sldId="2147483875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2" v="17" actId="2696"/>
          <pc:sldLayoutMkLst>
            <pc:docMk/>
            <pc:sldMasterMk cId="3358841821" sldId="2147483872"/>
            <pc:sldLayoutMk cId="1525406317" sldId="2147483876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4" v="18" actId="2696"/>
          <pc:sldLayoutMkLst>
            <pc:docMk/>
            <pc:sldMasterMk cId="3358841821" sldId="2147483872"/>
            <pc:sldLayoutMk cId="2003608462" sldId="2147483877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6" v="19" actId="2696"/>
          <pc:sldLayoutMkLst>
            <pc:docMk/>
            <pc:sldMasterMk cId="3358841821" sldId="2147483872"/>
            <pc:sldLayoutMk cId="2000244907" sldId="2147483878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7" v="20" actId="2696"/>
          <pc:sldLayoutMkLst>
            <pc:docMk/>
            <pc:sldMasterMk cId="3358841821" sldId="2147483872"/>
            <pc:sldLayoutMk cId="207500661" sldId="2147483879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8" v="21" actId="2696"/>
          <pc:sldLayoutMkLst>
            <pc:docMk/>
            <pc:sldMasterMk cId="3358841821" sldId="2147483872"/>
            <pc:sldLayoutMk cId="1671476130" sldId="2147483880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59" v="22" actId="2696"/>
          <pc:sldLayoutMkLst>
            <pc:docMk/>
            <pc:sldMasterMk cId="3358841821" sldId="2147483872"/>
            <pc:sldLayoutMk cId="434034736" sldId="2147483881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64" v="23" actId="2696"/>
          <pc:sldLayoutMkLst>
            <pc:docMk/>
            <pc:sldMasterMk cId="3358841821" sldId="2147483872"/>
            <pc:sldLayoutMk cId="3761286486" sldId="2147483882"/>
          </pc:sldLayoutMkLst>
        </pc:sldLayoutChg>
        <pc:sldLayoutChg chg="del">
          <pc:chgData name="Skorczewski, Tyler" userId="51e037cb-caff-4c31-880d-f686087de38b" providerId="ADAL" clId="{0F83BB1A-E304-42C6-B8E4-DA1D402C1EFA}" dt="2018-06-07T20:52:31.065" v="24" actId="2696"/>
          <pc:sldLayoutMkLst>
            <pc:docMk/>
            <pc:sldMasterMk cId="3358841821" sldId="2147483872"/>
            <pc:sldLayoutMk cId="2747982662" sldId="21474838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4345729-01BF-4414-8D07-CC688C946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4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257550"/>
            <a:ext cx="7435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3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C94603C-7CF5-4782-A1C7-E04C7BEF4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9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67804E-E3B0-4995-A6A0-2232A3D179CA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9AF6CF-F521-42B5-9E0D-13482E81CF09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7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7DBB06-A80D-4BDC-9F19-FDD17FFE8273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12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437C925-B02D-4E6F-88BA-5834EBDC952A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CD8BD-3F7E-4D50-8533-59F1DAD6D4D0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16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BCC002-5FA0-417D-88E5-EB303414A787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17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15699B-9CC6-4C83-968B-020A5ECDB4BE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18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F1430-E786-43B0-9A9C-9ED2F8993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E1C84-ABBC-48EE-A0C9-C509B2FA3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5601A-762D-4C07-A848-3E703EA53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06413-6C13-4C57-9316-68BBB9DDE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AB030-0D84-4A08-9F38-9C09BA73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44953-680C-4F8C-B694-77C4435E2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CDCB-ED7C-442B-912E-418D1914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E5EEE-DF73-40B6-8617-8CC68FF31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97E1-8C23-42FA-AD11-5C0BF27EC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14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E6794-C756-4D89-9B37-F2563847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6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05AEC-D02E-42ED-B08C-1390EFF6B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3083-8E21-4B6E-AAB7-25B5AA76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4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19342-B2BA-4837-A40D-27AD1ABB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8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58089-CDCC-4190-82C3-7F8D5062B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8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EF79-C4BB-4777-B9C3-9BBF36F3D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4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248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528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570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493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91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DEB0A-CF41-4497-8478-6EDAFB73A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5FD2-9FD8-458F-BD43-7DB2B6403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50DC-BE35-4B73-828E-94EAF94B3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E253-A6DB-4762-B15B-9CAD49CD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A52A-D206-43A4-AE1D-F03D52861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8F28-109F-4A12-B313-FCC2831E6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8C18-21F9-41ED-813A-A285A53DE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C728DD3-6DB9-453B-A94E-B0E0A9B1E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9D954CB-AD9F-44F4-B059-1D000C8D7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627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5800" y="1560513"/>
            <a:ext cx="7772400" cy="1003300"/>
          </a:xfrm>
        </p:spPr>
        <p:txBody>
          <a:bodyPr/>
          <a:lstStyle/>
          <a:p>
            <a:pPr eaLnBrk="1" hangingPunct="1"/>
            <a:r>
              <a:rPr lang="en-US" sz="6000" b="1"/>
              <a:t>Section 3.1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381125" y="2927350"/>
            <a:ext cx="6400800" cy="1752600"/>
          </a:xfrm>
        </p:spPr>
        <p:txBody>
          <a:bodyPr/>
          <a:lstStyle/>
          <a:p>
            <a:pPr eaLnBrk="1" hangingPunct="1"/>
            <a:r>
              <a:rPr lang="en-US" sz="5400" b="1" dirty="0">
                <a:solidFill>
                  <a:srgbClr val="3333FF"/>
                </a:solidFill>
              </a:rPr>
              <a:t>Graphing With       Two Variables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520700" y="381000"/>
            <a:ext cx="1905000" cy="762000"/>
            <a:chOff x="192" y="240"/>
            <a:chExt cx="1200" cy="480"/>
          </a:xfrm>
        </p:grpSpPr>
        <p:sp>
          <p:nvSpPr>
            <p:cNvPr id="1639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458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Determine whether (3, -2) is a solution of 2</a:t>
            </a:r>
            <a:r>
              <a:rPr lang="en-US" sz="2800" i="1"/>
              <a:t>x</a:t>
            </a:r>
            <a:r>
              <a:rPr lang="en-US" sz="2800"/>
              <a:t> + 5</a:t>
            </a:r>
            <a:r>
              <a:rPr lang="en-US" sz="2800" i="1"/>
              <a:t>y</a:t>
            </a:r>
            <a:r>
              <a:rPr lang="en-US" sz="2800"/>
              <a:t> = -4.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	Let </a:t>
            </a:r>
            <a:r>
              <a:rPr lang="en-US" sz="2800" i="1"/>
              <a:t>x</a:t>
            </a:r>
            <a:r>
              <a:rPr lang="en-US" sz="2800"/>
              <a:t> = 3 and </a:t>
            </a:r>
            <a:r>
              <a:rPr lang="en-US" sz="2800" i="1"/>
              <a:t>y</a:t>
            </a:r>
            <a:r>
              <a:rPr lang="en-US" sz="2800"/>
              <a:t> = -2 in the equation.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319213" y="2663825"/>
            <a:ext cx="7399337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800"/>
              <a:t>   2</a:t>
            </a:r>
            <a:r>
              <a:rPr lang="en-US" sz="2800" i="1"/>
              <a:t>x</a:t>
            </a:r>
            <a:r>
              <a:rPr lang="en-US" sz="2800"/>
              <a:t> + 5</a:t>
            </a:r>
            <a:r>
              <a:rPr lang="en-US" sz="2800" i="1"/>
              <a:t>y</a:t>
            </a:r>
            <a:r>
              <a:rPr lang="en-US" sz="2800"/>
              <a:t> = -4   </a:t>
            </a:r>
          </a:p>
          <a:p>
            <a:pPr eaLnBrk="1" hangingPunct="1">
              <a:spcBef>
                <a:spcPts val="600"/>
              </a:spcBef>
            </a:pPr>
            <a:r>
              <a:rPr lang="en-US" sz="2800">
                <a:solidFill>
                  <a:schemeClr val="tx2"/>
                </a:solidFill>
                <a:cs typeface="Times New Roman" pitchFamily="18" charset="0"/>
              </a:rPr>
              <a:t>      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(now replace </a:t>
            </a:r>
            <a:r>
              <a:rPr lang="en-US" b="1" i="1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with 3 and </a:t>
            </a:r>
            <a:r>
              <a:rPr lang="en-US" b="1" i="1">
                <a:solidFill>
                  <a:schemeClr val="tx2"/>
                </a:solidFill>
                <a:cs typeface="Times New Roman" pitchFamily="18" charset="0"/>
              </a:rPr>
              <a:t>y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with –2):</a:t>
            </a:r>
            <a:endParaRPr lang="en-US"/>
          </a:p>
          <a:p>
            <a:pPr eaLnBrk="1" hangingPunct="1">
              <a:spcBef>
                <a:spcPts val="600"/>
              </a:spcBef>
            </a:pPr>
            <a:r>
              <a:rPr lang="en-US" sz="2800"/>
              <a:t>2(3) </a:t>
            </a:r>
            <a:r>
              <a:rPr lang="en-US" sz="2800">
                <a:cs typeface="Times New Roman" pitchFamily="18" charset="0"/>
              </a:rPr>
              <a:t>+ 5(-2) = -4    </a:t>
            </a:r>
          </a:p>
          <a:p>
            <a:pPr eaLnBrk="1" hangingPunct="1">
              <a:spcBef>
                <a:spcPts val="600"/>
              </a:spcBef>
            </a:pPr>
            <a:r>
              <a:rPr lang="en-US" sz="2800">
                <a:solidFill>
                  <a:schemeClr val="tx2"/>
                </a:solidFill>
                <a:cs typeface="Times New Roman" pitchFamily="18" charset="0"/>
              </a:rPr>
              <a:t>       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(now compute the products):</a:t>
            </a:r>
          </a:p>
          <a:p>
            <a:pPr eaLnBrk="1" hangingPunct="1">
              <a:spcBef>
                <a:spcPts val="600"/>
              </a:spcBef>
            </a:pPr>
            <a:r>
              <a:rPr lang="en-US" sz="2800">
                <a:cs typeface="Times New Roman" pitchFamily="18" charset="0"/>
              </a:rPr>
              <a:t>  6 + -10 = -4</a:t>
            </a:r>
          </a:p>
          <a:p>
            <a:pPr eaLnBrk="1" hangingPunct="1">
              <a:spcBef>
                <a:spcPts val="600"/>
              </a:spcBef>
            </a:pPr>
            <a:r>
              <a:rPr lang="en-US" sz="2800">
                <a:cs typeface="Times New Roman" pitchFamily="18" charset="0"/>
              </a:rPr>
              <a:t>       -4  =   -4       </a:t>
            </a:r>
          </a:p>
          <a:p>
            <a:pPr eaLnBrk="1" hangingPunct="1">
              <a:spcBef>
                <a:spcPts val="600"/>
              </a:spcBef>
            </a:pPr>
            <a:r>
              <a:rPr lang="en-US" sz="2800">
                <a:cs typeface="Times New Roman" pitchFamily="18" charset="0"/>
              </a:rPr>
              <a:t>           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(True)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162050" y="6219825"/>
            <a:ext cx="570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So (3, -2) </a:t>
            </a:r>
            <a:r>
              <a:rPr lang="en-US" sz="2800" b="1" u="sng">
                <a:solidFill>
                  <a:schemeClr val="accent2"/>
                </a:solidFill>
              </a:rPr>
              <a:t>is</a:t>
            </a:r>
            <a:r>
              <a:rPr lang="en-US" sz="2800"/>
              <a:t> a solution of 2</a:t>
            </a:r>
            <a:r>
              <a:rPr lang="en-US" sz="2800" i="1"/>
              <a:t>x</a:t>
            </a:r>
            <a:r>
              <a:rPr lang="en-US" sz="2800"/>
              <a:t> + 5</a:t>
            </a:r>
            <a:r>
              <a:rPr lang="en-US" sz="2800" i="1"/>
              <a:t>y</a:t>
            </a:r>
            <a:r>
              <a:rPr lang="en-US" sz="2800"/>
              <a:t> = -4.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17414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458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Determine whether (-1, 6) is a solution of 3</a:t>
            </a:r>
            <a:r>
              <a:rPr lang="en-US" sz="2800" i="1"/>
              <a:t>x</a:t>
            </a:r>
            <a:r>
              <a:rPr lang="en-US" sz="2800"/>
              <a:t> - </a:t>
            </a:r>
            <a:r>
              <a:rPr lang="en-US" sz="2800" i="1"/>
              <a:t>y</a:t>
            </a:r>
            <a:r>
              <a:rPr lang="en-US" sz="2800"/>
              <a:t> = 5.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	Let </a:t>
            </a:r>
            <a:r>
              <a:rPr lang="en-US" sz="2800" i="1"/>
              <a:t>x</a:t>
            </a:r>
            <a:r>
              <a:rPr lang="en-US" sz="2800"/>
              <a:t> = -1 and </a:t>
            </a:r>
            <a:r>
              <a:rPr lang="en-US" sz="2800" i="1"/>
              <a:t>y</a:t>
            </a:r>
            <a:r>
              <a:rPr lang="en-US" sz="2800"/>
              <a:t> = 6 in the equation.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1436688" y="2840038"/>
            <a:ext cx="73993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     3</a:t>
            </a:r>
            <a:r>
              <a:rPr lang="en-US" sz="2800" i="1"/>
              <a:t>x</a:t>
            </a:r>
            <a:r>
              <a:rPr lang="en-US" sz="2800"/>
              <a:t> - </a:t>
            </a:r>
            <a:r>
              <a:rPr lang="en-US" sz="2800" i="1"/>
              <a:t>y</a:t>
            </a:r>
            <a:r>
              <a:rPr lang="en-US" sz="2800"/>
              <a:t> = 5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 3(-1) </a:t>
            </a:r>
            <a:r>
              <a:rPr lang="en-US" sz="2800">
                <a:cs typeface="Times New Roman" pitchFamily="18" charset="0"/>
              </a:rPr>
              <a:t>- 6 = 5        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(replace </a:t>
            </a:r>
            <a:r>
              <a:rPr lang="en-US" b="1" i="1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with -1 and </a:t>
            </a:r>
            <a:r>
              <a:rPr lang="en-US" b="1" i="1">
                <a:solidFill>
                  <a:schemeClr val="tx2"/>
                </a:solidFill>
                <a:cs typeface="Times New Roman" pitchFamily="18" charset="0"/>
              </a:rPr>
              <a:t>y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 with 6)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      -3 - 6 = 5        </a:t>
            </a:r>
            <a:r>
              <a:rPr lang="en-US">
                <a:solidFill>
                  <a:schemeClr val="tx2"/>
                </a:solidFill>
                <a:cs typeface="Times New Roman" pitchFamily="18" charset="0"/>
              </a:rPr>
              <a:t>(compute the product)</a:t>
            </a:r>
            <a:endParaRPr lang="en-US" sz="280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cs typeface="Times New Roman" pitchFamily="18" charset="0"/>
              </a:rPr>
              <a:t>           -9 = 5       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(False)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408113" y="5530850"/>
            <a:ext cx="5951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So (-1, 6) is </a:t>
            </a:r>
            <a:r>
              <a:rPr lang="en-US" sz="2800" b="1" u="sng">
                <a:solidFill>
                  <a:srgbClr val="FF0000"/>
                </a:solidFill>
              </a:rPr>
              <a:t>not</a:t>
            </a:r>
            <a:r>
              <a:rPr lang="en-US" sz="2800"/>
              <a:t> a solution of 3</a:t>
            </a:r>
            <a:r>
              <a:rPr lang="en-US" sz="2800" i="1"/>
              <a:t>x</a:t>
            </a:r>
            <a:r>
              <a:rPr lang="en-US" sz="2800"/>
              <a:t> - </a:t>
            </a:r>
            <a:r>
              <a:rPr lang="en-US" sz="2800" i="1"/>
              <a:t>y</a:t>
            </a:r>
            <a:r>
              <a:rPr lang="en-US" sz="2800"/>
              <a:t> = 5.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84750"/>
          </a:xfrm>
        </p:spPr>
        <p:txBody>
          <a:bodyPr/>
          <a:lstStyle/>
          <a:p>
            <a:pPr marL="0" indent="0">
              <a:buSzPct val="125000"/>
              <a:buFont typeface="Wingdings" pitchFamily="2" charset="2"/>
              <a:buNone/>
            </a:pPr>
            <a:r>
              <a:rPr lang="en-US" altLang="en-US" b="1">
                <a:latin typeface="Arial" charset="0"/>
                <a:ea typeface="ＭＳ Ｐゴシック" pitchFamily="34" charset="-128"/>
                <a:cs typeface="Arial" charset="0"/>
              </a:rPr>
              <a:t>Paired</a:t>
            </a:r>
            <a:r>
              <a:rPr lang="en-US" altLang="en-US" b="1" i="1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b="1">
                <a:latin typeface="Arial" charset="0"/>
                <a:ea typeface="ＭＳ Ｐゴシック" pitchFamily="34" charset="-128"/>
                <a:cs typeface="Arial" charset="0"/>
              </a:rPr>
              <a:t>data</a:t>
            </a:r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 are data that can be represented as ordered pairs.</a:t>
            </a:r>
          </a:p>
          <a:p>
            <a:pPr marL="0" indent="0">
              <a:buSzPct val="125000"/>
              <a:buFont typeface="Wingdings" pitchFamily="2" charset="2"/>
              <a:buNone/>
            </a:pPr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A </a:t>
            </a:r>
            <a:r>
              <a:rPr lang="en-US" altLang="en-US" b="1">
                <a:latin typeface="Arial" charset="0"/>
                <a:ea typeface="ＭＳ Ｐゴシック" pitchFamily="34" charset="-128"/>
                <a:cs typeface="Arial" charset="0"/>
              </a:rPr>
              <a:t>scatter</a:t>
            </a:r>
            <a:r>
              <a:rPr lang="en-US" altLang="en-US" b="1" i="1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b="1">
                <a:latin typeface="Arial" charset="0"/>
                <a:ea typeface="ＭＳ Ｐゴシック" pitchFamily="34" charset="-128"/>
                <a:cs typeface="Arial" charset="0"/>
              </a:rPr>
              <a:t>diagram</a:t>
            </a:r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 is the graph of paired data as points in the rectangular coordinate system.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</a:rPr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20968080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"/>
            <a:ext cx="9196165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800225" y="557213"/>
            <a:ext cx="457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5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3326"/>
            <a:ext cx="9301163" cy="622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57162" y="321468"/>
            <a:ext cx="8315326" cy="500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7162" y="864393"/>
            <a:ext cx="8872538" cy="14644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195511" y="2831304"/>
            <a:ext cx="6562727" cy="36980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275726"/>
            <a:ext cx="2247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9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84750"/>
          </a:xfrm>
        </p:spPr>
        <p:txBody>
          <a:bodyPr/>
          <a:lstStyle/>
          <a:p>
            <a:pPr marL="0" indent="0">
              <a:buSzPct val="125000"/>
              <a:buFont typeface="Wingdings" pitchFamily="2" charset="2"/>
              <a:buNone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In general, an ordered pair is a 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solution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 of an equation in two variables if replacing the variables by the values of the ordered pair results in a </a:t>
            </a:r>
            <a:r>
              <a:rPr lang="en-US" altLang="en-US" i="1" dirty="0">
                <a:latin typeface="Arial" charset="0"/>
                <a:ea typeface="ＭＳ Ｐゴシック" pitchFamily="34" charset="-128"/>
                <a:cs typeface="Arial" charset="0"/>
              </a:rPr>
              <a:t>true statement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marL="0" indent="0">
              <a:buSzPct val="125000"/>
              <a:buFont typeface="Wingdings" pitchFamily="2" charset="2"/>
              <a:buNone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If you know one coordinate of an ordered pair that is a solution for an equation, you can find the other coordinate through substitution and solving the resulting equation.</a:t>
            </a:r>
          </a:p>
          <a:p>
            <a:pPr marL="0" indent="0">
              <a:buSzPct val="125000"/>
              <a:buFont typeface="Wingdings" pitchFamily="2" charset="2"/>
              <a:buNone/>
            </a:pP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00"/>
                </a:solidFill>
                <a:latin typeface="Arial" charset="0"/>
              </a:rPr>
              <a:t>Completing Ordered Pair Solutions</a:t>
            </a:r>
          </a:p>
        </p:txBody>
      </p:sp>
    </p:spTree>
    <p:extLst>
      <p:ext uri="{BB962C8B-B14F-4D97-AF65-F5344CB8AC3E}">
        <p14:creationId xmlns:p14="http://schemas.microsoft.com/office/powerpoint/2010/main" val="1540180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381000" y="971550"/>
            <a:ext cx="845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Complete the ordered pair (3,   ) so that it is a solution to the equation 2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+ 5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4.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	Let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3 in the equation and solve for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838200" y="2403475"/>
            <a:ext cx="7848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     2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+ 5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4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  2(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) + 5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4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Replace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 with 3</a:t>
            </a:r>
            <a:r>
              <a:rPr lang="en-US" altLang="en-US" dirty="0">
                <a:solidFill>
                  <a:srgbClr val="053B7D"/>
                </a:solidFill>
                <a:latin typeface="Arial" charset="0"/>
              </a:rPr>
              <a:t>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       6 + 5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4        </a:t>
            </a:r>
            <a:endParaRPr lang="en-US" altLang="en-US" sz="2800" dirty="0">
              <a:solidFill>
                <a:srgbClr val="7E0404"/>
              </a:solidFill>
              <a:latin typeface="Arial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            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10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Subtract 6 from both sides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</a:rPr>
              <a:t>.	 </a:t>
            </a:r>
          </a:p>
          <a:p>
            <a:pPr eaLnBrk="1" hangingPunct="1"/>
            <a:r>
              <a:rPr lang="en-US" altLang="en-US" sz="2800" i="1" dirty="0">
                <a:solidFill>
                  <a:srgbClr val="0000FF"/>
                </a:solidFill>
                <a:latin typeface="Arial" charset="0"/>
              </a:rPr>
              <a:t>                    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– 2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Divide both sides by 5.</a:t>
            </a:r>
          </a:p>
          <a:p>
            <a:pPr eaLnBrk="1" hangingPunct="1"/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endParaRPr lang="en-US" altLang="en-US" dirty="0">
              <a:solidFill>
                <a:srgbClr val="7E0404"/>
              </a:solidFill>
              <a:latin typeface="Arial" charset="0"/>
            </a:endParaRP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1389856" y="4926012"/>
            <a:ext cx="6364287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The completed ordered pair is (3,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2).</a:t>
            </a: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0000"/>
                </a:solidFill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48744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377825" y="989806"/>
            <a:ext cx="845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Complete the ordered pair (  , –7 ) so that it is a solution to 3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–5.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	Let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–7  in the equation and solve for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1120775" y="2364582"/>
            <a:ext cx="739933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3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–5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–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en-US" altLang="en-US" sz="2800" dirty="0">
                <a:solidFill>
                  <a:srgbClr val="800000"/>
                </a:solidFill>
                <a:latin typeface="Arial" charset="0"/>
              </a:rPr>
              <a:t>–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altLang="en-US" sz="28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) = –5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Replace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</a:rPr>
              <a:t>y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 with –7 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3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+ 7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= –5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Simplify.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     3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= –12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Subtract 7 on both sides.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– 4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Divide both sides by 3.</a:t>
            </a:r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1234281" y="4748213"/>
            <a:ext cx="6745288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The completed ordered pair is (–4, –7).</a:t>
            </a: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0000"/>
                </a:solidFill>
                <a:latin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70212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8458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Complete the table for the equation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 =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eaLnBrk="1" hangingPunct="1"/>
            <a:endParaRPr lang="en-US" altLang="en-US" sz="2800" i="1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Replace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with –4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5(–4)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y =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–20</a:t>
            </a:r>
          </a:p>
          <a:p>
            <a:pPr eaLnBrk="1" hangingPunct="1"/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Replace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with 10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 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20 =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 2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1" hangingPunct="1"/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000000"/>
                </a:solidFill>
                <a:latin typeface="Arial" charset="0"/>
              </a:rPr>
              <a:t>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6600" y="1843088"/>
          <a:ext cx="1600200" cy="189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678">
                <a:tc>
                  <a:txBody>
                    <a:bodyPr/>
                    <a:lstStyle/>
                    <a:p>
                      <a:r>
                        <a:rPr lang="en-US" sz="1800" i="1" dirty="0"/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–4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7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5" name="TextBox 2"/>
          <p:cNvSpPr txBox="1">
            <a:spLocks noChangeArrowheads="1"/>
          </p:cNvSpPr>
          <p:nvPr/>
        </p:nvSpPr>
        <p:spPr bwMode="auto">
          <a:xfrm>
            <a:off x="3546475" y="4267200"/>
            <a:ext cx="3022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Replace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x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with 3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x</a:t>
            </a:r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 = 5(3)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  <a:latin typeface="Arial" charset="0"/>
              </a:rPr>
              <a:t> y =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15</a:t>
            </a:r>
          </a:p>
          <a:p>
            <a:pPr eaLnBrk="1" hangingPunct="1"/>
            <a:endParaRPr lang="en-US" altLang="en-US" sz="2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86600" y="4314825"/>
          <a:ext cx="1600200" cy="189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678">
                <a:tc>
                  <a:txBody>
                    <a:bodyPr/>
                    <a:lstStyle/>
                    <a:p>
                      <a:r>
                        <a:rPr lang="en-US" sz="1800" i="1" dirty="0"/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–4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–20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986713" y="4900613"/>
            <a:ext cx="571500" cy="285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72333" y="5338763"/>
            <a:ext cx="571500" cy="285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86713" y="5848350"/>
            <a:ext cx="571500" cy="285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7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985837"/>
            <a:ext cx="45148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Reading Bar and Line Graphs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2875" y="985837"/>
            <a:ext cx="5072063" cy="46529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The following bar graph shows the estimated number of Internet users worldwide by region. 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20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457200" indent="-457200">
              <a:buAutoNum type="alphaLcPeriod"/>
            </a:pPr>
            <a:r>
              <a:rPr lang="en-US" altLang="en-US" sz="2400" i="1" dirty="0">
                <a:solidFill>
                  <a:srgbClr val="7030A0"/>
                </a:solidFill>
                <a:latin typeface="Arial" charset="0"/>
                <a:ea typeface="ＭＳ Ｐゴシック" pitchFamily="34" charset="-128"/>
                <a:cs typeface="Arial" charset="0"/>
              </a:rPr>
              <a:t>Find the region that has the most Internet users,  and </a:t>
            </a:r>
          </a:p>
          <a:p>
            <a:pPr marL="457200" indent="-457200">
              <a:buAutoNum type="alphaLcPeriod"/>
            </a:pPr>
            <a:r>
              <a:rPr lang="en-US" altLang="en-US" sz="2400" i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estimate the approximate number of users. 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000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To answer, look for the longest bar: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" charset="0"/>
                <a:ea typeface="ＭＳ Ｐゴシック" pitchFamily="34" charset="-128"/>
                <a:cs typeface="Arial" charset="0"/>
              </a:rPr>
              <a:t>a. Asia/Oceania/Australia</a:t>
            </a:r>
            <a:r>
              <a:rPr lang="en-US" altLang="en-US" sz="2400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b. About 790 million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(Any answer from 780 to 795 would be accepted by the software.)</a:t>
            </a:r>
          </a:p>
        </p:txBody>
      </p:sp>
    </p:spTree>
    <p:extLst>
      <p:ext uri="{BB962C8B-B14F-4D97-AF65-F5344CB8AC3E}">
        <p14:creationId xmlns:p14="http://schemas.microsoft.com/office/powerpoint/2010/main" val="96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413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itchFamily="18" charset="0"/>
              </a:rPr>
              <a:t>Graphing with two variables: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103313"/>
            <a:ext cx="7772400" cy="5260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</a:pP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Ordered pair</a:t>
            </a:r>
            <a:r>
              <a:rPr lang="en-US" sz="2400">
                <a:latin typeface="Times New Roman" pitchFamily="18" charset="0"/>
              </a:rPr>
              <a:t> – a sequence of 2 numbers where the order of the numbers is important, normally (</a:t>
            </a:r>
            <a:r>
              <a:rPr lang="en-US" sz="2400" i="1">
                <a:latin typeface="Times New Roman" pitchFamily="18" charset="0"/>
              </a:rPr>
              <a:t>x, y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  <a:buFontTx/>
              <a:buNone/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</a:pP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Axis</a:t>
            </a:r>
            <a:r>
              <a:rPr lang="en-US" sz="2400">
                <a:latin typeface="Times New Roman" pitchFamily="18" charset="0"/>
              </a:rPr>
              <a:t> – horizontal or vertical number line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  <a:buFontTx/>
              <a:buNone/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</a:pP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Origin</a:t>
            </a:r>
            <a:r>
              <a:rPr lang="en-US" sz="2400">
                <a:latin typeface="Times New Roman" pitchFamily="18" charset="0"/>
              </a:rPr>
              <a:t> – point of intersection of two axes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  <a:buFontTx/>
              <a:buNone/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</a:pP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Quadrants</a:t>
            </a:r>
            <a:r>
              <a:rPr lang="en-US" sz="2400">
                <a:latin typeface="Times New Roman" pitchFamily="18" charset="0"/>
              </a:rPr>
              <a:t> – Four regions created by intersection of 2 axes (usually numbered as Roman numerals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I, II, III, IV</a:t>
            </a:r>
            <a:r>
              <a:rPr lang="en-US" sz="2400">
                <a:latin typeface="Times New Roman" pitchFamily="18" charset="0"/>
              </a:rPr>
              <a:t> in </a:t>
            </a:r>
            <a:r>
              <a:rPr lang="en-US" sz="2400" b="1" u="sng">
                <a:solidFill>
                  <a:srgbClr val="FF0000"/>
                </a:solidFill>
                <a:latin typeface="Times New Roman" pitchFamily="18" charset="0"/>
              </a:rPr>
              <a:t>COUNTER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clockwise</a:t>
            </a:r>
            <a:r>
              <a:rPr lang="en-US" sz="2400">
                <a:latin typeface="Times New Roman" pitchFamily="18" charset="0"/>
              </a:rPr>
              <a:t> order)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  <a:buFontTx/>
              <a:buNone/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140000"/>
            </a:pPr>
            <a:r>
              <a:rPr lang="en-US" sz="2400">
                <a:latin typeface="Times New Roman" pitchFamily="18" charset="0"/>
              </a:rPr>
              <a:t>The location of a point</a:t>
            </a:r>
            <a:r>
              <a:rPr lang="en-US" sz="2400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residing in the rectangular coordinate system created by a horizontal (x-) axis and vertical (y-) axis can be described by an ordered pair.  Each number in the ordered pair is referred to as a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</a:rPr>
              <a:t>coordinate</a:t>
            </a:r>
            <a:r>
              <a:rPr lang="en-US" sz="24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42900"/>
            <a:ext cx="89693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440113" y="3603625"/>
            <a:ext cx="14366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Origin (0,0)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6705600" y="2951163"/>
            <a:ext cx="181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>
                <a:solidFill>
                  <a:srgbClr val="FF0000"/>
                </a:solidFill>
              </a:rPr>
              <a:t>x</a:t>
            </a:r>
            <a:r>
              <a:rPr lang="en-US" sz="1600" b="1">
                <a:solidFill>
                  <a:srgbClr val="FF0000"/>
                </a:solidFill>
              </a:rPr>
              <a:t>-axis</a:t>
            </a:r>
            <a:endParaRPr lang="en-US" sz="1600" b="1" i="1">
              <a:solidFill>
                <a:srgbClr val="FF0000"/>
              </a:solidFill>
            </a:endParaRP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3897313" y="893763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FF0000"/>
                </a:solidFill>
              </a:rPr>
              <a:t>y</a:t>
            </a:r>
            <a:r>
              <a:rPr lang="en-US" sz="1600" b="1">
                <a:solidFill>
                  <a:srgbClr val="FF0000"/>
                </a:solidFill>
              </a:rPr>
              <a:t>-axis</a:t>
            </a:r>
            <a:endParaRPr lang="en-US" sz="1600" b="1" i="1">
              <a:solidFill>
                <a:srgbClr val="FF0000"/>
              </a:solidFill>
            </a:endParaRP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1543050" y="4772025"/>
            <a:ext cx="1635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Quadrant III (3)</a:t>
            </a:r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6475413" y="4743450"/>
            <a:ext cx="1619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Quadrant IV (4)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1431925" y="935038"/>
            <a:ext cx="155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Quadrant II (2)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6432550" y="920750"/>
            <a:ext cx="1474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Quadrant I (1)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6534150" y="5099050"/>
            <a:ext cx="1028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( + , - )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1628775" y="5126038"/>
            <a:ext cx="1028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( - , - )</a:t>
            </a: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1558925" y="1316038"/>
            <a:ext cx="1028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( - , + )</a:t>
            </a: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6491288" y="1274763"/>
            <a:ext cx="1028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( + , + )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V="1">
            <a:off x="3903663" y="3411538"/>
            <a:ext cx="698500" cy="2365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  <p:bldP spid="222214" grpId="0"/>
      <p:bldP spid="222215" grpId="0"/>
      <p:bldP spid="222216" grpId="0"/>
      <p:bldP spid="222217" grpId="0"/>
      <p:bldP spid="222218" grpId="0"/>
      <p:bldP spid="222219" grpId="0"/>
      <p:bldP spid="222220" grpId="0"/>
      <p:bldP spid="222221" grpId="0"/>
      <p:bldP spid="222222" grpId="0"/>
      <p:bldP spid="2222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8600" y="1447800"/>
            <a:ext cx="8686800" cy="3352800"/>
            <a:chOff x="144" y="432"/>
            <a:chExt cx="5472" cy="2112"/>
          </a:xfrm>
        </p:grpSpPr>
        <p:sp>
          <p:nvSpPr>
            <p:cNvPr id="23556" name="Rectangle 3"/>
            <p:cNvSpPr>
              <a:spLocks noChangeArrowheads="1"/>
            </p:cNvSpPr>
            <p:nvPr/>
          </p:nvSpPr>
          <p:spPr bwMode="auto">
            <a:xfrm>
              <a:off x="144" y="432"/>
              <a:ext cx="5472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240" y="528"/>
              <a:ext cx="5280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To graph the point corresponding to a particular ordered pair (</a:t>
              </a:r>
              <a:r>
                <a:rPr lang="en-US" altLang="en-US" sz="3200" b="1" i="1">
                  <a:solidFill>
                    <a:srgbClr val="FF0000"/>
                  </a:solidFill>
                  <a:latin typeface="Arial" charset="0"/>
                </a:rPr>
                <a:t>a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,</a:t>
              </a:r>
              <a:r>
                <a:rPr lang="en-US" altLang="en-US" sz="3200" b="1" i="1">
                  <a:solidFill>
                    <a:srgbClr val="0000FF"/>
                  </a:solidFill>
                  <a:latin typeface="Arial" charset="0"/>
                </a:rPr>
                <a:t>b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), you must start at the origin and move </a:t>
              </a:r>
              <a:r>
                <a:rPr lang="en-US" altLang="en-US" sz="3200" b="1" i="1">
                  <a:solidFill>
                    <a:srgbClr val="FF0000"/>
                  </a:solidFill>
                  <a:latin typeface="Arial" charset="0"/>
                </a:rPr>
                <a:t>a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 units to the left or right (right if </a:t>
              </a:r>
              <a:r>
                <a:rPr lang="en-US" altLang="en-US" sz="3200" b="1" i="1">
                  <a:solidFill>
                    <a:srgbClr val="FF0000"/>
                  </a:solidFill>
                  <a:latin typeface="Arial" charset="0"/>
                </a:rPr>
                <a:t>a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 is positive, left if </a:t>
              </a:r>
              <a:r>
                <a:rPr lang="en-US" altLang="en-US" sz="3200" b="1" i="1">
                  <a:solidFill>
                    <a:srgbClr val="FF0000"/>
                  </a:solidFill>
                  <a:latin typeface="Arial" charset="0"/>
                </a:rPr>
                <a:t>a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 is negative), then move </a:t>
              </a:r>
              <a:r>
                <a:rPr lang="en-US" altLang="en-US" sz="3200" b="1" i="1">
                  <a:solidFill>
                    <a:srgbClr val="0000FF"/>
                  </a:solidFill>
                  <a:latin typeface="Arial" charset="0"/>
                </a:rPr>
                <a:t>b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 units up or down (up if </a:t>
              </a:r>
              <a:r>
                <a:rPr lang="en-US" altLang="en-US" sz="3200" b="1" i="1">
                  <a:solidFill>
                    <a:srgbClr val="0000FF"/>
                  </a:solidFill>
                  <a:latin typeface="Arial" charset="0"/>
                </a:rPr>
                <a:t>b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 is positive, down if </a:t>
              </a:r>
              <a:r>
                <a:rPr lang="en-US" altLang="en-US" sz="3200" b="1" i="1">
                  <a:solidFill>
                    <a:srgbClr val="0000FF"/>
                  </a:solidFill>
                  <a:latin typeface="Arial" charset="0"/>
                </a:rPr>
                <a:t>b</a:t>
              </a:r>
              <a:r>
                <a:rPr lang="en-US" altLang="en-US" sz="3200">
                  <a:solidFill>
                    <a:srgbClr val="000000"/>
                  </a:solidFill>
                  <a:latin typeface="Arial" charset="0"/>
                </a:rPr>
                <a:t> is negative).</a:t>
              </a:r>
            </a:p>
          </p:txBody>
        </p:sp>
      </p:grp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</a:rPr>
              <a:t>Graphing an Ordered Pair</a:t>
            </a:r>
          </a:p>
        </p:txBody>
      </p:sp>
    </p:spTree>
    <p:extLst>
      <p:ext uri="{BB962C8B-B14F-4D97-AF65-F5344CB8AC3E}">
        <p14:creationId xmlns:p14="http://schemas.microsoft.com/office/powerpoint/2010/main" val="4061921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6"/>
          <p:cNvSpPr txBox="1">
            <a:spLocks noChangeArrowheads="1"/>
          </p:cNvSpPr>
          <p:nvPr/>
        </p:nvSpPr>
        <p:spPr bwMode="auto">
          <a:xfrm>
            <a:off x="6423025" y="1255713"/>
            <a:ext cx="23018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Note that the order of the coordinates is very important, since </a:t>
            </a:r>
            <a:r>
              <a:rPr lang="en-US">
                <a:solidFill>
                  <a:srgbClr val="FF0000"/>
                </a:solidFill>
              </a:rPr>
              <a:t>(-4, 2)</a:t>
            </a:r>
            <a:r>
              <a:rPr lang="en-US"/>
              <a:t> and </a:t>
            </a:r>
            <a:r>
              <a:rPr lang="en-US">
                <a:solidFill>
                  <a:srgbClr val="317FCD"/>
                </a:solidFill>
              </a:rPr>
              <a:t>(2, -4)</a:t>
            </a:r>
            <a:r>
              <a:rPr lang="en-US"/>
              <a:t> are located in different positions        </a:t>
            </a:r>
            <a:r>
              <a:rPr lang="en-US">
                <a:solidFill>
                  <a:srgbClr val="FF0000"/>
                </a:solidFill>
              </a:rPr>
              <a:t>(and in different quadrants!)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2940050" y="1100138"/>
            <a:ext cx="0" cy="472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577850" y="3462338"/>
            <a:ext cx="472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654050" y="31575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654050" y="28527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54050" y="25479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654050" y="22431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654050" y="19383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654050" y="16335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654050" y="13287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654050" y="37671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654050" y="40719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654050" y="43767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654050" y="46815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654050" y="49863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654050" y="52911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654050" y="5595938"/>
            <a:ext cx="4572000" cy="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6352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23304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20256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17208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14160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11112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8064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8" name="Line 28"/>
          <p:cNvSpPr>
            <a:spLocks noChangeShapeType="1"/>
          </p:cNvSpPr>
          <p:nvPr/>
        </p:nvSpPr>
        <p:spPr bwMode="auto">
          <a:xfrm>
            <a:off x="32448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9" name="Line 29"/>
          <p:cNvSpPr>
            <a:spLocks noChangeShapeType="1"/>
          </p:cNvSpPr>
          <p:nvPr/>
        </p:nvSpPr>
        <p:spPr bwMode="auto">
          <a:xfrm>
            <a:off x="35496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0" name="Line 30"/>
          <p:cNvSpPr>
            <a:spLocks noChangeShapeType="1"/>
          </p:cNvSpPr>
          <p:nvPr/>
        </p:nvSpPr>
        <p:spPr bwMode="auto">
          <a:xfrm>
            <a:off x="38544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1" name="Line 31"/>
          <p:cNvSpPr>
            <a:spLocks noChangeShapeType="1"/>
          </p:cNvSpPr>
          <p:nvPr/>
        </p:nvSpPr>
        <p:spPr bwMode="auto">
          <a:xfrm>
            <a:off x="4159250" y="1176338"/>
            <a:ext cx="0" cy="46482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2" name="Line 32"/>
          <p:cNvSpPr>
            <a:spLocks noChangeShapeType="1"/>
          </p:cNvSpPr>
          <p:nvPr/>
        </p:nvSpPr>
        <p:spPr bwMode="auto">
          <a:xfrm>
            <a:off x="44640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3" name="Line 33"/>
          <p:cNvSpPr>
            <a:spLocks noChangeShapeType="1"/>
          </p:cNvSpPr>
          <p:nvPr/>
        </p:nvSpPr>
        <p:spPr bwMode="auto">
          <a:xfrm>
            <a:off x="47688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4" name="Line 34"/>
          <p:cNvSpPr>
            <a:spLocks noChangeShapeType="1"/>
          </p:cNvSpPr>
          <p:nvPr/>
        </p:nvSpPr>
        <p:spPr bwMode="auto">
          <a:xfrm>
            <a:off x="5073650" y="1176338"/>
            <a:ext cx="0" cy="45720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5" name="Text Box 35"/>
          <p:cNvSpPr txBox="1">
            <a:spLocks noChangeArrowheads="1"/>
          </p:cNvSpPr>
          <p:nvPr/>
        </p:nvSpPr>
        <p:spPr bwMode="auto">
          <a:xfrm>
            <a:off x="5286375" y="32750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i="1"/>
              <a:t>x-axis</a:t>
            </a:r>
          </a:p>
        </p:txBody>
      </p:sp>
      <p:sp>
        <p:nvSpPr>
          <p:cNvPr id="13346" name="Text Box 36"/>
          <p:cNvSpPr txBox="1">
            <a:spLocks noChangeArrowheads="1"/>
          </p:cNvSpPr>
          <p:nvPr/>
        </p:nvSpPr>
        <p:spPr bwMode="auto">
          <a:xfrm>
            <a:off x="2635250" y="795338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i="1"/>
              <a:t>y-axis</a:t>
            </a:r>
          </a:p>
        </p:txBody>
      </p:sp>
      <p:sp>
        <p:nvSpPr>
          <p:cNvPr id="13347" name="Oval 38"/>
          <p:cNvSpPr>
            <a:spLocks noChangeArrowheads="1"/>
          </p:cNvSpPr>
          <p:nvPr/>
        </p:nvSpPr>
        <p:spPr bwMode="auto">
          <a:xfrm>
            <a:off x="3503613" y="46370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Oval 39"/>
          <p:cNvSpPr>
            <a:spLocks noChangeArrowheads="1"/>
          </p:cNvSpPr>
          <p:nvPr/>
        </p:nvSpPr>
        <p:spPr bwMode="auto">
          <a:xfrm>
            <a:off x="1685925" y="27987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Oval 40"/>
          <p:cNvSpPr>
            <a:spLocks noChangeArrowheads="1"/>
          </p:cNvSpPr>
          <p:nvPr/>
        </p:nvSpPr>
        <p:spPr bwMode="auto">
          <a:xfrm>
            <a:off x="4424363" y="250825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Oval 41"/>
          <p:cNvSpPr>
            <a:spLocks noChangeArrowheads="1"/>
          </p:cNvSpPr>
          <p:nvPr/>
        </p:nvSpPr>
        <p:spPr bwMode="auto">
          <a:xfrm>
            <a:off x="1065213" y="34178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Oval 44"/>
          <p:cNvSpPr>
            <a:spLocks noChangeArrowheads="1"/>
          </p:cNvSpPr>
          <p:nvPr/>
        </p:nvSpPr>
        <p:spPr bwMode="auto">
          <a:xfrm>
            <a:off x="2897188" y="18970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Text Box 46"/>
          <p:cNvSpPr txBox="1">
            <a:spLocks noChangeArrowheads="1"/>
          </p:cNvSpPr>
          <p:nvPr/>
        </p:nvSpPr>
        <p:spPr bwMode="auto">
          <a:xfrm>
            <a:off x="4441825" y="216535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39B10F"/>
                </a:solidFill>
              </a:rPr>
              <a:t>(5, 3)</a:t>
            </a:r>
          </a:p>
        </p:txBody>
      </p:sp>
      <p:sp>
        <p:nvSpPr>
          <p:cNvPr id="27690" name="Line 47"/>
          <p:cNvSpPr>
            <a:spLocks noChangeShapeType="1"/>
          </p:cNvSpPr>
          <p:nvPr/>
        </p:nvSpPr>
        <p:spPr bwMode="auto">
          <a:xfrm>
            <a:off x="2943225" y="3465513"/>
            <a:ext cx="1530350" cy="1587"/>
          </a:xfrm>
          <a:prstGeom prst="line">
            <a:avLst/>
          </a:prstGeom>
          <a:noFill/>
          <a:ln w="28575">
            <a:solidFill>
              <a:srgbClr val="D02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91" name="Line 48"/>
          <p:cNvSpPr>
            <a:spLocks noChangeShapeType="1"/>
          </p:cNvSpPr>
          <p:nvPr/>
        </p:nvSpPr>
        <p:spPr bwMode="auto">
          <a:xfrm flipV="1">
            <a:off x="4457700" y="2551113"/>
            <a:ext cx="0" cy="9302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92" name="Text Box 49"/>
          <p:cNvSpPr txBox="1">
            <a:spLocks noChangeArrowheads="1"/>
          </p:cNvSpPr>
          <p:nvPr/>
        </p:nvSpPr>
        <p:spPr bwMode="auto">
          <a:xfrm>
            <a:off x="2886075" y="3559175"/>
            <a:ext cx="180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D02800"/>
                </a:solidFill>
              </a:rPr>
              <a:t>5 units right</a:t>
            </a:r>
          </a:p>
        </p:txBody>
      </p:sp>
      <p:sp>
        <p:nvSpPr>
          <p:cNvPr id="27693" name="Text Box 50"/>
          <p:cNvSpPr txBox="1">
            <a:spLocks noChangeArrowheads="1"/>
          </p:cNvSpPr>
          <p:nvPr/>
        </p:nvSpPr>
        <p:spPr bwMode="auto">
          <a:xfrm>
            <a:off x="4425950" y="273685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3 units up</a:t>
            </a:r>
          </a:p>
        </p:txBody>
      </p:sp>
      <p:sp>
        <p:nvSpPr>
          <p:cNvPr id="27694" name="Text Box 51"/>
          <p:cNvSpPr txBox="1">
            <a:spLocks noChangeArrowheads="1"/>
          </p:cNvSpPr>
          <p:nvPr/>
        </p:nvSpPr>
        <p:spPr bwMode="auto">
          <a:xfrm>
            <a:off x="2940050" y="154622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(0, 5)</a:t>
            </a:r>
          </a:p>
        </p:txBody>
      </p:sp>
      <p:sp>
        <p:nvSpPr>
          <p:cNvPr id="27695" name="Text Box 52"/>
          <p:cNvSpPr txBox="1">
            <a:spLocks noChangeArrowheads="1"/>
          </p:cNvSpPr>
          <p:nvPr/>
        </p:nvSpPr>
        <p:spPr bwMode="auto">
          <a:xfrm>
            <a:off x="693738" y="3392488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(-6, 0)</a:t>
            </a:r>
          </a:p>
        </p:txBody>
      </p:sp>
      <p:sp>
        <p:nvSpPr>
          <p:cNvPr id="27696" name="Text Box 53"/>
          <p:cNvSpPr txBox="1">
            <a:spLocks noChangeArrowheads="1"/>
          </p:cNvSpPr>
          <p:nvPr/>
        </p:nvSpPr>
        <p:spPr bwMode="auto">
          <a:xfrm>
            <a:off x="3559175" y="4294188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317FCD"/>
                </a:solidFill>
              </a:rPr>
              <a:t>(2, -4)</a:t>
            </a:r>
          </a:p>
        </p:txBody>
      </p:sp>
      <p:sp>
        <p:nvSpPr>
          <p:cNvPr id="27697" name="Text Box 54"/>
          <p:cNvSpPr txBox="1">
            <a:spLocks noChangeArrowheads="1"/>
          </p:cNvSpPr>
          <p:nvPr/>
        </p:nvSpPr>
        <p:spPr bwMode="auto">
          <a:xfrm>
            <a:off x="1238250" y="2422525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(-4, 2)</a:t>
            </a:r>
          </a:p>
        </p:txBody>
      </p:sp>
      <p:sp>
        <p:nvSpPr>
          <p:cNvPr id="13361" name="Oval 57"/>
          <p:cNvSpPr>
            <a:spLocks noChangeArrowheads="1"/>
          </p:cNvSpPr>
          <p:nvPr/>
        </p:nvSpPr>
        <p:spPr bwMode="auto">
          <a:xfrm>
            <a:off x="2901950" y="34163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Text Box 58"/>
          <p:cNvSpPr txBox="1">
            <a:spLocks noChangeArrowheads="1"/>
          </p:cNvSpPr>
          <p:nvPr/>
        </p:nvSpPr>
        <p:spPr bwMode="auto">
          <a:xfrm>
            <a:off x="2192338" y="303212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(0, 0)</a:t>
            </a:r>
          </a:p>
        </p:txBody>
      </p:sp>
      <p:sp>
        <p:nvSpPr>
          <p:cNvPr id="13363" name="Text Box 59"/>
          <p:cNvSpPr txBox="1">
            <a:spLocks noChangeArrowheads="1"/>
          </p:cNvSpPr>
          <p:nvPr/>
        </p:nvSpPr>
        <p:spPr bwMode="auto">
          <a:xfrm>
            <a:off x="3746500" y="1233488"/>
            <a:ext cx="149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39B10F"/>
                </a:solidFill>
              </a:rPr>
              <a:t>Quadrant I</a:t>
            </a:r>
          </a:p>
        </p:txBody>
      </p:sp>
      <p:sp>
        <p:nvSpPr>
          <p:cNvPr id="13364" name="Text Box 60"/>
          <p:cNvSpPr txBox="1">
            <a:spLocks noChangeArrowheads="1"/>
          </p:cNvSpPr>
          <p:nvPr/>
        </p:nvSpPr>
        <p:spPr bwMode="auto">
          <a:xfrm>
            <a:off x="3433763" y="520858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317FCD"/>
                </a:solidFill>
              </a:rPr>
              <a:t>Quadrant IV</a:t>
            </a:r>
          </a:p>
        </p:txBody>
      </p:sp>
      <p:sp>
        <p:nvSpPr>
          <p:cNvPr id="13365" name="Text Box 61"/>
          <p:cNvSpPr txBox="1">
            <a:spLocks noChangeArrowheads="1"/>
          </p:cNvSpPr>
          <p:nvPr/>
        </p:nvSpPr>
        <p:spPr bwMode="auto">
          <a:xfrm>
            <a:off x="647700" y="5226050"/>
            <a:ext cx="169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Quadrant III</a:t>
            </a:r>
          </a:p>
        </p:txBody>
      </p:sp>
      <p:sp>
        <p:nvSpPr>
          <p:cNvPr id="13366" name="Text Box 62"/>
          <p:cNvSpPr txBox="1">
            <a:spLocks noChangeArrowheads="1"/>
          </p:cNvSpPr>
          <p:nvPr/>
        </p:nvSpPr>
        <p:spPr bwMode="auto">
          <a:xfrm>
            <a:off x="741363" y="1241425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Quadrant II</a:t>
            </a:r>
          </a:p>
        </p:txBody>
      </p:sp>
      <p:sp>
        <p:nvSpPr>
          <p:cNvPr id="13367" name="Text Box 63"/>
          <p:cNvSpPr txBox="1">
            <a:spLocks noChangeArrowheads="1"/>
          </p:cNvSpPr>
          <p:nvPr/>
        </p:nvSpPr>
        <p:spPr bwMode="auto">
          <a:xfrm>
            <a:off x="1668463" y="3970338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origin</a:t>
            </a:r>
          </a:p>
        </p:txBody>
      </p:sp>
      <p:sp>
        <p:nvSpPr>
          <p:cNvPr id="13368" name="Line 64"/>
          <p:cNvSpPr>
            <a:spLocks noChangeShapeType="1"/>
          </p:cNvSpPr>
          <p:nvPr/>
        </p:nvSpPr>
        <p:spPr bwMode="auto">
          <a:xfrm flipV="1">
            <a:off x="2403475" y="3509963"/>
            <a:ext cx="495300" cy="495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/>
      <p:bldP spid="27690" grpId="0" animBg="1"/>
      <p:bldP spid="27691" grpId="0" animBg="1"/>
      <p:bldP spid="27692" grpId="0"/>
      <p:bldP spid="27693" grpId="0"/>
      <p:bldP spid="27694" grpId="0"/>
      <p:bldP spid="27695" grpId="0"/>
      <p:bldP spid="27696" grpId="0"/>
      <p:bldP spid="276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8592" y="1123950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Plot each ordered pair. State in which quadrant, or on which axis the point lies.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a. (4, 2)	b. (‒3, ‒2)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c. (2, ‒3)	d. (0, 4)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e. (5, 0)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</a:rPr>
              <a:t>Solution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a. (4, 2)   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Quadrant I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b. (‒3, ‒2)   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Quadrant III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c. (2, ‒3)   	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Quadrant IV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d. (0, 4)   	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</a:rPr>
              <a:t>y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-axis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e. (5, 0)   	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-axis</a:t>
            </a:r>
          </a:p>
        </p:txBody>
      </p:sp>
      <p:sp>
        <p:nvSpPr>
          <p:cNvPr id="26627" name="Rectangle 58"/>
          <p:cNvSpPr>
            <a:spLocks noChangeArrowheads="1"/>
          </p:cNvSpPr>
          <p:nvPr/>
        </p:nvSpPr>
        <p:spPr bwMode="auto">
          <a:xfrm>
            <a:off x="485776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</a:rPr>
              <a:t>Example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248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7700963" y="3005138"/>
            <a:ext cx="271462" cy="30956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95888" y="4452938"/>
            <a:ext cx="271462" cy="30956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979445" y="4762500"/>
            <a:ext cx="271462" cy="30956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55544" y="2286000"/>
            <a:ext cx="271462" cy="30956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096251" y="3721894"/>
            <a:ext cx="271462" cy="309562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5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658938"/>
            <a:ext cx="7366000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362200" y="1712515"/>
            <a:ext cx="5049838" cy="286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419225" y="314325"/>
            <a:ext cx="6181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Problem from today’s homework assignment: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9913" y="758825"/>
            <a:ext cx="7802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u="sng">
                <a:solidFill>
                  <a:srgbClr val="FF0000"/>
                </a:solidFill>
              </a:rPr>
              <a:t>Tip: </a:t>
            </a:r>
            <a:r>
              <a:rPr lang="en-US"/>
              <a:t>Click the magnifier icon to increase the size of the graph </a:t>
            </a:r>
          </a:p>
          <a:p>
            <a:pPr eaLnBrk="1" hangingPunct="1"/>
            <a:r>
              <a:rPr lang="en-US"/>
              <a:t>so it’s easier to work with. </a:t>
            </a:r>
          </a:p>
        </p:txBody>
      </p:sp>
      <p:sp>
        <p:nvSpPr>
          <p:cNvPr id="5" name="Line 47"/>
          <p:cNvSpPr>
            <a:spLocks noChangeShapeType="1"/>
          </p:cNvSpPr>
          <p:nvPr/>
        </p:nvSpPr>
        <p:spPr bwMode="auto">
          <a:xfrm>
            <a:off x="4313238" y="1160463"/>
            <a:ext cx="2193925" cy="1570037"/>
          </a:xfrm>
          <a:prstGeom prst="line">
            <a:avLst/>
          </a:prstGeom>
          <a:noFill/>
          <a:ln w="57150">
            <a:solidFill>
              <a:srgbClr val="D02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605588" y="2620963"/>
            <a:ext cx="450850" cy="381000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338263"/>
            <a:ext cx="4322763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382713"/>
            <a:ext cx="4137025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518025" y="1419225"/>
            <a:ext cx="4106863" cy="8731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 flipH="1">
            <a:off x="6469063" y="2689225"/>
            <a:ext cx="1228725" cy="1719263"/>
          </a:xfrm>
          <a:prstGeom prst="line">
            <a:avLst/>
          </a:prstGeom>
          <a:noFill/>
          <a:ln w="57150">
            <a:solidFill>
              <a:srgbClr val="D02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6623" y="4099352"/>
            <a:ext cx="3094117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800" b="1" dirty="0"/>
              <a:t>Quadrant?</a:t>
            </a:r>
          </a:p>
          <a:p>
            <a:r>
              <a:rPr lang="en-US" sz="4800" b="1" dirty="0"/>
              <a:t>     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0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975" y="1039813"/>
            <a:ext cx="8040688" cy="3925887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sz="4400">
                <a:latin typeface="Times New Roman" pitchFamily="18" charset="0"/>
              </a:rPr>
              <a:t>An ordered pair is a </a:t>
            </a:r>
            <a:r>
              <a:rPr lang="en-US" sz="4400" b="1" i="1">
                <a:solidFill>
                  <a:schemeClr val="accent2"/>
                </a:solidFill>
                <a:latin typeface="Times New Roman" pitchFamily="18" charset="0"/>
              </a:rPr>
              <a:t>solution</a:t>
            </a:r>
            <a:r>
              <a:rPr lang="en-US" sz="4400">
                <a:latin typeface="Times New Roman" pitchFamily="18" charset="0"/>
              </a:rPr>
              <a:t> of an equation in two variables if replacing the variables by the appropriate values of the ordered pair results in a true statement.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6756</TotalTime>
  <Words>939</Words>
  <Application>Microsoft Office PowerPoint</Application>
  <PresentationFormat>On-screen Show (4:3)</PresentationFormat>
  <Paragraphs>148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Arial Narrow</vt:lpstr>
      <vt:lpstr>Calibri</vt:lpstr>
      <vt:lpstr>Times New Roman</vt:lpstr>
      <vt:lpstr>Wingdings</vt:lpstr>
      <vt:lpstr>Default Design</vt:lpstr>
      <vt:lpstr>Office Theme</vt:lpstr>
      <vt:lpstr>Martin Gay</vt:lpstr>
      <vt:lpstr>Section 3.1</vt:lpstr>
      <vt:lpstr>Reading Bar and Line Graphs</vt:lpstr>
      <vt:lpstr>Graphing with two variables: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Skorczewski, Tyler</cp:lastModifiedBy>
  <cp:revision>437</cp:revision>
  <cp:lastPrinted>1601-01-01T00:00:00Z</cp:lastPrinted>
  <dcterms:created xsi:type="dcterms:W3CDTF">2003-06-25T05:44:32Z</dcterms:created>
  <dcterms:modified xsi:type="dcterms:W3CDTF">2018-06-07T20:52:41Z</dcterms:modified>
</cp:coreProperties>
</file>