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1" r:id="rId2"/>
    <p:sldMasterId id="2147483965" r:id="rId3"/>
    <p:sldMasterId id="2147484001" r:id="rId4"/>
    <p:sldMasterId id="2147484013" r:id="rId5"/>
  </p:sldMasterIdLst>
  <p:notesMasterIdLst>
    <p:notesMasterId r:id="rId25"/>
  </p:notesMasterIdLst>
  <p:handoutMasterIdLst>
    <p:handoutMasterId r:id="rId26"/>
  </p:handoutMasterIdLst>
  <p:sldIdLst>
    <p:sldId id="837" r:id="rId6"/>
    <p:sldId id="840" r:id="rId7"/>
    <p:sldId id="841" r:id="rId8"/>
    <p:sldId id="842" r:id="rId9"/>
    <p:sldId id="843" r:id="rId10"/>
    <p:sldId id="844" r:id="rId11"/>
    <p:sldId id="845" r:id="rId12"/>
    <p:sldId id="861" r:id="rId13"/>
    <p:sldId id="846" r:id="rId14"/>
    <p:sldId id="847" r:id="rId15"/>
    <p:sldId id="848" r:id="rId16"/>
    <p:sldId id="849" r:id="rId17"/>
    <p:sldId id="850" r:id="rId18"/>
    <p:sldId id="860" r:id="rId19"/>
    <p:sldId id="834" r:id="rId20"/>
    <p:sldId id="855" r:id="rId21"/>
    <p:sldId id="856" r:id="rId22"/>
    <p:sldId id="857" r:id="rId23"/>
    <p:sldId id="83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">
          <p15:clr>
            <a:srgbClr val="A4A3A4"/>
          </p15:clr>
        </p15:guide>
        <p15:guide id="2" pos="2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B5D"/>
    <a:srgbClr val="053B7D"/>
    <a:srgbClr val="7E0404"/>
    <a:srgbClr val="FFFFCC"/>
    <a:srgbClr val="000000"/>
    <a:srgbClr val="000099"/>
    <a:srgbClr val="86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6" autoAdjust="0"/>
    <p:restoredTop sz="94413" autoAdjust="0"/>
  </p:normalViewPr>
  <p:slideViewPr>
    <p:cSldViewPr>
      <p:cViewPr varScale="1">
        <p:scale>
          <a:sx n="82" d="100"/>
          <a:sy n="82" d="100"/>
        </p:scale>
        <p:origin x="1253" y="58"/>
      </p:cViewPr>
      <p:guideLst>
        <p:guide orient="horz" pos="240"/>
        <p:guide pos="2640"/>
      </p:guideLst>
    </p:cSldViewPr>
  </p:slideViewPr>
  <p:outlineViewPr>
    <p:cViewPr>
      <p:scale>
        <a:sx n="33" d="100"/>
        <a:sy n="33" d="100"/>
      </p:scale>
      <p:origin x="0" y="2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264"/>
    </p:cViewPr>
  </p:sorterViewPr>
  <p:notesViewPr>
    <p:cSldViewPr>
      <p:cViewPr varScale="1">
        <p:scale>
          <a:sx n="77" d="100"/>
          <a:sy n="77" d="100"/>
        </p:scale>
        <p:origin x="-245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D3D60325-3497-4BF6-8402-42C69C0F24D9}"/>
    <pc:docChg chg="undo addSld delSld modSld addMainMaster delMainMaster">
      <pc:chgData name="Skorczewski, Tyler" userId="51e037cb-caff-4c31-880d-f686087de38b" providerId="ADAL" clId="{D3D60325-3497-4BF6-8402-42C69C0F24D9}" dt="2018-06-07T20:56:51.751" v="108" actId="2696"/>
      <pc:docMkLst>
        <pc:docMk/>
      </pc:docMkLst>
      <pc:sldChg chg="modSp add del">
        <pc:chgData name="Skorczewski, Tyler" userId="51e037cb-caff-4c31-880d-f686087de38b" providerId="ADAL" clId="{D3D60325-3497-4BF6-8402-42C69C0F24D9}" dt="2018-06-07T20:55:36.450" v="82" actId="20577"/>
        <pc:sldMkLst>
          <pc:docMk/>
          <pc:sldMk cId="1420004505" sldId="837"/>
        </pc:sldMkLst>
        <pc:spChg chg="mod">
          <ac:chgData name="Skorczewski, Tyler" userId="51e037cb-caff-4c31-880d-f686087de38b" providerId="ADAL" clId="{D3D60325-3497-4BF6-8402-42C69C0F24D9}" dt="2018-06-07T20:55:36.450" v="82" actId="20577"/>
          <ac:spMkLst>
            <pc:docMk/>
            <pc:sldMk cId="1420004505" sldId="837"/>
            <ac:spMk id="28674" creationId="{00000000-0000-0000-0000-000000000000}"/>
          </ac:spMkLst>
        </pc:spChg>
      </pc:sldChg>
      <pc:sldChg chg="del">
        <pc:chgData name="Skorczewski, Tyler" userId="51e037cb-caff-4c31-880d-f686087de38b" providerId="ADAL" clId="{D3D60325-3497-4BF6-8402-42C69C0F24D9}" dt="2018-06-07T20:56:50.199" v="83" actId="2696"/>
        <pc:sldMkLst>
          <pc:docMk/>
          <pc:sldMk cId="2197613214" sldId="838"/>
        </pc:sldMkLst>
      </pc:sldChg>
      <pc:sldChg chg="del">
        <pc:chgData name="Skorczewski, Tyler" userId="51e037cb-caff-4c31-880d-f686087de38b" providerId="ADAL" clId="{D3D60325-3497-4BF6-8402-42C69C0F24D9}" dt="2018-06-07T20:56:51.731" v="96" actId="2696"/>
        <pc:sldMkLst>
          <pc:docMk/>
          <pc:sldMk cId="1645271388" sldId="839"/>
        </pc:sldMkLst>
      </pc:sldChg>
      <pc:sldMasterChg chg="add del addSldLayout delSldLayout">
        <pc:chgData name="Skorczewski, Tyler" userId="51e037cb-caff-4c31-880d-f686087de38b" providerId="ADAL" clId="{D3D60325-3497-4BF6-8402-42C69C0F24D9}" dt="2018-06-07T20:55:00.740" v="24" actId="2696"/>
        <pc:sldMasterMkLst>
          <pc:docMk/>
          <pc:sldMasterMk cId="1296579345" sldId="2147483965"/>
        </pc:sldMasterMkLst>
        <pc:sldLayoutChg chg="add del">
          <pc:chgData name="Skorczewski, Tyler" userId="51e037cb-caff-4c31-880d-f686087de38b" providerId="ADAL" clId="{D3D60325-3497-4BF6-8402-42C69C0F24D9}" dt="2018-06-07T20:55:00.740" v="24" actId="2696"/>
          <pc:sldLayoutMkLst>
            <pc:docMk/>
            <pc:sldMasterMk cId="1296579345" sldId="2147483965"/>
            <pc:sldLayoutMk cId="1363738865" sldId="2147483966"/>
          </pc:sldLayoutMkLst>
        </pc:sldLayoutChg>
        <pc:sldLayoutChg chg="add del">
          <pc:chgData name="Skorczewski, Tyler" userId="51e037cb-caff-4c31-880d-f686087de38b" providerId="ADAL" clId="{D3D60325-3497-4BF6-8402-42C69C0F24D9}" dt="2018-06-07T20:55:00.740" v="23" actId="2696"/>
          <pc:sldLayoutMkLst>
            <pc:docMk/>
            <pc:sldMasterMk cId="1296579345" sldId="2147483965"/>
            <pc:sldLayoutMk cId="4238349120" sldId="2147483967"/>
          </pc:sldLayoutMkLst>
        </pc:sldLayoutChg>
        <pc:sldLayoutChg chg="add del">
          <pc:chgData name="Skorczewski, Tyler" userId="51e037cb-caff-4c31-880d-f686087de38b" providerId="ADAL" clId="{D3D60325-3497-4BF6-8402-42C69C0F24D9}" dt="2018-06-07T20:55:00.740" v="22" actId="2696"/>
          <pc:sldLayoutMkLst>
            <pc:docMk/>
            <pc:sldMasterMk cId="1296579345" sldId="2147483965"/>
            <pc:sldLayoutMk cId="4283285370" sldId="2147483968"/>
          </pc:sldLayoutMkLst>
        </pc:sldLayoutChg>
        <pc:sldLayoutChg chg="add del">
          <pc:chgData name="Skorczewski, Tyler" userId="51e037cb-caff-4c31-880d-f686087de38b" providerId="ADAL" clId="{D3D60325-3497-4BF6-8402-42C69C0F24D9}" dt="2018-06-07T20:55:00.740" v="21" actId="2696"/>
          <pc:sldLayoutMkLst>
            <pc:docMk/>
            <pc:sldMasterMk cId="1296579345" sldId="2147483965"/>
            <pc:sldLayoutMk cId="2411163801" sldId="2147483969"/>
          </pc:sldLayoutMkLst>
        </pc:sldLayoutChg>
        <pc:sldLayoutChg chg="add del">
          <pc:chgData name="Skorczewski, Tyler" userId="51e037cb-caff-4c31-880d-f686087de38b" providerId="ADAL" clId="{D3D60325-3497-4BF6-8402-42C69C0F24D9}" dt="2018-06-07T20:55:00.739" v="20" actId="2696"/>
          <pc:sldLayoutMkLst>
            <pc:docMk/>
            <pc:sldMasterMk cId="1296579345" sldId="2147483965"/>
            <pc:sldLayoutMk cId="3294429469" sldId="2147483970"/>
          </pc:sldLayoutMkLst>
        </pc:sldLayoutChg>
        <pc:sldLayoutChg chg="add del">
          <pc:chgData name="Skorczewski, Tyler" userId="51e037cb-caff-4c31-880d-f686087de38b" providerId="ADAL" clId="{D3D60325-3497-4BF6-8402-42C69C0F24D9}" dt="2018-06-07T20:55:00.739" v="19" actId="2696"/>
          <pc:sldLayoutMkLst>
            <pc:docMk/>
            <pc:sldMasterMk cId="1296579345" sldId="2147483965"/>
            <pc:sldLayoutMk cId="1898150224" sldId="2147483971"/>
          </pc:sldLayoutMkLst>
        </pc:sldLayoutChg>
        <pc:sldLayoutChg chg="add del">
          <pc:chgData name="Skorczewski, Tyler" userId="51e037cb-caff-4c31-880d-f686087de38b" providerId="ADAL" clId="{D3D60325-3497-4BF6-8402-42C69C0F24D9}" dt="2018-06-07T20:55:00.738" v="18" actId="2696"/>
          <pc:sldLayoutMkLst>
            <pc:docMk/>
            <pc:sldMasterMk cId="1296579345" sldId="2147483965"/>
            <pc:sldLayoutMk cId="537003693" sldId="2147483972"/>
          </pc:sldLayoutMkLst>
        </pc:sldLayoutChg>
        <pc:sldLayoutChg chg="add del">
          <pc:chgData name="Skorczewski, Tyler" userId="51e037cb-caff-4c31-880d-f686087de38b" providerId="ADAL" clId="{D3D60325-3497-4BF6-8402-42C69C0F24D9}" dt="2018-06-07T20:55:00.738" v="17" actId="2696"/>
          <pc:sldLayoutMkLst>
            <pc:docMk/>
            <pc:sldMasterMk cId="1296579345" sldId="2147483965"/>
            <pc:sldLayoutMk cId="1618189439" sldId="2147483973"/>
          </pc:sldLayoutMkLst>
        </pc:sldLayoutChg>
        <pc:sldLayoutChg chg="add del">
          <pc:chgData name="Skorczewski, Tyler" userId="51e037cb-caff-4c31-880d-f686087de38b" providerId="ADAL" clId="{D3D60325-3497-4BF6-8402-42C69C0F24D9}" dt="2018-06-07T20:55:00.737" v="16" actId="2696"/>
          <pc:sldLayoutMkLst>
            <pc:docMk/>
            <pc:sldMasterMk cId="1296579345" sldId="2147483965"/>
            <pc:sldLayoutMk cId="2573504477" sldId="2147483974"/>
          </pc:sldLayoutMkLst>
        </pc:sldLayoutChg>
        <pc:sldLayoutChg chg="add del">
          <pc:chgData name="Skorczewski, Tyler" userId="51e037cb-caff-4c31-880d-f686087de38b" providerId="ADAL" clId="{D3D60325-3497-4BF6-8402-42C69C0F24D9}" dt="2018-06-07T20:55:00.737" v="15" actId="2696"/>
          <pc:sldLayoutMkLst>
            <pc:docMk/>
            <pc:sldMasterMk cId="1296579345" sldId="2147483965"/>
            <pc:sldLayoutMk cId="1397431350" sldId="2147483975"/>
          </pc:sldLayoutMkLst>
        </pc:sldLayoutChg>
        <pc:sldLayoutChg chg="add del">
          <pc:chgData name="Skorczewski, Tyler" userId="51e037cb-caff-4c31-880d-f686087de38b" providerId="ADAL" clId="{D3D60325-3497-4BF6-8402-42C69C0F24D9}" dt="2018-06-07T20:55:00.737" v="14" actId="2696"/>
          <pc:sldLayoutMkLst>
            <pc:docMk/>
            <pc:sldMasterMk cId="1296579345" sldId="2147483965"/>
            <pc:sldLayoutMk cId="1321997197" sldId="2147483976"/>
          </pc:sldLayoutMkLst>
        </pc:sldLayoutChg>
      </pc:sldMasterChg>
      <pc:sldMasterChg chg="del delSldLayout">
        <pc:chgData name="Skorczewski, Tyler" userId="51e037cb-caff-4c31-880d-f686087de38b" providerId="ADAL" clId="{D3D60325-3497-4BF6-8402-42C69C0F24D9}" dt="2018-06-07T20:56:50.213" v="95" actId="2696"/>
        <pc:sldMasterMkLst>
          <pc:docMk/>
          <pc:sldMasterMk cId="2019258041" sldId="2147483977"/>
        </pc:sldMasterMkLst>
        <pc:sldLayoutChg chg="del">
          <pc:chgData name="Skorczewski, Tyler" userId="51e037cb-caff-4c31-880d-f686087de38b" providerId="ADAL" clId="{D3D60325-3497-4BF6-8402-42C69C0F24D9}" dt="2018-06-07T20:56:50.202" v="84" actId="2696"/>
          <pc:sldLayoutMkLst>
            <pc:docMk/>
            <pc:sldMasterMk cId="2019258041" sldId="2147483977"/>
            <pc:sldLayoutMk cId="756238567" sldId="2147483978"/>
          </pc:sldLayoutMkLst>
        </pc:sldLayoutChg>
        <pc:sldLayoutChg chg="del">
          <pc:chgData name="Skorczewski, Tyler" userId="51e037cb-caff-4c31-880d-f686087de38b" providerId="ADAL" clId="{D3D60325-3497-4BF6-8402-42C69C0F24D9}" dt="2018-06-07T20:56:50.203" v="85" actId="2696"/>
          <pc:sldLayoutMkLst>
            <pc:docMk/>
            <pc:sldMasterMk cId="2019258041" sldId="2147483977"/>
            <pc:sldLayoutMk cId="3832859147" sldId="2147483979"/>
          </pc:sldLayoutMkLst>
        </pc:sldLayoutChg>
        <pc:sldLayoutChg chg="del">
          <pc:chgData name="Skorczewski, Tyler" userId="51e037cb-caff-4c31-880d-f686087de38b" providerId="ADAL" clId="{D3D60325-3497-4BF6-8402-42C69C0F24D9}" dt="2018-06-07T20:56:50.204" v="86" actId="2696"/>
          <pc:sldLayoutMkLst>
            <pc:docMk/>
            <pc:sldMasterMk cId="2019258041" sldId="2147483977"/>
            <pc:sldLayoutMk cId="3473499938" sldId="2147483980"/>
          </pc:sldLayoutMkLst>
        </pc:sldLayoutChg>
        <pc:sldLayoutChg chg="del">
          <pc:chgData name="Skorczewski, Tyler" userId="51e037cb-caff-4c31-880d-f686087de38b" providerId="ADAL" clId="{D3D60325-3497-4BF6-8402-42C69C0F24D9}" dt="2018-06-07T20:56:50.204" v="87" actId="2696"/>
          <pc:sldLayoutMkLst>
            <pc:docMk/>
            <pc:sldMasterMk cId="2019258041" sldId="2147483977"/>
            <pc:sldLayoutMk cId="2579427285" sldId="2147483981"/>
          </pc:sldLayoutMkLst>
        </pc:sldLayoutChg>
        <pc:sldLayoutChg chg="del">
          <pc:chgData name="Skorczewski, Tyler" userId="51e037cb-caff-4c31-880d-f686087de38b" providerId="ADAL" clId="{D3D60325-3497-4BF6-8402-42C69C0F24D9}" dt="2018-06-07T20:56:50.205" v="88" actId="2696"/>
          <pc:sldLayoutMkLst>
            <pc:docMk/>
            <pc:sldMasterMk cId="2019258041" sldId="2147483977"/>
            <pc:sldLayoutMk cId="2406789724" sldId="2147483982"/>
          </pc:sldLayoutMkLst>
        </pc:sldLayoutChg>
        <pc:sldLayoutChg chg="del">
          <pc:chgData name="Skorczewski, Tyler" userId="51e037cb-caff-4c31-880d-f686087de38b" providerId="ADAL" clId="{D3D60325-3497-4BF6-8402-42C69C0F24D9}" dt="2018-06-07T20:56:50.205" v="89" actId="2696"/>
          <pc:sldLayoutMkLst>
            <pc:docMk/>
            <pc:sldMasterMk cId="2019258041" sldId="2147483977"/>
            <pc:sldLayoutMk cId="1576940486" sldId="2147483983"/>
          </pc:sldLayoutMkLst>
        </pc:sldLayoutChg>
        <pc:sldLayoutChg chg="del">
          <pc:chgData name="Skorczewski, Tyler" userId="51e037cb-caff-4c31-880d-f686087de38b" providerId="ADAL" clId="{D3D60325-3497-4BF6-8402-42C69C0F24D9}" dt="2018-06-07T20:56:50.206" v="90" actId="2696"/>
          <pc:sldLayoutMkLst>
            <pc:docMk/>
            <pc:sldMasterMk cId="2019258041" sldId="2147483977"/>
            <pc:sldLayoutMk cId="4236380839" sldId="2147483984"/>
          </pc:sldLayoutMkLst>
        </pc:sldLayoutChg>
        <pc:sldLayoutChg chg="del">
          <pc:chgData name="Skorczewski, Tyler" userId="51e037cb-caff-4c31-880d-f686087de38b" providerId="ADAL" clId="{D3D60325-3497-4BF6-8402-42C69C0F24D9}" dt="2018-06-07T20:56:50.207" v="91" actId="2696"/>
          <pc:sldLayoutMkLst>
            <pc:docMk/>
            <pc:sldMasterMk cId="2019258041" sldId="2147483977"/>
            <pc:sldLayoutMk cId="122803653" sldId="2147483985"/>
          </pc:sldLayoutMkLst>
        </pc:sldLayoutChg>
        <pc:sldLayoutChg chg="del">
          <pc:chgData name="Skorczewski, Tyler" userId="51e037cb-caff-4c31-880d-f686087de38b" providerId="ADAL" clId="{D3D60325-3497-4BF6-8402-42C69C0F24D9}" dt="2018-06-07T20:56:50.208" v="92" actId="2696"/>
          <pc:sldLayoutMkLst>
            <pc:docMk/>
            <pc:sldMasterMk cId="2019258041" sldId="2147483977"/>
            <pc:sldLayoutMk cId="1365805899" sldId="2147483986"/>
          </pc:sldLayoutMkLst>
        </pc:sldLayoutChg>
        <pc:sldLayoutChg chg="del">
          <pc:chgData name="Skorczewski, Tyler" userId="51e037cb-caff-4c31-880d-f686087de38b" providerId="ADAL" clId="{D3D60325-3497-4BF6-8402-42C69C0F24D9}" dt="2018-06-07T20:56:50.208" v="93" actId="2696"/>
          <pc:sldLayoutMkLst>
            <pc:docMk/>
            <pc:sldMasterMk cId="2019258041" sldId="2147483977"/>
            <pc:sldLayoutMk cId="788276348" sldId="2147483987"/>
          </pc:sldLayoutMkLst>
        </pc:sldLayoutChg>
        <pc:sldLayoutChg chg="del">
          <pc:chgData name="Skorczewski, Tyler" userId="51e037cb-caff-4c31-880d-f686087de38b" providerId="ADAL" clId="{D3D60325-3497-4BF6-8402-42C69C0F24D9}" dt="2018-06-07T20:56:50.210" v="94" actId="2696"/>
          <pc:sldLayoutMkLst>
            <pc:docMk/>
            <pc:sldMasterMk cId="2019258041" sldId="2147483977"/>
            <pc:sldLayoutMk cId="2993020846" sldId="2147483988"/>
          </pc:sldLayoutMkLst>
        </pc:sldLayoutChg>
      </pc:sldMasterChg>
      <pc:sldMasterChg chg="del delSldLayout">
        <pc:chgData name="Skorczewski, Tyler" userId="51e037cb-caff-4c31-880d-f686087de38b" providerId="ADAL" clId="{D3D60325-3497-4BF6-8402-42C69C0F24D9}" dt="2018-06-07T20:56:51.751" v="108" actId="2696"/>
        <pc:sldMasterMkLst>
          <pc:docMk/>
          <pc:sldMasterMk cId="1437702961" sldId="2147483989"/>
        </pc:sldMasterMkLst>
        <pc:sldLayoutChg chg="del">
          <pc:chgData name="Skorczewski, Tyler" userId="51e037cb-caff-4c31-880d-f686087de38b" providerId="ADAL" clId="{D3D60325-3497-4BF6-8402-42C69C0F24D9}" dt="2018-06-07T20:56:51.731" v="97" actId="2696"/>
          <pc:sldLayoutMkLst>
            <pc:docMk/>
            <pc:sldMasterMk cId="1437702961" sldId="2147483989"/>
            <pc:sldLayoutMk cId="2860929990" sldId="2147483990"/>
          </pc:sldLayoutMkLst>
        </pc:sldLayoutChg>
        <pc:sldLayoutChg chg="del">
          <pc:chgData name="Skorczewski, Tyler" userId="51e037cb-caff-4c31-880d-f686087de38b" providerId="ADAL" clId="{D3D60325-3497-4BF6-8402-42C69C0F24D9}" dt="2018-06-07T20:56:51.736" v="98" actId="2696"/>
          <pc:sldLayoutMkLst>
            <pc:docMk/>
            <pc:sldMasterMk cId="1437702961" sldId="2147483989"/>
            <pc:sldLayoutMk cId="1142636545" sldId="2147483991"/>
          </pc:sldLayoutMkLst>
        </pc:sldLayoutChg>
        <pc:sldLayoutChg chg="del">
          <pc:chgData name="Skorczewski, Tyler" userId="51e037cb-caff-4c31-880d-f686087de38b" providerId="ADAL" clId="{D3D60325-3497-4BF6-8402-42C69C0F24D9}" dt="2018-06-07T20:56:51.737" v="99" actId="2696"/>
          <pc:sldLayoutMkLst>
            <pc:docMk/>
            <pc:sldMasterMk cId="1437702961" sldId="2147483989"/>
            <pc:sldLayoutMk cId="1828951875" sldId="2147483992"/>
          </pc:sldLayoutMkLst>
        </pc:sldLayoutChg>
        <pc:sldLayoutChg chg="del">
          <pc:chgData name="Skorczewski, Tyler" userId="51e037cb-caff-4c31-880d-f686087de38b" providerId="ADAL" clId="{D3D60325-3497-4BF6-8402-42C69C0F24D9}" dt="2018-06-07T20:56:51.739" v="100" actId="2696"/>
          <pc:sldLayoutMkLst>
            <pc:docMk/>
            <pc:sldMasterMk cId="1437702961" sldId="2147483989"/>
            <pc:sldLayoutMk cId="1673135665" sldId="2147483993"/>
          </pc:sldLayoutMkLst>
        </pc:sldLayoutChg>
        <pc:sldLayoutChg chg="del">
          <pc:chgData name="Skorczewski, Tyler" userId="51e037cb-caff-4c31-880d-f686087de38b" providerId="ADAL" clId="{D3D60325-3497-4BF6-8402-42C69C0F24D9}" dt="2018-06-07T20:56:51.741" v="101" actId="2696"/>
          <pc:sldLayoutMkLst>
            <pc:docMk/>
            <pc:sldMasterMk cId="1437702961" sldId="2147483989"/>
            <pc:sldLayoutMk cId="183598141" sldId="2147483994"/>
          </pc:sldLayoutMkLst>
        </pc:sldLayoutChg>
        <pc:sldLayoutChg chg="del">
          <pc:chgData name="Skorczewski, Tyler" userId="51e037cb-caff-4c31-880d-f686087de38b" providerId="ADAL" clId="{D3D60325-3497-4BF6-8402-42C69C0F24D9}" dt="2018-06-07T20:56:51.742" v="102" actId="2696"/>
          <pc:sldLayoutMkLst>
            <pc:docMk/>
            <pc:sldMasterMk cId="1437702961" sldId="2147483989"/>
            <pc:sldLayoutMk cId="3742041212" sldId="2147483995"/>
          </pc:sldLayoutMkLst>
        </pc:sldLayoutChg>
        <pc:sldLayoutChg chg="del">
          <pc:chgData name="Skorczewski, Tyler" userId="51e037cb-caff-4c31-880d-f686087de38b" providerId="ADAL" clId="{D3D60325-3497-4BF6-8402-42C69C0F24D9}" dt="2018-06-07T20:56:51.744" v="103" actId="2696"/>
          <pc:sldLayoutMkLst>
            <pc:docMk/>
            <pc:sldMasterMk cId="1437702961" sldId="2147483989"/>
            <pc:sldLayoutMk cId="1508418907" sldId="2147483996"/>
          </pc:sldLayoutMkLst>
        </pc:sldLayoutChg>
        <pc:sldLayoutChg chg="del">
          <pc:chgData name="Skorczewski, Tyler" userId="51e037cb-caff-4c31-880d-f686087de38b" providerId="ADAL" clId="{D3D60325-3497-4BF6-8402-42C69C0F24D9}" dt="2018-06-07T20:56:51.746" v="104" actId="2696"/>
          <pc:sldLayoutMkLst>
            <pc:docMk/>
            <pc:sldMasterMk cId="1437702961" sldId="2147483989"/>
            <pc:sldLayoutMk cId="3768434346" sldId="2147483997"/>
          </pc:sldLayoutMkLst>
        </pc:sldLayoutChg>
        <pc:sldLayoutChg chg="del">
          <pc:chgData name="Skorczewski, Tyler" userId="51e037cb-caff-4c31-880d-f686087de38b" providerId="ADAL" clId="{D3D60325-3497-4BF6-8402-42C69C0F24D9}" dt="2018-06-07T20:56:51.747" v="105" actId="2696"/>
          <pc:sldLayoutMkLst>
            <pc:docMk/>
            <pc:sldMasterMk cId="1437702961" sldId="2147483989"/>
            <pc:sldLayoutMk cId="1456027525" sldId="2147483998"/>
          </pc:sldLayoutMkLst>
        </pc:sldLayoutChg>
        <pc:sldLayoutChg chg="del">
          <pc:chgData name="Skorczewski, Tyler" userId="51e037cb-caff-4c31-880d-f686087de38b" providerId="ADAL" clId="{D3D60325-3497-4BF6-8402-42C69C0F24D9}" dt="2018-06-07T20:56:51.750" v="106" actId="2696"/>
          <pc:sldLayoutMkLst>
            <pc:docMk/>
            <pc:sldMasterMk cId="1437702961" sldId="2147483989"/>
            <pc:sldLayoutMk cId="2207951104" sldId="2147483999"/>
          </pc:sldLayoutMkLst>
        </pc:sldLayoutChg>
        <pc:sldLayoutChg chg="del">
          <pc:chgData name="Skorczewski, Tyler" userId="51e037cb-caff-4c31-880d-f686087de38b" providerId="ADAL" clId="{D3D60325-3497-4BF6-8402-42C69C0F24D9}" dt="2018-06-07T20:56:51.751" v="107" actId="2696"/>
          <pc:sldLayoutMkLst>
            <pc:docMk/>
            <pc:sldMasterMk cId="1437702961" sldId="2147483989"/>
            <pc:sldLayoutMk cId="1917040473" sldId="2147484000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B01AF8-093F-4D47-A5BD-23D4A2C866CB}" type="datetimeFigureOut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D904D59-006F-48A4-9471-4C5471C99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EC5EFE4D-AD76-4364-8096-FB920066C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8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9CC53D3-27CA-49C6-B06C-72AC655B3F9B}" type="slidenum">
              <a:rPr lang="en-US" altLang="en-US" sz="1200" smtClean="0">
                <a:latin typeface="Arial Narrow" pitchFamily="34" charset="0"/>
              </a:rPr>
              <a:pPr eaLnBrk="1" hangingPunct="1"/>
              <a:t>15</a:t>
            </a:fld>
            <a:endParaRPr lang="en-US" altLang="en-US" sz="1200"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37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40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67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465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824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39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926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45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453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2EEB9-C7E3-4CD5-AD42-C6885C5A13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3886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33362-007B-4C41-A657-67FD43710E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3491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1C296-94C1-471C-912E-FCF362C589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2853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1008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0471-F218-4C74-BACD-4C5CFDBFD2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16380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6AD2-1FEC-4437-9087-998BE008BB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2946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C9356-2231-433F-AE4F-BCB150366F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5022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AF1EE-A1AC-429A-BF00-B80291445F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00369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438A-E479-443D-8F96-E0A0959183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18943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EF54C-2E91-4D19-A52F-C93832397F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50447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34650-14B2-4F4A-9495-F4F56BE0C8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43135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F74A5-A750-45F8-AF9A-E6A8454E7C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9719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F1430-E786-43B0-9A9C-9ED2F89932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762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C3083-8E21-4B6E-AAB7-25B5AA7680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5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031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DEB0A-CF41-4497-8478-6EDAFB73A9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851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05FD2-9FD8-458F-BD43-7DB2B64034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203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C50DC-BE35-4B73-828E-94EAF94B39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892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2E253-A6DB-4762-B15B-9CAD49CD22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2761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BA52A-D206-43A4-AE1D-F03D52861AA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927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18F28-109F-4A12-B313-FCC2831E6B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592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88C18-21F9-41ED-813A-A285A53DE7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7884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E1C84-ABBC-48EE-A0C9-C509B2FA3A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143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5601A-762D-4C07-A848-3E703EA536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374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480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8509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42138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81646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56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3958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66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819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36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417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730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4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4400"/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1033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2013, 2010, 2007, 2005, Pearson,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2013, 2010, 2007, 2005, Pearson,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7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8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8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82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8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8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8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92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93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94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95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96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97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98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499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00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350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47D0860-4735-4385-A604-B772F86540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57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2C728DD3-6DB9-453B-A94E-B0E0A9B1EF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9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4400">
              <a:solidFill>
                <a:srgbClr val="000000"/>
              </a:solidFill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1033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6645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19113" y="55563"/>
            <a:ext cx="80772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hangingPunct="1"/>
            <a:endParaRPr lang="en-US" sz="8000" b="1" dirty="0">
              <a:solidFill>
                <a:srgbClr val="000000"/>
              </a:solidFill>
              <a:latin typeface="Arial" charset="0"/>
            </a:endParaRPr>
          </a:p>
          <a:p>
            <a:pPr algn="ctr" eaLnBrk="1" hangingPunct="1"/>
            <a:r>
              <a:rPr lang="en-US" sz="8000" b="1" dirty="0">
                <a:solidFill>
                  <a:srgbClr val="000000"/>
                </a:solidFill>
                <a:latin typeface="Arial" charset="0"/>
              </a:rPr>
              <a:t>Section 3.2</a:t>
            </a:r>
          </a:p>
          <a:p>
            <a:pPr algn="ctr" eaLnBrk="1" hangingPunct="1"/>
            <a:r>
              <a:rPr lang="en-US" sz="6000" b="1" dirty="0">
                <a:solidFill>
                  <a:srgbClr val="000000"/>
                </a:solidFill>
                <a:latin typeface="Arial" charset="0"/>
              </a:rPr>
              <a:t>Graphing Linear Equations</a:t>
            </a:r>
            <a:endParaRPr lang="en-US" sz="6000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/>
            <a:endParaRPr lang="en-US" sz="3200" b="1" i="1" dirty="0">
              <a:solidFill>
                <a:srgbClr val="009DD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0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304800" y="381000"/>
            <a:ext cx="3133725" cy="762000"/>
            <a:chOff x="192" y="240"/>
            <a:chExt cx="1974" cy="480"/>
          </a:xfrm>
        </p:grpSpPr>
        <p:sp>
          <p:nvSpPr>
            <p:cNvPr id="25614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97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15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8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 (cont.)</a:t>
              </a:r>
            </a:p>
          </p:txBody>
        </p:sp>
      </p:grp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381000" y="1984375"/>
            <a:ext cx="1876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Let </a:t>
            </a:r>
            <a:r>
              <a:rPr lang="en-US" sz="2800" i="1">
                <a:solidFill>
                  <a:srgbClr val="000000"/>
                </a:solidFill>
              </a:rPr>
              <a:t>x</a:t>
            </a:r>
            <a:r>
              <a:rPr lang="en-US" sz="2800">
                <a:solidFill>
                  <a:srgbClr val="000000"/>
                </a:solidFill>
              </a:rPr>
              <a:t> = 4.  </a:t>
            </a:r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838200" y="4060825"/>
            <a:ext cx="756761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000000"/>
                </a:solidFill>
              </a:rPr>
              <a:t>     y</a:t>
            </a:r>
            <a:r>
              <a:rPr lang="en-US" sz="2800">
                <a:solidFill>
                  <a:srgbClr val="000000"/>
                </a:solidFill>
              </a:rPr>
              <a:t> = 3 + 3 = 6           </a:t>
            </a:r>
            <a:r>
              <a:rPr lang="en-US">
                <a:solidFill>
                  <a:srgbClr val="000000"/>
                </a:solidFill>
              </a:rPr>
              <a:t>(simplify the right side)</a:t>
            </a:r>
            <a:endParaRPr lang="en-US" sz="280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One solution is (4, 6).</a:t>
            </a:r>
          </a:p>
        </p:txBody>
      </p:sp>
      <p:grpSp>
        <p:nvGrpSpPr>
          <p:cNvPr id="25605" name="Group 7"/>
          <p:cNvGrpSpPr>
            <a:grpSpLocks/>
          </p:cNvGrpSpPr>
          <p:nvPr/>
        </p:nvGrpSpPr>
        <p:grpSpPr bwMode="auto">
          <a:xfrm>
            <a:off x="381000" y="1371600"/>
            <a:ext cx="8458200" cy="528638"/>
            <a:chOff x="240" y="864"/>
            <a:chExt cx="5328" cy="333"/>
          </a:xfrm>
        </p:grpSpPr>
        <p:sp>
          <p:nvSpPr>
            <p:cNvPr id="25612" name="Text Box 8"/>
            <p:cNvSpPr txBox="1">
              <a:spLocks noChangeArrowheads="1"/>
            </p:cNvSpPr>
            <p:nvPr/>
          </p:nvSpPr>
          <p:spPr bwMode="auto">
            <a:xfrm>
              <a:off x="240" y="864"/>
              <a:ext cx="53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</a:rPr>
                <a:t>Graph the linear equation </a:t>
              </a:r>
              <a:r>
                <a:rPr lang="en-US" sz="2800" i="1">
                  <a:solidFill>
                    <a:srgbClr val="000000"/>
                  </a:solidFill>
                </a:rPr>
                <a:t>y</a:t>
              </a:r>
              <a:r>
                <a:rPr lang="en-US" sz="2800">
                  <a:solidFill>
                    <a:srgbClr val="000000"/>
                  </a:solidFill>
                </a:rPr>
                <a:t> =    </a:t>
              </a:r>
              <a:r>
                <a:rPr lang="en-US" sz="2800" i="1">
                  <a:solidFill>
                    <a:srgbClr val="000000"/>
                  </a:solidFill>
                </a:rPr>
                <a:t>x</a:t>
              </a:r>
              <a:r>
                <a:rPr lang="en-US" sz="2800">
                  <a:solidFill>
                    <a:srgbClr val="000000"/>
                  </a:solidFill>
                </a:rPr>
                <a:t> + 3.</a:t>
              </a:r>
            </a:p>
          </p:txBody>
        </p:sp>
        <p:graphicFrame>
          <p:nvGraphicFramePr>
            <p:cNvPr id="25613" name="Object 9"/>
            <p:cNvGraphicFramePr>
              <a:graphicFrameLocks noChangeAspect="1"/>
            </p:cNvGraphicFramePr>
            <p:nvPr/>
          </p:nvGraphicFramePr>
          <p:xfrm>
            <a:off x="3002" y="874"/>
            <a:ext cx="12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152334" imgH="393529" progId="Equation.3">
                    <p:embed/>
                  </p:oleObj>
                </mc:Choice>
                <mc:Fallback>
                  <p:oleObj name="Equation" r:id="rId3" imgW="152334" imgH="393529" progId="Equation.3">
                    <p:embed/>
                    <p:pic>
                      <p:nvPicPr>
                        <p:cNvPr id="2561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2" y="874"/>
                          <a:ext cx="12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414338" y="2616200"/>
            <a:ext cx="3932237" cy="519113"/>
            <a:chOff x="261" y="1648"/>
            <a:chExt cx="2477" cy="327"/>
          </a:xfrm>
        </p:grpSpPr>
        <p:sp>
          <p:nvSpPr>
            <p:cNvPr id="25610" name="Text Box 11"/>
            <p:cNvSpPr txBox="1">
              <a:spLocks noChangeArrowheads="1"/>
            </p:cNvSpPr>
            <p:nvPr/>
          </p:nvSpPr>
          <p:spPr bwMode="auto">
            <a:xfrm>
              <a:off x="261" y="1648"/>
              <a:ext cx="24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</a:rPr>
                <a:t>Then </a:t>
              </a:r>
              <a:r>
                <a:rPr lang="en-US" sz="2800" i="1">
                  <a:solidFill>
                    <a:srgbClr val="000000"/>
                  </a:solidFill>
                </a:rPr>
                <a:t>y</a:t>
              </a:r>
              <a:r>
                <a:rPr lang="en-US" sz="2800">
                  <a:solidFill>
                    <a:srgbClr val="000000"/>
                  </a:solidFill>
                </a:rPr>
                <a:t> =    </a:t>
              </a:r>
              <a:r>
                <a:rPr lang="en-US" sz="2800" i="1">
                  <a:solidFill>
                    <a:srgbClr val="000000"/>
                  </a:solidFill>
                </a:rPr>
                <a:t>x</a:t>
              </a:r>
              <a:r>
                <a:rPr lang="en-US" sz="2800">
                  <a:solidFill>
                    <a:srgbClr val="000000"/>
                  </a:solidFill>
                </a:rPr>
                <a:t> + 3 becomes</a:t>
              </a:r>
            </a:p>
          </p:txBody>
        </p:sp>
        <p:graphicFrame>
          <p:nvGraphicFramePr>
            <p:cNvPr id="25611" name="Object 12"/>
            <p:cNvGraphicFramePr>
              <a:graphicFrameLocks noChangeAspect="1"/>
            </p:cNvGraphicFramePr>
            <p:nvPr/>
          </p:nvGraphicFramePr>
          <p:xfrm>
            <a:off x="1200" y="1649"/>
            <a:ext cx="12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152334" imgH="393529" progId="Equation.3">
                    <p:embed/>
                  </p:oleObj>
                </mc:Choice>
                <mc:Fallback>
                  <p:oleObj name="Equation" r:id="rId5" imgW="152334" imgH="393529" progId="Equation.3">
                    <p:embed/>
                    <p:pic>
                      <p:nvPicPr>
                        <p:cNvPr id="256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649"/>
                          <a:ext cx="12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236663" y="3308350"/>
            <a:ext cx="4995862" cy="519113"/>
            <a:chOff x="203" y="2065"/>
            <a:chExt cx="3147" cy="327"/>
          </a:xfrm>
        </p:grpSpPr>
        <p:sp>
          <p:nvSpPr>
            <p:cNvPr id="25608" name="Text Box 15"/>
            <p:cNvSpPr txBox="1">
              <a:spLocks noChangeArrowheads="1"/>
            </p:cNvSpPr>
            <p:nvPr/>
          </p:nvSpPr>
          <p:spPr bwMode="auto">
            <a:xfrm>
              <a:off x="203" y="2065"/>
              <a:ext cx="31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i="1">
                  <a:solidFill>
                    <a:srgbClr val="000000"/>
                  </a:solidFill>
                </a:rPr>
                <a:t>y</a:t>
              </a:r>
              <a:r>
                <a:rPr lang="en-US" sz="2800">
                  <a:solidFill>
                    <a:srgbClr val="000000"/>
                  </a:solidFill>
                </a:rPr>
                <a:t> =    (4) + 3         </a:t>
              </a:r>
              <a:r>
                <a:rPr lang="en-US">
                  <a:solidFill>
                    <a:srgbClr val="000000"/>
                  </a:solidFill>
                </a:rPr>
                <a:t>(replace </a:t>
              </a:r>
              <a:r>
                <a:rPr lang="en-US" i="1">
                  <a:solidFill>
                    <a:srgbClr val="000000"/>
                  </a:solidFill>
                </a:rPr>
                <a:t>x</a:t>
              </a:r>
              <a:r>
                <a:rPr lang="en-US">
                  <a:solidFill>
                    <a:srgbClr val="000000"/>
                  </a:solidFill>
                </a:rPr>
                <a:t> with 4)</a:t>
              </a:r>
            </a:p>
          </p:txBody>
        </p:sp>
        <p:graphicFrame>
          <p:nvGraphicFramePr>
            <p:cNvPr id="25609" name="Object 16"/>
            <p:cNvGraphicFramePr>
              <a:graphicFrameLocks noChangeAspect="1"/>
            </p:cNvGraphicFramePr>
            <p:nvPr/>
          </p:nvGraphicFramePr>
          <p:xfrm>
            <a:off x="623" y="2065"/>
            <a:ext cx="12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6" imgW="152334" imgH="393529" progId="Equation.3">
                    <p:embed/>
                  </p:oleObj>
                </mc:Choice>
                <mc:Fallback>
                  <p:oleObj name="Equation" r:id="rId6" imgW="152334" imgH="393529" progId="Equation.3">
                    <p:embed/>
                    <p:pic>
                      <p:nvPicPr>
                        <p:cNvPr id="25609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" y="2065"/>
                          <a:ext cx="12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415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1026"/>
          <p:cNvGrpSpPr>
            <a:grpSpLocks/>
          </p:cNvGrpSpPr>
          <p:nvPr/>
        </p:nvGrpSpPr>
        <p:grpSpPr bwMode="auto">
          <a:xfrm>
            <a:off x="304800" y="381000"/>
            <a:ext cx="3133725" cy="762000"/>
            <a:chOff x="192" y="240"/>
            <a:chExt cx="1974" cy="480"/>
          </a:xfrm>
        </p:grpSpPr>
        <p:sp>
          <p:nvSpPr>
            <p:cNvPr id="26638" name="Rectangle 1027"/>
            <p:cNvSpPr>
              <a:spLocks noChangeArrowheads="1"/>
            </p:cNvSpPr>
            <p:nvPr/>
          </p:nvSpPr>
          <p:spPr bwMode="auto">
            <a:xfrm>
              <a:off x="192" y="240"/>
              <a:ext cx="197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39" name="Text Box 1028"/>
            <p:cNvSpPr txBox="1">
              <a:spLocks noChangeArrowheads="1"/>
            </p:cNvSpPr>
            <p:nvPr/>
          </p:nvSpPr>
          <p:spPr bwMode="auto">
            <a:xfrm>
              <a:off x="240" y="288"/>
              <a:ext cx="18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 (cont.)</a:t>
              </a:r>
            </a:p>
          </p:txBody>
        </p:sp>
      </p:grpSp>
      <p:sp>
        <p:nvSpPr>
          <p:cNvPr id="3078" name="Text Box 1029"/>
          <p:cNvSpPr txBox="1">
            <a:spLocks noChangeArrowheads="1"/>
          </p:cNvSpPr>
          <p:nvPr/>
        </p:nvSpPr>
        <p:spPr bwMode="auto">
          <a:xfrm>
            <a:off x="381000" y="2008188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000000"/>
                </a:solidFill>
              </a:rPr>
              <a:t>For the second solution, let </a:t>
            </a:r>
            <a:r>
              <a:rPr lang="en-US" sz="2800" i="1" dirty="0">
                <a:solidFill>
                  <a:srgbClr val="000000"/>
                </a:solidFill>
              </a:rPr>
              <a:t>x</a:t>
            </a:r>
            <a:r>
              <a:rPr lang="en-US" sz="2800" dirty="0">
                <a:solidFill>
                  <a:srgbClr val="000000"/>
                </a:solidFill>
              </a:rPr>
              <a:t> = 0. </a:t>
            </a:r>
            <a:r>
              <a:rPr lang="en-US" sz="2800" i="1" dirty="0">
                <a:solidFill>
                  <a:srgbClr val="FF0000"/>
                </a:solidFill>
              </a:rPr>
              <a:t>(Zero is always a good, easy-to-graph number to pick for one of your values.)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079" name="Text Box 1030"/>
          <p:cNvSpPr txBox="1">
            <a:spLocks noChangeArrowheads="1"/>
          </p:cNvSpPr>
          <p:nvPr/>
        </p:nvSpPr>
        <p:spPr bwMode="auto">
          <a:xfrm>
            <a:off x="944563" y="4262438"/>
            <a:ext cx="7567612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000000"/>
                </a:solidFill>
              </a:rPr>
              <a:t>     y</a:t>
            </a:r>
            <a:r>
              <a:rPr lang="en-US" sz="2800">
                <a:solidFill>
                  <a:srgbClr val="000000"/>
                </a:solidFill>
              </a:rPr>
              <a:t> = 0 + 3 = 3           </a:t>
            </a:r>
            <a:r>
              <a:rPr lang="en-US">
                <a:solidFill>
                  <a:srgbClr val="000000"/>
                </a:solidFill>
              </a:rPr>
              <a:t>(simplify the right side)</a:t>
            </a:r>
            <a:endParaRPr lang="en-US" sz="280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A second solution is (0, 3).</a:t>
            </a:r>
          </a:p>
        </p:txBody>
      </p:sp>
      <p:grpSp>
        <p:nvGrpSpPr>
          <p:cNvPr id="26629" name="Group 1031"/>
          <p:cNvGrpSpPr>
            <a:grpSpLocks/>
          </p:cNvGrpSpPr>
          <p:nvPr/>
        </p:nvGrpSpPr>
        <p:grpSpPr bwMode="auto">
          <a:xfrm>
            <a:off x="381000" y="1371600"/>
            <a:ext cx="8458200" cy="528638"/>
            <a:chOff x="240" y="864"/>
            <a:chExt cx="5328" cy="333"/>
          </a:xfrm>
        </p:grpSpPr>
        <p:sp>
          <p:nvSpPr>
            <p:cNvPr id="26636" name="Text Box 1032"/>
            <p:cNvSpPr txBox="1">
              <a:spLocks noChangeArrowheads="1"/>
            </p:cNvSpPr>
            <p:nvPr/>
          </p:nvSpPr>
          <p:spPr bwMode="auto">
            <a:xfrm>
              <a:off x="240" y="864"/>
              <a:ext cx="53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</a:rPr>
                <a:t>Graph the linear equation </a:t>
              </a:r>
              <a:r>
                <a:rPr lang="en-US" sz="2800" i="1">
                  <a:solidFill>
                    <a:srgbClr val="000000"/>
                  </a:solidFill>
                </a:rPr>
                <a:t>y</a:t>
              </a:r>
              <a:r>
                <a:rPr lang="en-US" sz="2800">
                  <a:solidFill>
                    <a:srgbClr val="000000"/>
                  </a:solidFill>
                </a:rPr>
                <a:t> =    </a:t>
              </a:r>
              <a:r>
                <a:rPr lang="en-US" sz="2800" i="1">
                  <a:solidFill>
                    <a:srgbClr val="000000"/>
                  </a:solidFill>
                </a:rPr>
                <a:t>x</a:t>
              </a:r>
              <a:r>
                <a:rPr lang="en-US" sz="2800">
                  <a:solidFill>
                    <a:srgbClr val="000000"/>
                  </a:solidFill>
                </a:rPr>
                <a:t> + 3.</a:t>
              </a:r>
            </a:p>
          </p:txBody>
        </p:sp>
        <p:graphicFrame>
          <p:nvGraphicFramePr>
            <p:cNvPr id="26637" name="Object 1033"/>
            <p:cNvGraphicFramePr>
              <a:graphicFrameLocks noChangeAspect="1"/>
            </p:cNvGraphicFramePr>
            <p:nvPr/>
          </p:nvGraphicFramePr>
          <p:xfrm>
            <a:off x="3002" y="874"/>
            <a:ext cx="12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152334" imgH="393529" progId="Equation.3">
                    <p:embed/>
                  </p:oleObj>
                </mc:Choice>
                <mc:Fallback>
                  <p:oleObj name="Equation" r:id="rId3" imgW="152334" imgH="393529" progId="Equation.3">
                    <p:embed/>
                    <p:pic>
                      <p:nvPicPr>
                        <p:cNvPr id="26637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2" y="874"/>
                          <a:ext cx="12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34"/>
          <p:cNvGrpSpPr>
            <a:grpSpLocks/>
          </p:cNvGrpSpPr>
          <p:nvPr/>
        </p:nvGrpSpPr>
        <p:grpSpPr bwMode="auto">
          <a:xfrm>
            <a:off x="581025" y="2984500"/>
            <a:ext cx="3932238" cy="519113"/>
            <a:chOff x="261" y="1648"/>
            <a:chExt cx="2477" cy="327"/>
          </a:xfrm>
        </p:grpSpPr>
        <p:sp>
          <p:nvSpPr>
            <p:cNvPr id="26634" name="Text Box 1035"/>
            <p:cNvSpPr txBox="1">
              <a:spLocks noChangeArrowheads="1"/>
            </p:cNvSpPr>
            <p:nvPr/>
          </p:nvSpPr>
          <p:spPr bwMode="auto">
            <a:xfrm>
              <a:off x="261" y="1648"/>
              <a:ext cx="24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</a:rPr>
                <a:t>Then </a:t>
              </a:r>
              <a:r>
                <a:rPr lang="en-US" sz="2800" i="1">
                  <a:solidFill>
                    <a:srgbClr val="000000"/>
                  </a:solidFill>
                </a:rPr>
                <a:t>y</a:t>
              </a:r>
              <a:r>
                <a:rPr lang="en-US" sz="2800">
                  <a:solidFill>
                    <a:srgbClr val="000000"/>
                  </a:solidFill>
                </a:rPr>
                <a:t> =    </a:t>
              </a:r>
              <a:r>
                <a:rPr lang="en-US" sz="2800" i="1">
                  <a:solidFill>
                    <a:srgbClr val="000000"/>
                  </a:solidFill>
                </a:rPr>
                <a:t>x</a:t>
              </a:r>
              <a:r>
                <a:rPr lang="en-US" sz="2800">
                  <a:solidFill>
                    <a:srgbClr val="000000"/>
                  </a:solidFill>
                </a:rPr>
                <a:t> + 3 becomes</a:t>
              </a:r>
            </a:p>
          </p:txBody>
        </p:sp>
        <p:graphicFrame>
          <p:nvGraphicFramePr>
            <p:cNvPr id="26635" name="Object 1036"/>
            <p:cNvGraphicFramePr>
              <a:graphicFrameLocks noChangeAspect="1"/>
            </p:cNvGraphicFramePr>
            <p:nvPr/>
          </p:nvGraphicFramePr>
          <p:xfrm>
            <a:off x="1200" y="1649"/>
            <a:ext cx="12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5" imgW="152334" imgH="393529" progId="Equation.3">
                    <p:embed/>
                  </p:oleObj>
                </mc:Choice>
                <mc:Fallback>
                  <p:oleObj name="Equation" r:id="rId5" imgW="152334" imgH="393529" progId="Equation.3">
                    <p:embed/>
                    <p:pic>
                      <p:nvPicPr>
                        <p:cNvPr id="26635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649"/>
                          <a:ext cx="12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037"/>
          <p:cNvGrpSpPr>
            <a:grpSpLocks/>
          </p:cNvGrpSpPr>
          <p:nvPr/>
        </p:nvGrpSpPr>
        <p:grpSpPr bwMode="auto">
          <a:xfrm>
            <a:off x="1439863" y="3568700"/>
            <a:ext cx="4995862" cy="519113"/>
            <a:chOff x="203" y="2065"/>
            <a:chExt cx="3147" cy="327"/>
          </a:xfrm>
        </p:grpSpPr>
        <p:sp>
          <p:nvSpPr>
            <p:cNvPr id="26632" name="Text Box 1038"/>
            <p:cNvSpPr txBox="1">
              <a:spLocks noChangeArrowheads="1"/>
            </p:cNvSpPr>
            <p:nvPr/>
          </p:nvSpPr>
          <p:spPr bwMode="auto">
            <a:xfrm>
              <a:off x="203" y="2065"/>
              <a:ext cx="31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i="1">
                  <a:solidFill>
                    <a:srgbClr val="000000"/>
                  </a:solidFill>
                </a:rPr>
                <a:t>y</a:t>
              </a:r>
              <a:r>
                <a:rPr lang="en-US" sz="2800">
                  <a:solidFill>
                    <a:srgbClr val="000000"/>
                  </a:solidFill>
                </a:rPr>
                <a:t> =    (0) + 3         </a:t>
              </a:r>
              <a:r>
                <a:rPr lang="en-US">
                  <a:solidFill>
                    <a:srgbClr val="000000"/>
                  </a:solidFill>
                </a:rPr>
                <a:t>(replace </a:t>
              </a:r>
              <a:r>
                <a:rPr lang="en-US" i="1">
                  <a:solidFill>
                    <a:srgbClr val="000000"/>
                  </a:solidFill>
                </a:rPr>
                <a:t>x</a:t>
              </a:r>
              <a:r>
                <a:rPr lang="en-US">
                  <a:solidFill>
                    <a:srgbClr val="000000"/>
                  </a:solidFill>
                </a:rPr>
                <a:t> with 0)</a:t>
              </a:r>
            </a:p>
          </p:txBody>
        </p:sp>
        <p:graphicFrame>
          <p:nvGraphicFramePr>
            <p:cNvPr id="26633" name="Object 1039"/>
            <p:cNvGraphicFramePr>
              <a:graphicFrameLocks noChangeAspect="1"/>
            </p:cNvGraphicFramePr>
            <p:nvPr/>
          </p:nvGraphicFramePr>
          <p:xfrm>
            <a:off x="623" y="2065"/>
            <a:ext cx="12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6" imgW="152334" imgH="393529" progId="Equation.3">
                    <p:embed/>
                  </p:oleObj>
                </mc:Choice>
                <mc:Fallback>
                  <p:oleObj name="Equation" r:id="rId6" imgW="152334" imgH="393529" progId="Equation.3">
                    <p:embed/>
                    <p:pic>
                      <p:nvPicPr>
                        <p:cNvPr id="26633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" y="2065"/>
                          <a:ext cx="12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487151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1026"/>
          <p:cNvGrpSpPr>
            <a:grpSpLocks/>
          </p:cNvGrpSpPr>
          <p:nvPr/>
        </p:nvGrpSpPr>
        <p:grpSpPr bwMode="auto">
          <a:xfrm>
            <a:off x="304800" y="381000"/>
            <a:ext cx="3133725" cy="762000"/>
            <a:chOff x="192" y="240"/>
            <a:chExt cx="1974" cy="480"/>
          </a:xfrm>
        </p:grpSpPr>
        <p:sp>
          <p:nvSpPr>
            <p:cNvPr id="27662" name="Rectangle 1027"/>
            <p:cNvSpPr>
              <a:spLocks noChangeArrowheads="1"/>
            </p:cNvSpPr>
            <p:nvPr/>
          </p:nvSpPr>
          <p:spPr bwMode="auto">
            <a:xfrm>
              <a:off x="192" y="240"/>
              <a:ext cx="197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663" name="Text Box 1028"/>
            <p:cNvSpPr txBox="1">
              <a:spLocks noChangeArrowheads="1"/>
            </p:cNvSpPr>
            <p:nvPr/>
          </p:nvSpPr>
          <p:spPr bwMode="auto">
            <a:xfrm>
              <a:off x="240" y="288"/>
              <a:ext cx="18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 (cont.)</a:t>
              </a:r>
            </a:p>
          </p:txBody>
        </p:sp>
      </p:grpSp>
      <p:sp>
        <p:nvSpPr>
          <p:cNvPr id="4102" name="Text Box 1029"/>
          <p:cNvSpPr txBox="1">
            <a:spLocks noChangeArrowheads="1"/>
          </p:cNvSpPr>
          <p:nvPr/>
        </p:nvSpPr>
        <p:spPr bwMode="auto">
          <a:xfrm>
            <a:off x="381000" y="1984375"/>
            <a:ext cx="505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For the third solution, let </a:t>
            </a:r>
            <a:r>
              <a:rPr lang="en-US" sz="2800" i="1">
                <a:solidFill>
                  <a:srgbClr val="000000"/>
                </a:solidFill>
              </a:rPr>
              <a:t>x</a:t>
            </a:r>
            <a:r>
              <a:rPr lang="en-US" sz="2800">
                <a:solidFill>
                  <a:srgbClr val="000000"/>
                </a:solidFill>
              </a:rPr>
              <a:t> = -4.  </a:t>
            </a:r>
          </a:p>
        </p:txBody>
      </p:sp>
      <p:sp>
        <p:nvSpPr>
          <p:cNvPr id="4103" name="Text Box 1030"/>
          <p:cNvSpPr txBox="1">
            <a:spLocks noChangeArrowheads="1"/>
          </p:cNvSpPr>
          <p:nvPr/>
        </p:nvSpPr>
        <p:spPr bwMode="auto">
          <a:xfrm>
            <a:off x="838200" y="4060825"/>
            <a:ext cx="756761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000000"/>
                </a:solidFill>
              </a:rPr>
              <a:t>     y</a:t>
            </a:r>
            <a:r>
              <a:rPr lang="en-US" sz="2800">
                <a:solidFill>
                  <a:srgbClr val="000000"/>
                </a:solidFill>
              </a:rPr>
              <a:t> = -3 + 3 = 0           </a:t>
            </a:r>
            <a:r>
              <a:rPr lang="en-US">
                <a:solidFill>
                  <a:srgbClr val="000000"/>
                </a:solidFill>
              </a:rPr>
              <a:t>(simplify the right side)</a:t>
            </a:r>
            <a:endParaRPr lang="en-US" sz="280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A third solution is (-4, 0).</a:t>
            </a:r>
          </a:p>
        </p:txBody>
      </p:sp>
      <p:grpSp>
        <p:nvGrpSpPr>
          <p:cNvPr id="27653" name="Group 1031"/>
          <p:cNvGrpSpPr>
            <a:grpSpLocks/>
          </p:cNvGrpSpPr>
          <p:nvPr/>
        </p:nvGrpSpPr>
        <p:grpSpPr bwMode="auto">
          <a:xfrm>
            <a:off x="381000" y="1371600"/>
            <a:ext cx="8458200" cy="528638"/>
            <a:chOff x="240" y="864"/>
            <a:chExt cx="5328" cy="333"/>
          </a:xfrm>
        </p:grpSpPr>
        <p:sp>
          <p:nvSpPr>
            <p:cNvPr id="27660" name="Text Box 1032"/>
            <p:cNvSpPr txBox="1">
              <a:spLocks noChangeArrowheads="1"/>
            </p:cNvSpPr>
            <p:nvPr/>
          </p:nvSpPr>
          <p:spPr bwMode="auto">
            <a:xfrm>
              <a:off x="240" y="864"/>
              <a:ext cx="53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</a:rPr>
                <a:t>Graph the linear equation </a:t>
              </a:r>
              <a:r>
                <a:rPr lang="en-US" sz="2800" i="1">
                  <a:solidFill>
                    <a:srgbClr val="000000"/>
                  </a:solidFill>
                </a:rPr>
                <a:t>y</a:t>
              </a:r>
              <a:r>
                <a:rPr lang="en-US" sz="2800">
                  <a:solidFill>
                    <a:srgbClr val="000000"/>
                  </a:solidFill>
                </a:rPr>
                <a:t> =    </a:t>
              </a:r>
              <a:r>
                <a:rPr lang="en-US" sz="2800" i="1">
                  <a:solidFill>
                    <a:srgbClr val="000000"/>
                  </a:solidFill>
                </a:rPr>
                <a:t>x</a:t>
              </a:r>
              <a:r>
                <a:rPr lang="en-US" sz="2800">
                  <a:solidFill>
                    <a:srgbClr val="000000"/>
                  </a:solidFill>
                </a:rPr>
                <a:t> + 3.</a:t>
              </a:r>
            </a:p>
          </p:txBody>
        </p:sp>
        <p:graphicFrame>
          <p:nvGraphicFramePr>
            <p:cNvPr id="27661" name="Object 1033"/>
            <p:cNvGraphicFramePr>
              <a:graphicFrameLocks noChangeAspect="1"/>
            </p:cNvGraphicFramePr>
            <p:nvPr/>
          </p:nvGraphicFramePr>
          <p:xfrm>
            <a:off x="3002" y="874"/>
            <a:ext cx="12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3" imgW="152334" imgH="393529" progId="Equation.3">
                    <p:embed/>
                  </p:oleObj>
                </mc:Choice>
                <mc:Fallback>
                  <p:oleObj name="Equation" r:id="rId3" imgW="152334" imgH="393529" progId="Equation.3">
                    <p:embed/>
                    <p:pic>
                      <p:nvPicPr>
                        <p:cNvPr id="27661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2" y="874"/>
                          <a:ext cx="12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34"/>
          <p:cNvGrpSpPr>
            <a:grpSpLocks/>
          </p:cNvGrpSpPr>
          <p:nvPr/>
        </p:nvGrpSpPr>
        <p:grpSpPr bwMode="auto">
          <a:xfrm>
            <a:off x="414338" y="2616200"/>
            <a:ext cx="3932237" cy="519113"/>
            <a:chOff x="261" y="1648"/>
            <a:chExt cx="2477" cy="327"/>
          </a:xfrm>
        </p:grpSpPr>
        <p:sp>
          <p:nvSpPr>
            <p:cNvPr id="27658" name="Text Box 1035"/>
            <p:cNvSpPr txBox="1">
              <a:spLocks noChangeArrowheads="1"/>
            </p:cNvSpPr>
            <p:nvPr/>
          </p:nvSpPr>
          <p:spPr bwMode="auto">
            <a:xfrm>
              <a:off x="261" y="1648"/>
              <a:ext cx="24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</a:rPr>
                <a:t>Then </a:t>
              </a:r>
              <a:r>
                <a:rPr lang="en-US" sz="2800" i="1">
                  <a:solidFill>
                    <a:srgbClr val="000000"/>
                  </a:solidFill>
                </a:rPr>
                <a:t>y</a:t>
              </a:r>
              <a:r>
                <a:rPr lang="en-US" sz="2800">
                  <a:solidFill>
                    <a:srgbClr val="000000"/>
                  </a:solidFill>
                </a:rPr>
                <a:t> =    </a:t>
              </a:r>
              <a:r>
                <a:rPr lang="en-US" sz="2800" i="1">
                  <a:solidFill>
                    <a:srgbClr val="000000"/>
                  </a:solidFill>
                </a:rPr>
                <a:t>x</a:t>
              </a:r>
              <a:r>
                <a:rPr lang="en-US" sz="2800">
                  <a:solidFill>
                    <a:srgbClr val="000000"/>
                  </a:solidFill>
                </a:rPr>
                <a:t> + 3 becomes</a:t>
              </a:r>
            </a:p>
          </p:txBody>
        </p:sp>
        <p:graphicFrame>
          <p:nvGraphicFramePr>
            <p:cNvPr id="27659" name="Object 1036"/>
            <p:cNvGraphicFramePr>
              <a:graphicFrameLocks noChangeAspect="1"/>
            </p:cNvGraphicFramePr>
            <p:nvPr/>
          </p:nvGraphicFramePr>
          <p:xfrm>
            <a:off x="1200" y="1649"/>
            <a:ext cx="12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5" imgW="152334" imgH="393529" progId="Equation.3">
                    <p:embed/>
                  </p:oleObj>
                </mc:Choice>
                <mc:Fallback>
                  <p:oleObj name="Equation" r:id="rId5" imgW="152334" imgH="393529" progId="Equation.3">
                    <p:embed/>
                    <p:pic>
                      <p:nvPicPr>
                        <p:cNvPr id="27659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649"/>
                          <a:ext cx="12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037"/>
          <p:cNvGrpSpPr>
            <a:grpSpLocks/>
          </p:cNvGrpSpPr>
          <p:nvPr/>
        </p:nvGrpSpPr>
        <p:grpSpPr bwMode="auto">
          <a:xfrm>
            <a:off x="1236663" y="3308350"/>
            <a:ext cx="5340350" cy="519113"/>
            <a:chOff x="203" y="2065"/>
            <a:chExt cx="3147" cy="327"/>
          </a:xfrm>
        </p:grpSpPr>
        <p:sp>
          <p:nvSpPr>
            <p:cNvPr id="27656" name="Text Box 1038"/>
            <p:cNvSpPr txBox="1">
              <a:spLocks noChangeArrowheads="1"/>
            </p:cNvSpPr>
            <p:nvPr/>
          </p:nvSpPr>
          <p:spPr bwMode="auto">
            <a:xfrm>
              <a:off x="203" y="2065"/>
              <a:ext cx="31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i="1">
                  <a:solidFill>
                    <a:srgbClr val="000000"/>
                  </a:solidFill>
                </a:rPr>
                <a:t>y</a:t>
              </a:r>
              <a:r>
                <a:rPr lang="en-US" sz="2800">
                  <a:solidFill>
                    <a:srgbClr val="000000"/>
                  </a:solidFill>
                </a:rPr>
                <a:t> =    (-4) + 3         </a:t>
              </a:r>
              <a:r>
                <a:rPr lang="en-US">
                  <a:solidFill>
                    <a:srgbClr val="000000"/>
                  </a:solidFill>
                </a:rPr>
                <a:t>(replace </a:t>
              </a:r>
              <a:r>
                <a:rPr lang="en-US" i="1">
                  <a:solidFill>
                    <a:srgbClr val="000000"/>
                  </a:solidFill>
                </a:rPr>
                <a:t>x</a:t>
              </a:r>
              <a:r>
                <a:rPr lang="en-US">
                  <a:solidFill>
                    <a:srgbClr val="000000"/>
                  </a:solidFill>
                </a:rPr>
                <a:t> with -4)</a:t>
              </a:r>
            </a:p>
          </p:txBody>
        </p:sp>
        <p:graphicFrame>
          <p:nvGraphicFramePr>
            <p:cNvPr id="27657" name="Object 1039"/>
            <p:cNvGraphicFramePr>
              <a:graphicFrameLocks noChangeAspect="1"/>
            </p:cNvGraphicFramePr>
            <p:nvPr/>
          </p:nvGraphicFramePr>
          <p:xfrm>
            <a:off x="623" y="2065"/>
            <a:ext cx="12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6" imgW="152334" imgH="393529" progId="Equation.3">
                    <p:embed/>
                  </p:oleObj>
                </mc:Choice>
                <mc:Fallback>
                  <p:oleObj name="Equation" r:id="rId6" imgW="152334" imgH="393529" progId="Equation.3">
                    <p:embed/>
                    <p:pic>
                      <p:nvPicPr>
                        <p:cNvPr id="27657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" y="2065"/>
                          <a:ext cx="12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57071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28613" y="419100"/>
            <a:ext cx="828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Now we plot all three of the solutions (4, 6), (0, 3) and (-4, 0).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1079500" y="1231900"/>
            <a:ext cx="5045075" cy="5029200"/>
            <a:chOff x="680" y="776"/>
            <a:chExt cx="3178" cy="3168"/>
          </a:xfrm>
        </p:grpSpPr>
        <p:sp>
          <p:nvSpPr>
            <p:cNvPr id="28686" name="Line 4"/>
            <p:cNvSpPr>
              <a:spLocks noChangeShapeType="1"/>
            </p:cNvSpPr>
            <p:nvPr/>
          </p:nvSpPr>
          <p:spPr bwMode="auto">
            <a:xfrm>
              <a:off x="2168" y="968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87" name="Line 5"/>
            <p:cNvSpPr>
              <a:spLocks noChangeShapeType="1"/>
            </p:cNvSpPr>
            <p:nvPr/>
          </p:nvSpPr>
          <p:spPr bwMode="auto">
            <a:xfrm>
              <a:off x="680" y="2456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88" name="Line 6"/>
            <p:cNvSpPr>
              <a:spLocks noChangeShapeType="1"/>
            </p:cNvSpPr>
            <p:nvPr/>
          </p:nvSpPr>
          <p:spPr bwMode="auto">
            <a:xfrm>
              <a:off x="728" y="226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89" name="Line 7"/>
            <p:cNvSpPr>
              <a:spLocks noChangeShapeType="1"/>
            </p:cNvSpPr>
            <p:nvPr/>
          </p:nvSpPr>
          <p:spPr bwMode="auto">
            <a:xfrm>
              <a:off x="728" y="207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90" name="Line 8"/>
            <p:cNvSpPr>
              <a:spLocks noChangeShapeType="1"/>
            </p:cNvSpPr>
            <p:nvPr/>
          </p:nvSpPr>
          <p:spPr bwMode="auto">
            <a:xfrm>
              <a:off x="728" y="188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91" name="Line 9"/>
            <p:cNvSpPr>
              <a:spLocks noChangeShapeType="1"/>
            </p:cNvSpPr>
            <p:nvPr/>
          </p:nvSpPr>
          <p:spPr bwMode="auto">
            <a:xfrm>
              <a:off x="728" y="168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92" name="Line 10"/>
            <p:cNvSpPr>
              <a:spLocks noChangeShapeType="1"/>
            </p:cNvSpPr>
            <p:nvPr/>
          </p:nvSpPr>
          <p:spPr bwMode="auto">
            <a:xfrm>
              <a:off x="728" y="149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93" name="Line 11"/>
            <p:cNvSpPr>
              <a:spLocks noChangeShapeType="1"/>
            </p:cNvSpPr>
            <p:nvPr/>
          </p:nvSpPr>
          <p:spPr bwMode="auto">
            <a:xfrm>
              <a:off x="728" y="130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94" name="Line 12"/>
            <p:cNvSpPr>
              <a:spLocks noChangeShapeType="1"/>
            </p:cNvSpPr>
            <p:nvPr/>
          </p:nvSpPr>
          <p:spPr bwMode="auto">
            <a:xfrm>
              <a:off x="728" y="111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95" name="Line 13"/>
            <p:cNvSpPr>
              <a:spLocks noChangeShapeType="1"/>
            </p:cNvSpPr>
            <p:nvPr/>
          </p:nvSpPr>
          <p:spPr bwMode="auto">
            <a:xfrm>
              <a:off x="728" y="264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96" name="Line 14"/>
            <p:cNvSpPr>
              <a:spLocks noChangeShapeType="1"/>
            </p:cNvSpPr>
            <p:nvPr/>
          </p:nvSpPr>
          <p:spPr bwMode="auto">
            <a:xfrm>
              <a:off x="728" y="284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97" name="Line 15"/>
            <p:cNvSpPr>
              <a:spLocks noChangeShapeType="1"/>
            </p:cNvSpPr>
            <p:nvPr/>
          </p:nvSpPr>
          <p:spPr bwMode="auto">
            <a:xfrm>
              <a:off x="728" y="303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98" name="Line 16"/>
            <p:cNvSpPr>
              <a:spLocks noChangeShapeType="1"/>
            </p:cNvSpPr>
            <p:nvPr/>
          </p:nvSpPr>
          <p:spPr bwMode="auto">
            <a:xfrm>
              <a:off x="728" y="322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699" name="Line 17"/>
            <p:cNvSpPr>
              <a:spLocks noChangeShapeType="1"/>
            </p:cNvSpPr>
            <p:nvPr/>
          </p:nvSpPr>
          <p:spPr bwMode="auto">
            <a:xfrm>
              <a:off x="728" y="341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0" name="Line 18"/>
            <p:cNvSpPr>
              <a:spLocks noChangeShapeType="1"/>
            </p:cNvSpPr>
            <p:nvPr/>
          </p:nvSpPr>
          <p:spPr bwMode="auto">
            <a:xfrm>
              <a:off x="728" y="360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1" name="Line 19"/>
            <p:cNvSpPr>
              <a:spLocks noChangeShapeType="1"/>
            </p:cNvSpPr>
            <p:nvPr/>
          </p:nvSpPr>
          <p:spPr bwMode="auto">
            <a:xfrm>
              <a:off x="728" y="380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2" name="Line 20"/>
            <p:cNvSpPr>
              <a:spLocks noChangeShapeType="1"/>
            </p:cNvSpPr>
            <p:nvPr/>
          </p:nvSpPr>
          <p:spPr bwMode="auto">
            <a:xfrm>
              <a:off x="1976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3" name="Line 21"/>
            <p:cNvSpPr>
              <a:spLocks noChangeShapeType="1"/>
            </p:cNvSpPr>
            <p:nvPr/>
          </p:nvSpPr>
          <p:spPr bwMode="auto">
            <a:xfrm>
              <a:off x="1784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4" name="Line 22"/>
            <p:cNvSpPr>
              <a:spLocks noChangeShapeType="1"/>
            </p:cNvSpPr>
            <p:nvPr/>
          </p:nvSpPr>
          <p:spPr bwMode="auto">
            <a:xfrm>
              <a:off x="1592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5" name="Line 23"/>
            <p:cNvSpPr>
              <a:spLocks noChangeShapeType="1"/>
            </p:cNvSpPr>
            <p:nvPr/>
          </p:nvSpPr>
          <p:spPr bwMode="auto">
            <a:xfrm>
              <a:off x="1400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6" name="Line 24"/>
            <p:cNvSpPr>
              <a:spLocks noChangeShapeType="1"/>
            </p:cNvSpPr>
            <p:nvPr/>
          </p:nvSpPr>
          <p:spPr bwMode="auto">
            <a:xfrm>
              <a:off x="1208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7" name="Line 25"/>
            <p:cNvSpPr>
              <a:spLocks noChangeShapeType="1"/>
            </p:cNvSpPr>
            <p:nvPr/>
          </p:nvSpPr>
          <p:spPr bwMode="auto">
            <a:xfrm>
              <a:off x="1016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8" name="Line 26"/>
            <p:cNvSpPr>
              <a:spLocks noChangeShapeType="1"/>
            </p:cNvSpPr>
            <p:nvPr/>
          </p:nvSpPr>
          <p:spPr bwMode="auto">
            <a:xfrm>
              <a:off x="824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09" name="Line 27"/>
            <p:cNvSpPr>
              <a:spLocks noChangeShapeType="1"/>
            </p:cNvSpPr>
            <p:nvPr/>
          </p:nvSpPr>
          <p:spPr bwMode="auto">
            <a:xfrm>
              <a:off x="2360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10" name="Line 28"/>
            <p:cNvSpPr>
              <a:spLocks noChangeShapeType="1"/>
            </p:cNvSpPr>
            <p:nvPr/>
          </p:nvSpPr>
          <p:spPr bwMode="auto">
            <a:xfrm>
              <a:off x="2552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11" name="Line 29"/>
            <p:cNvSpPr>
              <a:spLocks noChangeShapeType="1"/>
            </p:cNvSpPr>
            <p:nvPr/>
          </p:nvSpPr>
          <p:spPr bwMode="auto">
            <a:xfrm>
              <a:off x="2744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12" name="Line 30"/>
            <p:cNvSpPr>
              <a:spLocks noChangeShapeType="1"/>
            </p:cNvSpPr>
            <p:nvPr/>
          </p:nvSpPr>
          <p:spPr bwMode="auto">
            <a:xfrm>
              <a:off x="2936" y="1016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13" name="Line 31"/>
            <p:cNvSpPr>
              <a:spLocks noChangeShapeType="1"/>
            </p:cNvSpPr>
            <p:nvPr/>
          </p:nvSpPr>
          <p:spPr bwMode="auto">
            <a:xfrm>
              <a:off x="3128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14" name="Line 32"/>
            <p:cNvSpPr>
              <a:spLocks noChangeShapeType="1"/>
            </p:cNvSpPr>
            <p:nvPr/>
          </p:nvSpPr>
          <p:spPr bwMode="auto">
            <a:xfrm>
              <a:off x="3320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15" name="Line 33"/>
            <p:cNvSpPr>
              <a:spLocks noChangeShapeType="1"/>
            </p:cNvSpPr>
            <p:nvPr/>
          </p:nvSpPr>
          <p:spPr bwMode="auto">
            <a:xfrm>
              <a:off x="3512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16" name="Text Box 34"/>
            <p:cNvSpPr txBox="1">
              <a:spLocks noChangeArrowheads="1"/>
            </p:cNvSpPr>
            <p:nvPr/>
          </p:nvSpPr>
          <p:spPr bwMode="auto">
            <a:xfrm>
              <a:off x="3646" y="233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8717" name="Text Box 35"/>
            <p:cNvSpPr txBox="1">
              <a:spLocks noChangeArrowheads="1"/>
            </p:cNvSpPr>
            <p:nvPr/>
          </p:nvSpPr>
          <p:spPr bwMode="auto">
            <a:xfrm>
              <a:off x="1976" y="77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rgbClr val="000000"/>
                  </a:solidFill>
                </a:rPr>
                <a:t>y</a:t>
              </a:r>
            </a:p>
          </p:txBody>
        </p:sp>
      </p:grpSp>
      <p:grpSp>
        <p:nvGrpSpPr>
          <p:cNvPr id="28676" name="Group 47"/>
          <p:cNvGrpSpPr>
            <a:grpSpLocks/>
          </p:cNvGrpSpPr>
          <p:nvPr/>
        </p:nvGrpSpPr>
        <p:grpSpPr bwMode="auto">
          <a:xfrm>
            <a:off x="2151063" y="2009775"/>
            <a:ext cx="3471862" cy="2286000"/>
            <a:chOff x="1355" y="1266"/>
            <a:chExt cx="2187" cy="1440"/>
          </a:xfrm>
        </p:grpSpPr>
        <p:grpSp>
          <p:nvGrpSpPr>
            <p:cNvPr id="28679" name="Group 46"/>
            <p:cNvGrpSpPr>
              <a:grpSpLocks/>
            </p:cNvGrpSpPr>
            <p:nvPr/>
          </p:nvGrpSpPr>
          <p:grpSpPr bwMode="auto">
            <a:xfrm>
              <a:off x="1382" y="1279"/>
              <a:ext cx="1584" cy="1194"/>
              <a:chOff x="1382" y="1279"/>
              <a:chExt cx="1584" cy="1194"/>
            </a:xfrm>
          </p:grpSpPr>
          <p:sp>
            <p:nvSpPr>
              <p:cNvPr id="28683" name="Oval 38"/>
              <p:cNvSpPr>
                <a:spLocks noChangeArrowheads="1"/>
              </p:cNvSpPr>
              <p:nvPr/>
            </p:nvSpPr>
            <p:spPr bwMode="auto">
              <a:xfrm>
                <a:off x="2918" y="127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684" name="Oval 39"/>
              <p:cNvSpPr>
                <a:spLocks noChangeArrowheads="1"/>
              </p:cNvSpPr>
              <p:nvPr/>
            </p:nvSpPr>
            <p:spPr bwMode="auto">
              <a:xfrm>
                <a:off x="2145" y="184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8685" name="Oval 40"/>
              <p:cNvSpPr>
                <a:spLocks noChangeArrowheads="1"/>
              </p:cNvSpPr>
              <p:nvPr/>
            </p:nvSpPr>
            <p:spPr bwMode="auto">
              <a:xfrm>
                <a:off x="1382" y="2425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680" name="Text Box 41"/>
            <p:cNvSpPr txBox="1">
              <a:spLocks noChangeArrowheads="1"/>
            </p:cNvSpPr>
            <p:nvPr/>
          </p:nvSpPr>
          <p:spPr bwMode="auto">
            <a:xfrm>
              <a:off x="2962" y="1266"/>
              <a:ext cx="5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(4, 6)</a:t>
              </a:r>
            </a:p>
          </p:txBody>
        </p:sp>
        <p:sp>
          <p:nvSpPr>
            <p:cNvPr id="28681" name="Text Box 42"/>
            <p:cNvSpPr txBox="1">
              <a:spLocks noChangeArrowheads="1"/>
            </p:cNvSpPr>
            <p:nvPr/>
          </p:nvSpPr>
          <p:spPr bwMode="auto">
            <a:xfrm>
              <a:off x="1612" y="1586"/>
              <a:ext cx="5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(0, 3)</a:t>
              </a:r>
            </a:p>
          </p:txBody>
        </p:sp>
        <p:sp>
          <p:nvSpPr>
            <p:cNvPr id="28682" name="Text Box 43"/>
            <p:cNvSpPr txBox="1">
              <a:spLocks noChangeArrowheads="1"/>
            </p:cNvSpPr>
            <p:nvPr/>
          </p:nvSpPr>
          <p:spPr bwMode="auto">
            <a:xfrm>
              <a:off x="1355" y="2418"/>
              <a:ext cx="6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(-4, 0)</a:t>
              </a:r>
            </a:p>
          </p:txBody>
        </p:sp>
      </p:grpSp>
      <p:sp>
        <p:nvSpPr>
          <p:cNvPr id="93228" name="Text Box 44"/>
          <p:cNvSpPr txBox="1">
            <a:spLocks noChangeArrowheads="1"/>
          </p:cNvSpPr>
          <p:nvPr/>
        </p:nvSpPr>
        <p:spPr bwMode="auto">
          <a:xfrm>
            <a:off x="6731000" y="1814513"/>
            <a:ext cx="196373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And then we draw the line that contains the three points.</a:t>
            </a:r>
          </a:p>
        </p:txBody>
      </p:sp>
      <p:sp>
        <p:nvSpPr>
          <p:cNvPr id="93229" name="Line 45"/>
          <p:cNvSpPr>
            <a:spLocks noChangeShapeType="1"/>
          </p:cNvSpPr>
          <p:nvPr/>
        </p:nvSpPr>
        <p:spPr bwMode="auto">
          <a:xfrm flipH="1">
            <a:off x="1411288" y="1722438"/>
            <a:ext cx="3719512" cy="2774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4748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28" grpId="0"/>
      <p:bldP spid="932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69660"/>
            <a:ext cx="7924800" cy="583602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i="1" dirty="0">
                <a:solidFill>
                  <a:schemeClr val="accent2"/>
                </a:solidFill>
                <a:latin typeface="Times New Roman" pitchFamily="18" charset="0"/>
              </a:rPr>
              <a:t>Recall the definition of a  linear equation in two variables: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>
                <a:latin typeface="Times New Roman" pitchFamily="18" charset="0"/>
              </a:rPr>
              <a:t>It is of the form A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+ B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 = C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>
                <a:latin typeface="Times New Roman" pitchFamily="18" charset="0"/>
              </a:rPr>
              <a:t>A, B, C are real numbers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>
                <a:latin typeface="Times New Roman" pitchFamily="18" charset="0"/>
              </a:rPr>
              <a:t>A &amp; B are not </a:t>
            </a:r>
            <a:r>
              <a:rPr lang="en-US" u="sng" dirty="0">
                <a:latin typeface="Times New Roman" pitchFamily="18" charset="0"/>
              </a:rPr>
              <a:t>both</a:t>
            </a:r>
            <a:r>
              <a:rPr lang="en-US" dirty="0">
                <a:latin typeface="Times New Roman" pitchFamily="18" charset="0"/>
              </a:rPr>
              <a:t> zero. (It’s OK for one or the other to be zero, just not both at the same time.)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524" y="0"/>
            <a:ext cx="8462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Question:</a:t>
            </a:r>
          </a:p>
          <a:p>
            <a:r>
              <a:rPr lang="en-US" sz="3200" dirty="0"/>
              <a:t>Can we classify an equation like </a:t>
            </a:r>
            <a:r>
              <a:rPr lang="en-US" sz="3200" b="1" i="1" dirty="0">
                <a:solidFill>
                  <a:srgbClr val="0000FF"/>
                </a:solidFill>
              </a:rPr>
              <a:t>x = 5 </a:t>
            </a:r>
            <a:r>
              <a:rPr lang="en-US" sz="3200" dirty="0"/>
              <a:t>or </a:t>
            </a:r>
            <a:r>
              <a:rPr lang="en-US" sz="3200" b="1" i="1" dirty="0">
                <a:solidFill>
                  <a:srgbClr val="0000FF"/>
                </a:solidFill>
              </a:rPr>
              <a:t>y = -11 </a:t>
            </a:r>
            <a:r>
              <a:rPr lang="en-US" sz="3200" dirty="0"/>
              <a:t>as a “linear equation in two variables”?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5166" y="4495800"/>
            <a:ext cx="89915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So back to the question: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/>
                </a:solidFill>
              </a:rPr>
              <a:t>Can we call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i="1" dirty="0">
                <a:solidFill>
                  <a:srgbClr val="0000FF"/>
                </a:solidFill>
              </a:rPr>
              <a:t>x = 5 </a:t>
            </a:r>
            <a:r>
              <a:rPr lang="en-US" sz="3200" dirty="0"/>
              <a:t>and </a:t>
            </a:r>
            <a:r>
              <a:rPr lang="en-US" sz="3200" b="1" i="1" dirty="0">
                <a:solidFill>
                  <a:srgbClr val="0000FF"/>
                </a:solidFill>
              </a:rPr>
              <a:t>y = -11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“linear equation in two variables”?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/>
                </a:solidFill>
              </a:rPr>
              <a:t>What would their graphs look like in 2 variables?</a:t>
            </a:r>
          </a:p>
        </p:txBody>
      </p:sp>
    </p:spTree>
    <p:extLst>
      <p:ext uri="{BB962C8B-B14F-4D97-AF65-F5344CB8AC3E}">
        <p14:creationId xmlns:p14="http://schemas.microsoft.com/office/powerpoint/2010/main" val="1217008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86000"/>
            <a:ext cx="411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349588"/>
              </p:ext>
            </p:extLst>
          </p:nvPr>
        </p:nvGraphicFramePr>
        <p:xfrm>
          <a:off x="931190" y="2994702"/>
          <a:ext cx="2862020" cy="279649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3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869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5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5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54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794" name="Text Box 9"/>
          <p:cNvSpPr txBox="1">
            <a:spLocks noChangeArrowheads="1"/>
          </p:cNvSpPr>
          <p:nvPr/>
        </p:nvSpPr>
        <p:spPr bwMode="auto">
          <a:xfrm>
            <a:off x="195666" y="0"/>
            <a:ext cx="8719088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Arial" charset="0"/>
                <a:cs typeface="Arial" charset="0"/>
              </a:rPr>
              <a:t>Example: </a:t>
            </a:r>
            <a:r>
              <a:rPr lang="en-US" altLang="en-US" sz="2800" dirty="0">
                <a:latin typeface="Arial" charset="0"/>
                <a:cs typeface="Arial" charset="0"/>
              </a:rPr>
              <a:t>Graph the linear equation </a:t>
            </a:r>
            <a:r>
              <a:rPr lang="en-US" altLang="en-US" sz="2800" i="1" dirty="0">
                <a:latin typeface="Arial" charset="0"/>
                <a:cs typeface="Arial" charset="0"/>
              </a:rPr>
              <a:t>y</a:t>
            </a:r>
            <a:r>
              <a:rPr lang="en-US" altLang="en-US" sz="2800" dirty="0">
                <a:latin typeface="Arial" charset="0"/>
                <a:cs typeface="Arial" charset="0"/>
              </a:rPr>
              <a:t> = 3 on a two-variable graph grid.</a:t>
            </a:r>
          </a:p>
          <a:p>
            <a:pPr eaLnBrk="1" hangingPunct="1"/>
            <a:endParaRPr lang="en-US" altLang="en-US" sz="1000" dirty="0">
              <a:latin typeface="Arial" charset="0"/>
              <a:cs typeface="Arial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charset="0"/>
                <a:cs typeface="Arial" charset="0"/>
              </a:rPr>
              <a:t>Notice that the equation can be written in standard form as 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  <a:cs typeface="Arial" charset="0"/>
              </a:rPr>
              <a:t>0</a:t>
            </a:r>
            <a:r>
              <a:rPr lang="en-US" altLang="en-US" sz="2800" i="1" dirty="0">
                <a:latin typeface="Arial" charset="0"/>
                <a:cs typeface="Arial" charset="0"/>
              </a:rPr>
              <a:t>x</a:t>
            </a:r>
            <a:r>
              <a:rPr lang="en-US" altLang="en-US" sz="2800" dirty="0">
                <a:latin typeface="Arial" charset="0"/>
                <a:cs typeface="Arial" charset="0"/>
              </a:rPr>
              <a:t> + </a:t>
            </a:r>
            <a:r>
              <a:rPr lang="en-US" altLang="en-US" sz="2800" i="1" dirty="0">
                <a:latin typeface="Arial" charset="0"/>
                <a:cs typeface="Arial" charset="0"/>
              </a:rPr>
              <a:t>y</a:t>
            </a:r>
            <a:r>
              <a:rPr lang="en-US" altLang="en-US" sz="2800" dirty="0">
                <a:latin typeface="Arial" charset="0"/>
                <a:cs typeface="Arial" charset="0"/>
              </a:rPr>
              <a:t> = 3.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charset="0"/>
                <a:cs typeface="Arial" charset="0"/>
              </a:rPr>
              <a:t>No matter what value we replace </a:t>
            </a:r>
            <a:r>
              <a:rPr lang="en-US" altLang="en-US" sz="2800" i="1" dirty="0">
                <a:latin typeface="Arial" charset="0"/>
                <a:cs typeface="Arial" charset="0"/>
              </a:rPr>
              <a:t>x</a:t>
            </a:r>
            <a:r>
              <a:rPr lang="en-US" altLang="en-US" sz="2800" dirty="0">
                <a:latin typeface="Arial" charset="0"/>
                <a:cs typeface="Arial" charset="0"/>
              </a:rPr>
              <a:t> with, </a:t>
            </a:r>
            <a:r>
              <a:rPr lang="en-US" altLang="en-US" sz="2800" i="1" dirty="0">
                <a:latin typeface="Arial" charset="0"/>
                <a:cs typeface="Arial" charset="0"/>
              </a:rPr>
              <a:t>y </a:t>
            </a:r>
            <a:r>
              <a:rPr lang="en-US" altLang="en-US" sz="2800" dirty="0">
                <a:latin typeface="Arial" charset="0"/>
                <a:cs typeface="Arial" charset="0"/>
              </a:rPr>
              <a:t>is always 3.</a:t>
            </a:r>
          </a:p>
        </p:txBody>
      </p:sp>
      <p:sp>
        <p:nvSpPr>
          <p:cNvPr id="33795" name="Rectangle 11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endParaRPr lang="en-US" altLang="en-US" sz="4400" b="1" dirty="0">
              <a:latin typeface="Arial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667000" y="3695700"/>
            <a:ext cx="762000" cy="49530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667000" y="4419600"/>
            <a:ext cx="762000" cy="49530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667000" y="5143500"/>
            <a:ext cx="762000" cy="495300"/>
          </a:xfrm>
          <a:prstGeom prst="rect">
            <a:avLst/>
          </a:prstGeom>
          <a:solidFill>
            <a:schemeClr val="accent6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00075" y="874713"/>
            <a:ext cx="7942263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  <a:buSzPct val="125000"/>
            </a:pPr>
            <a:r>
              <a:rPr lang="en-US" sz="3600" dirty="0">
                <a:solidFill>
                  <a:srgbClr val="000000"/>
                </a:solidFill>
              </a:rPr>
              <a:t>Besides linear equations, we will also examine the graphs of quadratic equations, absolute value equations and other nonlinear equations in later sections. </a:t>
            </a:r>
            <a:r>
              <a:rPr lang="en-US" sz="3600" b="1" dirty="0">
                <a:solidFill>
                  <a:srgbClr val="FF0000"/>
                </a:solidFill>
              </a:rPr>
              <a:t>Non-linear</a:t>
            </a:r>
            <a:r>
              <a:rPr lang="en-US" sz="3600" dirty="0">
                <a:solidFill>
                  <a:srgbClr val="000000"/>
                </a:solidFill>
              </a:rPr>
              <a:t> simply means the graph is not a straight line.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  <a:buSzPct val="125000"/>
              <a:buFontTx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  <a:buSzPct val="125000"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20000"/>
              </a:spcBef>
              <a:buClr>
                <a:srgbClr val="000000"/>
              </a:buClr>
              <a:buSzPct val="125000"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1930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2288" y="152400"/>
            <a:ext cx="8712200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indent="-457200" eaLnBrk="1" hangingPunct="1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25000"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One type of a </a:t>
            </a:r>
            <a:r>
              <a:rPr lang="en-US" sz="2800" dirty="0">
                <a:solidFill>
                  <a:srgbClr val="FF0000"/>
                </a:solidFill>
              </a:rPr>
              <a:t>non-linear</a:t>
            </a:r>
            <a:r>
              <a:rPr lang="en-US" sz="2800" dirty="0">
                <a:solidFill>
                  <a:srgbClr val="000000"/>
                </a:solidFill>
              </a:rPr>
              <a:t> equation is the </a:t>
            </a:r>
            <a:r>
              <a:rPr lang="en-US" sz="2800" dirty="0">
                <a:solidFill>
                  <a:srgbClr val="FF0000"/>
                </a:solidFill>
              </a:rPr>
              <a:t>quadratic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  <a:p>
            <a:pPr indent="457200" eaLnBrk="1" hangingPunct="1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25000"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 A quadratic has </a:t>
            </a:r>
            <a:r>
              <a:rPr lang="en-US" sz="2800" dirty="0">
                <a:solidFill>
                  <a:srgbClr val="FF0000"/>
                </a:solidFill>
              </a:rPr>
              <a:t>ONE </a:t>
            </a:r>
            <a:r>
              <a:rPr lang="en-US" sz="2800" dirty="0">
                <a:solidFill>
                  <a:srgbClr val="000000"/>
                </a:solidFill>
              </a:rPr>
              <a:t>of the variables </a:t>
            </a:r>
            <a:r>
              <a:rPr lang="en-US" sz="2800" dirty="0">
                <a:solidFill>
                  <a:srgbClr val="FF0000"/>
                </a:solidFill>
              </a:rPr>
              <a:t>squared</a:t>
            </a:r>
            <a:r>
              <a:rPr lang="en-US" sz="2800" dirty="0">
                <a:solidFill>
                  <a:srgbClr val="000000"/>
                </a:solidFill>
              </a:rPr>
              <a:t> (we’ll use </a:t>
            </a:r>
            <a:r>
              <a:rPr lang="en-US" sz="2800" i="1" dirty="0">
                <a:solidFill>
                  <a:srgbClr val="000000"/>
                </a:solidFill>
              </a:rPr>
              <a:t>x</a:t>
            </a:r>
            <a:r>
              <a:rPr lang="en-US" sz="2800" dirty="0">
                <a:solidFill>
                  <a:srgbClr val="000000"/>
                </a:solidFill>
              </a:rPr>
              <a:t> as the squared variable for examples in this section).</a:t>
            </a:r>
          </a:p>
          <a:p>
            <a:pPr indent="457200" eaLnBrk="1" hangingPunct="1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25000"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 The graph of a quadratic equation is shaped like a “U” with the ends either pointing upwards (like a cup) or downwards (like a hill.)</a:t>
            </a:r>
          </a:p>
          <a:p>
            <a:pPr indent="457200" eaLnBrk="1" hangingPunct="1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25000"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 To graph a quadratic equation, plug values in the equation for the </a:t>
            </a:r>
            <a:r>
              <a:rPr lang="en-US" sz="2800" b="1" i="1" dirty="0">
                <a:solidFill>
                  <a:srgbClr val="333399"/>
                </a:solidFill>
              </a:rPr>
              <a:t>x</a:t>
            </a:r>
            <a:r>
              <a:rPr lang="en-US" sz="2800" b="1" dirty="0">
                <a:solidFill>
                  <a:srgbClr val="333399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and calculate the corresponding </a:t>
            </a:r>
            <a:r>
              <a:rPr lang="en-US" sz="2800" b="1" i="1" dirty="0">
                <a:solidFill>
                  <a:srgbClr val="333399"/>
                </a:solidFill>
              </a:rPr>
              <a:t>y</a:t>
            </a:r>
            <a:r>
              <a:rPr lang="en-US" sz="2800" dirty="0">
                <a:solidFill>
                  <a:srgbClr val="000000"/>
                </a:solidFill>
              </a:rPr>
              <a:t> values to get the ordered pairs to plot as the points on your graph.</a:t>
            </a:r>
          </a:p>
          <a:p>
            <a:pPr indent="457200" eaLnBrk="1" hangingPunct="1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ct val="125000"/>
              <a:buFont typeface="Arial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 You might need a LOT of points – go until you find where the graph reaches a turning point and starts curving back in the other direction.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910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3886200" y="1524000"/>
            <a:ext cx="5045075" cy="5029200"/>
            <a:chOff x="370" y="518"/>
            <a:chExt cx="3178" cy="3168"/>
          </a:xfrm>
        </p:grpSpPr>
        <p:sp>
          <p:nvSpPr>
            <p:cNvPr id="35879" name="Line 3"/>
            <p:cNvSpPr>
              <a:spLocks noChangeShapeType="1"/>
            </p:cNvSpPr>
            <p:nvPr/>
          </p:nvSpPr>
          <p:spPr bwMode="auto">
            <a:xfrm>
              <a:off x="1858" y="710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80" name="Line 4"/>
            <p:cNvSpPr>
              <a:spLocks noChangeShapeType="1"/>
            </p:cNvSpPr>
            <p:nvPr/>
          </p:nvSpPr>
          <p:spPr bwMode="auto">
            <a:xfrm>
              <a:off x="370" y="2198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81" name="Line 5"/>
            <p:cNvSpPr>
              <a:spLocks noChangeShapeType="1"/>
            </p:cNvSpPr>
            <p:nvPr/>
          </p:nvSpPr>
          <p:spPr bwMode="auto">
            <a:xfrm>
              <a:off x="418" y="200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82" name="Line 6"/>
            <p:cNvSpPr>
              <a:spLocks noChangeShapeType="1"/>
            </p:cNvSpPr>
            <p:nvPr/>
          </p:nvSpPr>
          <p:spPr bwMode="auto">
            <a:xfrm>
              <a:off x="418" y="181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83" name="Line 7"/>
            <p:cNvSpPr>
              <a:spLocks noChangeShapeType="1"/>
            </p:cNvSpPr>
            <p:nvPr/>
          </p:nvSpPr>
          <p:spPr bwMode="auto">
            <a:xfrm>
              <a:off x="418" y="162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84" name="Line 8"/>
            <p:cNvSpPr>
              <a:spLocks noChangeShapeType="1"/>
            </p:cNvSpPr>
            <p:nvPr/>
          </p:nvSpPr>
          <p:spPr bwMode="auto">
            <a:xfrm>
              <a:off x="418" y="143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85" name="Line 9"/>
            <p:cNvSpPr>
              <a:spLocks noChangeShapeType="1"/>
            </p:cNvSpPr>
            <p:nvPr/>
          </p:nvSpPr>
          <p:spPr bwMode="auto">
            <a:xfrm>
              <a:off x="418" y="123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86" name="Line 10"/>
            <p:cNvSpPr>
              <a:spLocks noChangeShapeType="1"/>
            </p:cNvSpPr>
            <p:nvPr/>
          </p:nvSpPr>
          <p:spPr bwMode="auto">
            <a:xfrm>
              <a:off x="418" y="104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87" name="Line 11"/>
            <p:cNvSpPr>
              <a:spLocks noChangeShapeType="1"/>
            </p:cNvSpPr>
            <p:nvPr/>
          </p:nvSpPr>
          <p:spPr bwMode="auto">
            <a:xfrm>
              <a:off x="418" y="85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88" name="Line 12"/>
            <p:cNvSpPr>
              <a:spLocks noChangeShapeType="1"/>
            </p:cNvSpPr>
            <p:nvPr/>
          </p:nvSpPr>
          <p:spPr bwMode="auto">
            <a:xfrm>
              <a:off x="418" y="239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89" name="Line 13"/>
            <p:cNvSpPr>
              <a:spLocks noChangeShapeType="1"/>
            </p:cNvSpPr>
            <p:nvPr/>
          </p:nvSpPr>
          <p:spPr bwMode="auto">
            <a:xfrm>
              <a:off x="418" y="258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90" name="Line 14"/>
            <p:cNvSpPr>
              <a:spLocks noChangeShapeType="1"/>
            </p:cNvSpPr>
            <p:nvPr/>
          </p:nvSpPr>
          <p:spPr bwMode="auto">
            <a:xfrm>
              <a:off x="418" y="277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91" name="Line 15"/>
            <p:cNvSpPr>
              <a:spLocks noChangeShapeType="1"/>
            </p:cNvSpPr>
            <p:nvPr/>
          </p:nvSpPr>
          <p:spPr bwMode="auto">
            <a:xfrm>
              <a:off x="418" y="296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92" name="Line 16"/>
            <p:cNvSpPr>
              <a:spLocks noChangeShapeType="1"/>
            </p:cNvSpPr>
            <p:nvPr/>
          </p:nvSpPr>
          <p:spPr bwMode="auto">
            <a:xfrm>
              <a:off x="418" y="315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93" name="Line 17"/>
            <p:cNvSpPr>
              <a:spLocks noChangeShapeType="1"/>
            </p:cNvSpPr>
            <p:nvPr/>
          </p:nvSpPr>
          <p:spPr bwMode="auto">
            <a:xfrm>
              <a:off x="418" y="335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94" name="Line 18"/>
            <p:cNvSpPr>
              <a:spLocks noChangeShapeType="1"/>
            </p:cNvSpPr>
            <p:nvPr/>
          </p:nvSpPr>
          <p:spPr bwMode="auto">
            <a:xfrm>
              <a:off x="418" y="354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95" name="Line 19"/>
            <p:cNvSpPr>
              <a:spLocks noChangeShapeType="1"/>
            </p:cNvSpPr>
            <p:nvPr/>
          </p:nvSpPr>
          <p:spPr bwMode="auto">
            <a:xfrm>
              <a:off x="166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96" name="Line 20"/>
            <p:cNvSpPr>
              <a:spLocks noChangeShapeType="1"/>
            </p:cNvSpPr>
            <p:nvPr/>
          </p:nvSpPr>
          <p:spPr bwMode="auto">
            <a:xfrm>
              <a:off x="147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97" name="Line 21"/>
            <p:cNvSpPr>
              <a:spLocks noChangeShapeType="1"/>
            </p:cNvSpPr>
            <p:nvPr/>
          </p:nvSpPr>
          <p:spPr bwMode="auto">
            <a:xfrm>
              <a:off x="128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98" name="Line 22"/>
            <p:cNvSpPr>
              <a:spLocks noChangeShapeType="1"/>
            </p:cNvSpPr>
            <p:nvPr/>
          </p:nvSpPr>
          <p:spPr bwMode="auto">
            <a:xfrm>
              <a:off x="109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99" name="Line 23"/>
            <p:cNvSpPr>
              <a:spLocks noChangeShapeType="1"/>
            </p:cNvSpPr>
            <p:nvPr/>
          </p:nvSpPr>
          <p:spPr bwMode="auto">
            <a:xfrm>
              <a:off x="89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00" name="Line 24"/>
            <p:cNvSpPr>
              <a:spLocks noChangeShapeType="1"/>
            </p:cNvSpPr>
            <p:nvPr/>
          </p:nvSpPr>
          <p:spPr bwMode="auto">
            <a:xfrm>
              <a:off x="70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01" name="Line 25"/>
            <p:cNvSpPr>
              <a:spLocks noChangeShapeType="1"/>
            </p:cNvSpPr>
            <p:nvPr/>
          </p:nvSpPr>
          <p:spPr bwMode="auto">
            <a:xfrm>
              <a:off x="51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02" name="Line 26"/>
            <p:cNvSpPr>
              <a:spLocks noChangeShapeType="1"/>
            </p:cNvSpPr>
            <p:nvPr/>
          </p:nvSpPr>
          <p:spPr bwMode="auto">
            <a:xfrm>
              <a:off x="205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03" name="Line 27"/>
            <p:cNvSpPr>
              <a:spLocks noChangeShapeType="1"/>
            </p:cNvSpPr>
            <p:nvPr/>
          </p:nvSpPr>
          <p:spPr bwMode="auto">
            <a:xfrm>
              <a:off x="224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04" name="Line 28"/>
            <p:cNvSpPr>
              <a:spLocks noChangeShapeType="1"/>
            </p:cNvSpPr>
            <p:nvPr/>
          </p:nvSpPr>
          <p:spPr bwMode="auto">
            <a:xfrm>
              <a:off x="243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05" name="Line 29"/>
            <p:cNvSpPr>
              <a:spLocks noChangeShapeType="1"/>
            </p:cNvSpPr>
            <p:nvPr/>
          </p:nvSpPr>
          <p:spPr bwMode="auto">
            <a:xfrm>
              <a:off x="2626" y="758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06" name="Line 30"/>
            <p:cNvSpPr>
              <a:spLocks noChangeShapeType="1"/>
            </p:cNvSpPr>
            <p:nvPr/>
          </p:nvSpPr>
          <p:spPr bwMode="auto">
            <a:xfrm>
              <a:off x="281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07" name="Line 31"/>
            <p:cNvSpPr>
              <a:spLocks noChangeShapeType="1"/>
            </p:cNvSpPr>
            <p:nvPr/>
          </p:nvSpPr>
          <p:spPr bwMode="auto">
            <a:xfrm>
              <a:off x="301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08" name="Line 32"/>
            <p:cNvSpPr>
              <a:spLocks noChangeShapeType="1"/>
            </p:cNvSpPr>
            <p:nvPr/>
          </p:nvSpPr>
          <p:spPr bwMode="auto">
            <a:xfrm>
              <a:off x="320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909" name="Text Box 33"/>
            <p:cNvSpPr txBox="1">
              <a:spLocks noChangeArrowheads="1"/>
            </p:cNvSpPr>
            <p:nvPr/>
          </p:nvSpPr>
          <p:spPr bwMode="auto">
            <a:xfrm>
              <a:off x="3336" y="20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35910" name="Text Box 34"/>
            <p:cNvSpPr txBox="1">
              <a:spLocks noChangeArrowheads="1"/>
            </p:cNvSpPr>
            <p:nvPr/>
          </p:nvSpPr>
          <p:spPr bwMode="auto">
            <a:xfrm>
              <a:off x="1666" y="51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rgbClr val="000000"/>
                  </a:solidFill>
                </a:rPr>
                <a:t>y</a:t>
              </a:r>
            </a:p>
          </p:txBody>
        </p:sp>
      </p:grpSp>
      <p:grpSp>
        <p:nvGrpSpPr>
          <p:cNvPr id="35843" name="Group 35"/>
          <p:cNvGrpSpPr>
            <a:grpSpLocks/>
          </p:cNvGrpSpPr>
          <p:nvPr/>
        </p:nvGrpSpPr>
        <p:grpSpPr bwMode="auto">
          <a:xfrm>
            <a:off x="457200" y="457200"/>
            <a:ext cx="1905000" cy="762000"/>
            <a:chOff x="192" y="240"/>
            <a:chExt cx="1200" cy="480"/>
          </a:xfrm>
        </p:grpSpPr>
        <p:sp>
          <p:nvSpPr>
            <p:cNvPr id="35877" name="Rectangle 36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78" name="Text Box 37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sp>
        <p:nvSpPr>
          <p:cNvPr id="35844" name="Text Box 38"/>
          <p:cNvSpPr txBox="1">
            <a:spLocks noChangeArrowheads="1"/>
          </p:cNvSpPr>
          <p:nvPr/>
        </p:nvSpPr>
        <p:spPr bwMode="auto">
          <a:xfrm>
            <a:off x="2628900" y="593725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Graph </a:t>
            </a:r>
            <a:r>
              <a:rPr lang="en-US" sz="2800" i="1">
                <a:solidFill>
                  <a:srgbClr val="000000"/>
                </a:solidFill>
              </a:rPr>
              <a:t>y</a:t>
            </a:r>
            <a:r>
              <a:rPr lang="en-US" sz="2800">
                <a:solidFill>
                  <a:srgbClr val="000000"/>
                </a:solidFill>
              </a:rPr>
              <a:t> = 2</a:t>
            </a:r>
            <a:r>
              <a:rPr lang="en-US" sz="2800" i="1">
                <a:solidFill>
                  <a:srgbClr val="000000"/>
                </a:solidFill>
              </a:rPr>
              <a:t>x</a:t>
            </a:r>
            <a:r>
              <a:rPr lang="en-US" sz="2800" baseline="30000">
                <a:solidFill>
                  <a:srgbClr val="000000"/>
                </a:solidFill>
              </a:rPr>
              <a:t>2</a:t>
            </a:r>
            <a:r>
              <a:rPr lang="en-US" sz="2800">
                <a:solidFill>
                  <a:srgbClr val="000000"/>
                </a:solidFill>
              </a:rPr>
              <a:t> – 4.</a:t>
            </a:r>
          </a:p>
        </p:txBody>
      </p:sp>
      <p:grpSp>
        <p:nvGrpSpPr>
          <p:cNvPr id="35845" name="Group 39"/>
          <p:cNvGrpSpPr>
            <a:grpSpLocks/>
          </p:cNvGrpSpPr>
          <p:nvPr/>
        </p:nvGrpSpPr>
        <p:grpSpPr bwMode="auto">
          <a:xfrm>
            <a:off x="457200" y="1600200"/>
            <a:ext cx="2057400" cy="4572000"/>
            <a:chOff x="288" y="1008"/>
            <a:chExt cx="1296" cy="2880"/>
          </a:xfrm>
        </p:grpSpPr>
        <p:sp>
          <p:nvSpPr>
            <p:cNvPr id="35874" name="Line 40"/>
            <p:cNvSpPr>
              <a:spLocks noChangeShapeType="1"/>
            </p:cNvSpPr>
            <p:nvPr/>
          </p:nvSpPr>
          <p:spPr bwMode="auto">
            <a:xfrm>
              <a:off x="288" y="1344"/>
              <a:ext cx="1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75" name="Line 41"/>
            <p:cNvSpPr>
              <a:spLocks noChangeShapeType="1"/>
            </p:cNvSpPr>
            <p:nvPr/>
          </p:nvSpPr>
          <p:spPr bwMode="auto">
            <a:xfrm>
              <a:off x="912" y="1056"/>
              <a:ext cx="0" cy="28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76" name="Text Box 42"/>
            <p:cNvSpPr txBox="1">
              <a:spLocks noChangeArrowheads="1"/>
            </p:cNvSpPr>
            <p:nvPr/>
          </p:nvSpPr>
          <p:spPr bwMode="auto">
            <a:xfrm>
              <a:off x="528" y="1008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i="1">
                  <a:solidFill>
                    <a:srgbClr val="000000"/>
                  </a:solidFill>
                </a:rPr>
                <a:t>x</a:t>
              </a:r>
              <a:r>
                <a:rPr lang="en-US" sz="2800">
                  <a:solidFill>
                    <a:srgbClr val="000000"/>
                  </a:solidFill>
                </a:rPr>
                <a:t>         </a:t>
              </a:r>
              <a:r>
                <a:rPr lang="en-US" sz="2800" i="1">
                  <a:solidFill>
                    <a:srgbClr val="000000"/>
                  </a:solidFill>
                </a:rPr>
                <a:t>y</a:t>
              </a:r>
            </a:p>
          </p:txBody>
        </p:sp>
      </p:grpSp>
      <p:sp>
        <p:nvSpPr>
          <p:cNvPr id="35846" name="Text Box 43"/>
          <p:cNvSpPr txBox="1">
            <a:spLocks noChangeArrowheads="1"/>
          </p:cNvSpPr>
          <p:nvPr/>
        </p:nvSpPr>
        <p:spPr bwMode="auto">
          <a:xfrm>
            <a:off x="838200" y="3276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751" name="Text Box 44"/>
          <p:cNvSpPr txBox="1">
            <a:spLocks noChangeArrowheads="1"/>
          </p:cNvSpPr>
          <p:nvPr/>
        </p:nvSpPr>
        <p:spPr bwMode="auto">
          <a:xfrm>
            <a:off x="1752600" y="32766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-4</a:t>
            </a:r>
          </a:p>
        </p:txBody>
      </p:sp>
      <p:sp>
        <p:nvSpPr>
          <p:cNvPr id="35848" name="Text Box 45"/>
          <p:cNvSpPr txBox="1">
            <a:spLocks noChangeArrowheads="1"/>
          </p:cNvSpPr>
          <p:nvPr/>
        </p:nvSpPr>
        <p:spPr bwMode="auto">
          <a:xfrm>
            <a:off x="838200" y="2743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753" name="Text Box 46"/>
          <p:cNvSpPr txBox="1">
            <a:spLocks noChangeArrowheads="1"/>
          </p:cNvSpPr>
          <p:nvPr/>
        </p:nvSpPr>
        <p:spPr bwMode="auto">
          <a:xfrm>
            <a:off x="1752600" y="27432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-2</a:t>
            </a:r>
          </a:p>
        </p:txBody>
      </p:sp>
      <p:sp>
        <p:nvSpPr>
          <p:cNvPr id="35850" name="Text Box 47"/>
          <p:cNvSpPr txBox="1">
            <a:spLocks noChangeArrowheads="1"/>
          </p:cNvSpPr>
          <p:nvPr/>
        </p:nvSpPr>
        <p:spPr bwMode="auto">
          <a:xfrm>
            <a:off x="762000" y="3810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-1</a:t>
            </a:r>
          </a:p>
        </p:txBody>
      </p:sp>
      <p:sp>
        <p:nvSpPr>
          <p:cNvPr id="31755" name="Text Box 48"/>
          <p:cNvSpPr txBox="1">
            <a:spLocks noChangeArrowheads="1"/>
          </p:cNvSpPr>
          <p:nvPr/>
        </p:nvSpPr>
        <p:spPr bwMode="auto">
          <a:xfrm>
            <a:off x="1752600" y="3810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-2</a:t>
            </a:r>
          </a:p>
        </p:txBody>
      </p:sp>
      <p:sp>
        <p:nvSpPr>
          <p:cNvPr id="35852" name="Text Box 49"/>
          <p:cNvSpPr txBox="1">
            <a:spLocks noChangeArrowheads="1"/>
          </p:cNvSpPr>
          <p:nvPr/>
        </p:nvSpPr>
        <p:spPr bwMode="auto">
          <a:xfrm>
            <a:off x="838200" y="2209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757" name="Text Box 50"/>
          <p:cNvSpPr txBox="1">
            <a:spLocks noChangeArrowheads="1"/>
          </p:cNvSpPr>
          <p:nvPr/>
        </p:nvSpPr>
        <p:spPr bwMode="auto">
          <a:xfrm>
            <a:off x="1828800" y="2209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5854" name="Text Box 51"/>
          <p:cNvSpPr txBox="1">
            <a:spLocks noChangeArrowheads="1"/>
          </p:cNvSpPr>
          <p:nvPr/>
        </p:nvSpPr>
        <p:spPr bwMode="auto">
          <a:xfrm>
            <a:off x="762000" y="43434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-2</a:t>
            </a:r>
          </a:p>
        </p:txBody>
      </p:sp>
      <p:sp>
        <p:nvSpPr>
          <p:cNvPr id="31759" name="Text Box 52"/>
          <p:cNvSpPr txBox="1">
            <a:spLocks noChangeArrowheads="1"/>
          </p:cNvSpPr>
          <p:nvPr/>
        </p:nvSpPr>
        <p:spPr bwMode="auto">
          <a:xfrm>
            <a:off x="1828800" y="4343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4</a:t>
            </a:r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6819900" y="2514600"/>
            <a:ext cx="1063625" cy="495300"/>
            <a:chOff x="4296" y="1584"/>
            <a:chExt cx="670" cy="312"/>
          </a:xfrm>
        </p:grpSpPr>
        <p:sp>
          <p:nvSpPr>
            <p:cNvPr id="35872" name="Oval 53"/>
            <p:cNvSpPr>
              <a:spLocks noChangeArrowheads="1"/>
            </p:cNvSpPr>
            <p:nvPr/>
          </p:nvSpPr>
          <p:spPr bwMode="auto">
            <a:xfrm>
              <a:off x="4296" y="18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73" name="Text Box 58"/>
            <p:cNvSpPr txBox="1">
              <a:spLocks noChangeArrowheads="1"/>
            </p:cNvSpPr>
            <p:nvPr/>
          </p:nvSpPr>
          <p:spPr bwMode="auto">
            <a:xfrm>
              <a:off x="4320" y="1584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(2, 4)</a:t>
              </a:r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4651375" y="2552700"/>
            <a:ext cx="1025525" cy="457200"/>
            <a:chOff x="2930" y="1608"/>
            <a:chExt cx="646" cy="288"/>
          </a:xfrm>
        </p:grpSpPr>
        <p:sp>
          <p:nvSpPr>
            <p:cNvPr id="35870" name="Oval 54"/>
            <p:cNvSpPr>
              <a:spLocks noChangeArrowheads="1"/>
            </p:cNvSpPr>
            <p:nvPr/>
          </p:nvSpPr>
          <p:spPr bwMode="auto">
            <a:xfrm>
              <a:off x="3528" y="18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71" name="Text Box 59"/>
            <p:cNvSpPr txBox="1">
              <a:spLocks noChangeArrowheads="1"/>
            </p:cNvSpPr>
            <p:nvPr/>
          </p:nvSpPr>
          <p:spPr bwMode="auto">
            <a:xfrm>
              <a:off x="2930" y="1608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(-2, 4)</a:t>
              </a:r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6515100" y="4405313"/>
            <a:ext cx="1101725" cy="457200"/>
            <a:chOff x="4104" y="2775"/>
            <a:chExt cx="694" cy="288"/>
          </a:xfrm>
        </p:grpSpPr>
        <p:sp>
          <p:nvSpPr>
            <p:cNvPr id="35868" name="Oval 56"/>
            <p:cNvSpPr>
              <a:spLocks noChangeArrowheads="1"/>
            </p:cNvSpPr>
            <p:nvPr/>
          </p:nvSpPr>
          <p:spPr bwMode="auto">
            <a:xfrm>
              <a:off x="4104" y="30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69" name="Text Box 60"/>
            <p:cNvSpPr txBox="1">
              <a:spLocks noChangeArrowheads="1"/>
            </p:cNvSpPr>
            <p:nvPr/>
          </p:nvSpPr>
          <p:spPr bwMode="auto">
            <a:xfrm>
              <a:off x="4152" y="2775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(1, -2)</a:t>
              </a:r>
            </a:p>
          </p:txBody>
        </p:sp>
      </p:grp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4859338" y="4405313"/>
            <a:ext cx="1122362" cy="457200"/>
            <a:chOff x="3061" y="2775"/>
            <a:chExt cx="707" cy="288"/>
          </a:xfrm>
        </p:grpSpPr>
        <p:sp>
          <p:nvSpPr>
            <p:cNvPr id="35866" name="Oval 55"/>
            <p:cNvSpPr>
              <a:spLocks noChangeArrowheads="1"/>
            </p:cNvSpPr>
            <p:nvPr/>
          </p:nvSpPr>
          <p:spPr bwMode="auto">
            <a:xfrm>
              <a:off x="3720" y="30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67" name="Text Box 61"/>
            <p:cNvSpPr txBox="1">
              <a:spLocks noChangeArrowheads="1"/>
            </p:cNvSpPr>
            <p:nvPr/>
          </p:nvSpPr>
          <p:spPr bwMode="auto">
            <a:xfrm>
              <a:off x="3061" y="2775"/>
              <a:ext cx="7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(-1, -2)</a:t>
              </a:r>
            </a:p>
          </p:txBody>
        </p: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6261100" y="5372100"/>
            <a:ext cx="1101725" cy="495300"/>
            <a:chOff x="3912" y="3384"/>
            <a:chExt cx="694" cy="312"/>
          </a:xfrm>
        </p:grpSpPr>
        <p:sp>
          <p:nvSpPr>
            <p:cNvPr id="35864" name="Oval 57"/>
            <p:cNvSpPr>
              <a:spLocks noChangeArrowheads="1"/>
            </p:cNvSpPr>
            <p:nvPr/>
          </p:nvSpPr>
          <p:spPr bwMode="auto">
            <a:xfrm>
              <a:off x="3912" y="33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65" name="Text Box 62"/>
            <p:cNvSpPr txBox="1">
              <a:spLocks noChangeArrowheads="1"/>
            </p:cNvSpPr>
            <p:nvPr/>
          </p:nvSpPr>
          <p:spPr bwMode="auto">
            <a:xfrm>
              <a:off x="3960" y="3408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(0, -4)</a:t>
              </a:r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5600700" y="1062038"/>
            <a:ext cx="1295400" cy="4348162"/>
            <a:chOff x="3528" y="669"/>
            <a:chExt cx="816" cy="2739"/>
          </a:xfrm>
        </p:grpSpPr>
        <p:sp>
          <p:nvSpPr>
            <p:cNvPr id="35862" name="Arc 64"/>
            <p:cNvSpPr>
              <a:spLocks/>
            </p:cNvSpPr>
            <p:nvPr/>
          </p:nvSpPr>
          <p:spPr bwMode="auto">
            <a:xfrm flipV="1">
              <a:off x="3929" y="669"/>
              <a:ext cx="415" cy="2739"/>
            </a:xfrm>
            <a:custGeom>
              <a:avLst/>
              <a:gdLst>
                <a:gd name="T0" fmla="*/ 0 w 21975"/>
                <a:gd name="T1" fmla="*/ 0 h 23937"/>
                <a:gd name="T2" fmla="*/ 0 w 21975"/>
                <a:gd name="T3" fmla="*/ 0 h 23937"/>
                <a:gd name="T4" fmla="*/ 0 w 21975"/>
                <a:gd name="T5" fmla="*/ 0 h 23937"/>
                <a:gd name="T6" fmla="*/ 0 60000 65536"/>
                <a:gd name="T7" fmla="*/ 0 60000 65536"/>
                <a:gd name="T8" fmla="*/ 0 60000 65536"/>
                <a:gd name="T9" fmla="*/ 0 w 21975"/>
                <a:gd name="T10" fmla="*/ 0 h 23937"/>
                <a:gd name="T11" fmla="*/ 21975 w 21975"/>
                <a:gd name="T12" fmla="*/ 23937 h 239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5" h="23937" fill="none" extrusionOk="0">
                  <a:moveTo>
                    <a:pt x="0" y="3"/>
                  </a:moveTo>
                  <a:cubicBezTo>
                    <a:pt x="124" y="1"/>
                    <a:pt x="249" y="-1"/>
                    <a:pt x="375" y="0"/>
                  </a:cubicBezTo>
                  <a:cubicBezTo>
                    <a:pt x="12304" y="0"/>
                    <a:pt x="21975" y="9670"/>
                    <a:pt x="21975" y="21600"/>
                  </a:cubicBezTo>
                  <a:cubicBezTo>
                    <a:pt x="21975" y="22380"/>
                    <a:pt x="21932" y="23160"/>
                    <a:pt x="21848" y="23937"/>
                  </a:cubicBezTo>
                </a:path>
                <a:path w="21975" h="23937" stroke="0" extrusionOk="0">
                  <a:moveTo>
                    <a:pt x="0" y="3"/>
                  </a:moveTo>
                  <a:cubicBezTo>
                    <a:pt x="124" y="1"/>
                    <a:pt x="249" y="-1"/>
                    <a:pt x="375" y="0"/>
                  </a:cubicBezTo>
                  <a:cubicBezTo>
                    <a:pt x="12304" y="0"/>
                    <a:pt x="21975" y="9670"/>
                    <a:pt x="21975" y="21600"/>
                  </a:cubicBezTo>
                  <a:cubicBezTo>
                    <a:pt x="21975" y="22380"/>
                    <a:pt x="21932" y="23160"/>
                    <a:pt x="21848" y="23937"/>
                  </a:cubicBezTo>
                  <a:lnTo>
                    <a:pt x="375" y="21600"/>
                  </a:lnTo>
                  <a:lnTo>
                    <a:pt x="0" y="3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5863" name="Arc 65"/>
            <p:cNvSpPr>
              <a:spLocks/>
            </p:cNvSpPr>
            <p:nvPr/>
          </p:nvSpPr>
          <p:spPr bwMode="auto">
            <a:xfrm flipH="1" flipV="1">
              <a:off x="3528" y="669"/>
              <a:ext cx="415" cy="2739"/>
            </a:xfrm>
            <a:custGeom>
              <a:avLst/>
              <a:gdLst>
                <a:gd name="T0" fmla="*/ 0 w 21975"/>
                <a:gd name="T1" fmla="*/ 0 h 23937"/>
                <a:gd name="T2" fmla="*/ 0 w 21975"/>
                <a:gd name="T3" fmla="*/ 0 h 23937"/>
                <a:gd name="T4" fmla="*/ 0 w 21975"/>
                <a:gd name="T5" fmla="*/ 0 h 23937"/>
                <a:gd name="T6" fmla="*/ 0 60000 65536"/>
                <a:gd name="T7" fmla="*/ 0 60000 65536"/>
                <a:gd name="T8" fmla="*/ 0 60000 65536"/>
                <a:gd name="T9" fmla="*/ 0 w 21975"/>
                <a:gd name="T10" fmla="*/ 0 h 23937"/>
                <a:gd name="T11" fmla="*/ 21975 w 21975"/>
                <a:gd name="T12" fmla="*/ 23937 h 239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975" h="23937" fill="none" extrusionOk="0">
                  <a:moveTo>
                    <a:pt x="0" y="3"/>
                  </a:moveTo>
                  <a:cubicBezTo>
                    <a:pt x="124" y="1"/>
                    <a:pt x="249" y="-1"/>
                    <a:pt x="375" y="0"/>
                  </a:cubicBezTo>
                  <a:cubicBezTo>
                    <a:pt x="12304" y="0"/>
                    <a:pt x="21975" y="9670"/>
                    <a:pt x="21975" y="21600"/>
                  </a:cubicBezTo>
                  <a:cubicBezTo>
                    <a:pt x="21975" y="22380"/>
                    <a:pt x="21932" y="23160"/>
                    <a:pt x="21848" y="23937"/>
                  </a:cubicBezTo>
                </a:path>
                <a:path w="21975" h="23937" stroke="0" extrusionOk="0">
                  <a:moveTo>
                    <a:pt x="0" y="3"/>
                  </a:moveTo>
                  <a:cubicBezTo>
                    <a:pt x="124" y="1"/>
                    <a:pt x="249" y="-1"/>
                    <a:pt x="375" y="0"/>
                  </a:cubicBezTo>
                  <a:cubicBezTo>
                    <a:pt x="12304" y="0"/>
                    <a:pt x="21975" y="9670"/>
                    <a:pt x="21975" y="21600"/>
                  </a:cubicBezTo>
                  <a:cubicBezTo>
                    <a:pt x="21975" y="22380"/>
                    <a:pt x="21932" y="23160"/>
                    <a:pt x="21848" y="23937"/>
                  </a:cubicBezTo>
                  <a:lnTo>
                    <a:pt x="375" y="21600"/>
                  </a:lnTo>
                  <a:lnTo>
                    <a:pt x="0" y="3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839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  <p:bldP spid="31753" grpId="0"/>
      <p:bldP spid="31755" grpId="0"/>
      <p:bldP spid="31757" grpId="0"/>
      <p:bldP spid="317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81000"/>
            <a:ext cx="6613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Application problem from today’s homework</a:t>
            </a:r>
          </a:p>
          <a:p>
            <a:pPr algn="ctr"/>
            <a:r>
              <a:rPr lang="en-US" b="1" dirty="0"/>
              <a:t> that can be solved by graphing: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981200"/>
            <a:ext cx="6668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coordinates of three vertices of a rectangle are </a:t>
            </a:r>
          </a:p>
          <a:p>
            <a:r>
              <a:rPr lang="en-US" dirty="0"/>
              <a:t>(7, -4), (9, -4), and (7, 7). Find the coordinates of the</a:t>
            </a:r>
          </a:p>
          <a:p>
            <a:r>
              <a:rPr lang="en-US" dirty="0"/>
              <a:t>fourth vertex. </a:t>
            </a:r>
          </a:p>
        </p:txBody>
      </p:sp>
    </p:spTree>
    <p:extLst>
      <p:ext uri="{BB962C8B-B14F-4D97-AF65-F5344CB8AC3E}">
        <p14:creationId xmlns:p14="http://schemas.microsoft.com/office/powerpoint/2010/main" val="294455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"/>
            <a:ext cx="7772400" cy="58054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i="1" dirty="0">
                <a:solidFill>
                  <a:schemeClr val="accent2"/>
                </a:solidFill>
                <a:latin typeface="Times New Roman" pitchFamily="18" charset="0"/>
              </a:rPr>
              <a:t>A linear equation in two variables: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>
                <a:latin typeface="Times New Roman" pitchFamily="18" charset="0"/>
              </a:rPr>
              <a:t>Is of the form A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+ B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 = C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>
                <a:latin typeface="Times New Roman" pitchFamily="18" charset="0"/>
              </a:rPr>
              <a:t>A, B, C are real numbers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>
                <a:latin typeface="Times New Roman" pitchFamily="18" charset="0"/>
              </a:rPr>
              <a:t>A &amp; B are not </a:t>
            </a:r>
            <a:r>
              <a:rPr lang="en-US" u="sng" dirty="0">
                <a:latin typeface="Times New Roman" pitchFamily="18" charset="0"/>
              </a:rPr>
              <a:t>both</a:t>
            </a:r>
            <a:r>
              <a:rPr lang="en-US" dirty="0">
                <a:latin typeface="Times New Roman" pitchFamily="18" charset="0"/>
              </a:rPr>
              <a:t> zero. (It’s OK for one or the other to be zero, just not both at the same time.)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en-US" dirty="0">
                <a:latin typeface="Times New Roman" pitchFamily="18" charset="0"/>
              </a:rPr>
              <a:t>This is called the “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standard form</a:t>
            </a:r>
            <a:r>
              <a:rPr lang="en-US" dirty="0">
                <a:latin typeface="Times New Roman" pitchFamily="18" charset="0"/>
              </a:rPr>
              <a:t>” of a linear equation.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>
                <a:latin typeface="Times New Roman" pitchFamily="18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Standard form</a:t>
            </a:r>
            <a:r>
              <a:rPr lang="en-US" dirty="0">
                <a:latin typeface="Times New Roman" pitchFamily="18" charset="0"/>
              </a:rPr>
              <a:t>” has the x and y terms on the left and the constant (number) term on right, and usually, all fractions cleared away by multiplying by LCD. 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(We’ll also be studying two other forms of a linear equation: “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slope-intercept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” form and  “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point-slope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” form.)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28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6"/>
          <p:cNvSpPr txBox="1">
            <a:spLocks noChangeArrowheads="1"/>
          </p:cNvSpPr>
          <p:nvPr/>
        </p:nvSpPr>
        <p:spPr bwMode="auto">
          <a:xfrm>
            <a:off x="233363" y="2743200"/>
            <a:ext cx="86820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u="sng" dirty="0">
                <a:solidFill>
                  <a:srgbClr val="000000"/>
                </a:solidFill>
              </a:rPr>
              <a:t>Example</a:t>
            </a:r>
            <a:r>
              <a:rPr lang="en-US" sz="2800" dirty="0">
                <a:solidFill>
                  <a:srgbClr val="000000"/>
                </a:solidFill>
              </a:rPr>
              <a:t>: Graph the linear equation 2</a:t>
            </a:r>
            <a:r>
              <a:rPr lang="en-US" sz="2800" i="1" dirty="0">
                <a:solidFill>
                  <a:srgbClr val="000000"/>
                </a:solidFill>
              </a:rPr>
              <a:t>x</a:t>
            </a:r>
            <a:r>
              <a:rPr lang="en-US" sz="2800" dirty="0">
                <a:solidFill>
                  <a:srgbClr val="000000"/>
                </a:solidFill>
              </a:rPr>
              <a:t> - </a:t>
            </a:r>
            <a:r>
              <a:rPr lang="en-US" sz="2800" i="1" dirty="0">
                <a:solidFill>
                  <a:srgbClr val="000000"/>
                </a:solidFill>
              </a:rPr>
              <a:t>y</a:t>
            </a:r>
            <a:r>
              <a:rPr lang="en-US" sz="2800" dirty="0">
                <a:solidFill>
                  <a:srgbClr val="000000"/>
                </a:solidFill>
              </a:rPr>
              <a:t> = -4.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38125" y="3505200"/>
            <a:ext cx="88296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u="sng" dirty="0">
                <a:solidFill>
                  <a:srgbClr val="FF0000"/>
                </a:solidFill>
              </a:rPr>
              <a:t>Process</a:t>
            </a:r>
            <a:r>
              <a:rPr lang="en-US" b="1" dirty="0">
                <a:solidFill>
                  <a:srgbClr val="FF0000"/>
                </a:solidFill>
              </a:rPr>
              <a:t>:  Find two ordered pair solutions (and a third solution as a check of the computations) by choosing a value for one of the variables, </a:t>
            </a:r>
            <a:r>
              <a:rPr lang="en-US" b="1" i="1" dirty="0">
                <a:solidFill>
                  <a:srgbClr val="333399"/>
                </a:solidFill>
              </a:rPr>
              <a:t>x</a:t>
            </a:r>
            <a:r>
              <a:rPr lang="en-US" b="1" dirty="0">
                <a:solidFill>
                  <a:srgbClr val="333399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or </a:t>
            </a:r>
            <a:r>
              <a:rPr lang="en-US" b="1" i="1" dirty="0">
                <a:solidFill>
                  <a:srgbClr val="333399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, then solving for the other variable.  We plot the solution points, then draw the line containing the 3 points.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7349" y="152400"/>
            <a:ext cx="7772400" cy="2133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i="1" kern="0">
                <a:solidFill>
                  <a:schemeClr val="accent2"/>
                </a:solidFill>
                <a:latin typeface="Times New Roman" pitchFamily="18" charset="0"/>
              </a:rPr>
              <a:t>Graphing linear equations: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kern="0">
                <a:latin typeface="Times New Roman" pitchFamily="18" charset="0"/>
              </a:rPr>
              <a:t>Find at least 2 points on the line.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kern="0">
                <a:latin typeface="Times New Roman" pitchFamily="18" charset="0"/>
              </a:rPr>
              <a:t>Connect the points to form a line.</a:t>
            </a:r>
            <a:endParaRPr lang="en-US" kern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61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9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6"/>
          <p:cNvGrpSpPr>
            <a:grpSpLocks/>
          </p:cNvGrpSpPr>
          <p:nvPr/>
        </p:nvGrpSpPr>
        <p:grpSpPr bwMode="auto">
          <a:xfrm>
            <a:off x="255588" y="0"/>
            <a:ext cx="3133725" cy="762000"/>
            <a:chOff x="192" y="240"/>
            <a:chExt cx="1974" cy="480"/>
          </a:xfrm>
        </p:grpSpPr>
        <p:sp>
          <p:nvSpPr>
            <p:cNvPr id="20485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97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486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8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 (cont.)</a:t>
              </a:r>
            </a:p>
          </p:txBody>
        </p:sp>
      </p:grp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411163" y="869950"/>
            <a:ext cx="845820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Graph the linear equation 2</a:t>
            </a:r>
            <a:r>
              <a:rPr lang="en-US" sz="2800" i="1">
                <a:solidFill>
                  <a:srgbClr val="000000"/>
                </a:solidFill>
              </a:rPr>
              <a:t>x</a:t>
            </a:r>
            <a:r>
              <a:rPr lang="en-US" sz="2800">
                <a:solidFill>
                  <a:srgbClr val="000000"/>
                </a:solidFill>
              </a:rPr>
              <a:t> - </a:t>
            </a:r>
            <a:r>
              <a:rPr lang="en-US" sz="2800" i="1">
                <a:solidFill>
                  <a:srgbClr val="000000"/>
                </a:solidFill>
              </a:rPr>
              <a:t>y</a:t>
            </a:r>
            <a:r>
              <a:rPr lang="en-US" sz="2800">
                <a:solidFill>
                  <a:srgbClr val="000000"/>
                </a:solidFill>
              </a:rPr>
              <a:t> = -4.</a:t>
            </a:r>
          </a:p>
          <a:p>
            <a:pPr eaLnBrk="1" hangingPunct="1">
              <a:spcBef>
                <a:spcPts val="600"/>
              </a:spcBef>
            </a:pPr>
            <a:r>
              <a:rPr lang="en-US" i="1">
                <a:solidFill>
                  <a:srgbClr val="000000"/>
                </a:solidFill>
              </a:rPr>
              <a:t>(</a:t>
            </a:r>
            <a:r>
              <a:rPr lang="en-US" sz="2000" b="1" i="1">
                <a:solidFill>
                  <a:srgbClr val="FF0000"/>
                </a:solidFill>
              </a:rPr>
              <a:t>NOTE:</a:t>
            </a:r>
            <a:r>
              <a:rPr lang="en-US" sz="2000" i="1">
                <a:solidFill>
                  <a:srgbClr val="000000"/>
                </a:solidFill>
              </a:rPr>
              <a:t> You can pick any number you want for x, so pick something simple and easy, like  0 or 1 or 2 or -1 or -2.)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Let </a:t>
            </a:r>
            <a:r>
              <a:rPr lang="en-US" sz="2800" i="1">
                <a:solidFill>
                  <a:srgbClr val="000000"/>
                </a:solidFill>
              </a:rPr>
              <a:t>x</a:t>
            </a:r>
            <a:r>
              <a:rPr lang="en-US" sz="2800">
                <a:solidFill>
                  <a:srgbClr val="000000"/>
                </a:solidFill>
              </a:rPr>
              <a:t> = 1.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Then 2</a:t>
            </a:r>
            <a:r>
              <a:rPr lang="en-US" sz="2800" i="1">
                <a:solidFill>
                  <a:srgbClr val="000000"/>
                </a:solidFill>
              </a:rPr>
              <a:t>x</a:t>
            </a:r>
            <a:r>
              <a:rPr lang="en-US" sz="2800">
                <a:solidFill>
                  <a:srgbClr val="000000"/>
                </a:solidFill>
              </a:rPr>
              <a:t> - </a:t>
            </a:r>
            <a:r>
              <a:rPr lang="en-US" sz="2800" i="1">
                <a:solidFill>
                  <a:srgbClr val="000000"/>
                </a:solidFill>
              </a:rPr>
              <a:t>y</a:t>
            </a:r>
            <a:r>
              <a:rPr lang="en-US" sz="2800">
                <a:solidFill>
                  <a:srgbClr val="000000"/>
                </a:solidFill>
              </a:rPr>
              <a:t> = -4 becomes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887413" y="3435350"/>
            <a:ext cx="7567612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2(1) – </a:t>
            </a:r>
            <a:r>
              <a:rPr lang="en-US" sz="2800" i="1">
                <a:solidFill>
                  <a:srgbClr val="000000"/>
                </a:solidFill>
              </a:rPr>
              <a:t>y</a:t>
            </a:r>
            <a:r>
              <a:rPr lang="en-US" sz="2800">
                <a:solidFill>
                  <a:srgbClr val="000000"/>
                </a:solidFill>
              </a:rPr>
              <a:t> = -4          </a:t>
            </a:r>
            <a:r>
              <a:rPr lang="en-US">
                <a:solidFill>
                  <a:srgbClr val="000000"/>
                </a:solidFill>
              </a:rPr>
              <a:t>(replace </a:t>
            </a:r>
            <a:r>
              <a:rPr lang="en-US" i="1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 with 1)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     2 – </a:t>
            </a:r>
            <a:r>
              <a:rPr lang="en-US" sz="2800" i="1">
                <a:solidFill>
                  <a:srgbClr val="000000"/>
                </a:solidFill>
              </a:rPr>
              <a:t>y</a:t>
            </a:r>
            <a:r>
              <a:rPr lang="en-US" sz="2800">
                <a:solidFill>
                  <a:srgbClr val="000000"/>
                </a:solidFill>
              </a:rPr>
              <a:t> = -4           </a:t>
            </a:r>
            <a:r>
              <a:rPr lang="en-US">
                <a:solidFill>
                  <a:srgbClr val="000000"/>
                </a:solidFill>
              </a:rPr>
              <a:t>(simplify the left side)</a:t>
            </a:r>
            <a:endParaRPr lang="en-US" sz="280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          -</a:t>
            </a:r>
            <a:r>
              <a:rPr lang="en-US" sz="2800" i="1">
                <a:solidFill>
                  <a:srgbClr val="000000"/>
                </a:solidFill>
              </a:rPr>
              <a:t>y</a:t>
            </a:r>
            <a:r>
              <a:rPr lang="en-US" sz="2800">
                <a:solidFill>
                  <a:srgbClr val="000000"/>
                </a:solidFill>
              </a:rPr>
              <a:t> = -4 – 2 = -6     </a:t>
            </a:r>
            <a:r>
              <a:rPr lang="en-US">
                <a:solidFill>
                  <a:srgbClr val="000000"/>
                </a:solidFill>
              </a:rPr>
              <a:t>(subtract 2 from both sides)</a:t>
            </a:r>
            <a:endParaRPr lang="en-US" sz="280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000000"/>
                </a:solidFill>
              </a:rPr>
              <a:t>           y</a:t>
            </a:r>
            <a:r>
              <a:rPr lang="en-US" sz="2800">
                <a:solidFill>
                  <a:srgbClr val="000000"/>
                </a:solidFill>
              </a:rPr>
              <a:t> = 6           </a:t>
            </a:r>
            <a:r>
              <a:rPr lang="en-US">
                <a:solidFill>
                  <a:srgbClr val="000000"/>
                </a:solidFill>
              </a:rPr>
              <a:t>(multiply both sides by -1)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So one solution is (1, 6).</a:t>
            </a:r>
          </a:p>
        </p:txBody>
      </p:sp>
    </p:spTree>
    <p:extLst>
      <p:ext uri="{BB962C8B-B14F-4D97-AF65-F5344CB8AC3E}">
        <p14:creationId xmlns:p14="http://schemas.microsoft.com/office/powerpoint/2010/main" val="28071455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304800" y="381000"/>
            <a:ext cx="3133725" cy="762000"/>
            <a:chOff x="192" y="240"/>
            <a:chExt cx="1974" cy="480"/>
          </a:xfrm>
        </p:grpSpPr>
        <p:sp>
          <p:nvSpPr>
            <p:cNvPr id="21509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97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510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8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 (cont.)</a:t>
              </a:r>
            </a:p>
          </p:txBody>
        </p:sp>
      </p:grp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381000" y="1371600"/>
            <a:ext cx="84582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Graph the linear equation 2</a:t>
            </a:r>
            <a:r>
              <a:rPr lang="en-US" sz="2800" i="1">
                <a:solidFill>
                  <a:srgbClr val="000000"/>
                </a:solidFill>
              </a:rPr>
              <a:t>x</a:t>
            </a:r>
            <a:r>
              <a:rPr lang="en-US" sz="2800">
                <a:solidFill>
                  <a:srgbClr val="000000"/>
                </a:solidFill>
              </a:rPr>
              <a:t> - </a:t>
            </a:r>
            <a:r>
              <a:rPr lang="en-US" sz="2800" i="1">
                <a:solidFill>
                  <a:srgbClr val="000000"/>
                </a:solidFill>
              </a:rPr>
              <a:t>y</a:t>
            </a:r>
            <a:r>
              <a:rPr lang="en-US" sz="2800">
                <a:solidFill>
                  <a:srgbClr val="000000"/>
                </a:solidFill>
              </a:rPr>
              <a:t> = -4.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For the second solution, let </a:t>
            </a:r>
            <a:r>
              <a:rPr lang="en-US" sz="2800" i="1">
                <a:solidFill>
                  <a:srgbClr val="000000"/>
                </a:solidFill>
              </a:rPr>
              <a:t>y</a:t>
            </a:r>
            <a:r>
              <a:rPr lang="en-US" sz="2800">
                <a:solidFill>
                  <a:srgbClr val="000000"/>
                </a:solidFill>
              </a:rPr>
              <a:t> = 4. </a:t>
            </a:r>
            <a:r>
              <a:rPr lang="en-US" sz="1800">
                <a:solidFill>
                  <a:srgbClr val="000000"/>
                </a:solidFill>
              </a:rPr>
              <a:t>(Could be any number you choose.)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Then 2</a:t>
            </a:r>
            <a:r>
              <a:rPr lang="en-US" sz="2800" i="1">
                <a:solidFill>
                  <a:srgbClr val="000000"/>
                </a:solidFill>
              </a:rPr>
              <a:t>x</a:t>
            </a:r>
            <a:r>
              <a:rPr lang="en-US" sz="2800">
                <a:solidFill>
                  <a:srgbClr val="000000"/>
                </a:solidFill>
              </a:rPr>
              <a:t> - </a:t>
            </a:r>
            <a:r>
              <a:rPr lang="en-US" sz="2800" i="1">
                <a:solidFill>
                  <a:srgbClr val="000000"/>
                </a:solidFill>
              </a:rPr>
              <a:t>y</a:t>
            </a:r>
            <a:r>
              <a:rPr lang="en-US" sz="2800">
                <a:solidFill>
                  <a:srgbClr val="000000"/>
                </a:solidFill>
              </a:rPr>
              <a:t> = -4 becomes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898525" y="3221038"/>
            <a:ext cx="7567613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   2</a:t>
            </a:r>
            <a:r>
              <a:rPr lang="en-US" sz="2800" i="1">
                <a:solidFill>
                  <a:srgbClr val="000000"/>
                </a:solidFill>
              </a:rPr>
              <a:t>x</a:t>
            </a:r>
            <a:r>
              <a:rPr lang="en-US" sz="2800">
                <a:solidFill>
                  <a:srgbClr val="000000"/>
                </a:solidFill>
              </a:rPr>
              <a:t> – 4 = -4          </a:t>
            </a:r>
            <a:r>
              <a:rPr lang="en-US">
                <a:solidFill>
                  <a:srgbClr val="000000"/>
                </a:solidFill>
              </a:rPr>
              <a:t>(replace </a:t>
            </a:r>
            <a:r>
              <a:rPr lang="en-US" i="1">
                <a:solidFill>
                  <a:srgbClr val="000000"/>
                </a:solidFill>
              </a:rPr>
              <a:t>y</a:t>
            </a:r>
            <a:r>
              <a:rPr lang="en-US">
                <a:solidFill>
                  <a:srgbClr val="000000"/>
                </a:solidFill>
              </a:rPr>
              <a:t> with 4)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         2</a:t>
            </a:r>
            <a:r>
              <a:rPr lang="en-US" sz="2800" i="1">
                <a:solidFill>
                  <a:srgbClr val="000000"/>
                </a:solidFill>
              </a:rPr>
              <a:t>x</a:t>
            </a:r>
            <a:r>
              <a:rPr lang="en-US" sz="2800">
                <a:solidFill>
                  <a:srgbClr val="000000"/>
                </a:solidFill>
              </a:rPr>
              <a:t> = -4 + 4           </a:t>
            </a:r>
            <a:r>
              <a:rPr lang="en-US">
                <a:solidFill>
                  <a:srgbClr val="000000"/>
                </a:solidFill>
              </a:rPr>
              <a:t>(add 4 to both sides)</a:t>
            </a:r>
            <a:endParaRPr lang="en-US" sz="280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          2</a:t>
            </a:r>
            <a:r>
              <a:rPr lang="en-US" sz="2800" i="1">
                <a:solidFill>
                  <a:srgbClr val="000000"/>
                </a:solidFill>
              </a:rPr>
              <a:t>x</a:t>
            </a:r>
            <a:r>
              <a:rPr lang="en-US" sz="2800">
                <a:solidFill>
                  <a:srgbClr val="000000"/>
                </a:solidFill>
              </a:rPr>
              <a:t> = 0        </a:t>
            </a:r>
            <a:r>
              <a:rPr lang="en-US">
                <a:solidFill>
                  <a:srgbClr val="000000"/>
                </a:solidFill>
              </a:rPr>
              <a:t>(simplify the right side)</a:t>
            </a:r>
            <a:endParaRPr lang="en-US" sz="280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000000"/>
                </a:solidFill>
              </a:rPr>
              <a:t>           x</a:t>
            </a:r>
            <a:r>
              <a:rPr lang="en-US" sz="2800">
                <a:solidFill>
                  <a:srgbClr val="000000"/>
                </a:solidFill>
              </a:rPr>
              <a:t> = 0           </a:t>
            </a:r>
            <a:r>
              <a:rPr lang="en-US">
                <a:solidFill>
                  <a:srgbClr val="000000"/>
                </a:solidFill>
              </a:rPr>
              <a:t>(divide both sides by 2)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A second solution is (0, 4).</a:t>
            </a:r>
          </a:p>
        </p:txBody>
      </p:sp>
    </p:spTree>
    <p:extLst>
      <p:ext uri="{BB962C8B-B14F-4D97-AF65-F5344CB8AC3E}">
        <p14:creationId xmlns:p14="http://schemas.microsoft.com/office/powerpoint/2010/main" val="2361433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304800" y="265113"/>
            <a:ext cx="3133725" cy="762000"/>
            <a:chOff x="192" y="240"/>
            <a:chExt cx="1974" cy="480"/>
          </a:xfrm>
        </p:grpSpPr>
        <p:sp>
          <p:nvSpPr>
            <p:cNvPr id="22533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97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534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8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 (cont.)</a:t>
              </a:r>
            </a:p>
          </p:txBody>
        </p:sp>
      </p:grp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81000" y="1111250"/>
            <a:ext cx="8458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Graph the linear equation 2</a:t>
            </a:r>
            <a:r>
              <a:rPr lang="en-US" sz="2800" i="1">
                <a:solidFill>
                  <a:srgbClr val="000000"/>
                </a:solidFill>
              </a:rPr>
              <a:t>x</a:t>
            </a:r>
            <a:r>
              <a:rPr lang="en-US" sz="2800">
                <a:solidFill>
                  <a:srgbClr val="000000"/>
                </a:solidFill>
              </a:rPr>
              <a:t> - </a:t>
            </a:r>
            <a:r>
              <a:rPr lang="en-US" sz="2800" i="1">
                <a:solidFill>
                  <a:srgbClr val="000000"/>
                </a:solidFill>
              </a:rPr>
              <a:t>y</a:t>
            </a:r>
            <a:r>
              <a:rPr lang="en-US" sz="2800">
                <a:solidFill>
                  <a:srgbClr val="000000"/>
                </a:solidFill>
              </a:rPr>
              <a:t> = -4.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For the third solution, let </a:t>
            </a:r>
            <a:r>
              <a:rPr lang="en-US" sz="2800" i="1">
                <a:solidFill>
                  <a:srgbClr val="000000"/>
                </a:solidFill>
              </a:rPr>
              <a:t>x</a:t>
            </a:r>
            <a:r>
              <a:rPr lang="en-US" sz="2800">
                <a:solidFill>
                  <a:srgbClr val="000000"/>
                </a:solidFill>
              </a:rPr>
              <a:t> = -3. </a:t>
            </a:r>
            <a:r>
              <a:rPr lang="en-US" sz="1800">
                <a:solidFill>
                  <a:srgbClr val="000000"/>
                </a:solidFill>
              </a:rPr>
              <a:t>(Could be any number you choose.)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Then 2</a:t>
            </a:r>
            <a:r>
              <a:rPr lang="en-US" sz="2800" i="1">
                <a:solidFill>
                  <a:srgbClr val="000000"/>
                </a:solidFill>
              </a:rPr>
              <a:t>x</a:t>
            </a:r>
            <a:r>
              <a:rPr lang="en-US" sz="2800">
                <a:solidFill>
                  <a:srgbClr val="000000"/>
                </a:solidFill>
              </a:rPr>
              <a:t> - </a:t>
            </a:r>
            <a:r>
              <a:rPr lang="en-US" sz="2800" i="1">
                <a:solidFill>
                  <a:srgbClr val="000000"/>
                </a:solidFill>
              </a:rPr>
              <a:t>y</a:t>
            </a:r>
            <a:r>
              <a:rPr lang="en-US" sz="2800">
                <a:solidFill>
                  <a:srgbClr val="000000"/>
                </a:solidFill>
              </a:rPr>
              <a:t> = -4 becomes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822325" y="2932113"/>
            <a:ext cx="7567613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2(-3) – </a:t>
            </a:r>
            <a:r>
              <a:rPr lang="en-US" sz="2800" i="1">
                <a:solidFill>
                  <a:srgbClr val="000000"/>
                </a:solidFill>
              </a:rPr>
              <a:t>y</a:t>
            </a:r>
            <a:r>
              <a:rPr lang="en-US" sz="2800">
                <a:solidFill>
                  <a:srgbClr val="000000"/>
                </a:solidFill>
              </a:rPr>
              <a:t> = -4          </a:t>
            </a:r>
            <a:r>
              <a:rPr lang="en-US">
                <a:solidFill>
                  <a:srgbClr val="000000"/>
                </a:solidFill>
              </a:rPr>
              <a:t>(replace </a:t>
            </a:r>
            <a:r>
              <a:rPr lang="en-US" i="1">
                <a:solidFill>
                  <a:srgbClr val="000000"/>
                </a:solidFill>
              </a:rPr>
              <a:t>x</a:t>
            </a:r>
            <a:r>
              <a:rPr lang="en-US">
                <a:solidFill>
                  <a:srgbClr val="000000"/>
                </a:solidFill>
              </a:rPr>
              <a:t> with -3)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     -6 – </a:t>
            </a:r>
            <a:r>
              <a:rPr lang="en-US" sz="2800" i="1">
                <a:solidFill>
                  <a:srgbClr val="000000"/>
                </a:solidFill>
              </a:rPr>
              <a:t>y</a:t>
            </a:r>
            <a:r>
              <a:rPr lang="en-US" sz="2800">
                <a:solidFill>
                  <a:srgbClr val="000000"/>
                </a:solidFill>
              </a:rPr>
              <a:t> = -4           </a:t>
            </a:r>
            <a:r>
              <a:rPr lang="en-US">
                <a:solidFill>
                  <a:srgbClr val="000000"/>
                </a:solidFill>
              </a:rPr>
              <a:t>(simplify the left side)</a:t>
            </a:r>
            <a:endParaRPr lang="en-US" sz="280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00"/>
                </a:solidFill>
              </a:rPr>
              <a:t>           -</a:t>
            </a:r>
            <a:r>
              <a:rPr lang="en-US" sz="2800" i="1">
                <a:solidFill>
                  <a:srgbClr val="000000"/>
                </a:solidFill>
              </a:rPr>
              <a:t>y</a:t>
            </a:r>
            <a:r>
              <a:rPr lang="en-US" sz="2800">
                <a:solidFill>
                  <a:srgbClr val="000000"/>
                </a:solidFill>
              </a:rPr>
              <a:t> = -4 + 6 = 2        </a:t>
            </a:r>
            <a:r>
              <a:rPr lang="en-US">
                <a:solidFill>
                  <a:srgbClr val="000000"/>
                </a:solidFill>
              </a:rPr>
              <a:t>(add 6 to both sides)</a:t>
            </a:r>
            <a:endParaRPr lang="en-US" sz="280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800" i="1">
                <a:solidFill>
                  <a:srgbClr val="000000"/>
                </a:solidFill>
              </a:rPr>
              <a:t>            y</a:t>
            </a:r>
            <a:r>
              <a:rPr lang="en-US" sz="2800">
                <a:solidFill>
                  <a:srgbClr val="000000"/>
                </a:solidFill>
              </a:rPr>
              <a:t> = -2           </a:t>
            </a:r>
            <a:r>
              <a:rPr lang="en-US">
                <a:solidFill>
                  <a:srgbClr val="000000"/>
                </a:solidFill>
              </a:rPr>
              <a:t>(multiply both sides by -1)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A third solution is (-3, -2). </a:t>
            </a:r>
            <a:r>
              <a:rPr lang="en-US" sz="2000">
                <a:solidFill>
                  <a:srgbClr val="FF0000"/>
                </a:solidFill>
              </a:rPr>
              <a:t>(</a:t>
            </a:r>
            <a:r>
              <a:rPr lang="en-US" sz="2000" b="1" u="sng">
                <a:solidFill>
                  <a:srgbClr val="FF0000"/>
                </a:solidFill>
              </a:rPr>
              <a:t>Note:</a:t>
            </a:r>
            <a:r>
              <a:rPr lang="en-US" sz="2000">
                <a:solidFill>
                  <a:srgbClr val="FF0000"/>
                </a:solidFill>
              </a:rPr>
              <a:t> different people would probably pick different numbers and get three different points, and they’d still come out with the same graphed line.)</a:t>
            </a:r>
          </a:p>
        </p:txBody>
      </p:sp>
    </p:spTree>
    <p:extLst>
      <p:ext uri="{BB962C8B-B14F-4D97-AF65-F5344CB8AC3E}">
        <p14:creationId xmlns:p14="http://schemas.microsoft.com/office/powerpoint/2010/main" val="10288121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6"/>
          <p:cNvSpPr txBox="1">
            <a:spLocks noChangeArrowheads="1"/>
          </p:cNvSpPr>
          <p:nvPr/>
        </p:nvSpPr>
        <p:spPr bwMode="auto">
          <a:xfrm>
            <a:off x="328613" y="419100"/>
            <a:ext cx="828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Now we plot all three of the solutions (1, 6), (0, 4) and (-3, -2).</a:t>
            </a:r>
          </a:p>
        </p:txBody>
      </p:sp>
      <p:grpSp>
        <p:nvGrpSpPr>
          <p:cNvPr id="23555" name="Group 48"/>
          <p:cNvGrpSpPr>
            <a:grpSpLocks/>
          </p:cNvGrpSpPr>
          <p:nvPr/>
        </p:nvGrpSpPr>
        <p:grpSpPr bwMode="auto">
          <a:xfrm>
            <a:off x="1079500" y="1231900"/>
            <a:ext cx="5045075" cy="5029200"/>
            <a:chOff x="680" y="776"/>
            <a:chExt cx="3178" cy="3168"/>
          </a:xfrm>
        </p:grpSpPr>
        <p:sp>
          <p:nvSpPr>
            <p:cNvPr id="23566" name="Line 3"/>
            <p:cNvSpPr>
              <a:spLocks noChangeShapeType="1"/>
            </p:cNvSpPr>
            <p:nvPr/>
          </p:nvSpPr>
          <p:spPr bwMode="auto">
            <a:xfrm>
              <a:off x="2168" y="968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67" name="Line 4"/>
            <p:cNvSpPr>
              <a:spLocks noChangeShapeType="1"/>
            </p:cNvSpPr>
            <p:nvPr/>
          </p:nvSpPr>
          <p:spPr bwMode="auto">
            <a:xfrm>
              <a:off x="680" y="2456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68" name="Line 5"/>
            <p:cNvSpPr>
              <a:spLocks noChangeShapeType="1"/>
            </p:cNvSpPr>
            <p:nvPr/>
          </p:nvSpPr>
          <p:spPr bwMode="auto">
            <a:xfrm>
              <a:off x="728" y="226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69" name="Line 6"/>
            <p:cNvSpPr>
              <a:spLocks noChangeShapeType="1"/>
            </p:cNvSpPr>
            <p:nvPr/>
          </p:nvSpPr>
          <p:spPr bwMode="auto">
            <a:xfrm>
              <a:off x="728" y="207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70" name="Line 7"/>
            <p:cNvSpPr>
              <a:spLocks noChangeShapeType="1"/>
            </p:cNvSpPr>
            <p:nvPr/>
          </p:nvSpPr>
          <p:spPr bwMode="auto">
            <a:xfrm>
              <a:off x="728" y="188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71" name="Line 8"/>
            <p:cNvSpPr>
              <a:spLocks noChangeShapeType="1"/>
            </p:cNvSpPr>
            <p:nvPr/>
          </p:nvSpPr>
          <p:spPr bwMode="auto">
            <a:xfrm>
              <a:off x="728" y="168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72" name="Line 9"/>
            <p:cNvSpPr>
              <a:spLocks noChangeShapeType="1"/>
            </p:cNvSpPr>
            <p:nvPr/>
          </p:nvSpPr>
          <p:spPr bwMode="auto">
            <a:xfrm>
              <a:off x="728" y="149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73" name="Line 10"/>
            <p:cNvSpPr>
              <a:spLocks noChangeShapeType="1"/>
            </p:cNvSpPr>
            <p:nvPr/>
          </p:nvSpPr>
          <p:spPr bwMode="auto">
            <a:xfrm>
              <a:off x="728" y="130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74" name="Line 11"/>
            <p:cNvSpPr>
              <a:spLocks noChangeShapeType="1"/>
            </p:cNvSpPr>
            <p:nvPr/>
          </p:nvSpPr>
          <p:spPr bwMode="auto">
            <a:xfrm>
              <a:off x="728" y="111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75" name="Line 12"/>
            <p:cNvSpPr>
              <a:spLocks noChangeShapeType="1"/>
            </p:cNvSpPr>
            <p:nvPr/>
          </p:nvSpPr>
          <p:spPr bwMode="auto">
            <a:xfrm>
              <a:off x="728" y="264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76" name="Line 13"/>
            <p:cNvSpPr>
              <a:spLocks noChangeShapeType="1"/>
            </p:cNvSpPr>
            <p:nvPr/>
          </p:nvSpPr>
          <p:spPr bwMode="auto">
            <a:xfrm>
              <a:off x="728" y="284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77" name="Line 14"/>
            <p:cNvSpPr>
              <a:spLocks noChangeShapeType="1"/>
            </p:cNvSpPr>
            <p:nvPr/>
          </p:nvSpPr>
          <p:spPr bwMode="auto">
            <a:xfrm>
              <a:off x="728" y="303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78" name="Line 15"/>
            <p:cNvSpPr>
              <a:spLocks noChangeShapeType="1"/>
            </p:cNvSpPr>
            <p:nvPr/>
          </p:nvSpPr>
          <p:spPr bwMode="auto">
            <a:xfrm>
              <a:off x="728" y="322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79" name="Line 16"/>
            <p:cNvSpPr>
              <a:spLocks noChangeShapeType="1"/>
            </p:cNvSpPr>
            <p:nvPr/>
          </p:nvSpPr>
          <p:spPr bwMode="auto">
            <a:xfrm>
              <a:off x="728" y="341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80" name="Line 17"/>
            <p:cNvSpPr>
              <a:spLocks noChangeShapeType="1"/>
            </p:cNvSpPr>
            <p:nvPr/>
          </p:nvSpPr>
          <p:spPr bwMode="auto">
            <a:xfrm>
              <a:off x="728" y="360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81" name="Line 18"/>
            <p:cNvSpPr>
              <a:spLocks noChangeShapeType="1"/>
            </p:cNvSpPr>
            <p:nvPr/>
          </p:nvSpPr>
          <p:spPr bwMode="auto">
            <a:xfrm>
              <a:off x="728" y="380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82" name="Line 19"/>
            <p:cNvSpPr>
              <a:spLocks noChangeShapeType="1"/>
            </p:cNvSpPr>
            <p:nvPr/>
          </p:nvSpPr>
          <p:spPr bwMode="auto">
            <a:xfrm>
              <a:off x="1976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83" name="Line 20"/>
            <p:cNvSpPr>
              <a:spLocks noChangeShapeType="1"/>
            </p:cNvSpPr>
            <p:nvPr/>
          </p:nvSpPr>
          <p:spPr bwMode="auto">
            <a:xfrm>
              <a:off x="1784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84" name="Line 21"/>
            <p:cNvSpPr>
              <a:spLocks noChangeShapeType="1"/>
            </p:cNvSpPr>
            <p:nvPr/>
          </p:nvSpPr>
          <p:spPr bwMode="auto">
            <a:xfrm>
              <a:off x="1592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85" name="Line 22"/>
            <p:cNvSpPr>
              <a:spLocks noChangeShapeType="1"/>
            </p:cNvSpPr>
            <p:nvPr/>
          </p:nvSpPr>
          <p:spPr bwMode="auto">
            <a:xfrm>
              <a:off x="1400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86" name="Line 23"/>
            <p:cNvSpPr>
              <a:spLocks noChangeShapeType="1"/>
            </p:cNvSpPr>
            <p:nvPr/>
          </p:nvSpPr>
          <p:spPr bwMode="auto">
            <a:xfrm>
              <a:off x="1208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87" name="Line 24"/>
            <p:cNvSpPr>
              <a:spLocks noChangeShapeType="1"/>
            </p:cNvSpPr>
            <p:nvPr/>
          </p:nvSpPr>
          <p:spPr bwMode="auto">
            <a:xfrm>
              <a:off x="1016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88" name="Line 25"/>
            <p:cNvSpPr>
              <a:spLocks noChangeShapeType="1"/>
            </p:cNvSpPr>
            <p:nvPr/>
          </p:nvSpPr>
          <p:spPr bwMode="auto">
            <a:xfrm>
              <a:off x="824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89" name="Line 26"/>
            <p:cNvSpPr>
              <a:spLocks noChangeShapeType="1"/>
            </p:cNvSpPr>
            <p:nvPr/>
          </p:nvSpPr>
          <p:spPr bwMode="auto">
            <a:xfrm>
              <a:off x="2360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90" name="Line 27"/>
            <p:cNvSpPr>
              <a:spLocks noChangeShapeType="1"/>
            </p:cNvSpPr>
            <p:nvPr/>
          </p:nvSpPr>
          <p:spPr bwMode="auto">
            <a:xfrm>
              <a:off x="2552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91" name="Line 28"/>
            <p:cNvSpPr>
              <a:spLocks noChangeShapeType="1"/>
            </p:cNvSpPr>
            <p:nvPr/>
          </p:nvSpPr>
          <p:spPr bwMode="auto">
            <a:xfrm>
              <a:off x="2744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92" name="Line 29"/>
            <p:cNvSpPr>
              <a:spLocks noChangeShapeType="1"/>
            </p:cNvSpPr>
            <p:nvPr/>
          </p:nvSpPr>
          <p:spPr bwMode="auto">
            <a:xfrm>
              <a:off x="2936" y="1016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93" name="Line 30"/>
            <p:cNvSpPr>
              <a:spLocks noChangeShapeType="1"/>
            </p:cNvSpPr>
            <p:nvPr/>
          </p:nvSpPr>
          <p:spPr bwMode="auto">
            <a:xfrm>
              <a:off x="3128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94" name="Line 31"/>
            <p:cNvSpPr>
              <a:spLocks noChangeShapeType="1"/>
            </p:cNvSpPr>
            <p:nvPr/>
          </p:nvSpPr>
          <p:spPr bwMode="auto">
            <a:xfrm>
              <a:off x="3320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95" name="Line 32"/>
            <p:cNvSpPr>
              <a:spLocks noChangeShapeType="1"/>
            </p:cNvSpPr>
            <p:nvPr/>
          </p:nvSpPr>
          <p:spPr bwMode="auto">
            <a:xfrm>
              <a:off x="3512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96" name="Text Box 33"/>
            <p:cNvSpPr txBox="1">
              <a:spLocks noChangeArrowheads="1"/>
            </p:cNvSpPr>
            <p:nvPr/>
          </p:nvSpPr>
          <p:spPr bwMode="auto">
            <a:xfrm>
              <a:off x="3646" y="233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3597" name="Text Box 34"/>
            <p:cNvSpPr txBox="1">
              <a:spLocks noChangeArrowheads="1"/>
            </p:cNvSpPr>
            <p:nvPr/>
          </p:nvSpPr>
          <p:spPr bwMode="auto">
            <a:xfrm>
              <a:off x="1976" y="77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srgbClr val="000000"/>
                  </a:solidFill>
                </a:rPr>
                <a:t>y</a:t>
              </a:r>
            </a:p>
          </p:txBody>
        </p:sp>
      </p:grpSp>
      <p:grpSp>
        <p:nvGrpSpPr>
          <p:cNvPr id="23556" name="Group 50"/>
          <p:cNvGrpSpPr>
            <a:grpSpLocks/>
          </p:cNvGrpSpPr>
          <p:nvPr/>
        </p:nvGrpSpPr>
        <p:grpSpPr bwMode="auto">
          <a:xfrm>
            <a:off x="2452688" y="1949450"/>
            <a:ext cx="2241550" cy="3005138"/>
            <a:chOff x="1545" y="1228"/>
            <a:chExt cx="1412" cy="1893"/>
          </a:xfrm>
        </p:grpSpPr>
        <p:grpSp>
          <p:nvGrpSpPr>
            <p:cNvPr id="23559" name="Group 49"/>
            <p:cNvGrpSpPr>
              <a:grpSpLocks/>
            </p:cNvGrpSpPr>
            <p:nvPr/>
          </p:nvGrpSpPr>
          <p:grpSpPr bwMode="auto">
            <a:xfrm>
              <a:off x="1579" y="1288"/>
              <a:ext cx="801" cy="1581"/>
              <a:chOff x="1579" y="1288"/>
              <a:chExt cx="801" cy="1581"/>
            </a:xfrm>
          </p:grpSpPr>
          <p:sp>
            <p:nvSpPr>
              <p:cNvPr id="23563" name="Oval 37"/>
              <p:cNvSpPr>
                <a:spLocks noChangeArrowheads="1"/>
              </p:cNvSpPr>
              <p:nvPr/>
            </p:nvSpPr>
            <p:spPr bwMode="auto">
              <a:xfrm>
                <a:off x="2332" y="12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64" name="Oval 38"/>
              <p:cNvSpPr>
                <a:spLocks noChangeArrowheads="1"/>
              </p:cNvSpPr>
              <p:nvPr/>
            </p:nvSpPr>
            <p:spPr bwMode="auto">
              <a:xfrm>
                <a:off x="2154" y="165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65" name="Oval 39"/>
              <p:cNvSpPr>
                <a:spLocks noChangeArrowheads="1"/>
              </p:cNvSpPr>
              <p:nvPr/>
            </p:nvSpPr>
            <p:spPr bwMode="auto">
              <a:xfrm>
                <a:off x="1579" y="282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3560" name="Text Box 42"/>
            <p:cNvSpPr txBox="1">
              <a:spLocks noChangeArrowheads="1"/>
            </p:cNvSpPr>
            <p:nvPr/>
          </p:nvSpPr>
          <p:spPr bwMode="auto">
            <a:xfrm>
              <a:off x="2377" y="1228"/>
              <a:ext cx="5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(1, 6)</a:t>
              </a:r>
            </a:p>
          </p:txBody>
        </p:sp>
        <p:sp>
          <p:nvSpPr>
            <p:cNvPr id="23561" name="Text Box 43"/>
            <p:cNvSpPr txBox="1">
              <a:spLocks noChangeArrowheads="1"/>
            </p:cNvSpPr>
            <p:nvPr/>
          </p:nvSpPr>
          <p:spPr bwMode="auto">
            <a:xfrm>
              <a:off x="1593" y="1416"/>
              <a:ext cx="5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(0, 4)</a:t>
              </a:r>
            </a:p>
          </p:txBody>
        </p:sp>
        <p:sp>
          <p:nvSpPr>
            <p:cNvPr id="23562" name="Text Box 44"/>
            <p:cNvSpPr txBox="1">
              <a:spLocks noChangeArrowheads="1"/>
            </p:cNvSpPr>
            <p:nvPr/>
          </p:nvSpPr>
          <p:spPr bwMode="auto">
            <a:xfrm>
              <a:off x="1545" y="2833"/>
              <a:ext cx="6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000000"/>
                  </a:solidFill>
                </a:rPr>
                <a:t>(-3, -2)</a:t>
              </a:r>
            </a:p>
          </p:txBody>
        </p:sp>
      </p:grpSp>
      <p:sp>
        <p:nvSpPr>
          <p:cNvPr id="73774" name="Text Box 46"/>
          <p:cNvSpPr txBox="1">
            <a:spLocks noChangeArrowheads="1"/>
          </p:cNvSpPr>
          <p:nvPr/>
        </p:nvSpPr>
        <p:spPr bwMode="auto">
          <a:xfrm>
            <a:off x="6731000" y="1814513"/>
            <a:ext cx="196373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And then we draw the line that contains the three points.</a:t>
            </a:r>
          </a:p>
        </p:txBody>
      </p:sp>
      <p:sp>
        <p:nvSpPr>
          <p:cNvPr id="73775" name="Line 47"/>
          <p:cNvSpPr>
            <a:spLocks noChangeShapeType="1"/>
          </p:cNvSpPr>
          <p:nvPr/>
        </p:nvSpPr>
        <p:spPr bwMode="auto">
          <a:xfrm flipH="1">
            <a:off x="2084388" y="1422400"/>
            <a:ext cx="1995487" cy="40465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08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74" grpId="0"/>
      <p:bldP spid="737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6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4400" b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Helpful Hint</a:t>
            </a:r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762000" y="1676400"/>
            <a:ext cx="75438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7663" indent="-3476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When graphing a linear equation in two variables: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if it is solved for </a:t>
            </a:r>
            <a:r>
              <a:rPr lang="en-US" altLang="en-US" sz="2800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, it may be easier to find ordered pair solutions by choosing </a:t>
            </a:r>
            <a:r>
              <a:rPr lang="en-US" altLang="en-US" sz="2800" b="1" i="1" dirty="0">
                <a:solidFill>
                  <a:srgbClr val="0000FF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-values. 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If it is solved for </a:t>
            </a:r>
            <a:r>
              <a:rPr lang="en-US" altLang="en-US" sz="2800" b="1" i="1" dirty="0">
                <a:solidFill>
                  <a:srgbClr val="0000FF"/>
                </a:solidFill>
                <a:latin typeface="Arial" charset="0"/>
                <a:cs typeface="Arial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, it may be easier to find ordered pair solutions by choosing </a:t>
            </a:r>
            <a:r>
              <a:rPr lang="en-US" altLang="en-US" sz="2800" b="1" i="1" dirty="0">
                <a:solidFill>
                  <a:srgbClr val="FF0000"/>
                </a:solidFill>
                <a:latin typeface="Arial" charset="0"/>
                <a:cs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-values.</a:t>
            </a:r>
          </a:p>
        </p:txBody>
      </p:sp>
    </p:spTree>
    <p:extLst>
      <p:ext uri="{BB962C8B-B14F-4D97-AF65-F5344CB8AC3E}">
        <p14:creationId xmlns:p14="http://schemas.microsoft.com/office/powerpoint/2010/main" val="169114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1031"/>
          <p:cNvGrpSpPr>
            <a:grpSpLocks/>
          </p:cNvGrpSpPr>
          <p:nvPr/>
        </p:nvGrpSpPr>
        <p:grpSpPr bwMode="auto">
          <a:xfrm>
            <a:off x="304800" y="381000"/>
            <a:ext cx="1890713" cy="762000"/>
            <a:chOff x="192" y="240"/>
            <a:chExt cx="1191" cy="480"/>
          </a:xfrm>
        </p:grpSpPr>
        <p:sp>
          <p:nvSpPr>
            <p:cNvPr id="24583" name="Rectangle 1027"/>
            <p:cNvSpPr>
              <a:spLocks noChangeArrowheads="1"/>
            </p:cNvSpPr>
            <p:nvPr/>
          </p:nvSpPr>
          <p:spPr bwMode="auto">
            <a:xfrm>
              <a:off x="192" y="240"/>
              <a:ext cx="1191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584" name="Text Box 1028"/>
            <p:cNvSpPr txBox="1">
              <a:spLocks noChangeArrowheads="1"/>
            </p:cNvSpPr>
            <p:nvPr/>
          </p:nvSpPr>
          <p:spPr bwMode="auto">
            <a:xfrm>
              <a:off x="240" y="288"/>
              <a:ext cx="110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grpSp>
        <p:nvGrpSpPr>
          <p:cNvPr id="24579" name="Group 1034"/>
          <p:cNvGrpSpPr>
            <a:grpSpLocks/>
          </p:cNvGrpSpPr>
          <p:nvPr/>
        </p:nvGrpSpPr>
        <p:grpSpPr bwMode="auto">
          <a:xfrm>
            <a:off x="381000" y="1371600"/>
            <a:ext cx="8458200" cy="528638"/>
            <a:chOff x="240" y="864"/>
            <a:chExt cx="5328" cy="333"/>
          </a:xfrm>
        </p:grpSpPr>
        <p:sp>
          <p:nvSpPr>
            <p:cNvPr id="24581" name="Text Box 1029"/>
            <p:cNvSpPr txBox="1">
              <a:spLocks noChangeArrowheads="1"/>
            </p:cNvSpPr>
            <p:nvPr/>
          </p:nvSpPr>
          <p:spPr bwMode="auto">
            <a:xfrm>
              <a:off x="240" y="864"/>
              <a:ext cx="53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</a:rPr>
                <a:t>Graph the linear equation </a:t>
              </a:r>
              <a:r>
                <a:rPr lang="en-US" sz="2800" i="1">
                  <a:solidFill>
                    <a:srgbClr val="000000"/>
                  </a:solidFill>
                </a:rPr>
                <a:t>y</a:t>
              </a:r>
              <a:r>
                <a:rPr lang="en-US" sz="2800">
                  <a:solidFill>
                    <a:srgbClr val="000000"/>
                  </a:solidFill>
                </a:rPr>
                <a:t> =    </a:t>
              </a:r>
              <a:r>
                <a:rPr lang="en-US" sz="2800" i="1">
                  <a:solidFill>
                    <a:srgbClr val="000000"/>
                  </a:solidFill>
                </a:rPr>
                <a:t>x</a:t>
              </a:r>
              <a:r>
                <a:rPr lang="en-US" sz="2800">
                  <a:solidFill>
                    <a:srgbClr val="000000"/>
                  </a:solidFill>
                </a:rPr>
                <a:t> + 3.</a:t>
              </a:r>
            </a:p>
          </p:txBody>
        </p:sp>
        <p:graphicFrame>
          <p:nvGraphicFramePr>
            <p:cNvPr id="24582" name="Object 1033"/>
            <p:cNvGraphicFramePr>
              <a:graphicFrameLocks noChangeAspect="1"/>
            </p:cNvGraphicFramePr>
            <p:nvPr/>
          </p:nvGraphicFramePr>
          <p:xfrm>
            <a:off x="3002" y="874"/>
            <a:ext cx="12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152334" imgH="393529" progId="Equation.3">
                    <p:embed/>
                  </p:oleObj>
                </mc:Choice>
                <mc:Fallback>
                  <p:oleObj name="Equation" r:id="rId3" imgW="152334" imgH="393529" progId="Equation.3">
                    <p:embed/>
                    <p:pic>
                      <p:nvPicPr>
                        <p:cNvPr id="24582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2" y="874"/>
                          <a:ext cx="12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9" name="Text Box 1032"/>
          <p:cNvSpPr txBox="1">
            <a:spLocks noChangeArrowheads="1"/>
          </p:cNvSpPr>
          <p:nvPr/>
        </p:nvSpPr>
        <p:spPr bwMode="auto">
          <a:xfrm>
            <a:off x="536575" y="2338388"/>
            <a:ext cx="7854950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</a:rPr>
              <a:t>Since the equation is solved for </a:t>
            </a:r>
            <a:r>
              <a:rPr lang="en-US" sz="2800" b="1" i="1" dirty="0">
                <a:solidFill>
                  <a:srgbClr val="333399"/>
                </a:solidFill>
              </a:rPr>
              <a:t>y</a:t>
            </a:r>
            <a:r>
              <a:rPr lang="en-US" sz="2800" b="1" dirty="0">
                <a:solidFill>
                  <a:srgbClr val="FF0000"/>
                </a:solidFill>
              </a:rPr>
              <a:t>, we should choose values for </a:t>
            </a:r>
            <a:r>
              <a:rPr lang="en-US" sz="2800" b="1" i="1" dirty="0">
                <a:solidFill>
                  <a:srgbClr val="333399"/>
                </a:solidFill>
              </a:rPr>
              <a:t>x</a:t>
            </a:r>
            <a:r>
              <a:rPr lang="en-US" sz="2800" b="1" dirty="0">
                <a:solidFill>
                  <a:srgbClr val="FF0000"/>
                </a:solidFill>
              </a:rPr>
              <a:t>. 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</a:rPr>
              <a:t>To avoid fractions, we should select values of </a:t>
            </a:r>
            <a:r>
              <a:rPr lang="en-US" sz="2800" b="1" i="1" dirty="0">
                <a:solidFill>
                  <a:srgbClr val="333399"/>
                </a:solidFill>
              </a:rPr>
              <a:t>x</a:t>
            </a:r>
            <a:r>
              <a:rPr lang="en-US" sz="2800" b="1" dirty="0">
                <a:solidFill>
                  <a:srgbClr val="333399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that are multiples of 4 (the denominator of the fraction). </a:t>
            </a:r>
          </a:p>
          <a:p>
            <a:pPr eaLnBrk="1" hangingPunct="1">
              <a:spcBef>
                <a:spcPct val="50000"/>
              </a:spcBef>
            </a:pPr>
            <a:r>
              <a:rPr lang="en-US" b="1" i="1" dirty="0">
                <a:solidFill>
                  <a:srgbClr val="000000"/>
                </a:solidFill>
              </a:rPr>
              <a:t>(The online graphing tool usually does not allow you to graph fraction coordinates, so you need to select values of x and y that will make both coordinates integers.)</a:t>
            </a:r>
          </a:p>
        </p:txBody>
      </p:sp>
    </p:spTree>
    <p:extLst>
      <p:ext uri="{BB962C8B-B14F-4D97-AF65-F5344CB8AC3E}">
        <p14:creationId xmlns:p14="http://schemas.microsoft.com/office/powerpoint/2010/main" val="20174539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3954</TotalTime>
  <Words>1473</Words>
  <Application>Microsoft Office PowerPoint</Application>
  <PresentationFormat>On-screen Show (4:3)</PresentationFormat>
  <Paragraphs>141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ＭＳ Ｐゴシック</vt:lpstr>
      <vt:lpstr>Arial</vt:lpstr>
      <vt:lpstr>Arial Black</vt:lpstr>
      <vt:lpstr>Arial Narrow</vt:lpstr>
      <vt:lpstr>Times New Roman</vt:lpstr>
      <vt:lpstr>Verdana</vt:lpstr>
      <vt:lpstr>Wingdings</vt:lpstr>
      <vt:lpstr>Martin Gay</vt:lpstr>
      <vt:lpstr>Pearson_Presentation</vt:lpstr>
      <vt:lpstr>2_Network Blitz</vt:lpstr>
      <vt:lpstr>Default Design</vt:lpstr>
      <vt:lpstr>1_Martin Gay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Algebra</dc:title>
  <dc:subject>Chapter 1</dc:subject>
  <dc:creator>Martin-Gay</dc:creator>
  <cp:lastModifiedBy>Skorczewski, Tyler</cp:lastModifiedBy>
  <cp:revision>403</cp:revision>
  <cp:lastPrinted>1601-01-01T00:00:00Z</cp:lastPrinted>
  <dcterms:created xsi:type="dcterms:W3CDTF">2005-01-06T16:58:30Z</dcterms:created>
  <dcterms:modified xsi:type="dcterms:W3CDTF">2018-06-07T20:57:01Z</dcterms:modified>
</cp:coreProperties>
</file>