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8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9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10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2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3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1" r:id="rId2"/>
    <p:sldMasterId id="2147484013" r:id="rId3"/>
    <p:sldMasterId id="2147484019" r:id="rId4"/>
    <p:sldMasterId id="2147484031" r:id="rId5"/>
    <p:sldMasterId id="2147484037" r:id="rId6"/>
    <p:sldMasterId id="2147484049" r:id="rId7"/>
    <p:sldMasterId id="2147484055" r:id="rId8"/>
    <p:sldMasterId id="2147484067" r:id="rId9"/>
    <p:sldMasterId id="2147484079" r:id="rId10"/>
    <p:sldMasterId id="2147484091" r:id="rId11"/>
    <p:sldMasterId id="2147484103" r:id="rId12"/>
    <p:sldMasterId id="2147484115" r:id="rId13"/>
    <p:sldMasterId id="2147484128" r:id="rId14"/>
  </p:sldMasterIdLst>
  <p:notesMasterIdLst>
    <p:notesMasterId r:id="rId38"/>
  </p:notesMasterIdLst>
  <p:handoutMasterIdLst>
    <p:handoutMasterId r:id="rId39"/>
  </p:handoutMasterIdLst>
  <p:sldIdLst>
    <p:sldId id="876" r:id="rId15"/>
    <p:sldId id="841" r:id="rId16"/>
    <p:sldId id="878" r:id="rId17"/>
    <p:sldId id="843" r:id="rId18"/>
    <p:sldId id="879" r:id="rId19"/>
    <p:sldId id="881" r:id="rId20"/>
    <p:sldId id="888" r:id="rId21"/>
    <p:sldId id="850" r:id="rId22"/>
    <p:sldId id="889" r:id="rId23"/>
    <p:sldId id="890" r:id="rId24"/>
    <p:sldId id="882" r:id="rId25"/>
    <p:sldId id="883" r:id="rId26"/>
    <p:sldId id="884" r:id="rId27"/>
    <p:sldId id="885" r:id="rId28"/>
    <p:sldId id="862" r:id="rId29"/>
    <p:sldId id="891" r:id="rId30"/>
    <p:sldId id="861" r:id="rId31"/>
    <p:sldId id="892" r:id="rId32"/>
    <p:sldId id="893" r:id="rId33"/>
    <p:sldId id="894" r:id="rId34"/>
    <p:sldId id="866" r:id="rId35"/>
    <p:sldId id="899" r:id="rId36"/>
    <p:sldId id="898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">
          <p15:clr>
            <a:srgbClr val="A4A3A4"/>
          </p15:clr>
        </p15:guide>
        <p15:guide id="2" pos="2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B5D"/>
    <a:srgbClr val="053B7D"/>
    <a:srgbClr val="7E0404"/>
    <a:srgbClr val="FFFFCC"/>
    <a:srgbClr val="000000"/>
    <a:srgbClr val="000099"/>
    <a:srgbClr val="86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6" autoAdjust="0"/>
    <p:restoredTop sz="94413" autoAdjust="0"/>
  </p:normalViewPr>
  <p:slideViewPr>
    <p:cSldViewPr>
      <p:cViewPr varScale="1">
        <p:scale>
          <a:sx n="82" d="100"/>
          <a:sy n="82" d="100"/>
        </p:scale>
        <p:origin x="1253" y="58"/>
      </p:cViewPr>
      <p:guideLst>
        <p:guide orient="horz" pos="240"/>
        <p:guide pos="2640"/>
      </p:guideLst>
    </p:cSldViewPr>
  </p:slideViewPr>
  <p:outlineViewPr>
    <p:cViewPr>
      <p:scale>
        <a:sx n="33" d="100"/>
        <a:sy n="33" d="100"/>
      </p:scale>
      <p:origin x="0" y="23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45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9E361577-D0EB-489F-958B-27636B71E464}"/>
    <pc:docChg chg="delSld delMainMaster">
      <pc:chgData name="Skorczewski, Tyler" userId="51e037cb-caff-4c31-880d-f686087de38b" providerId="ADAL" clId="{9E361577-D0EB-489F-958B-27636B71E464}" dt="2018-06-07T20:59:04.711" v="38" actId="2696"/>
      <pc:docMkLst>
        <pc:docMk/>
      </pc:docMkLst>
      <pc:sldChg chg="del">
        <pc:chgData name="Skorczewski, Tyler" userId="51e037cb-caff-4c31-880d-f686087de38b" providerId="ADAL" clId="{9E361577-D0EB-489F-958B-27636B71E464}" dt="2018-06-07T20:57:24.531" v="0" actId="2696"/>
        <pc:sldMkLst>
          <pc:docMk/>
          <pc:sldMk cId="1420004505" sldId="837"/>
        </pc:sldMkLst>
      </pc:sldChg>
      <pc:sldChg chg="del">
        <pc:chgData name="Skorczewski, Tyler" userId="51e037cb-caff-4c31-880d-f686087de38b" providerId="ADAL" clId="{9E361577-D0EB-489F-958B-27636B71E464}" dt="2018-06-07T20:59:04.697" v="26" actId="2696"/>
        <pc:sldMkLst>
          <pc:docMk/>
          <pc:sldMk cId="1645271388" sldId="839"/>
        </pc:sldMkLst>
      </pc:sldChg>
      <pc:sldChg chg="del">
        <pc:chgData name="Skorczewski, Tyler" userId="51e037cb-caff-4c31-880d-f686087de38b" providerId="ADAL" clId="{9E361577-D0EB-489F-958B-27636B71E464}" dt="2018-06-07T20:59:00.910" v="13" actId="2696"/>
        <pc:sldMkLst>
          <pc:docMk/>
          <pc:sldMk cId="350068437" sldId="877"/>
        </pc:sldMkLst>
      </pc:sldChg>
      <pc:sldMasterChg chg="del delSldLayout">
        <pc:chgData name="Skorczewski, Tyler" userId="51e037cb-caff-4c31-880d-f686087de38b" providerId="ADAL" clId="{9E361577-D0EB-489F-958B-27636B71E464}" dt="2018-06-07T20:57:24.544" v="12" actId="2696"/>
        <pc:sldMasterMkLst>
          <pc:docMk/>
          <pc:sldMasterMk cId="1296579345" sldId="2147483965"/>
        </pc:sldMasterMkLst>
        <pc:sldLayoutChg chg="del">
          <pc:chgData name="Skorczewski, Tyler" userId="51e037cb-caff-4c31-880d-f686087de38b" providerId="ADAL" clId="{9E361577-D0EB-489F-958B-27636B71E464}" dt="2018-06-07T20:57:24.534" v="1" actId="2696"/>
          <pc:sldLayoutMkLst>
            <pc:docMk/>
            <pc:sldMasterMk cId="1296579345" sldId="2147483965"/>
            <pc:sldLayoutMk cId="1363738865" sldId="2147483966"/>
          </pc:sldLayoutMkLst>
        </pc:sldLayoutChg>
        <pc:sldLayoutChg chg="del">
          <pc:chgData name="Skorczewski, Tyler" userId="51e037cb-caff-4c31-880d-f686087de38b" providerId="ADAL" clId="{9E361577-D0EB-489F-958B-27636B71E464}" dt="2018-06-07T20:57:24.535" v="2" actId="2696"/>
          <pc:sldLayoutMkLst>
            <pc:docMk/>
            <pc:sldMasterMk cId="1296579345" sldId="2147483965"/>
            <pc:sldLayoutMk cId="4238349120" sldId="2147483967"/>
          </pc:sldLayoutMkLst>
        </pc:sldLayoutChg>
        <pc:sldLayoutChg chg="del">
          <pc:chgData name="Skorczewski, Tyler" userId="51e037cb-caff-4c31-880d-f686087de38b" providerId="ADAL" clId="{9E361577-D0EB-489F-958B-27636B71E464}" dt="2018-06-07T20:57:24.536" v="3" actId="2696"/>
          <pc:sldLayoutMkLst>
            <pc:docMk/>
            <pc:sldMasterMk cId="1296579345" sldId="2147483965"/>
            <pc:sldLayoutMk cId="4283285370" sldId="2147483968"/>
          </pc:sldLayoutMkLst>
        </pc:sldLayoutChg>
        <pc:sldLayoutChg chg="del">
          <pc:chgData name="Skorczewski, Tyler" userId="51e037cb-caff-4c31-880d-f686087de38b" providerId="ADAL" clId="{9E361577-D0EB-489F-958B-27636B71E464}" dt="2018-06-07T20:57:24.537" v="4" actId="2696"/>
          <pc:sldLayoutMkLst>
            <pc:docMk/>
            <pc:sldMasterMk cId="1296579345" sldId="2147483965"/>
            <pc:sldLayoutMk cId="2411163801" sldId="2147483969"/>
          </pc:sldLayoutMkLst>
        </pc:sldLayoutChg>
        <pc:sldLayoutChg chg="del">
          <pc:chgData name="Skorczewski, Tyler" userId="51e037cb-caff-4c31-880d-f686087de38b" providerId="ADAL" clId="{9E361577-D0EB-489F-958B-27636B71E464}" dt="2018-06-07T20:57:24.538" v="5" actId="2696"/>
          <pc:sldLayoutMkLst>
            <pc:docMk/>
            <pc:sldMasterMk cId="1296579345" sldId="2147483965"/>
            <pc:sldLayoutMk cId="3294429469" sldId="2147483970"/>
          </pc:sldLayoutMkLst>
        </pc:sldLayoutChg>
        <pc:sldLayoutChg chg="del">
          <pc:chgData name="Skorczewski, Tyler" userId="51e037cb-caff-4c31-880d-f686087de38b" providerId="ADAL" clId="{9E361577-D0EB-489F-958B-27636B71E464}" dt="2018-06-07T20:57:24.539" v="6" actId="2696"/>
          <pc:sldLayoutMkLst>
            <pc:docMk/>
            <pc:sldMasterMk cId="1296579345" sldId="2147483965"/>
            <pc:sldLayoutMk cId="1898150224" sldId="2147483971"/>
          </pc:sldLayoutMkLst>
        </pc:sldLayoutChg>
        <pc:sldLayoutChg chg="del">
          <pc:chgData name="Skorczewski, Tyler" userId="51e037cb-caff-4c31-880d-f686087de38b" providerId="ADAL" clId="{9E361577-D0EB-489F-958B-27636B71E464}" dt="2018-06-07T20:57:24.539" v="7" actId="2696"/>
          <pc:sldLayoutMkLst>
            <pc:docMk/>
            <pc:sldMasterMk cId="1296579345" sldId="2147483965"/>
            <pc:sldLayoutMk cId="537003693" sldId="2147483972"/>
          </pc:sldLayoutMkLst>
        </pc:sldLayoutChg>
        <pc:sldLayoutChg chg="del">
          <pc:chgData name="Skorczewski, Tyler" userId="51e037cb-caff-4c31-880d-f686087de38b" providerId="ADAL" clId="{9E361577-D0EB-489F-958B-27636B71E464}" dt="2018-06-07T20:57:24.540" v="8" actId="2696"/>
          <pc:sldLayoutMkLst>
            <pc:docMk/>
            <pc:sldMasterMk cId="1296579345" sldId="2147483965"/>
            <pc:sldLayoutMk cId="1618189439" sldId="2147483973"/>
          </pc:sldLayoutMkLst>
        </pc:sldLayoutChg>
        <pc:sldLayoutChg chg="del">
          <pc:chgData name="Skorczewski, Tyler" userId="51e037cb-caff-4c31-880d-f686087de38b" providerId="ADAL" clId="{9E361577-D0EB-489F-958B-27636B71E464}" dt="2018-06-07T20:57:24.542" v="9" actId="2696"/>
          <pc:sldLayoutMkLst>
            <pc:docMk/>
            <pc:sldMasterMk cId="1296579345" sldId="2147483965"/>
            <pc:sldLayoutMk cId="2573504477" sldId="2147483974"/>
          </pc:sldLayoutMkLst>
        </pc:sldLayoutChg>
        <pc:sldLayoutChg chg="del">
          <pc:chgData name="Skorczewski, Tyler" userId="51e037cb-caff-4c31-880d-f686087de38b" providerId="ADAL" clId="{9E361577-D0EB-489F-958B-27636B71E464}" dt="2018-06-07T20:57:24.542" v="10" actId="2696"/>
          <pc:sldLayoutMkLst>
            <pc:docMk/>
            <pc:sldMasterMk cId="1296579345" sldId="2147483965"/>
            <pc:sldLayoutMk cId="1397431350" sldId="2147483975"/>
          </pc:sldLayoutMkLst>
        </pc:sldLayoutChg>
        <pc:sldLayoutChg chg="del">
          <pc:chgData name="Skorczewski, Tyler" userId="51e037cb-caff-4c31-880d-f686087de38b" providerId="ADAL" clId="{9E361577-D0EB-489F-958B-27636B71E464}" dt="2018-06-07T20:57:24.543" v="11" actId="2696"/>
          <pc:sldLayoutMkLst>
            <pc:docMk/>
            <pc:sldMasterMk cId="1296579345" sldId="2147483965"/>
            <pc:sldLayoutMk cId="1321997197" sldId="2147483976"/>
          </pc:sldLayoutMkLst>
        </pc:sldLayoutChg>
      </pc:sldMasterChg>
      <pc:sldMasterChg chg="del delSldLayout">
        <pc:chgData name="Skorczewski, Tyler" userId="51e037cb-caff-4c31-880d-f686087de38b" providerId="ADAL" clId="{9E361577-D0EB-489F-958B-27636B71E464}" dt="2018-06-07T20:59:00.931" v="25" actId="2696"/>
        <pc:sldMasterMkLst>
          <pc:docMk/>
          <pc:sldMasterMk cId="2019258041" sldId="2147483977"/>
        </pc:sldMasterMkLst>
        <pc:sldLayoutChg chg="del">
          <pc:chgData name="Skorczewski, Tyler" userId="51e037cb-caff-4c31-880d-f686087de38b" providerId="ADAL" clId="{9E361577-D0EB-489F-958B-27636B71E464}" dt="2018-06-07T20:59:00.917" v="14" actId="2696"/>
          <pc:sldLayoutMkLst>
            <pc:docMk/>
            <pc:sldMasterMk cId="2019258041" sldId="2147483977"/>
            <pc:sldLayoutMk cId="756238567" sldId="2147483978"/>
          </pc:sldLayoutMkLst>
        </pc:sldLayoutChg>
        <pc:sldLayoutChg chg="del">
          <pc:chgData name="Skorczewski, Tyler" userId="51e037cb-caff-4c31-880d-f686087de38b" providerId="ADAL" clId="{9E361577-D0EB-489F-958B-27636B71E464}" dt="2018-06-07T20:59:00.919" v="15" actId="2696"/>
          <pc:sldLayoutMkLst>
            <pc:docMk/>
            <pc:sldMasterMk cId="2019258041" sldId="2147483977"/>
            <pc:sldLayoutMk cId="3832859147" sldId="2147483979"/>
          </pc:sldLayoutMkLst>
        </pc:sldLayoutChg>
        <pc:sldLayoutChg chg="del">
          <pc:chgData name="Skorczewski, Tyler" userId="51e037cb-caff-4c31-880d-f686087de38b" providerId="ADAL" clId="{9E361577-D0EB-489F-958B-27636B71E464}" dt="2018-06-07T20:59:00.920" v="16" actId="2696"/>
          <pc:sldLayoutMkLst>
            <pc:docMk/>
            <pc:sldMasterMk cId="2019258041" sldId="2147483977"/>
            <pc:sldLayoutMk cId="3473499938" sldId="2147483980"/>
          </pc:sldLayoutMkLst>
        </pc:sldLayoutChg>
        <pc:sldLayoutChg chg="del">
          <pc:chgData name="Skorczewski, Tyler" userId="51e037cb-caff-4c31-880d-f686087de38b" providerId="ADAL" clId="{9E361577-D0EB-489F-958B-27636B71E464}" dt="2018-06-07T20:59:00.921" v="17" actId="2696"/>
          <pc:sldLayoutMkLst>
            <pc:docMk/>
            <pc:sldMasterMk cId="2019258041" sldId="2147483977"/>
            <pc:sldLayoutMk cId="2579427285" sldId="2147483981"/>
          </pc:sldLayoutMkLst>
        </pc:sldLayoutChg>
        <pc:sldLayoutChg chg="del">
          <pc:chgData name="Skorczewski, Tyler" userId="51e037cb-caff-4c31-880d-f686087de38b" providerId="ADAL" clId="{9E361577-D0EB-489F-958B-27636B71E464}" dt="2018-06-07T20:59:00.922" v="18" actId="2696"/>
          <pc:sldLayoutMkLst>
            <pc:docMk/>
            <pc:sldMasterMk cId="2019258041" sldId="2147483977"/>
            <pc:sldLayoutMk cId="2406789724" sldId="2147483982"/>
          </pc:sldLayoutMkLst>
        </pc:sldLayoutChg>
        <pc:sldLayoutChg chg="del">
          <pc:chgData name="Skorczewski, Tyler" userId="51e037cb-caff-4c31-880d-f686087de38b" providerId="ADAL" clId="{9E361577-D0EB-489F-958B-27636B71E464}" dt="2018-06-07T20:59:00.923" v="19" actId="2696"/>
          <pc:sldLayoutMkLst>
            <pc:docMk/>
            <pc:sldMasterMk cId="2019258041" sldId="2147483977"/>
            <pc:sldLayoutMk cId="1576940486" sldId="2147483983"/>
          </pc:sldLayoutMkLst>
        </pc:sldLayoutChg>
        <pc:sldLayoutChg chg="del">
          <pc:chgData name="Skorczewski, Tyler" userId="51e037cb-caff-4c31-880d-f686087de38b" providerId="ADAL" clId="{9E361577-D0EB-489F-958B-27636B71E464}" dt="2018-06-07T20:59:00.924" v="20" actId="2696"/>
          <pc:sldLayoutMkLst>
            <pc:docMk/>
            <pc:sldMasterMk cId="2019258041" sldId="2147483977"/>
            <pc:sldLayoutMk cId="4236380839" sldId="2147483984"/>
          </pc:sldLayoutMkLst>
        </pc:sldLayoutChg>
        <pc:sldLayoutChg chg="del">
          <pc:chgData name="Skorczewski, Tyler" userId="51e037cb-caff-4c31-880d-f686087de38b" providerId="ADAL" clId="{9E361577-D0EB-489F-958B-27636B71E464}" dt="2018-06-07T20:59:00.925" v="21" actId="2696"/>
          <pc:sldLayoutMkLst>
            <pc:docMk/>
            <pc:sldMasterMk cId="2019258041" sldId="2147483977"/>
            <pc:sldLayoutMk cId="122803653" sldId="2147483985"/>
          </pc:sldLayoutMkLst>
        </pc:sldLayoutChg>
        <pc:sldLayoutChg chg="del">
          <pc:chgData name="Skorczewski, Tyler" userId="51e037cb-caff-4c31-880d-f686087de38b" providerId="ADAL" clId="{9E361577-D0EB-489F-958B-27636B71E464}" dt="2018-06-07T20:59:00.926" v="22" actId="2696"/>
          <pc:sldLayoutMkLst>
            <pc:docMk/>
            <pc:sldMasterMk cId="2019258041" sldId="2147483977"/>
            <pc:sldLayoutMk cId="1365805899" sldId="2147483986"/>
          </pc:sldLayoutMkLst>
        </pc:sldLayoutChg>
        <pc:sldLayoutChg chg="del">
          <pc:chgData name="Skorczewski, Tyler" userId="51e037cb-caff-4c31-880d-f686087de38b" providerId="ADAL" clId="{9E361577-D0EB-489F-958B-27636B71E464}" dt="2018-06-07T20:59:00.927" v="23" actId="2696"/>
          <pc:sldLayoutMkLst>
            <pc:docMk/>
            <pc:sldMasterMk cId="2019258041" sldId="2147483977"/>
            <pc:sldLayoutMk cId="788276348" sldId="2147483987"/>
          </pc:sldLayoutMkLst>
        </pc:sldLayoutChg>
        <pc:sldLayoutChg chg="del">
          <pc:chgData name="Skorczewski, Tyler" userId="51e037cb-caff-4c31-880d-f686087de38b" providerId="ADAL" clId="{9E361577-D0EB-489F-958B-27636B71E464}" dt="2018-06-07T20:59:00.929" v="24" actId="2696"/>
          <pc:sldLayoutMkLst>
            <pc:docMk/>
            <pc:sldMasterMk cId="2019258041" sldId="2147483977"/>
            <pc:sldLayoutMk cId="2993020846" sldId="2147483988"/>
          </pc:sldLayoutMkLst>
        </pc:sldLayoutChg>
      </pc:sldMasterChg>
      <pc:sldMasterChg chg="del delSldLayout">
        <pc:chgData name="Skorczewski, Tyler" userId="51e037cb-caff-4c31-880d-f686087de38b" providerId="ADAL" clId="{9E361577-D0EB-489F-958B-27636B71E464}" dt="2018-06-07T20:59:04.711" v="38" actId="2696"/>
        <pc:sldMasterMkLst>
          <pc:docMk/>
          <pc:sldMasterMk cId="1437702961" sldId="2147483989"/>
        </pc:sldMasterMkLst>
        <pc:sldLayoutChg chg="del">
          <pc:chgData name="Skorczewski, Tyler" userId="51e037cb-caff-4c31-880d-f686087de38b" providerId="ADAL" clId="{9E361577-D0EB-489F-958B-27636B71E464}" dt="2018-06-07T20:59:04.702" v="27" actId="2696"/>
          <pc:sldLayoutMkLst>
            <pc:docMk/>
            <pc:sldMasterMk cId="1437702961" sldId="2147483989"/>
            <pc:sldLayoutMk cId="2860929990" sldId="2147483990"/>
          </pc:sldLayoutMkLst>
        </pc:sldLayoutChg>
        <pc:sldLayoutChg chg="del">
          <pc:chgData name="Skorczewski, Tyler" userId="51e037cb-caff-4c31-880d-f686087de38b" providerId="ADAL" clId="{9E361577-D0EB-489F-958B-27636B71E464}" dt="2018-06-07T20:59:04.702" v="28" actId="2696"/>
          <pc:sldLayoutMkLst>
            <pc:docMk/>
            <pc:sldMasterMk cId="1437702961" sldId="2147483989"/>
            <pc:sldLayoutMk cId="1142636545" sldId="2147483991"/>
          </pc:sldLayoutMkLst>
        </pc:sldLayoutChg>
        <pc:sldLayoutChg chg="del">
          <pc:chgData name="Skorczewski, Tyler" userId="51e037cb-caff-4c31-880d-f686087de38b" providerId="ADAL" clId="{9E361577-D0EB-489F-958B-27636B71E464}" dt="2018-06-07T20:59:04.703" v="29" actId="2696"/>
          <pc:sldLayoutMkLst>
            <pc:docMk/>
            <pc:sldMasterMk cId="1437702961" sldId="2147483989"/>
            <pc:sldLayoutMk cId="1828951875" sldId="2147483992"/>
          </pc:sldLayoutMkLst>
        </pc:sldLayoutChg>
        <pc:sldLayoutChg chg="del">
          <pc:chgData name="Skorczewski, Tyler" userId="51e037cb-caff-4c31-880d-f686087de38b" providerId="ADAL" clId="{9E361577-D0EB-489F-958B-27636B71E464}" dt="2018-06-07T20:59:04.703" v="30" actId="2696"/>
          <pc:sldLayoutMkLst>
            <pc:docMk/>
            <pc:sldMasterMk cId="1437702961" sldId="2147483989"/>
            <pc:sldLayoutMk cId="1673135665" sldId="2147483993"/>
          </pc:sldLayoutMkLst>
        </pc:sldLayoutChg>
        <pc:sldLayoutChg chg="del">
          <pc:chgData name="Skorczewski, Tyler" userId="51e037cb-caff-4c31-880d-f686087de38b" providerId="ADAL" clId="{9E361577-D0EB-489F-958B-27636B71E464}" dt="2018-06-07T20:59:04.704" v="31" actId="2696"/>
          <pc:sldLayoutMkLst>
            <pc:docMk/>
            <pc:sldMasterMk cId="1437702961" sldId="2147483989"/>
            <pc:sldLayoutMk cId="183598141" sldId="2147483994"/>
          </pc:sldLayoutMkLst>
        </pc:sldLayoutChg>
        <pc:sldLayoutChg chg="del">
          <pc:chgData name="Skorczewski, Tyler" userId="51e037cb-caff-4c31-880d-f686087de38b" providerId="ADAL" clId="{9E361577-D0EB-489F-958B-27636B71E464}" dt="2018-06-07T20:59:04.706" v="32" actId="2696"/>
          <pc:sldLayoutMkLst>
            <pc:docMk/>
            <pc:sldMasterMk cId="1437702961" sldId="2147483989"/>
            <pc:sldLayoutMk cId="3742041212" sldId="2147483995"/>
          </pc:sldLayoutMkLst>
        </pc:sldLayoutChg>
        <pc:sldLayoutChg chg="del">
          <pc:chgData name="Skorczewski, Tyler" userId="51e037cb-caff-4c31-880d-f686087de38b" providerId="ADAL" clId="{9E361577-D0EB-489F-958B-27636B71E464}" dt="2018-06-07T20:59:04.706" v="33" actId="2696"/>
          <pc:sldLayoutMkLst>
            <pc:docMk/>
            <pc:sldMasterMk cId="1437702961" sldId="2147483989"/>
            <pc:sldLayoutMk cId="1508418907" sldId="2147483996"/>
          </pc:sldLayoutMkLst>
        </pc:sldLayoutChg>
        <pc:sldLayoutChg chg="del">
          <pc:chgData name="Skorczewski, Tyler" userId="51e037cb-caff-4c31-880d-f686087de38b" providerId="ADAL" clId="{9E361577-D0EB-489F-958B-27636B71E464}" dt="2018-06-07T20:59:04.707" v="34" actId="2696"/>
          <pc:sldLayoutMkLst>
            <pc:docMk/>
            <pc:sldMasterMk cId="1437702961" sldId="2147483989"/>
            <pc:sldLayoutMk cId="3768434346" sldId="2147483997"/>
          </pc:sldLayoutMkLst>
        </pc:sldLayoutChg>
        <pc:sldLayoutChg chg="del">
          <pc:chgData name="Skorczewski, Tyler" userId="51e037cb-caff-4c31-880d-f686087de38b" providerId="ADAL" clId="{9E361577-D0EB-489F-958B-27636B71E464}" dt="2018-06-07T20:59:04.708" v="35" actId="2696"/>
          <pc:sldLayoutMkLst>
            <pc:docMk/>
            <pc:sldMasterMk cId="1437702961" sldId="2147483989"/>
            <pc:sldLayoutMk cId="1456027525" sldId="2147483998"/>
          </pc:sldLayoutMkLst>
        </pc:sldLayoutChg>
        <pc:sldLayoutChg chg="del">
          <pc:chgData name="Skorczewski, Tyler" userId="51e037cb-caff-4c31-880d-f686087de38b" providerId="ADAL" clId="{9E361577-D0EB-489F-958B-27636B71E464}" dt="2018-06-07T20:59:04.708" v="36" actId="2696"/>
          <pc:sldLayoutMkLst>
            <pc:docMk/>
            <pc:sldMasterMk cId="1437702961" sldId="2147483989"/>
            <pc:sldLayoutMk cId="2207951104" sldId="2147483999"/>
          </pc:sldLayoutMkLst>
        </pc:sldLayoutChg>
        <pc:sldLayoutChg chg="del">
          <pc:chgData name="Skorczewski, Tyler" userId="51e037cb-caff-4c31-880d-f686087de38b" providerId="ADAL" clId="{9E361577-D0EB-489F-958B-27636B71E464}" dt="2018-06-07T20:59:04.710" v="37" actId="2696"/>
          <pc:sldLayoutMkLst>
            <pc:docMk/>
            <pc:sldMasterMk cId="1437702961" sldId="2147483989"/>
            <pc:sldLayoutMk cId="1917040473" sldId="2147484000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B01AF8-093F-4D47-A5BD-23D4A2C866CB}" type="datetimeFigureOut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D904D59-006F-48A4-9471-4C5471C99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EC5EFE4D-AD76-4364-8096-FB920066C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8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FF954B3-FFDA-4175-8F4F-7A331D665778}" type="slidenum">
              <a:rPr lang="en-US" altLang="en-US" sz="1200" smtClean="0">
                <a:solidFill>
                  <a:prstClr val="black"/>
                </a:solidFill>
                <a:latin typeface="Arial Narrow" pitchFamily="34" charset="0"/>
              </a:rPr>
              <a:pPr eaLnBrk="1" hangingPunct="1"/>
              <a:t>2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6FB7FCA-28C9-4F20-965A-FE94F9001FCA}" type="slidenum">
              <a:rPr lang="en-US" altLang="en-US" sz="1200" smtClean="0">
                <a:solidFill>
                  <a:prstClr val="black"/>
                </a:solidFill>
                <a:latin typeface="Arial Narrow" pitchFamily="34" charset="0"/>
              </a:rPr>
              <a:pPr eaLnBrk="1" hangingPunct="1"/>
              <a:t>8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9E82912-79A2-492E-91C6-5F8CC4A228AA}" type="slidenum">
              <a:rPr lang="en-US" altLang="en-US" sz="1200" smtClean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15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6D640D0-6602-4C8E-A86F-46BD3CB2489F}" type="slidenum">
              <a:rPr lang="en-US" altLang="en-US" sz="1200" smtClean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17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752E40-D253-4609-BBCA-2BD511879EAE}" type="slidenum">
              <a:rPr lang="en-US" altLang="en-US" sz="1200" smtClean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21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752E40-D253-4609-BBCA-2BD511879EAE}" type="slidenum">
              <a:rPr lang="en-US" altLang="en-US" sz="1200" smtClean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22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37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740105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DA5BB-F5EC-4027-ABDE-F796335065B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30721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E0D1-F654-4C73-95D4-3697F9F0088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6182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5085A-FB8D-4A1A-A5F7-A45DB6D215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5988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10192-E83E-4F05-91E8-50AB4C8BD4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5302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CD745-131B-47BC-B1BF-F47CC332DDC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91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C3E61-6359-44AD-8DDD-D00276AECAA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33814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C0AD0-11C0-43C1-AB1B-F51A7EDDB2E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111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130A2-7DCF-46C0-BC54-80152BA3B3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0062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58BCD-E7CC-42F2-9F2C-853DE3164F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0734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A6AC-0AFA-4C11-B5DB-45E085D276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167637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DDF50-9F44-402D-B0BE-A713C032D9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55068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F80B5-A5BE-4053-82C6-60D95B099B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6797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C3520-36AC-4608-8EE7-31EF730A75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1618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89D29-53BD-4577-98F8-692186921D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925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65032-FC74-4C27-9F9E-EA30807E6F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94895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4E0FD-74E6-4200-905A-B19489BA25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6936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39AA4-6D3A-47A3-987D-37EDD48102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6780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FD14E-B26F-48EB-BBE7-A33D07F165F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7552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AAEB1-370A-40CE-983C-A7B612EF00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4601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8C725-E601-4021-A60B-4B8CCE4B880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3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4654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50374-074F-498E-B380-AC893223B1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47615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A6AC-0AFA-4C11-B5DB-45E085D276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8962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DDF50-9F44-402D-B0BE-A713C032D9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57300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F80B5-A5BE-4053-82C6-60D95B099B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4054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C3520-36AC-4608-8EE7-31EF730A75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46060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89D29-53BD-4577-98F8-692186921D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8894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65032-FC74-4C27-9F9E-EA30807E6F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0673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4E0FD-74E6-4200-905A-B19489BA25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41573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39AA4-6D3A-47A3-987D-37EDD48102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241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FD14E-B26F-48EB-BBE7-A33D07F165F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773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39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AAEB1-370A-40CE-983C-A7B612EF00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5785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8C725-E601-4021-A60B-4B8CCE4B880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5622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50374-074F-498E-B380-AC893223B1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778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824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395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1897" y="395288"/>
            <a:ext cx="2101362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881" y="395288"/>
            <a:ext cx="6166338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926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4808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4213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816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1008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56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39589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238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50437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140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881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408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087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9928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6299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512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67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031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62983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26774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1897" y="395288"/>
            <a:ext cx="2101362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881" y="395288"/>
            <a:ext cx="6166338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74750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54674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0120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98388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708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419555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561954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81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8509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75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881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408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1943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72344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7307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2182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4841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8289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48872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1897" y="395288"/>
            <a:ext cx="2101362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881" y="395288"/>
            <a:ext cx="6166338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76376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9207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6623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69068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25374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6303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351761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7B342-B659-4A0B-9A07-9E396F11CAC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C1796-69DB-4777-9710-B80B185117A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150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850C3-0624-484D-9627-016FD38283C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19889-0381-4F26-8F8C-233C2418E06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430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E77BB-A82F-4CDC-B69A-5AEFB44754F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BE4A6-8273-4302-A549-3AAE1CBB70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8580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4B943-55CA-467F-8387-2B6CA60270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54461-4B64-4857-92BB-AFC3D09E4F9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112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068BA-73A7-4261-9A38-335E79FE25E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76EF2-3DE1-4259-80F3-5BC12D44B0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257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C6607-9869-45C6-8C04-0BB4D4E0D64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D2BA-5190-40F0-B060-21E0ECDDDC7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29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819734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50361-C01E-4EED-9150-6315235939D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C0EA4-D68B-4E08-8990-199C354BD20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784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A4BE7-FEFA-440D-9ECB-5907607D655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8B761-C6D0-4610-855C-745F754E61D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6135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94D8B-C841-4034-9EDF-7898A1E2D23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E0439-F2B7-4DA8-975B-AB62DB0A0F8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062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09BDB-01FF-4C1C-93FD-0ECB45F3CB5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83B1C-BCA0-4A39-9CC0-ACEB33AE68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0530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AC22C-2FAC-4646-A97A-EC6D5D1D907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3598C-CDF2-4AFF-BB3D-3979C89E6E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334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F1430-E786-43B0-9A9C-9ED2F89932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34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C3083-8E21-4B6E-AAB7-25B5AA76801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11076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DEB0A-CF41-4497-8478-6EDAFB73A9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55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05FD2-9FD8-458F-BD43-7DB2B640341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6271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C50DC-BE35-4B73-828E-94EAF94B39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2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3690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2E253-A6DB-4762-B15B-9CAD49CD22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70456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BA52A-D206-43A4-AE1D-F03D52861AA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5330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18F28-109F-4A12-B313-FCC2831E6B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6808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88C18-21F9-41ED-813A-A285A53DE7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4586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E1C84-ABBC-48EE-A0C9-C509B2FA3A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8134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5601A-762D-4C07-A848-3E703EA536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995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4C55D-124B-4236-AD89-06883A1BAA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033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EB18A-37A2-405C-A2BA-E13DCB532F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6082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DA5BB-F5EC-4027-ABDE-F796335065B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663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E0D1-F654-4C73-95D4-3697F9F0088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50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41768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5085A-FB8D-4A1A-A5F7-A45DB6D215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067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10192-E83E-4F05-91E8-50AB4C8BD4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508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CD745-131B-47BC-B1BF-F47CC332DDC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1847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C3E61-6359-44AD-8DDD-D00276AECAA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4315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C0AD0-11C0-43C1-AB1B-F51A7EDDB2E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7684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130A2-7DCF-46C0-BC54-80152BA3B3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20295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58BCD-E7CC-42F2-9F2C-853DE3164F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0566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4C55D-124B-4236-AD89-06883A1BAA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8166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EB18A-37A2-405C-A2BA-E13DCB532F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3759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DA5BB-F5EC-4027-ABDE-F796335065B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4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881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408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730659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E0D1-F654-4C73-95D4-3697F9F0088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0242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5085A-FB8D-4A1A-A5F7-A45DB6D215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706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10192-E83E-4F05-91E8-50AB4C8BD4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2460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CD745-131B-47BC-B1BF-F47CC332DDC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0809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C3E61-6359-44AD-8DDD-D00276AECAA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0300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C0AD0-11C0-43C1-AB1B-F51A7EDDB2E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3880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130A2-7DCF-46C0-BC54-80152BA3B3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82532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58BCD-E7CC-42F2-9F2C-853DE3164F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67898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4C55D-124B-4236-AD89-06883A1BAA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36606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EB18A-37A2-405C-A2BA-E13DCB532F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6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5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4400"/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1033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2013, 2010, 2007, 2005, Pearson,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C766C8-115B-4B9C-AF4D-0282C9D405B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43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C766C8-115B-4B9C-AF4D-0282C9D405B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85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C766C8-115B-4B9C-AF4D-0282C9D405B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8F2CC3-32B7-4A46-8DE9-82C774B7E7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0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8F2CC3-32B7-4A46-8DE9-82C774B7E7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4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gray">
          <a:xfrm>
            <a:off x="0" y="6410325"/>
            <a:ext cx="91455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95288"/>
            <a:ext cx="840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762125"/>
            <a:ext cx="8407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2013, 2010, 2007, 2005, Pearson,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175" indent="-1588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79475" indent="-16510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–"/>
        <a:defRPr sz="2400">
          <a:solidFill>
            <a:schemeClr val="tx1"/>
          </a:solidFill>
          <a:latin typeface="+mn-lt"/>
          <a:cs typeface="Arial" charset="0"/>
        </a:defRPr>
      </a:lvl3pPr>
      <a:lvl4pPr marL="1243013" indent="-18415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○"/>
        <a:defRPr sz="24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4400">
              <a:solidFill>
                <a:srgbClr val="000000"/>
              </a:solidFill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1033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6645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gray">
          <a:xfrm>
            <a:off x="0" y="6410325"/>
            <a:ext cx="9145588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95288"/>
            <a:ext cx="840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762125"/>
            <a:ext cx="8407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  <p:pic>
        <p:nvPicPr>
          <p:cNvPr id="4101" name="Picture 16" descr="Pearson_Bound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7" descr="Pearson_Strap_Boun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BF5EA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8076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175" indent="-1588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79475" indent="-16510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–"/>
        <a:defRPr sz="2400">
          <a:solidFill>
            <a:schemeClr val="tx1"/>
          </a:solidFill>
          <a:latin typeface="+mn-lt"/>
          <a:cs typeface="Arial" charset="0"/>
        </a:defRPr>
      </a:lvl3pPr>
      <a:lvl4pPr marL="1243013" indent="-18415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○"/>
        <a:defRPr sz="24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3079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082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45904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gray">
          <a:xfrm>
            <a:off x="0" y="6410325"/>
            <a:ext cx="9145588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95288"/>
            <a:ext cx="840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762125"/>
            <a:ext cx="8407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  <p:pic>
        <p:nvPicPr>
          <p:cNvPr id="13317" name="Picture 16" descr="Pearson_Bound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17" descr="Pearson_Strap_Boun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BF5EA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84642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xStyles>
    <p:titleStyle>
      <a:lvl1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175" indent="-1588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79475" indent="-16510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–"/>
        <a:defRPr sz="2400">
          <a:solidFill>
            <a:schemeClr val="tx1"/>
          </a:solidFill>
          <a:latin typeface="+mn-lt"/>
          <a:cs typeface="Arial" charset="0"/>
        </a:defRPr>
      </a:lvl3pPr>
      <a:lvl4pPr marL="1243013" indent="-18415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○"/>
        <a:defRPr sz="24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94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2295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2298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9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1785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35FC06-9EE0-4FB6-882B-C311B6A92F0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B94DA0-A902-46CF-AAB5-67F1503A61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47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2C728DD3-6DB9-453B-A94E-B0E0A9B1EF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5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r>
              <a:rPr lang="en-US" dirty="0"/>
              <a:t>Sections 3.3 &amp; 3.4</a:t>
            </a:r>
            <a:br>
              <a:rPr lang="en-US" dirty="0"/>
            </a:br>
            <a:r>
              <a:rPr lang="en-US" dirty="0"/>
              <a:t>Graphing Linear Equations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19889-0381-4F26-8F8C-233C2418E0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4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28613" y="419100"/>
            <a:ext cx="8289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Now we plot all three of the solutions (0, 0), (3, 6) and (2, 4).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1079500" y="1216025"/>
            <a:ext cx="5045075" cy="5029200"/>
            <a:chOff x="680" y="776"/>
            <a:chExt cx="3178" cy="3168"/>
          </a:xfrm>
        </p:grpSpPr>
        <p:sp>
          <p:nvSpPr>
            <p:cNvPr id="19470" name="Line 4"/>
            <p:cNvSpPr>
              <a:spLocks noChangeShapeType="1"/>
            </p:cNvSpPr>
            <p:nvPr/>
          </p:nvSpPr>
          <p:spPr bwMode="auto">
            <a:xfrm>
              <a:off x="2168" y="968"/>
              <a:ext cx="0" cy="29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71" name="Line 5"/>
            <p:cNvSpPr>
              <a:spLocks noChangeShapeType="1"/>
            </p:cNvSpPr>
            <p:nvPr/>
          </p:nvSpPr>
          <p:spPr bwMode="auto">
            <a:xfrm>
              <a:off x="680" y="2456"/>
              <a:ext cx="29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72" name="Line 6"/>
            <p:cNvSpPr>
              <a:spLocks noChangeShapeType="1"/>
            </p:cNvSpPr>
            <p:nvPr/>
          </p:nvSpPr>
          <p:spPr bwMode="auto">
            <a:xfrm>
              <a:off x="728" y="226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73" name="Line 7"/>
            <p:cNvSpPr>
              <a:spLocks noChangeShapeType="1"/>
            </p:cNvSpPr>
            <p:nvPr/>
          </p:nvSpPr>
          <p:spPr bwMode="auto">
            <a:xfrm>
              <a:off x="728" y="207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74" name="Line 8"/>
            <p:cNvSpPr>
              <a:spLocks noChangeShapeType="1"/>
            </p:cNvSpPr>
            <p:nvPr/>
          </p:nvSpPr>
          <p:spPr bwMode="auto">
            <a:xfrm>
              <a:off x="728" y="188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75" name="Line 9"/>
            <p:cNvSpPr>
              <a:spLocks noChangeShapeType="1"/>
            </p:cNvSpPr>
            <p:nvPr/>
          </p:nvSpPr>
          <p:spPr bwMode="auto">
            <a:xfrm>
              <a:off x="728" y="168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76" name="Line 10"/>
            <p:cNvSpPr>
              <a:spLocks noChangeShapeType="1"/>
            </p:cNvSpPr>
            <p:nvPr/>
          </p:nvSpPr>
          <p:spPr bwMode="auto">
            <a:xfrm>
              <a:off x="728" y="149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77" name="Line 11"/>
            <p:cNvSpPr>
              <a:spLocks noChangeShapeType="1"/>
            </p:cNvSpPr>
            <p:nvPr/>
          </p:nvSpPr>
          <p:spPr bwMode="auto">
            <a:xfrm>
              <a:off x="728" y="130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78" name="Line 12"/>
            <p:cNvSpPr>
              <a:spLocks noChangeShapeType="1"/>
            </p:cNvSpPr>
            <p:nvPr/>
          </p:nvSpPr>
          <p:spPr bwMode="auto">
            <a:xfrm>
              <a:off x="728" y="111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79" name="Line 13"/>
            <p:cNvSpPr>
              <a:spLocks noChangeShapeType="1"/>
            </p:cNvSpPr>
            <p:nvPr/>
          </p:nvSpPr>
          <p:spPr bwMode="auto">
            <a:xfrm>
              <a:off x="728" y="264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80" name="Line 14"/>
            <p:cNvSpPr>
              <a:spLocks noChangeShapeType="1"/>
            </p:cNvSpPr>
            <p:nvPr/>
          </p:nvSpPr>
          <p:spPr bwMode="auto">
            <a:xfrm>
              <a:off x="728" y="284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81" name="Line 15"/>
            <p:cNvSpPr>
              <a:spLocks noChangeShapeType="1"/>
            </p:cNvSpPr>
            <p:nvPr/>
          </p:nvSpPr>
          <p:spPr bwMode="auto">
            <a:xfrm>
              <a:off x="728" y="303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82" name="Line 16"/>
            <p:cNvSpPr>
              <a:spLocks noChangeShapeType="1"/>
            </p:cNvSpPr>
            <p:nvPr/>
          </p:nvSpPr>
          <p:spPr bwMode="auto">
            <a:xfrm>
              <a:off x="728" y="322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83" name="Line 17"/>
            <p:cNvSpPr>
              <a:spLocks noChangeShapeType="1"/>
            </p:cNvSpPr>
            <p:nvPr/>
          </p:nvSpPr>
          <p:spPr bwMode="auto">
            <a:xfrm>
              <a:off x="728" y="341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84" name="Line 18"/>
            <p:cNvSpPr>
              <a:spLocks noChangeShapeType="1"/>
            </p:cNvSpPr>
            <p:nvPr/>
          </p:nvSpPr>
          <p:spPr bwMode="auto">
            <a:xfrm>
              <a:off x="728" y="360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85" name="Line 19"/>
            <p:cNvSpPr>
              <a:spLocks noChangeShapeType="1"/>
            </p:cNvSpPr>
            <p:nvPr/>
          </p:nvSpPr>
          <p:spPr bwMode="auto">
            <a:xfrm>
              <a:off x="728" y="380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86" name="Line 20"/>
            <p:cNvSpPr>
              <a:spLocks noChangeShapeType="1"/>
            </p:cNvSpPr>
            <p:nvPr/>
          </p:nvSpPr>
          <p:spPr bwMode="auto">
            <a:xfrm>
              <a:off x="1976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87" name="Line 21"/>
            <p:cNvSpPr>
              <a:spLocks noChangeShapeType="1"/>
            </p:cNvSpPr>
            <p:nvPr/>
          </p:nvSpPr>
          <p:spPr bwMode="auto">
            <a:xfrm>
              <a:off x="1784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88" name="Line 22"/>
            <p:cNvSpPr>
              <a:spLocks noChangeShapeType="1"/>
            </p:cNvSpPr>
            <p:nvPr/>
          </p:nvSpPr>
          <p:spPr bwMode="auto">
            <a:xfrm>
              <a:off x="1592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89" name="Line 23"/>
            <p:cNvSpPr>
              <a:spLocks noChangeShapeType="1"/>
            </p:cNvSpPr>
            <p:nvPr/>
          </p:nvSpPr>
          <p:spPr bwMode="auto">
            <a:xfrm>
              <a:off x="1400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90" name="Line 24"/>
            <p:cNvSpPr>
              <a:spLocks noChangeShapeType="1"/>
            </p:cNvSpPr>
            <p:nvPr/>
          </p:nvSpPr>
          <p:spPr bwMode="auto">
            <a:xfrm>
              <a:off x="1208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91" name="Line 25"/>
            <p:cNvSpPr>
              <a:spLocks noChangeShapeType="1"/>
            </p:cNvSpPr>
            <p:nvPr/>
          </p:nvSpPr>
          <p:spPr bwMode="auto">
            <a:xfrm>
              <a:off x="1016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92" name="Line 26"/>
            <p:cNvSpPr>
              <a:spLocks noChangeShapeType="1"/>
            </p:cNvSpPr>
            <p:nvPr/>
          </p:nvSpPr>
          <p:spPr bwMode="auto">
            <a:xfrm>
              <a:off x="824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93" name="Line 27"/>
            <p:cNvSpPr>
              <a:spLocks noChangeShapeType="1"/>
            </p:cNvSpPr>
            <p:nvPr/>
          </p:nvSpPr>
          <p:spPr bwMode="auto">
            <a:xfrm>
              <a:off x="2360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94" name="Line 28"/>
            <p:cNvSpPr>
              <a:spLocks noChangeShapeType="1"/>
            </p:cNvSpPr>
            <p:nvPr/>
          </p:nvSpPr>
          <p:spPr bwMode="auto">
            <a:xfrm>
              <a:off x="2552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95" name="Line 29"/>
            <p:cNvSpPr>
              <a:spLocks noChangeShapeType="1"/>
            </p:cNvSpPr>
            <p:nvPr/>
          </p:nvSpPr>
          <p:spPr bwMode="auto">
            <a:xfrm>
              <a:off x="2744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96" name="Line 30"/>
            <p:cNvSpPr>
              <a:spLocks noChangeShapeType="1"/>
            </p:cNvSpPr>
            <p:nvPr/>
          </p:nvSpPr>
          <p:spPr bwMode="auto">
            <a:xfrm>
              <a:off x="2936" y="1016"/>
              <a:ext cx="0" cy="2928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97" name="Line 31"/>
            <p:cNvSpPr>
              <a:spLocks noChangeShapeType="1"/>
            </p:cNvSpPr>
            <p:nvPr/>
          </p:nvSpPr>
          <p:spPr bwMode="auto">
            <a:xfrm>
              <a:off x="3128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98" name="Line 32"/>
            <p:cNvSpPr>
              <a:spLocks noChangeShapeType="1"/>
            </p:cNvSpPr>
            <p:nvPr/>
          </p:nvSpPr>
          <p:spPr bwMode="auto">
            <a:xfrm>
              <a:off x="3320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99" name="Line 33"/>
            <p:cNvSpPr>
              <a:spLocks noChangeShapeType="1"/>
            </p:cNvSpPr>
            <p:nvPr/>
          </p:nvSpPr>
          <p:spPr bwMode="auto">
            <a:xfrm>
              <a:off x="3512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00" name="Text Box 34"/>
            <p:cNvSpPr txBox="1">
              <a:spLocks noChangeArrowheads="1"/>
            </p:cNvSpPr>
            <p:nvPr/>
          </p:nvSpPr>
          <p:spPr bwMode="auto">
            <a:xfrm>
              <a:off x="3646" y="233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19501" name="Text Box 35"/>
            <p:cNvSpPr txBox="1">
              <a:spLocks noChangeArrowheads="1"/>
            </p:cNvSpPr>
            <p:nvPr/>
          </p:nvSpPr>
          <p:spPr bwMode="auto">
            <a:xfrm>
              <a:off x="1976" y="77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prstClr val="black"/>
                  </a:solidFill>
                </a:rPr>
                <a:t>y</a:t>
              </a:r>
            </a:p>
          </p:txBody>
        </p:sp>
      </p:grpSp>
      <p:grpSp>
        <p:nvGrpSpPr>
          <p:cNvPr id="19460" name="Group 47"/>
          <p:cNvGrpSpPr>
            <a:grpSpLocks/>
          </p:cNvGrpSpPr>
          <p:nvPr/>
        </p:nvGrpSpPr>
        <p:grpSpPr bwMode="auto">
          <a:xfrm>
            <a:off x="3414713" y="1993900"/>
            <a:ext cx="1863725" cy="2317750"/>
            <a:chOff x="2151" y="1256"/>
            <a:chExt cx="1174" cy="1460"/>
          </a:xfrm>
        </p:grpSpPr>
        <p:grpSp>
          <p:nvGrpSpPr>
            <p:cNvPr id="19463" name="Group 46"/>
            <p:cNvGrpSpPr>
              <a:grpSpLocks/>
            </p:cNvGrpSpPr>
            <p:nvPr/>
          </p:nvGrpSpPr>
          <p:grpSpPr bwMode="auto">
            <a:xfrm>
              <a:off x="2156" y="1278"/>
              <a:ext cx="621" cy="1211"/>
              <a:chOff x="2156" y="1278"/>
              <a:chExt cx="621" cy="1211"/>
            </a:xfrm>
          </p:grpSpPr>
          <p:sp>
            <p:nvSpPr>
              <p:cNvPr id="19467" name="Oval 38"/>
              <p:cNvSpPr>
                <a:spLocks noChangeArrowheads="1"/>
              </p:cNvSpPr>
              <p:nvPr/>
            </p:nvSpPr>
            <p:spPr bwMode="auto">
              <a:xfrm>
                <a:off x="2729" y="127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68" name="Oval 39"/>
              <p:cNvSpPr>
                <a:spLocks noChangeArrowheads="1"/>
              </p:cNvSpPr>
              <p:nvPr/>
            </p:nvSpPr>
            <p:spPr bwMode="auto">
              <a:xfrm>
                <a:off x="2156" y="244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69" name="Oval 40"/>
              <p:cNvSpPr>
                <a:spLocks noChangeArrowheads="1"/>
              </p:cNvSpPr>
              <p:nvPr/>
            </p:nvSpPr>
            <p:spPr bwMode="auto">
              <a:xfrm>
                <a:off x="2535" y="165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464" name="Text Box 41"/>
            <p:cNvSpPr txBox="1">
              <a:spLocks noChangeArrowheads="1"/>
            </p:cNvSpPr>
            <p:nvPr/>
          </p:nvSpPr>
          <p:spPr bwMode="auto">
            <a:xfrm>
              <a:off x="2745" y="1256"/>
              <a:ext cx="5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</a:rPr>
                <a:t>(3, 6)</a:t>
              </a:r>
            </a:p>
          </p:txBody>
        </p:sp>
        <p:sp>
          <p:nvSpPr>
            <p:cNvPr id="19465" name="Text Box 42"/>
            <p:cNvSpPr txBox="1">
              <a:spLocks noChangeArrowheads="1"/>
            </p:cNvSpPr>
            <p:nvPr/>
          </p:nvSpPr>
          <p:spPr bwMode="auto">
            <a:xfrm>
              <a:off x="2151" y="2428"/>
              <a:ext cx="5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</a:rPr>
                <a:t>(0, 0)</a:t>
              </a:r>
            </a:p>
          </p:txBody>
        </p:sp>
        <p:sp>
          <p:nvSpPr>
            <p:cNvPr id="19466" name="Text Box 43"/>
            <p:cNvSpPr txBox="1">
              <a:spLocks noChangeArrowheads="1"/>
            </p:cNvSpPr>
            <p:nvPr/>
          </p:nvSpPr>
          <p:spPr bwMode="auto">
            <a:xfrm>
              <a:off x="2564" y="1644"/>
              <a:ext cx="6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</a:rPr>
                <a:t>(2, 4)</a:t>
              </a:r>
            </a:p>
          </p:txBody>
        </p:sp>
      </p:grpSp>
      <p:sp>
        <p:nvSpPr>
          <p:cNvPr id="17413" name="Text Box 44"/>
          <p:cNvSpPr txBox="1">
            <a:spLocks noChangeArrowheads="1"/>
          </p:cNvSpPr>
          <p:nvPr/>
        </p:nvSpPr>
        <p:spPr bwMode="auto">
          <a:xfrm>
            <a:off x="6731000" y="1814513"/>
            <a:ext cx="196373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And then we draw the line that contains the three points.</a:t>
            </a:r>
          </a:p>
        </p:txBody>
      </p:sp>
      <p:sp>
        <p:nvSpPr>
          <p:cNvPr id="17414" name="Line 45"/>
          <p:cNvSpPr>
            <a:spLocks noChangeShapeType="1"/>
          </p:cNvSpPr>
          <p:nvPr/>
        </p:nvSpPr>
        <p:spPr bwMode="auto">
          <a:xfrm flipH="1">
            <a:off x="2352675" y="1636713"/>
            <a:ext cx="2222500" cy="4514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16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1027"/>
          <p:cNvSpPr>
            <a:spLocks noGrp="1" noChangeArrowheads="1"/>
          </p:cNvSpPr>
          <p:nvPr>
            <p:ph idx="1"/>
          </p:nvPr>
        </p:nvSpPr>
        <p:spPr>
          <a:xfrm>
            <a:off x="700088" y="1484313"/>
            <a:ext cx="7772400" cy="4916487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Graph </a:t>
            </a:r>
            <a:r>
              <a:rPr lang="en-US" sz="2800" i="1">
                <a:latin typeface="Times New Roman" pitchFamily="18" charset="0"/>
              </a:rPr>
              <a:t>y</a:t>
            </a:r>
            <a:r>
              <a:rPr lang="en-US" sz="2800">
                <a:latin typeface="Times New Roman" pitchFamily="18" charset="0"/>
              </a:rPr>
              <a:t> = 3.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</a:t>
            </a:r>
            <a:r>
              <a:rPr lang="en-US" sz="2400">
                <a:latin typeface="Times New Roman" pitchFamily="18" charset="0"/>
              </a:rPr>
              <a:t>Note that this line can be written as </a:t>
            </a: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>
                <a:latin typeface="Times New Roman" pitchFamily="18" charset="0"/>
              </a:rPr>
              <a:t> = 0</a:t>
            </a:r>
            <a:r>
              <a:rPr lang="en-US" sz="2400">
                <a:latin typeface="Times New Roman" pitchFamily="18" charset="0"/>
                <a:cs typeface="Arial" charset="0"/>
              </a:rPr>
              <a:t>•</a:t>
            </a:r>
            <a:r>
              <a:rPr lang="en-US" sz="2400" i="1">
                <a:latin typeface="Times New Roman" pitchFamily="18" charset="0"/>
                <a:cs typeface="Arial" charset="0"/>
              </a:rPr>
              <a:t>x</a:t>
            </a:r>
            <a:r>
              <a:rPr lang="en-US" sz="2400">
                <a:latin typeface="Times New Roman" pitchFamily="18" charset="0"/>
                <a:cs typeface="Arial" charset="0"/>
              </a:rPr>
              <a:t> + 3.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endParaRPr lang="en-US" sz="2400">
              <a:latin typeface="Times New Roman" pitchFamily="18" charset="0"/>
              <a:cs typeface="Arial" charset="0"/>
            </a:endParaRP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The </a:t>
            </a:r>
            <a:r>
              <a:rPr lang="en-US" sz="2800" i="1">
                <a:latin typeface="Times New Roman" pitchFamily="18" charset="0"/>
                <a:cs typeface="Arial" charset="0"/>
              </a:rPr>
              <a:t>y</a:t>
            </a:r>
            <a:r>
              <a:rPr lang="en-US" sz="2800">
                <a:latin typeface="Times New Roman" pitchFamily="18" charset="0"/>
                <a:cs typeface="Arial" charset="0"/>
              </a:rPr>
              <a:t>-intercept is (0, 3), but there is no </a:t>
            </a:r>
            <a:r>
              <a:rPr lang="en-US" sz="2800" i="1">
                <a:latin typeface="Times New Roman" pitchFamily="18" charset="0"/>
                <a:cs typeface="Arial" charset="0"/>
              </a:rPr>
              <a:t>x</a:t>
            </a:r>
            <a:r>
              <a:rPr lang="en-US" sz="2800">
                <a:latin typeface="Times New Roman" pitchFamily="18" charset="0"/>
                <a:cs typeface="Arial" charset="0"/>
              </a:rPr>
              <a:t>-intercept! 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	</a:t>
            </a:r>
            <a:r>
              <a:rPr lang="en-US" sz="2400">
                <a:latin typeface="Times New Roman" pitchFamily="18" charset="0"/>
                <a:cs typeface="Arial" charset="0"/>
              </a:rPr>
              <a:t>(Since an </a:t>
            </a:r>
            <a:r>
              <a:rPr lang="en-US" sz="2400" i="1">
                <a:latin typeface="Times New Roman" pitchFamily="18" charset="0"/>
                <a:cs typeface="Arial" charset="0"/>
              </a:rPr>
              <a:t>x</a:t>
            </a:r>
            <a:r>
              <a:rPr lang="en-US" sz="2400">
                <a:latin typeface="Times New Roman" pitchFamily="18" charset="0"/>
                <a:cs typeface="Arial" charset="0"/>
              </a:rPr>
              <a:t>-intercept would be found by letting </a:t>
            </a:r>
            <a:r>
              <a:rPr lang="en-US" sz="2400" i="1">
                <a:latin typeface="Times New Roman" pitchFamily="18" charset="0"/>
                <a:cs typeface="Arial" charset="0"/>
              </a:rPr>
              <a:t>y</a:t>
            </a:r>
            <a:r>
              <a:rPr lang="en-US" sz="2400">
                <a:latin typeface="Times New Roman" pitchFamily="18" charset="0"/>
                <a:cs typeface="Arial" charset="0"/>
              </a:rPr>
              <a:t> = 0, and 0 </a:t>
            </a:r>
            <a:r>
              <a:rPr lang="en-US" sz="2400">
                <a:latin typeface="Times New Roman" pitchFamily="18" charset="0"/>
                <a:cs typeface="Arial" charset="0"/>
                <a:sym typeface="Symbol" pitchFamily="18" charset="2"/>
              </a:rPr>
              <a:t> can’t equal 0</a:t>
            </a:r>
            <a:r>
              <a:rPr lang="en-US" sz="2400">
                <a:latin typeface="Times New Roman" pitchFamily="18" charset="0"/>
                <a:cs typeface="Arial" charset="0"/>
              </a:rPr>
              <a:t>•</a:t>
            </a:r>
            <a:r>
              <a:rPr lang="en-US" sz="2400" i="1">
                <a:latin typeface="Times New Roman" pitchFamily="18" charset="0"/>
                <a:cs typeface="Arial" charset="0"/>
              </a:rPr>
              <a:t>x</a:t>
            </a:r>
            <a:r>
              <a:rPr lang="en-US" sz="2400">
                <a:latin typeface="Times New Roman" pitchFamily="18" charset="0"/>
                <a:cs typeface="Arial" charset="0"/>
              </a:rPr>
              <a:t> + 3, there is no </a:t>
            </a:r>
            <a:r>
              <a:rPr lang="en-US" sz="2400" i="1">
                <a:latin typeface="Times New Roman" pitchFamily="18" charset="0"/>
                <a:cs typeface="Arial" charset="0"/>
              </a:rPr>
              <a:t>x</a:t>
            </a:r>
            <a:r>
              <a:rPr lang="en-US" sz="2400">
                <a:latin typeface="Times New Roman" pitchFamily="18" charset="0"/>
                <a:cs typeface="Arial" charset="0"/>
              </a:rPr>
              <a:t>-intercept.)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Every value we substitute for </a:t>
            </a:r>
            <a:r>
              <a:rPr lang="en-US" sz="2800" i="1">
                <a:latin typeface="Times New Roman" pitchFamily="18" charset="0"/>
                <a:cs typeface="Arial" charset="0"/>
              </a:rPr>
              <a:t>x</a:t>
            </a:r>
            <a:r>
              <a:rPr lang="en-US" sz="2800">
                <a:latin typeface="Times New Roman" pitchFamily="18" charset="0"/>
                <a:cs typeface="Arial" charset="0"/>
              </a:rPr>
              <a:t> gives a </a:t>
            </a:r>
            <a:r>
              <a:rPr lang="en-US" sz="2800" i="1">
                <a:latin typeface="Times New Roman" pitchFamily="18" charset="0"/>
                <a:cs typeface="Arial" charset="0"/>
              </a:rPr>
              <a:t>y</a:t>
            </a:r>
            <a:r>
              <a:rPr lang="en-US" sz="2800">
                <a:latin typeface="Times New Roman" pitchFamily="18" charset="0"/>
                <a:cs typeface="Arial" charset="0"/>
              </a:rPr>
              <a:t>-coordinate of 3.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The graph will be a horizontal line through the point (0,3) on the </a:t>
            </a:r>
            <a:r>
              <a:rPr lang="en-US" sz="2800" i="1">
                <a:latin typeface="Times New Roman" pitchFamily="18" charset="0"/>
                <a:cs typeface="Arial" charset="0"/>
              </a:rPr>
              <a:t>y</a:t>
            </a:r>
            <a:r>
              <a:rPr lang="en-US" sz="2800">
                <a:latin typeface="Times New Roman" pitchFamily="18" charset="0"/>
                <a:cs typeface="Arial" charset="0"/>
              </a:rPr>
              <a:t>-axis.</a:t>
            </a:r>
            <a:endParaRPr lang="en-US" sz="2800">
              <a:latin typeface="Times New Roman" pitchFamily="18" charset="0"/>
            </a:endParaRPr>
          </a:p>
        </p:txBody>
      </p:sp>
      <p:grpSp>
        <p:nvGrpSpPr>
          <p:cNvPr id="20483" name="Group 1029"/>
          <p:cNvGrpSpPr>
            <a:grpSpLocks/>
          </p:cNvGrpSpPr>
          <p:nvPr/>
        </p:nvGrpSpPr>
        <p:grpSpPr bwMode="auto">
          <a:xfrm>
            <a:off x="304800" y="381000"/>
            <a:ext cx="1890713" cy="762000"/>
            <a:chOff x="192" y="240"/>
            <a:chExt cx="1191" cy="480"/>
          </a:xfrm>
        </p:grpSpPr>
        <p:sp>
          <p:nvSpPr>
            <p:cNvPr id="20484" name="Rectangle 1030"/>
            <p:cNvSpPr>
              <a:spLocks noChangeArrowheads="1"/>
            </p:cNvSpPr>
            <p:nvPr/>
          </p:nvSpPr>
          <p:spPr bwMode="auto">
            <a:xfrm>
              <a:off x="192" y="240"/>
              <a:ext cx="1191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485" name="Text Box 1031"/>
            <p:cNvSpPr txBox="1">
              <a:spLocks noChangeArrowheads="1"/>
            </p:cNvSpPr>
            <p:nvPr/>
          </p:nvSpPr>
          <p:spPr bwMode="auto">
            <a:xfrm>
              <a:off x="240" y="288"/>
              <a:ext cx="110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973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51"/>
          <p:cNvGrpSpPr>
            <a:grpSpLocks/>
          </p:cNvGrpSpPr>
          <p:nvPr/>
        </p:nvGrpSpPr>
        <p:grpSpPr bwMode="auto">
          <a:xfrm>
            <a:off x="2189163" y="1231900"/>
            <a:ext cx="5045075" cy="5029200"/>
            <a:chOff x="1379" y="776"/>
            <a:chExt cx="3178" cy="3168"/>
          </a:xfrm>
        </p:grpSpPr>
        <p:grpSp>
          <p:nvGrpSpPr>
            <p:cNvPr id="21510" name="Group 3"/>
            <p:cNvGrpSpPr>
              <a:grpSpLocks/>
            </p:cNvGrpSpPr>
            <p:nvPr/>
          </p:nvGrpSpPr>
          <p:grpSpPr bwMode="auto">
            <a:xfrm>
              <a:off x="1379" y="776"/>
              <a:ext cx="3178" cy="3168"/>
              <a:chOff x="680" y="776"/>
              <a:chExt cx="3178" cy="3168"/>
            </a:xfrm>
          </p:grpSpPr>
          <p:sp>
            <p:nvSpPr>
              <p:cNvPr id="21515" name="Line 4"/>
              <p:cNvSpPr>
                <a:spLocks noChangeShapeType="1"/>
              </p:cNvSpPr>
              <p:nvPr/>
            </p:nvSpPr>
            <p:spPr bwMode="auto">
              <a:xfrm>
                <a:off x="2168" y="968"/>
                <a:ext cx="0" cy="2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16" name="Line 5"/>
              <p:cNvSpPr>
                <a:spLocks noChangeShapeType="1"/>
              </p:cNvSpPr>
              <p:nvPr/>
            </p:nvSpPr>
            <p:spPr bwMode="auto">
              <a:xfrm>
                <a:off x="680" y="2456"/>
                <a:ext cx="29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17" name="Line 6"/>
              <p:cNvSpPr>
                <a:spLocks noChangeShapeType="1"/>
              </p:cNvSpPr>
              <p:nvPr/>
            </p:nvSpPr>
            <p:spPr bwMode="auto">
              <a:xfrm>
                <a:off x="728" y="226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18" name="Line 7"/>
              <p:cNvSpPr>
                <a:spLocks noChangeShapeType="1"/>
              </p:cNvSpPr>
              <p:nvPr/>
            </p:nvSpPr>
            <p:spPr bwMode="auto">
              <a:xfrm>
                <a:off x="728" y="207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19" name="Line 8"/>
              <p:cNvSpPr>
                <a:spLocks noChangeShapeType="1"/>
              </p:cNvSpPr>
              <p:nvPr/>
            </p:nvSpPr>
            <p:spPr bwMode="auto">
              <a:xfrm>
                <a:off x="728" y="188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20" name="Line 9"/>
              <p:cNvSpPr>
                <a:spLocks noChangeShapeType="1"/>
              </p:cNvSpPr>
              <p:nvPr/>
            </p:nvSpPr>
            <p:spPr bwMode="auto">
              <a:xfrm>
                <a:off x="728" y="168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21" name="Line 10"/>
              <p:cNvSpPr>
                <a:spLocks noChangeShapeType="1"/>
              </p:cNvSpPr>
              <p:nvPr/>
            </p:nvSpPr>
            <p:spPr bwMode="auto">
              <a:xfrm>
                <a:off x="728" y="149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22" name="Line 11"/>
              <p:cNvSpPr>
                <a:spLocks noChangeShapeType="1"/>
              </p:cNvSpPr>
              <p:nvPr/>
            </p:nvSpPr>
            <p:spPr bwMode="auto">
              <a:xfrm>
                <a:off x="728" y="130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23" name="Line 12"/>
              <p:cNvSpPr>
                <a:spLocks noChangeShapeType="1"/>
              </p:cNvSpPr>
              <p:nvPr/>
            </p:nvSpPr>
            <p:spPr bwMode="auto">
              <a:xfrm>
                <a:off x="728" y="111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24" name="Line 13"/>
              <p:cNvSpPr>
                <a:spLocks noChangeShapeType="1"/>
              </p:cNvSpPr>
              <p:nvPr/>
            </p:nvSpPr>
            <p:spPr bwMode="auto">
              <a:xfrm>
                <a:off x="728" y="264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25" name="Line 14"/>
              <p:cNvSpPr>
                <a:spLocks noChangeShapeType="1"/>
              </p:cNvSpPr>
              <p:nvPr/>
            </p:nvSpPr>
            <p:spPr bwMode="auto">
              <a:xfrm>
                <a:off x="728" y="284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26" name="Line 15"/>
              <p:cNvSpPr>
                <a:spLocks noChangeShapeType="1"/>
              </p:cNvSpPr>
              <p:nvPr/>
            </p:nvSpPr>
            <p:spPr bwMode="auto">
              <a:xfrm>
                <a:off x="728" y="303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27" name="Line 16"/>
              <p:cNvSpPr>
                <a:spLocks noChangeShapeType="1"/>
              </p:cNvSpPr>
              <p:nvPr/>
            </p:nvSpPr>
            <p:spPr bwMode="auto">
              <a:xfrm>
                <a:off x="728" y="322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28" name="Line 17"/>
              <p:cNvSpPr>
                <a:spLocks noChangeShapeType="1"/>
              </p:cNvSpPr>
              <p:nvPr/>
            </p:nvSpPr>
            <p:spPr bwMode="auto">
              <a:xfrm>
                <a:off x="728" y="341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29" name="Line 18"/>
              <p:cNvSpPr>
                <a:spLocks noChangeShapeType="1"/>
              </p:cNvSpPr>
              <p:nvPr/>
            </p:nvSpPr>
            <p:spPr bwMode="auto">
              <a:xfrm>
                <a:off x="728" y="360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30" name="Line 19"/>
              <p:cNvSpPr>
                <a:spLocks noChangeShapeType="1"/>
              </p:cNvSpPr>
              <p:nvPr/>
            </p:nvSpPr>
            <p:spPr bwMode="auto">
              <a:xfrm>
                <a:off x="728" y="380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31" name="Line 20"/>
              <p:cNvSpPr>
                <a:spLocks noChangeShapeType="1"/>
              </p:cNvSpPr>
              <p:nvPr/>
            </p:nvSpPr>
            <p:spPr bwMode="auto">
              <a:xfrm>
                <a:off x="1976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32" name="Line 21"/>
              <p:cNvSpPr>
                <a:spLocks noChangeShapeType="1"/>
              </p:cNvSpPr>
              <p:nvPr/>
            </p:nvSpPr>
            <p:spPr bwMode="auto">
              <a:xfrm>
                <a:off x="1784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33" name="Line 22"/>
              <p:cNvSpPr>
                <a:spLocks noChangeShapeType="1"/>
              </p:cNvSpPr>
              <p:nvPr/>
            </p:nvSpPr>
            <p:spPr bwMode="auto">
              <a:xfrm>
                <a:off x="1592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34" name="Line 23"/>
              <p:cNvSpPr>
                <a:spLocks noChangeShapeType="1"/>
              </p:cNvSpPr>
              <p:nvPr/>
            </p:nvSpPr>
            <p:spPr bwMode="auto">
              <a:xfrm>
                <a:off x="1400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35" name="Line 24"/>
              <p:cNvSpPr>
                <a:spLocks noChangeShapeType="1"/>
              </p:cNvSpPr>
              <p:nvPr/>
            </p:nvSpPr>
            <p:spPr bwMode="auto">
              <a:xfrm>
                <a:off x="1208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36" name="Line 25"/>
              <p:cNvSpPr>
                <a:spLocks noChangeShapeType="1"/>
              </p:cNvSpPr>
              <p:nvPr/>
            </p:nvSpPr>
            <p:spPr bwMode="auto">
              <a:xfrm>
                <a:off x="1016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37" name="Line 26"/>
              <p:cNvSpPr>
                <a:spLocks noChangeShapeType="1"/>
              </p:cNvSpPr>
              <p:nvPr/>
            </p:nvSpPr>
            <p:spPr bwMode="auto">
              <a:xfrm>
                <a:off x="824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38" name="Line 27"/>
              <p:cNvSpPr>
                <a:spLocks noChangeShapeType="1"/>
              </p:cNvSpPr>
              <p:nvPr/>
            </p:nvSpPr>
            <p:spPr bwMode="auto">
              <a:xfrm>
                <a:off x="2360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39" name="Line 28"/>
              <p:cNvSpPr>
                <a:spLocks noChangeShapeType="1"/>
              </p:cNvSpPr>
              <p:nvPr/>
            </p:nvSpPr>
            <p:spPr bwMode="auto">
              <a:xfrm>
                <a:off x="2552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40" name="Line 29"/>
              <p:cNvSpPr>
                <a:spLocks noChangeShapeType="1"/>
              </p:cNvSpPr>
              <p:nvPr/>
            </p:nvSpPr>
            <p:spPr bwMode="auto">
              <a:xfrm>
                <a:off x="2744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41" name="Line 30"/>
              <p:cNvSpPr>
                <a:spLocks noChangeShapeType="1"/>
              </p:cNvSpPr>
              <p:nvPr/>
            </p:nvSpPr>
            <p:spPr bwMode="auto">
              <a:xfrm>
                <a:off x="2936" y="1016"/>
                <a:ext cx="0" cy="2928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42" name="Line 31"/>
              <p:cNvSpPr>
                <a:spLocks noChangeShapeType="1"/>
              </p:cNvSpPr>
              <p:nvPr/>
            </p:nvSpPr>
            <p:spPr bwMode="auto">
              <a:xfrm>
                <a:off x="3128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43" name="Line 32"/>
              <p:cNvSpPr>
                <a:spLocks noChangeShapeType="1"/>
              </p:cNvSpPr>
              <p:nvPr/>
            </p:nvSpPr>
            <p:spPr bwMode="auto">
              <a:xfrm>
                <a:off x="3320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44" name="Line 33"/>
              <p:cNvSpPr>
                <a:spLocks noChangeShapeType="1"/>
              </p:cNvSpPr>
              <p:nvPr/>
            </p:nvSpPr>
            <p:spPr bwMode="auto">
              <a:xfrm>
                <a:off x="3512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45" name="Text Box 34"/>
              <p:cNvSpPr txBox="1">
                <a:spLocks noChangeArrowheads="1"/>
              </p:cNvSpPr>
              <p:nvPr/>
            </p:nvSpPr>
            <p:spPr bwMode="auto">
              <a:xfrm>
                <a:off x="3646" y="233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x</a:t>
                </a:r>
              </a:p>
            </p:txBody>
          </p:sp>
          <p:sp>
            <p:nvSpPr>
              <p:cNvPr id="21546" name="Text Box 35"/>
              <p:cNvSpPr txBox="1">
                <a:spLocks noChangeArrowheads="1"/>
              </p:cNvSpPr>
              <p:nvPr/>
            </p:nvSpPr>
            <p:spPr bwMode="auto">
              <a:xfrm>
                <a:off x="1976" y="776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y</a:t>
                </a:r>
              </a:p>
            </p:txBody>
          </p:sp>
        </p:grpSp>
        <p:grpSp>
          <p:nvGrpSpPr>
            <p:cNvPr id="21511" name="Group 50"/>
            <p:cNvGrpSpPr>
              <a:grpSpLocks/>
            </p:cNvGrpSpPr>
            <p:nvPr/>
          </p:nvGrpSpPr>
          <p:grpSpPr bwMode="auto">
            <a:xfrm>
              <a:off x="2846" y="1607"/>
              <a:ext cx="602" cy="298"/>
              <a:chOff x="2846" y="1607"/>
              <a:chExt cx="602" cy="298"/>
            </a:xfrm>
          </p:grpSpPr>
          <p:sp>
            <p:nvSpPr>
              <p:cNvPr id="21513" name="Oval 39"/>
              <p:cNvSpPr>
                <a:spLocks noChangeArrowheads="1"/>
              </p:cNvSpPr>
              <p:nvPr/>
            </p:nvSpPr>
            <p:spPr bwMode="auto">
              <a:xfrm>
                <a:off x="2846" y="185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14" name="Text Box 42"/>
              <p:cNvSpPr txBox="1">
                <a:spLocks noChangeArrowheads="1"/>
              </p:cNvSpPr>
              <p:nvPr/>
            </p:nvSpPr>
            <p:spPr bwMode="auto">
              <a:xfrm>
                <a:off x="2868" y="1607"/>
                <a:ext cx="5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prstClr val="black"/>
                    </a:solidFill>
                  </a:rPr>
                  <a:t>(0, 3)</a:t>
                </a:r>
              </a:p>
            </p:txBody>
          </p:sp>
        </p:grpSp>
        <p:sp>
          <p:nvSpPr>
            <p:cNvPr id="21512" name="Line 45"/>
            <p:cNvSpPr>
              <a:spLocks noChangeShapeType="1"/>
            </p:cNvSpPr>
            <p:nvPr/>
          </p:nvSpPr>
          <p:spPr bwMode="auto">
            <a:xfrm flipH="1" flipV="1">
              <a:off x="1464" y="1883"/>
              <a:ext cx="2759" cy="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507" name="Group 46"/>
          <p:cNvGrpSpPr>
            <a:grpSpLocks/>
          </p:cNvGrpSpPr>
          <p:nvPr/>
        </p:nvGrpSpPr>
        <p:grpSpPr bwMode="auto">
          <a:xfrm>
            <a:off x="304800" y="381000"/>
            <a:ext cx="3133725" cy="762000"/>
            <a:chOff x="192" y="240"/>
            <a:chExt cx="1974" cy="480"/>
          </a:xfrm>
        </p:grpSpPr>
        <p:sp>
          <p:nvSpPr>
            <p:cNvPr id="21508" name="Rectangle 47"/>
            <p:cNvSpPr>
              <a:spLocks noChangeArrowheads="1"/>
            </p:cNvSpPr>
            <p:nvPr/>
          </p:nvSpPr>
          <p:spPr bwMode="auto">
            <a:xfrm>
              <a:off x="192" y="240"/>
              <a:ext cx="197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09" name="Text Box 48"/>
            <p:cNvSpPr txBox="1">
              <a:spLocks noChangeArrowheads="1"/>
            </p:cNvSpPr>
            <p:nvPr/>
          </p:nvSpPr>
          <p:spPr bwMode="auto">
            <a:xfrm>
              <a:off x="240" y="288"/>
              <a:ext cx="18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 (cont.)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65732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16063"/>
            <a:ext cx="7772400" cy="45720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Graph 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= -3.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</a:t>
            </a:r>
            <a:r>
              <a:rPr lang="en-US" sz="2400">
                <a:latin typeface="Times New Roman" pitchFamily="18" charset="0"/>
              </a:rPr>
              <a:t>This equation can be written 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 = 0</a:t>
            </a:r>
            <a:r>
              <a:rPr lang="en-US" sz="2400">
                <a:latin typeface="Times New Roman" pitchFamily="18" charset="0"/>
                <a:cs typeface="Arial" charset="0"/>
              </a:rPr>
              <a:t>•</a:t>
            </a:r>
            <a:r>
              <a:rPr lang="en-US" sz="2400" i="1">
                <a:latin typeface="Times New Roman" pitchFamily="18" charset="0"/>
                <a:cs typeface="Arial" charset="0"/>
              </a:rPr>
              <a:t>y</a:t>
            </a:r>
            <a:r>
              <a:rPr lang="en-US" sz="2400">
                <a:latin typeface="Times New Roman" pitchFamily="18" charset="0"/>
                <a:cs typeface="Arial" charset="0"/>
              </a:rPr>
              <a:t> – 3.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endParaRPr lang="en-US" sz="2400">
              <a:latin typeface="Times New Roman" pitchFamily="18" charset="0"/>
              <a:cs typeface="Arial" charset="0"/>
            </a:endParaRP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When </a:t>
            </a:r>
            <a:r>
              <a:rPr lang="en-US" sz="2800" i="1">
                <a:latin typeface="Times New Roman" pitchFamily="18" charset="0"/>
                <a:cs typeface="Arial" charset="0"/>
              </a:rPr>
              <a:t>y</a:t>
            </a:r>
            <a:r>
              <a:rPr lang="en-US" sz="2800">
                <a:latin typeface="Times New Roman" pitchFamily="18" charset="0"/>
                <a:cs typeface="Arial" charset="0"/>
              </a:rPr>
              <a:t> = 0, </a:t>
            </a:r>
            <a:r>
              <a:rPr lang="en-US" sz="2800" i="1">
                <a:latin typeface="Times New Roman" pitchFamily="18" charset="0"/>
                <a:cs typeface="Arial" charset="0"/>
              </a:rPr>
              <a:t>x</a:t>
            </a:r>
            <a:r>
              <a:rPr lang="en-US" sz="2800">
                <a:latin typeface="Times New Roman" pitchFamily="18" charset="0"/>
                <a:cs typeface="Arial" charset="0"/>
              </a:rPr>
              <a:t> = -3, so the </a:t>
            </a:r>
            <a:r>
              <a:rPr lang="en-US" sz="2800" i="1">
                <a:latin typeface="Times New Roman" pitchFamily="18" charset="0"/>
                <a:cs typeface="Arial" charset="0"/>
              </a:rPr>
              <a:t>x</a:t>
            </a:r>
            <a:r>
              <a:rPr lang="en-US" sz="2800">
                <a:latin typeface="Times New Roman" pitchFamily="18" charset="0"/>
                <a:cs typeface="Arial" charset="0"/>
              </a:rPr>
              <a:t>-intercept is (-3,0), but there is no </a:t>
            </a:r>
            <a:r>
              <a:rPr lang="en-US" sz="2800" i="1">
                <a:latin typeface="Times New Roman" pitchFamily="18" charset="0"/>
                <a:cs typeface="Arial" charset="0"/>
              </a:rPr>
              <a:t>y</a:t>
            </a:r>
            <a:r>
              <a:rPr lang="en-US" sz="2800">
                <a:latin typeface="Times New Roman" pitchFamily="18" charset="0"/>
                <a:cs typeface="Arial" charset="0"/>
              </a:rPr>
              <a:t>-intercept.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Any value we substitute for </a:t>
            </a:r>
            <a:r>
              <a:rPr lang="en-US" sz="2800" i="1">
                <a:latin typeface="Times New Roman" pitchFamily="18" charset="0"/>
                <a:cs typeface="Arial" charset="0"/>
              </a:rPr>
              <a:t>y</a:t>
            </a:r>
            <a:r>
              <a:rPr lang="en-US" sz="2800">
                <a:latin typeface="Times New Roman" pitchFamily="18" charset="0"/>
                <a:cs typeface="Arial" charset="0"/>
              </a:rPr>
              <a:t> gives an </a:t>
            </a:r>
            <a:r>
              <a:rPr lang="en-US" sz="2800" i="1">
                <a:latin typeface="Times New Roman" pitchFamily="18" charset="0"/>
                <a:cs typeface="Arial" charset="0"/>
              </a:rPr>
              <a:t>x</a:t>
            </a:r>
            <a:r>
              <a:rPr lang="en-US" sz="2800">
                <a:latin typeface="Times New Roman" pitchFamily="18" charset="0"/>
                <a:cs typeface="Arial" charset="0"/>
              </a:rPr>
              <a:t>-coordinate of –3.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Arial" charset="0"/>
              </a:rPr>
              <a:t>So the graph will be a vertical line through the point (-3,0) on the </a:t>
            </a:r>
            <a:r>
              <a:rPr lang="en-US" sz="2800" i="1">
                <a:latin typeface="Times New Roman" pitchFamily="18" charset="0"/>
                <a:cs typeface="Arial" charset="0"/>
              </a:rPr>
              <a:t>x</a:t>
            </a:r>
            <a:r>
              <a:rPr lang="en-US" sz="2800">
                <a:latin typeface="Times New Roman" pitchFamily="18" charset="0"/>
                <a:cs typeface="Arial" charset="0"/>
              </a:rPr>
              <a:t>-axis.</a:t>
            </a:r>
          </a:p>
        </p:txBody>
      </p:sp>
      <p:grpSp>
        <p:nvGrpSpPr>
          <p:cNvPr id="22531" name="Group 5"/>
          <p:cNvGrpSpPr>
            <a:grpSpLocks/>
          </p:cNvGrpSpPr>
          <p:nvPr/>
        </p:nvGrpSpPr>
        <p:grpSpPr bwMode="auto">
          <a:xfrm>
            <a:off x="304800" y="381000"/>
            <a:ext cx="1890713" cy="762000"/>
            <a:chOff x="192" y="240"/>
            <a:chExt cx="1191" cy="480"/>
          </a:xfrm>
        </p:grpSpPr>
        <p:sp>
          <p:nvSpPr>
            <p:cNvPr id="22532" name="Rectangle 6"/>
            <p:cNvSpPr>
              <a:spLocks noChangeArrowheads="1"/>
            </p:cNvSpPr>
            <p:nvPr/>
          </p:nvSpPr>
          <p:spPr bwMode="auto">
            <a:xfrm>
              <a:off x="192" y="240"/>
              <a:ext cx="1191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33" name="Text Box 7"/>
            <p:cNvSpPr txBox="1">
              <a:spLocks noChangeArrowheads="1"/>
            </p:cNvSpPr>
            <p:nvPr/>
          </p:nvSpPr>
          <p:spPr bwMode="auto">
            <a:xfrm>
              <a:off x="240" y="288"/>
              <a:ext cx="110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076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43"/>
          <p:cNvGrpSpPr>
            <a:grpSpLocks/>
          </p:cNvGrpSpPr>
          <p:nvPr/>
        </p:nvGrpSpPr>
        <p:grpSpPr bwMode="auto">
          <a:xfrm>
            <a:off x="2189163" y="1231900"/>
            <a:ext cx="5045075" cy="5029200"/>
            <a:chOff x="1379" y="776"/>
            <a:chExt cx="3178" cy="3168"/>
          </a:xfrm>
        </p:grpSpPr>
        <p:grpSp>
          <p:nvGrpSpPr>
            <p:cNvPr id="23558" name="Group 3"/>
            <p:cNvGrpSpPr>
              <a:grpSpLocks/>
            </p:cNvGrpSpPr>
            <p:nvPr/>
          </p:nvGrpSpPr>
          <p:grpSpPr bwMode="auto">
            <a:xfrm>
              <a:off x="1379" y="776"/>
              <a:ext cx="3178" cy="3168"/>
              <a:chOff x="680" y="776"/>
              <a:chExt cx="3178" cy="3168"/>
            </a:xfrm>
          </p:grpSpPr>
          <p:sp>
            <p:nvSpPr>
              <p:cNvPr id="23562" name="Line 4"/>
              <p:cNvSpPr>
                <a:spLocks noChangeShapeType="1"/>
              </p:cNvSpPr>
              <p:nvPr/>
            </p:nvSpPr>
            <p:spPr bwMode="auto">
              <a:xfrm>
                <a:off x="2168" y="968"/>
                <a:ext cx="0" cy="2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63" name="Line 5"/>
              <p:cNvSpPr>
                <a:spLocks noChangeShapeType="1"/>
              </p:cNvSpPr>
              <p:nvPr/>
            </p:nvSpPr>
            <p:spPr bwMode="auto">
              <a:xfrm>
                <a:off x="680" y="2456"/>
                <a:ext cx="29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64" name="Line 6"/>
              <p:cNvSpPr>
                <a:spLocks noChangeShapeType="1"/>
              </p:cNvSpPr>
              <p:nvPr/>
            </p:nvSpPr>
            <p:spPr bwMode="auto">
              <a:xfrm>
                <a:off x="728" y="226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65" name="Line 7"/>
              <p:cNvSpPr>
                <a:spLocks noChangeShapeType="1"/>
              </p:cNvSpPr>
              <p:nvPr/>
            </p:nvSpPr>
            <p:spPr bwMode="auto">
              <a:xfrm>
                <a:off x="728" y="207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66" name="Line 8"/>
              <p:cNvSpPr>
                <a:spLocks noChangeShapeType="1"/>
              </p:cNvSpPr>
              <p:nvPr/>
            </p:nvSpPr>
            <p:spPr bwMode="auto">
              <a:xfrm>
                <a:off x="728" y="188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67" name="Line 9"/>
              <p:cNvSpPr>
                <a:spLocks noChangeShapeType="1"/>
              </p:cNvSpPr>
              <p:nvPr/>
            </p:nvSpPr>
            <p:spPr bwMode="auto">
              <a:xfrm>
                <a:off x="728" y="168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68" name="Line 10"/>
              <p:cNvSpPr>
                <a:spLocks noChangeShapeType="1"/>
              </p:cNvSpPr>
              <p:nvPr/>
            </p:nvSpPr>
            <p:spPr bwMode="auto">
              <a:xfrm>
                <a:off x="728" y="149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69" name="Line 11"/>
              <p:cNvSpPr>
                <a:spLocks noChangeShapeType="1"/>
              </p:cNvSpPr>
              <p:nvPr/>
            </p:nvSpPr>
            <p:spPr bwMode="auto">
              <a:xfrm>
                <a:off x="728" y="130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70" name="Line 12"/>
              <p:cNvSpPr>
                <a:spLocks noChangeShapeType="1"/>
              </p:cNvSpPr>
              <p:nvPr/>
            </p:nvSpPr>
            <p:spPr bwMode="auto">
              <a:xfrm>
                <a:off x="728" y="111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71" name="Line 13"/>
              <p:cNvSpPr>
                <a:spLocks noChangeShapeType="1"/>
              </p:cNvSpPr>
              <p:nvPr/>
            </p:nvSpPr>
            <p:spPr bwMode="auto">
              <a:xfrm>
                <a:off x="728" y="264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72" name="Line 14"/>
              <p:cNvSpPr>
                <a:spLocks noChangeShapeType="1"/>
              </p:cNvSpPr>
              <p:nvPr/>
            </p:nvSpPr>
            <p:spPr bwMode="auto">
              <a:xfrm>
                <a:off x="728" y="284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73" name="Line 15"/>
              <p:cNvSpPr>
                <a:spLocks noChangeShapeType="1"/>
              </p:cNvSpPr>
              <p:nvPr/>
            </p:nvSpPr>
            <p:spPr bwMode="auto">
              <a:xfrm>
                <a:off x="728" y="303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74" name="Line 16"/>
              <p:cNvSpPr>
                <a:spLocks noChangeShapeType="1"/>
              </p:cNvSpPr>
              <p:nvPr/>
            </p:nvSpPr>
            <p:spPr bwMode="auto">
              <a:xfrm>
                <a:off x="728" y="322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75" name="Line 17"/>
              <p:cNvSpPr>
                <a:spLocks noChangeShapeType="1"/>
              </p:cNvSpPr>
              <p:nvPr/>
            </p:nvSpPr>
            <p:spPr bwMode="auto">
              <a:xfrm>
                <a:off x="728" y="341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76" name="Line 18"/>
              <p:cNvSpPr>
                <a:spLocks noChangeShapeType="1"/>
              </p:cNvSpPr>
              <p:nvPr/>
            </p:nvSpPr>
            <p:spPr bwMode="auto">
              <a:xfrm>
                <a:off x="728" y="360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77" name="Line 19"/>
              <p:cNvSpPr>
                <a:spLocks noChangeShapeType="1"/>
              </p:cNvSpPr>
              <p:nvPr/>
            </p:nvSpPr>
            <p:spPr bwMode="auto">
              <a:xfrm>
                <a:off x="728" y="380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78" name="Line 20"/>
              <p:cNvSpPr>
                <a:spLocks noChangeShapeType="1"/>
              </p:cNvSpPr>
              <p:nvPr/>
            </p:nvSpPr>
            <p:spPr bwMode="auto">
              <a:xfrm>
                <a:off x="1976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79" name="Line 21"/>
              <p:cNvSpPr>
                <a:spLocks noChangeShapeType="1"/>
              </p:cNvSpPr>
              <p:nvPr/>
            </p:nvSpPr>
            <p:spPr bwMode="auto">
              <a:xfrm>
                <a:off x="1784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80" name="Line 22"/>
              <p:cNvSpPr>
                <a:spLocks noChangeShapeType="1"/>
              </p:cNvSpPr>
              <p:nvPr/>
            </p:nvSpPr>
            <p:spPr bwMode="auto">
              <a:xfrm>
                <a:off x="1592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81" name="Line 23"/>
              <p:cNvSpPr>
                <a:spLocks noChangeShapeType="1"/>
              </p:cNvSpPr>
              <p:nvPr/>
            </p:nvSpPr>
            <p:spPr bwMode="auto">
              <a:xfrm>
                <a:off x="1400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82" name="Line 24"/>
              <p:cNvSpPr>
                <a:spLocks noChangeShapeType="1"/>
              </p:cNvSpPr>
              <p:nvPr/>
            </p:nvSpPr>
            <p:spPr bwMode="auto">
              <a:xfrm>
                <a:off x="1208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83" name="Line 25"/>
              <p:cNvSpPr>
                <a:spLocks noChangeShapeType="1"/>
              </p:cNvSpPr>
              <p:nvPr/>
            </p:nvSpPr>
            <p:spPr bwMode="auto">
              <a:xfrm>
                <a:off x="1016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84" name="Line 26"/>
              <p:cNvSpPr>
                <a:spLocks noChangeShapeType="1"/>
              </p:cNvSpPr>
              <p:nvPr/>
            </p:nvSpPr>
            <p:spPr bwMode="auto">
              <a:xfrm>
                <a:off x="824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85" name="Line 27"/>
              <p:cNvSpPr>
                <a:spLocks noChangeShapeType="1"/>
              </p:cNvSpPr>
              <p:nvPr/>
            </p:nvSpPr>
            <p:spPr bwMode="auto">
              <a:xfrm>
                <a:off x="2360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86" name="Line 28"/>
              <p:cNvSpPr>
                <a:spLocks noChangeShapeType="1"/>
              </p:cNvSpPr>
              <p:nvPr/>
            </p:nvSpPr>
            <p:spPr bwMode="auto">
              <a:xfrm>
                <a:off x="2552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87" name="Line 29"/>
              <p:cNvSpPr>
                <a:spLocks noChangeShapeType="1"/>
              </p:cNvSpPr>
              <p:nvPr/>
            </p:nvSpPr>
            <p:spPr bwMode="auto">
              <a:xfrm>
                <a:off x="2744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88" name="Line 30"/>
              <p:cNvSpPr>
                <a:spLocks noChangeShapeType="1"/>
              </p:cNvSpPr>
              <p:nvPr/>
            </p:nvSpPr>
            <p:spPr bwMode="auto">
              <a:xfrm>
                <a:off x="2936" y="1016"/>
                <a:ext cx="0" cy="2928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89" name="Line 31"/>
              <p:cNvSpPr>
                <a:spLocks noChangeShapeType="1"/>
              </p:cNvSpPr>
              <p:nvPr/>
            </p:nvSpPr>
            <p:spPr bwMode="auto">
              <a:xfrm>
                <a:off x="3128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90" name="Line 32"/>
              <p:cNvSpPr>
                <a:spLocks noChangeShapeType="1"/>
              </p:cNvSpPr>
              <p:nvPr/>
            </p:nvSpPr>
            <p:spPr bwMode="auto">
              <a:xfrm>
                <a:off x="3320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91" name="Line 33"/>
              <p:cNvSpPr>
                <a:spLocks noChangeShapeType="1"/>
              </p:cNvSpPr>
              <p:nvPr/>
            </p:nvSpPr>
            <p:spPr bwMode="auto">
              <a:xfrm>
                <a:off x="3512" y="1016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92" name="Text Box 34"/>
              <p:cNvSpPr txBox="1">
                <a:spLocks noChangeArrowheads="1"/>
              </p:cNvSpPr>
              <p:nvPr/>
            </p:nvSpPr>
            <p:spPr bwMode="auto">
              <a:xfrm>
                <a:off x="3646" y="233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x</a:t>
                </a:r>
              </a:p>
            </p:txBody>
          </p:sp>
          <p:sp>
            <p:nvSpPr>
              <p:cNvPr id="23593" name="Text Box 35"/>
              <p:cNvSpPr txBox="1">
                <a:spLocks noChangeArrowheads="1"/>
              </p:cNvSpPr>
              <p:nvPr/>
            </p:nvSpPr>
            <p:spPr bwMode="auto">
              <a:xfrm>
                <a:off x="1976" y="776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y</a:t>
                </a:r>
              </a:p>
            </p:txBody>
          </p:sp>
        </p:grpSp>
        <p:sp>
          <p:nvSpPr>
            <p:cNvPr id="23559" name="Oval 36"/>
            <p:cNvSpPr>
              <a:spLocks noChangeArrowheads="1"/>
            </p:cNvSpPr>
            <p:nvPr/>
          </p:nvSpPr>
          <p:spPr bwMode="auto">
            <a:xfrm>
              <a:off x="2279" y="24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60" name="Text Box 37"/>
            <p:cNvSpPr txBox="1">
              <a:spLocks noChangeArrowheads="1"/>
            </p:cNvSpPr>
            <p:nvPr/>
          </p:nvSpPr>
          <p:spPr bwMode="auto">
            <a:xfrm>
              <a:off x="1716" y="2430"/>
              <a:ext cx="6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</a:rPr>
                <a:t>(-3, 0)</a:t>
              </a:r>
            </a:p>
          </p:txBody>
        </p:sp>
        <p:sp>
          <p:nvSpPr>
            <p:cNvPr id="23561" name="Line 38"/>
            <p:cNvSpPr>
              <a:spLocks noChangeShapeType="1"/>
            </p:cNvSpPr>
            <p:nvPr/>
          </p:nvSpPr>
          <p:spPr bwMode="auto">
            <a:xfrm flipH="1">
              <a:off x="2295" y="1059"/>
              <a:ext cx="3" cy="27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555" name="Group 39"/>
          <p:cNvGrpSpPr>
            <a:grpSpLocks/>
          </p:cNvGrpSpPr>
          <p:nvPr/>
        </p:nvGrpSpPr>
        <p:grpSpPr bwMode="auto">
          <a:xfrm>
            <a:off x="304800" y="381000"/>
            <a:ext cx="3133725" cy="762000"/>
            <a:chOff x="192" y="240"/>
            <a:chExt cx="1974" cy="480"/>
          </a:xfrm>
        </p:grpSpPr>
        <p:sp>
          <p:nvSpPr>
            <p:cNvPr id="23556" name="Rectangle 40"/>
            <p:cNvSpPr>
              <a:spLocks noChangeArrowheads="1"/>
            </p:cNvSpPr>
            <p:nvPr/>
          </p:nvSpPr>
          <p:spPr bwMode="auto">
            <a:xfrm>
              <a:off x="192" y="240"/>
              <a:ext cx="197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57" name="Text Box 41"/>
            <p:cNvSpPr txBox="1">
              <a:spLocks noChangeArrowheads="1"/>
            </p:cNvSpPr>
            <p:nvPr/>
          </p:nvSpPr>
          <p:spPr bwMode="auto">
            <a:xfrm>
              <a:off x="240" y="288"/>
              <a:ext cx="18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 (cont.)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06328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Text Box 2"/>
          <p:cNvSpPr txBox="1">
            <a:spLocks noChangeArrowheads="1"/>
          </p:cNvSpPr>
          <p:nvPr/>
        </p:nvSpPr>
        <p:spPr bwMode="auto">
          <a:xfrm>
            <a:off x="263525" y="1366838"/>
            <a:ext cx="8610600" cy="506412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74320" rIns="274320"/>
          <a:lstStyle/>
          <a:p>
            <a:pPr>
              <a:spcBef>
                <a:spcPct val="40000"/>
              </a:spcBef>
              <a:defRPr/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762000"/>
          </a:xfrm>
          <a:noFill/>
        </p:spPr>
        <p:txBody>
          <a:bodyPr anchor="t"/>
          <a:lstStyle/>
          <a:p>
            <a:r>
              <a:rPr lang="en-US" altLang="en-US">
                <a:latin typeface="Arial" charset="0"/>
                <a:ea typeface="ＭＳ Ｐゴシック" pitchFamily="34" charset="-128"/>
                <a:cs typeface="Arial" charset="0"/>
              </a:rPr>
              <a:t>Slope of Lines</a:t>
            </a:r>
          </a:p>
        </p:txBody>
      </p:sp>
      <p:sp>
        <p:nvSpPr>
          <p:cNvPr id="784395" name="Rectangle 11"/>
          <p:cNvSpPr>
            <a:spLocks noChangeArrowheads="1"/>
          </p:cNvSpPr>
          <p:nvPr/>
        </p:nvSpPr>
        <p:spPr bwMode="auto">
          <a:xfrm>
            <a:off x="228600" y="1524000"/>
            <a:ext cx="3487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Arial" charset="0"/>
                <a:cs typeface="Arial" charset="0"/>
              </a:rPr>
              <a:t>Positive Slope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Line goes up to the right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235325" y="1671638"/>
            <a:ext cx="2543175" cy="2373312"/>
            <a:chOff x="2064" y="1208"/>
            <a:chExt cx="1602" cy="1495"/>
          </a:xfrm>
        </p:grpSpPr>
        <p:sp>
          <p:nvSpPr>
            <p:cNvPr id="33811" name="Text Box 13"/>
            <p:cNvSpPr txBox="1">
              <a:spLocks noChangeArrowheads="1"/>
            </p:cNvSpPr>
            <p:nvPr/>
          </p:nvSpPr>
          <p:spPr bwMode="auto">
            <a:xfrm>
              <a:off x="3500" y="1955"/>
              <a:ext cx="1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33812" name="Text Box 14"/>
            <p:cNvSpPr txBox="1">
              <a:spLocks noChangeArrowheads="1"/>
            </p:cNvSpPr>
            <p:nvPr/>
          </p:nvSpPr>
          <p:spPr bwMode="auto">
            <a:xfrm>
              <a:off x="2670" y="1208"/>
              <a:ext cx="1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i="1">
                  <a:solidFill>
                    <a:srgbClr val="000000"/>
                  </a:solidFill>
                </a:rPr>
                <a:t>y</a:t>
              </a:r>
            </a:p>
          </p:txBody>
        </p:sp>
        <p:grpSp>
          <p:nvGrpSpPr>
            <p:cNvPr id="33813" name="Group 49"/>
            <p:cNvGrpSpPr>
              <a:grpSpLocks/>
            </p:cNvGrpSpPr>
            <p:nvPr/>
          </p:nvGrpSpPr>
          <p:grpSpPr bwMode="auto">
            <a:xfrm>
              <a:off x="2064" y="1481"/>
              <a:ext cx="1466" cy="1222"/>
              <a:chOff x="3168" y="1728"/>
              <a:chExt cx="2286" cy="1905"/>
            </a:xfrm>
          </p:grpSpPr>
          <p:sp>
            <p:nvSpPr>
              <p:cNvPr id="33814" name="Line 17"/>
              <p:cNvSpPr>
                <a:spLocks noChangeShapeType="1"/>
              </p:cNvSpPr>
              <p:nvPr/>
            </p:nvSpPr>
            <p:spPr bwMode="auto">
              <a:xfrm flipV="1">
                <a:off x="4245" y="1728"/>
                <a:ext cx="0" cy="19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5" name="Line 18"/>
              <p:cNvSpPr>
                <a:spLocks noChangeShapeType="1"/>
              </p:cNvSpPr>
              <p:nvPr/>
            </p:nvSpPr>
            <p:spPr bwMode="auto">
              <a:xfrm>
                <a:off x="3168" y="2724"/>
                <a:ext cx="22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84436" name="Line 52"/>
          <p:cNvSpPr>
            <a:spLocks noChangeShapeType="1"/>
          </p:cNvSpPr>
          <p:nvPr/>
        </p:nvSpPr>
        <p:spPr bwMode="auto">
          <a:xfrm flipV="1">
            <a:off x="3387725" y="2268538"/>
            <a:ext cx="1981200" cy="1066800"/>
          </a:xfrm>
          <a:prstGeom prst="line">
            <a:avLst/>
          </a:prstGeom>
          <a:noFill/>
          <a:ln w="38100">
            <a:solidFill>
              <a:srgbClr val="3F601A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4437" name="Rectangle 53"/>
          <p:cNvSpPr>
            <a:spLocks noChangeArrowheads="1"/>
          </p:cNvSpPr>
          <p:nvPr/>
        </p:nvSpPr>
        <p:spPr bwMode="auto">
          <a:xfrm>
            <a:off x="5826125" y="1890713"/>
            <a:ext cx="28273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Lines with positive slopes go upward as </a:t>
            </a:r>
            <a:r>
              <a:rPr lang="en-US" altLang="en-US" i="1">
                <a:solidFill>
                  <a:srgbClr val="00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increases.</a:t>
            </a:r>
          </a:p>
        </p:txBody>
      </p:sp>
      <p:sp>
        <p:nvSpPr>
          <p:cNvPr id="784438" name="Rectangle 54"/>
          <p:cNvSpPr>
            <a:spLocks noChangeArrowheads="1"/>
          </p:cNvSpPr>
          <p:nvPr/>
        </p:nvSpPr>
        <p:spPr bwMode="auto">
          <a:xfrm>
            <a:off x="152400" y="3886200"/>
            <a:ext cx="3438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Arial" charset="0"/>
                <a:cs typeface="Arial" charset="0"/>
              </a:rPr>
              <a:t>Negative Slope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Line goes downward to </a:t>
            </a:r>
            <a:b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right</a:t>
            </a:r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3663950" y="3957638"/>
            <a:ext cx="2543175" cy="2373312"/>
            <a:chOff x="2064" y="1208"/>
            <a:chExt cx="1602" cy="1495"/>
          </a:xfrm>
        </p:grpSpPr>
        <p:sp>
          <p:nvSpPr>
            <p:cNvPr id="33806" name="Text Box 56"/>
            <p:cNvSpPr txBox="1">
              <a:spLocks noChangeArrowheads="1"/>
            </p:cNvSpPr>
            <p:nvPr/>
          </p:nvSpPr>
          <p:spPr bwMode="auto">
            <a:xfrm>
              <a:off x="3500" y="1955"/>
              <a:ext cx="1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33807" name="Text Box 57"/>
            <p:cNvSpPr txBox="1">
              <a:spLocks noChangeArrowheads="1"/>
            </p:cNvSpPr>
            <p:nvPr/>
          </p:nvSpPr>
          <p:spPr bwMode="auto">
            <a:xfrm>
              <a:off x="2670" y="1208"/>
              <a:ext cx="1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i="1">
                  <a:solidFill>
                    <a:srgbClr val="000000"/>
                  </a:solidFill>
                </a:rPr>
                <a:t>y</a:t>
              </a:r>
            </a:p>
          </p:txBody>
        </p:sp>
        <p:grpSp>
          <p:nvGrpSpPr>
            <p:cNvPr id="33808" name="Group 58"/>
            <p:cNvGrpSpPr>
              <a:grpSpLocks/>
            </p:cNvGrpSpPr>
            <p:nvPr/>
          </p:nvGrpSpPr>
          <p:grpSpPr bwMode="auto">
            <a:xfrm>
              <a:off x="2064" y="1481"/>
              <a:ext cx="1466" cy="1222"/>
              <a:chOff x="3168" y="1728"/>
              <a:chExt cx="2286" cy="1905"/>
            </a:xfrm>
          </p:grpSpPr>
          <p:sp>
            <p:nvSpPr>
              <p:cNvPr id="33809" name="Line 59"/>
              <p:cNvSpPr>
                <a:spLocks noChangeShapeType="1"/>
              </p:cNvSpPr>
              <p:nvPr/>
            </p:nvSpPr>
            <p:spPr bwMode="auto">
              <a:xfrm flipV="1">
                <a:off x="4245" y="1728"/>
                <a:ext cx="0" cy="19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0" name="Line 60"/>
              <p:cNvSpPr>
                <a:spLocks noChangeShapeType="1"/>
              </p:cNvSpPr>
              <p:nvPr/>
            </p:nvSpPr>
            <p:spPr bwMode="auto">
              <a:xfrm>
                <a:off x="3168" y="2724"/>
                <a:ext cx="22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84445" name="Line 61"/>
          <p:cNvSpPr>
            <a:spLocks noChangeShapeType="1"/>
          </p:cNvSpPr>
          <p:nvPr/>
        </p:nvSpPr>
        <p:spPr bwMode="auto">
          <a:xfrm flipH="1" flipV="1">
            <a:off x="3816350" y="4948238"/>
            <a:ext cx="1981200" cy="1066800"/>
          </a:xfrm>
          <a:prstGeom prst="line">
            <a:avLst/>
          </a:prstGeom>
          <a:noFill/>
          <a:ln w="38100">
            <a:solidFill>
              <a:srgbClr val="3F601A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4446" name="Rectangle 62"/>
          <p:cNvSpPr>
            <a:spLocks noChangeArrowheads="1"/>
          </p:cNvSpPr>
          <p:nvPr/>
        </p:nvSpPr>
        <p:spPr bwMode="auto">
          <a:xfrm>
            <a:off x="6240463" y="4068763"/>
            <a:ext cx="28273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Lines with negative slopes go downward as </a:t>
            </a:r>
            <a:r>
              <a:rPr lang="en-US" altLang="en-US" i="1">
                <a:solidFill>
                  <a:srgbClr val="00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increases.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468813" y="3124200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000000"/>
                </a:solidFill>
              </a:rPr>
              <a:t>m </a:t>
            </a:r>
            <a:r>
              <a:rPr lang="en-US" altLang="en-US" sz="2000">
                <a:solidFill>
                  <a:srgbClr val="000000"/>
                </a:solidFill>
              </a:rPr>
              <a:t>&gt; 0</a:t>
            </a:r>
            <a:endParaRPr lang="en-US" altLang="en-US" sz="2000" baseline="-25000">
              <a:solidFill>
                <a:srgbClr val="000000"/>
              </a:solidFill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3905250" y="5410200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000000"/>
                </a:solidFill>
              </a:rPr>
              <a:t>m </a:t>
            </a:r>
            <a:r>
              <a:rPr lang="en-US" altLang="en-US" sz="2000">
                <a:solidFill>
                  <a:srgbClr val="000000"/>
                </a:solidFill>
              </a:rPr>
              <a:t>&lt; 0</a:t>
            </a:r>
            <a:endParaRPr lang="en-US" altLang="en-US" sz="2000" baseline="-25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3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4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84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8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8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8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8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8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95" grpId="0" build="p"/>
      <p:bldP spid="784436" grpId="0" animBg="1"/>
      <p:bldP spid="784437" grpId="0"/>
      <p:bldP spid="784438" grpId="0"/>
      <p:bldP spid="784445" grpId="0" animBg="1"/>
      <p:bldP spid="784446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/>
              <a:t>Calculating the slope of a line: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2505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Slope of a line: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	Informally,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slope</a:t>
            </a:r>
            <a:r>
              <a:rPr lang="en-US" dirty="0">
                <a:latin typeface="Times New Roman" pitchFamily="18" charset="0"/>
              </a:rPr>
              <a:t> is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tilt of a line</a:t>
            </a:r>
            <a:r>
              <a:rPr lang="en-US" dirty="0">
                <a:latin typeface="Times New Roman" pitchFamily="18" charset="0"/>
              </a:rPr>
              <a:t>.  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	It is the ratio of vertical change to horizontal change, or</a:t>
            </a:r>
          </a:p>
        </p:txBody>
      </p:sp>
      <p:graphicFrame>
        <p:nvGraphicFramePr>
          <p:cNvPr id="201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165260"/>
              </p:ext>
            </p:extLst>
          </p:nvPr>
        </p:nvGraphicFramePr>
        <p:xfrm>
          <a:off x="1639888" y="3733800"/>
          <a:ext cx="5641975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917360" imgH="660240" progId="Equation.3">
                  <p:embed/>
                </p:oleObj>
              </mc:Choice>
              <mc:Fallback>
                <p:oleObj name="Equation" r:id="rId3" imgW="1917360" imgH="660240" progId="Equation.3">
                  <p:embed/>
                  <p:pic>
                    <p:nvPicPr>
                      <p:cNvPr id="201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3733800"/>
                        <a:ext cx="5641975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2400" y="3962400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0000FF"/>
                </a:solidFill>
              </a:rPr>
              <a:t>slope</a:t>
            </a:r>
            <a:r>
              <a:rPr lang="en-US" sz="3600" i="1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08362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ＭＳ Ｐゴシック" pitchFamily="34" charset="-128"/>
                <a:cs typeface="Arial" charset="0"/>
              </a:rPr>
              <a:t>Helpful Hint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When finding slope, it makes no difference which point is identified as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x</a:t>
            </a:r>
            <a:r>
              <a:rPr lang="en-US" altLang="en-US" baseline="-250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,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y</a:t>
            </a:r>
            <a:r>
              <a:rPr lang="en-US" altLang="en-US" baseline="-250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) and which is identified as (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x</a:t>
            </a:r>
            <a:r>
              <a:rPr lang="en-US" altLang="en-US" baseline="-250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,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y</a:t>
            </a:r>
            <a:r>
              <a:rPr lang="en-US" altLang="en-US" baseline="-250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).  Just remember that whatever </a:t>
            </a:r>
            <a:r>
              <a:rPr lang="en-US" altLang="en-US" i="1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</a:rPr>
              <a:t>y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</a:rPr>
              <a:t>-value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 is first in the numerator, its corresponding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-value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 is first in the denominator.</a:t>
            </a:r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673871"/>
              </p:ext>
            </p:extLst>
          </p:nvPr>
        </p:nvGraphicFramePr>
        <p:xfrm>
          <a:off x="1752600" y="3962400"/>
          <a:ext cx="5567363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892300" imgH="660400" progId="Equation.3">
                  <p:embed/>
                </p:oleObj>
              </mc:Choice>
              <mc:Fallback>
                <p:oleObj name="Equation" r:id="rId4" imgW="1892300" imgH="6604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62400"/>
                        <a:ext cx="5567363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9234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4525" y="1419225"/>
            <a:ext cx="7772400" cy="14319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Find the slope of the line through (4, -3) and (2, 2).</a:t>
            </a:r>
          </a:p>
          <a:p>
            <a:pPr eaLnBrk="1" hangingPunct="1"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If we let (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sz="28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sz="28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) be (4, -3) and (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sz="28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sz="28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) be (2, 2), then</a:t>
            </a:r>
          </a:p>
        </p:txBody>
      </p:sp>
      <p:graphicFrame>
        <p:nvGraphicFramePr>
          <p:cNvPr id="2027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292347"/>
              </p:ext>
            </p:extLst>
          </p:nvPr>
        </p:nvGraphicFramePr>
        <p:xfrm>
          <a:off x="2530475" y="2597150"/>
          <a:ext cx="385603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549080" imgH="393480" progId="Equation.3">
                  <p:embed/>
                </p:oleObj>
              </mc:Choice>
              <mc:Fallback>
                <p:oleObj name="Equation" r:id="rId3" imgW="1549080" imgH="393480" progId="Equation.3">
                  <p:embed/>
                  <p:pic>
                    <p:nvPicPr>
                      <p:cNvPr id="2027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2597150"/>
                        <a:ext cx="3856038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538173"/>
              </p:ext>
            </p:extLst>
          </p:nvPr>
        </p:nvGraphicFramePr>
        <p:xfrm>
          <a:off x="2532063" y="5041900"/>
          <a:ext cx="3795712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460160" imgH="393480" progId="Equation.3">
                  <p:embed/>
                </p:oleObj>
              </mc:Choice>
              <mc:Fallback>
                <p:oleObj name="Equation" r:id="rId5" imgW="1460160" imgH="393480" progId="Equation.3">
                  <p:embed/>
                  <p:pic>
                    <p:nvPicPr>
                      <p:cNvPr id="202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5041900"/>
                        <a:ext cx="3795712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304800" y="381000"/>
            <a:ext cx="1890713" cy="762000"/>
            <a:chOff x="192" y="240"/>
            <a:chExt cx="1191" cy="480"/>
          </a:xfrm>
        </p:grpSpPr>
        <p:sp>
          <p:nvSpPr>
            <p:cNvPr id="5127" name="Rectangle 6"/>
            <p:cNvSpPr>
              <a:spLocks noChangeArrowheads="1"/>
            </p:cNvSpPr>
            <p:nvPr/>
          </p:nvSpPr>
          <p:spPr bwMode="auto">
            <a:xfrm>
              <a:off x="192" y="240"/>
              <a:ext cx="1191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128" name="Text Box 7"/>
            <p:cNvSpPr txBox="1">
              <a:spLocks noChangeArrowheads="1"/>
            </p:cNvSpPr>
            <p:nvPr/>
          </p:nvSpPr>
          <p:spPr bwMode="auto">
            <a:xfrm>
              <a:off x="240" y="288"/>
              <a:ext cx="110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660400" y="4002088"/>
            <a:ext cx="80184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Note: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If we let (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sz="28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sz="28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) be (2, 2) and (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sz="28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sz="28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) be (4, -3), then we get the same result.</a:t>
            </a:r>
          </a:p>
        </p:txBody>
      </p:sp>
    </p:spTree>
    <p:extLst>
      <p:ext uri="{BB962C8B-B14F-4D97-AF65-F5344CB8AC3E}">
        <p14:creationId xmlns:p14="http://schemas.microsoft.com/office/powerpoint/2010/main" val="4273809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0575" y="2790825"/>
            <a:ext cx="7772400" cy="12509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Find 2 points on the graph, then use those points in the slope formula.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479425" y="869950"/>
            <a:ext cx="8034338" cy="1273175"/>
            <a:chOff x="302" y="548"/>
            <a:chExt cx="5061" cy="802"/>
          </a:xfrm>
        </p:grpSpPr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302" y="548"/>
              <a:ext cx="5061" cy="802"/>
            </a:xfrm>
            <a:prstGeom prst="rect">
              <a:avLst/>
            </a:prstGeom>
            <a:solidFill>
              <a:srgbClr val="CFB0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378" y="623"/>
              <a:ext cx="4957" cy="6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85000"/>
              </a:pPr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Given the graph of a line, how do you find the slope?</a:t>
              </a:r>
              <a:endParaRPr 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1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43000"/>
            <a:ext cx="4771588" cy="467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609600"/>
          </a:xfrm>
        </p:spPr>
        <p:txBody>
          <a:bodyPr/>
          <a:lstStyle/>
          <a:p>
            <a:r>
              <a:rPr lang="en-US" altLang="en-US">
                <a:latin typeface="Arial" charset="0"/>
                <a:ea typeface="ＭＳ Ｐゴシック" pitchFamily="34" charset="-128"/>
                <a:cs typeface="Arial" charset="0"/>
              </a:rPr>
              <a:t>Identifying Intercepts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4876800" cy="3276600"/>
          </a:xfrm>
        </p:spPr>
        <p:txBody>
          <a:bodyPr/>
          <a:lstStyle/>
          <a:p>
            <a:pPr marL="0" indent="0"/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</a:rPr>
              <a:t>The graph of </a:t>
            </a:r>
            <a:r>
              <a:rPr lang="en-US" altLang="en-US" sz="2400" i="1" dirty="0">
                <a:latin typeface="Arial" charset="0"/>
                <a:ea typeface="ＭＳ Ｐゴシック" pitchFamily="34" charset="-128"/>
                <a:cs typeface="Arial" charset="0"/>
              </a:rPr>
              <a:t>y</a:t>
            </a:r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</a:rPr>
              <a:t> = 4</a:t>
            </a:r>
            <a:r>
              <a:rPr lang="en-US" altLang="en-US" sz="2400" i="1" dirty="0">
                <a:latin typeface="Arial" charset="0"/>
                <a:ea typeface="ＭＳ Ｐゴシック" pitchFamily="34" charset="-128"/>
                <a:cs typeface="Arial" charset="0"/>
              </a:rPr>
              <a:t>x</a:t>
            </a:r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</a:rPr>
              <a:t> – 8 is shown at right. </a:t>
            </a:r>
          </a:p>
          <a:p>
            <a:pPr marL="0" indent="0"/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</a:rPr>
              <a:t>Notice that this graph crosses the </a:t>
            </a:r>
            <a:r>
              <a:rPr lang="en-US" altLang="en-US" sz="2400" b="1" i="1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y</a:t>
            </a:r>
            <a:r>
              <a:rPr lang="en-US" altLang="en-US" sz="2400" b="1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-axis</a:t>
            </a:r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</a:rPr>
              <a:t> at the point (0, –8).  This point is called the </a:t>
            </a:r>
            <a:r>
              <a:rPr lang="en-US" altLang="en-US" sz="2400" b="1" i="1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</a:rPr>
              <a:t>y</a:t>
            </a:r>
            <a:r>
              <a:rPr lang="en-US" altLang="en-US" sz="2400" b="1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</a:rPr>
              <a:t>-intercept</a:t>
            </a:r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</a:rPr>
              <a:t>. </a:t>
            </a:r>
          </a:p>
          <a:p>
            <a:pPr marL="0" indent="0"/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</a:rPr>
              <a:t>Likewise the graph crosses the   </a:t>
            </a:r>
            <a:r>
              <a:rPr lang="en-US" altLang="en-US" sz="2400" b="1" i="1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x</a:t>
            </a:r>
            <a:r>
              <a:rPr lang="en-US" altLang="en-US" sz="2400" b="1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-axis</a:t>
            </a:r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</a:rPr>
              <a:t> at (2, 0).  This point is called the </a:t>
            </a:r>
            <a:r>
              <a:rPr lang="en-US" altLang="en-US" sz="2400" b="1" i="1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</a:rPr>
              <a:t>x</a:t>
            </a:r>
            <a:r>
              <a:rPr lang="en-US" altLang="en-US" sz="2400" b="1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</a:rPr>
              <a:t>-intercept</a:t>
            </a:r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</a:rPr>
              <a:t>.</a:t>
            </a:r>
            <a:r>
              <a:rPr lang="en-US" altLang="en-US" sz="2400" b="1" dirty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</a:rPr>
              <a:t>		</a:t>
            </a:r>
          </a:p>
        </p:txBody>
      </p:sp>
      <p:sp>
        <p:nvSpPr>
          <p:cNvPr id="23556" name="Rectangle 9"/>
          <p:cNvSpPr>
            <a:spLocks noChangeArrowheads="1"/>
          </p:cNvSpPr>
          <p:nvPr/>
        </p:nvSpPr>
        <p:spPr bwMode="auto">
          <a:xfrm>
            <a:off x="228600" y="4228118"/>
            <a:ext cx="4267200" cy="2308324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IMPORTANT:        </a:t>
            </a:r>
          </a:p>
          <a:p>
            <a:pPr algn="ctr" eaLnBrk="1" hangingPunct="1"/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The intercepts are written as the ordered pairs</a:t>
            </a:r>
          </a:p>
          <a:p>
            <a:pPr algn="ctr" eaLnBrk="1" hangingPunct="1"/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(2, 0) </a:t>
            </a:r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and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(0, –8) </a:t>
            </a:r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</a:p>
          <a:p>
            <a:pPr algn="ctr" eaLnBrk="1" hangingPunct="1"/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not simply as the </a:t>
            </a:r>
          </a:p>
          <a:p>
            <a:pPr algn="ctr" eaLnBrk="1" hangingPunct="1"/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numbers </a:t>
            </a:r>
            <a:r>
              <a:rPr lang="en-US" alt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 and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-8</a:t>
            </a:r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81248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2355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554038"/>
            <a:ext cx="8378825" cy="562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4927600" y="4381500"/>
            <a:ext cx="3997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</a:rPr>
              <a:t>Slope = </a:t>
            </a:r>
            <a:r>
              <a:rPr lang="en-US" b="1" u="sng">
                <a:solidFill>
                  <a:srgbClr val="000000"/>
                </a:solidFill>
              </a:rPr>
              <a:t>-4 – 2 </a:t>
            </a:r>
            <a:r>
              <a:rPr lang="en-US" b="1">
                <a:solidFill>
                  <a:srgbClr val="000000"/>
                </a:solidFill>
              </a:rPr>
              <a:t>= </a:t>
            </a:r>
            <a:r>
              <a:rPr lang="en-US" b="1" u="sng">
                <a:solidFill>
                  <a:srgbClr val="000000"/>
                </a:solidFill>
              </a:rPr>
              <a:t>-6</a:t>
            </a:r>
            <a:r>
              <a:rPr lang="en-US" b="1">
                <a:solidFill>
                  <a:srgbClr val="000000"/>
                </a:solidFill>
              </a:rPr>
              <a:t> = </a:t>
            </a:r>
            <a:r>
              <a:rPr lang="en-US" b="1" u="sng">
                <a:solidFill>
                  <a:srgbClr val="000000"/>
                </a:solidFill>
              </a:rPr>
              <a:t>3</a:t>
            </a:r>
            <a:r>
              <a:rPr lang="en-US" b="1">
                <a:solidFill>
                  <a:srgbClr val="000000"/>
                </a:solidFill>
              </a:rPr>
              <a:t> = 3</a:t>
            </a:r>
          </a:p>
          <a:p>
            <a:pPr eaLnBrk="1" hangingPunct="1"/>
            <a:r>
              <a:rPr lang="en-US" b="1">
                <a:solidFill>
                  <a:srgbClr val="000000"/>
                </a:solidFill>
              </a:rPr>
              <a:t>               0 – 2    -2    1</a:t>
            </a: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273050" y="341313"/>
            <a:ext cx="55403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FF0000"/>
                </a:solidFill>
              </a:rPr>
              <a:t>Which points do you use?</a:t>
            </a:r>
          </a:p>
          <a:p>
            <a:pPr eaLnBrk="1" hangingPunct="1"/>
            <a:r>
              <a:rPr lang="en-US" b="1" i="1" dirty="0">
                <a:solidFill>
                  <a:srgbClr val="0000FF"/>
                </a:solidFill>
              </a:rPr>
              <a:t>It’s your choice, but it’s much easier if you pick points whose x- and y-coordinates are both integers. 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10800000" flipV="1">
            <a:off x="5364163" y="2333625"/>
            <a:ext cx="2087562" cy="3556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V="1">
            <a:off x="2101850" y="4667250"/>
            <a:ext cx="2319338" cy="5318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573963" y="2060575"/>
            <a:ext cx="1025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0000"/>
                </a:solidFill>
              </a:rPr>
              <a:t>(2, 2)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039813" y="4970463"/>
            <a:ext cx="11445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0000"/>
                </a:solidFill>
              </a:rPr>
              <a:t>(0, -4)</a:t>
            </a:r>
          </a:p>
        </p:txBody>
      </p:sp>
    </p:spTree>
    <p:extLst>
      <p:ext uri="{BB962C8B-B14F-4D97-AF65-F5344CB8AC3E}">
        <p14:creationId xmlns:p14="http://schemas.microsoft.com/office/powerpoint/2010/main" val="4254299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7" grpId="0"/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886200"/>
            <a:ext cx="8382000" cy="2209800"/>
          </a:xfrm>
        </p:spPr>
        <p:txBody>
          <a:bodyPr/>
          <a:lstStyle/>
          <a:p>
            <a:pPr marL="0" indent="0">
              <a:spcBef>
                <a:spcPts val="1200"/>
              </a:spcBef>
            </a:pPr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</a:rPr>
              <a:t>For any two points, the </a:t>
            </a:r>
            <a:r>
              <a:rPr lang="en-US" altLang="en-US" sz="2400" i="1" dirty="0">
                <a:latin typeface="Arial" charset="0"/>
                <a:ea typeface="ＭＳ Ｐゴシック" pitchFamily="34" charset="-128"/>
                <a:cs typeface="Arial" charset="0"/>
              </a:rPr>
              <a:t>y</a:t>
            </a:r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</a:rPr>
              <a:t> values will be equal to the same real number.</a:t>
            </a:r>
          </a:p>
          <a:p>
            <a:pPr marL="0" indent="0">
              <a:spcBef>
                <a:spcPts val="1200"/>
              </a:spcBef>
            </a:pPr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</a:rPr>
              <a:t>The numerator in the slope formula = 0 (the difference of the </a:t>
            </a:r>
            <a:r>
              <a:rPr lang="en-US" altLang="en-US" sz="2400" i="1" dirty="0">
                <a:latin typeface="Arial" charset="0"/>
                <a:ea typeface="ＭＳ Ｐゴシック" pitchFamily="34" charset="-128"/>
                <a:cs typeface="Arial" charset="0"/>
              </a:rPr>
              <a:t>y</a:t>
            </a:r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</a:rPr>
              <a:t>-coordinates), but the denominator </a:t>
            </a:r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≠ 0 (two different points would have two different </a:t>
            </a:r>
            <a:r>
              <a:rPr lang="en-US" altLang="en-US" sz="2400" i="1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x</a:t>
            </a:r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-coordinates).  </a:t>
            </a:r>
            <a:endParaRPr lang="en-US" altLang="en-US" sz="24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609600"/>
          </a:xfrm>
          <a:noFill/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Slope of a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Horizontal</a:t>
            </a: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 Line</a:t>
            </a:r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810626" y="743988"/>
            <a:ext cx="3352800" cy="2830513"/>
            <a:chOff x="3658" y="1188"/>
            <a:chExt cx="1604" cy="1515"/>
          </a:xfrm>
        </p:grpSpPr>
        <p:sp>
          <p:nvSpPr>
            <p:cNvPr id="35849" name="Text Box 6"/>
            <p:cNvSpPr txBox="1">
              <a:spLocks noChangeArrowheads="1"/>
            </p:cNvSpPr>
            <p:nvPr/>
          </p:nvSpPr>
          <p:spPr bwMode="auto">
            <a:xfrm>
              <a:off x="5096" y="1955"/>
              <a:ext cx="1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35850" name="Text Box 7"/>
            <p:cNvSpPr txBox="1">
              <a:spLocks noChangeArrowheads="1"/>
            </p:cNvSpPr>
            <p:nvPr/>
          </p:nvSpPr>
          <p:spPr bwMode="auto">
            <a:xfrm>
              <a:off x="4177" y="1188"/>
              <a:ext cx="1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i="1" dirty="0">
                  <a:solidFill>
                    <a:srgbClr val="000000"/>
                  </a:solidFill>
                </a:rPr>
                <a:t>y</a:t>
              </a:r>
            </a:p>
          </p:txBody>
        </p:sp>
        <p:grpSp>
          <p:nvGrpSpPr>
            <p:cNvPr id="35851" name="Group 8"/>
            <p:cNvGrpSpPr>
              <a:grpSpLocks/>
            </p:cNvGrpSpPr>
            <p:nvPr/>
          </p:nvGrpSpPr>
          <p:grpSpPr bwMode="auto">
            <a:xfrm>
              <a:off x="3658" y="1481"/>
              <a:ext cx="1440" cy="1222"/>
              <a:chOff x="3626" y="1728"/>
              <a:chExt cx="1440" cy="1905"/>
            </a:xfrm>
          </p:grpSpPr>
          <p:sp>
            <p:nvSpPr>
              <p:cNvPr id="35852" name="Line 9"/>
              <p:cNvSpPr>
                <a:spLocks noChangeShapeType="1"/>
              </p:cNvSpPr>
              <p:nvPr/>
            </p:nvSpPr>
            <p:spPr bwMode="auto">
              <a:xfrm flipV="1">
                <a:off x="4245" y="1728"/>
                <a:ext cx="0" cy="19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853" name="Line 10"/>
              <p:cNvSpPr>
                <a:spLocks noChangeShapeType="1"/>
              </p:cNvSpPr>
              <p:nvPr/>
            </p:nvSpPr>
            <p:spPr bwMode="auto">
              <a:xfrm>
                <a:off x="3626" y="2724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5846" name="Line 11"/>
          <p:cNvSpPr>
            <a:spLocks noChangeShapeType="1"/>
          </p:cNvSpPr>
          <p:nvPr/>
        </p:nvSpPr>
        <p:spPr bwMode="auto">
          <a:xfrm>
            <a:off x="841492" y="2057400"/>
            <a:ext cx="2590800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47" name="Rectangle 12"/>
          <p:cNvSpPr>
            <a:spLocks noChangeArrowheads="1"/>
          </p:cNvSpPr>
          <p:nvPr/>
        </p:nvSpPr>
        <p:spPr bwMode="auto">
          <a:xfrm>
            <a:off x="5486400" y="942527"/>
            <a:ext cx="2871787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Horizontal lines have a slope of 0.</a:t>
            </a:r>
          </a:p>
        </p:txBody>
      </p:sp>
      <p:sp>
        <p:nvSpPr>
          <p:cNvPr id="35848" name="Text Box 11"/>
          <p:cNvSpPr txBox="1">
            <a:spLocks noChangeArrowheads="1"/>
          </p:cNvSpPr>
          <p:nvPr/>
        </p:nvSpPr>
        <p:spPr bwMode="auto">
          <a:xfrm>
            <a:off x="6248400" y="5562600"/>
            <a:ext cx="1666121" cy="46166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m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  <a:endParaRPr lang="en-US" altLang="en-US" b="1" baseline="-25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966738"/>
              </p:ext>
            </p:extLst>
          </p:nvPr>
        </p:nvGraphicFramePr>
        <p:xfrm>
          <a:off x="5105400" y="1989931"/>
          <a:ext cx="338408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892300" imgH="660400" progId="Equation.3">
                  <p:embed/>
                </p:oleObj>
              </mc:Choice>
              <mc:Fallback>
                <p:oleObj name="Equation" r:id="rId4" imgW="1892300" imgH="6604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89931"/>
                        <a:ext cx="3384083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896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nimBg="1"/>
      <p:bldP spid="35847" grpId="0" animBg="1"/>
      <p:bldP spid="358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609600"/>
          </a:xfrm>
          <a:noFill/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Slope of a 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</a:rPr>
              <a:t>Vertical</a:t>
            </a: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 Line</a:t>
            </a:r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810626" y="743988"/>
            <a:ext cx="3352800" cy="2830513"/>
            <a:chOff x="3658" y="1188"/>
            <a:chExt cx="1604" cy="1515"/>
          </a:xfrm>
        </p:grpSpPr>
        <p:sp>
          <p:nvSpPr>
            <p:cNvPr id="35849" name="Text Box 6"/>
            <p:cNvSpPr txBox="1">
              <a:spLocks noChangeArrowheads="1"/>
            </p:cNvSpPr>
            <p:nvPr/>
          </p:nvSpPr>
          <p:spPr bwMode="auto">
            <a:xfrm>
              <a:off x="5096" y="1955"/>
              <a:ext cx="1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35850" name="Text Box 7"/>
            <p:cNvSpPr txBox="1">
              <a:spLocks noChangeArrowheads="1"/>
            </p:cNvSpPr>
            <p:nvPr/>
          </p:nvSpPr>
          <p:spPr bwMode="auto">
            <a:xfrm>
              <a:off x="4177" y="1188"/>
              <a:ext cx="1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i="1" dirty="0">
                  <a:solidFill>
                    <a:srgbClr val="000000"/>
                  </a:solidFill>
                </a:rPr>
                <a:t>y</a:t>
              </a:r>
            </a:p>
          </p:txBody>
        </p:sp>
        <p:grpSp>
          <p:nvGrpSpPr>
            <p:cNvPr id="35851" name="Group 8"/>
            <p:cNvGrpSpPr>
              <a:grpSpLocks/>
            </p:cNvGrpSpPr>
            <p:nvPr/>
          </p:nvGrpSpPr>
          <p:grpSpPr bwMode="auto">
            <a:xfrm>
              <a:off x="3658" y="1481"/>
              <a:ext cx="1440" cy="1222"/>
              <a:chOff x="3626" y="1728"/>
              <a:chExt cx="1440" cy="1905"/>
            </a:xfrm>
          </p:grpSpPr>
          <p:sp>
            <p:nvSpPr>
              <p:cNvPr id="35852" name="Line 9"/>
              <p:cNvSpPr>
                <a:spLocks noChangeShapeType="1"/>
              </p:cNvSpPr>
              <p:nvPr/>
            </p:nvSpPr>
            <p:spPr bwMode="auto">
              <a:xfrm flipV="1">
                <a:off x="4245" y="1728"/>
                <a:ext cx="0" cy="19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853" name="Line 10"/>
              <p:cNvSpPr>
                <a:spLocks noChangeShapeType="1"/>
              </p:cNvSpPr>
              <p:nvPr/>
            </p:nvSpPr>
            <p:spPr bwMode="auto">
              <a:xfrm>
                <a:off x="3626" y="2724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5847" name="Rectangle 12"/>
          <p:cNvSpPr>
            <a:spLocks noChangeArrowheads="1"/>
          </p:cNvSpPr>
          <p:nvPr/>
        </p:nvSpPr>
        <p:spPr bwMode="auto">
          <a:xfrm>
            <a:off x="5486400" y="942527"/>
            <a:ext cx="2871787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Vertical lines have undefined slope.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531199"/>
              </p:ext>
            </p:extLst>
          </p:nvPr>
        </p:nvGraphicFramePr>
        <p:xfrm>
          <a:off x="5105400" y="1989931"/>
          <a:ext cx="338408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1892300" imgH="660400" progId="Equation.3">
                  <p:embed/>
                </p:oleObj>
              </mc:Choice>
              <mc:Fallback>
                <p:oleObj name="Equation" r:id="rId4" imgW="1892300" imgH="6604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89931"/>
                        <a:ext cx="3384083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20"/>
          <p:cNvSpPr>
            <a:spLocks noChangeShapeType="1"/>
          </p:cNvSpPr>
          <p:nvPr/>
        </p:nvSpPr>
        <p:spPr bwMode="auto">
          <a:xfrm flipH="1" flipV="1">
            <a:off x="1524000" y="1539570"/>
            <a:ext cx="0" cy="1812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533400" y="3574501"/>
            <a:ext cx="8077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02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810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en-US" altLang="en-US" sz="2400" kern="0" dirty="0">
                <a:latin typeface="Arial" charset="0"/>
                <a:ea typeface="ＭＳ Ｐゴシック" pitchFamily="34" charset="-128"/>
                <a:cs typeface="Arial" charset="0"/>
              </a:rPr>
              <a:t>For any two points, the </a:t>
            </a:r>
            <a:r>
              <a:rPr lang="en-US" altLang="en-US" sz="2400" i="1" kern="0" dirty="0">
                <a:latin typeface="Arial" charset="0"/>
                <a:ea typeface="ＭＳ Ｐゴシック" pitchFamily="34" charset="-128"/>
                <a:cs typeface="Arial" charset="0"/>
              </a:rPr>
              <a:t>x</a:t>
            </a:r>
            <a:r>
              <a:rPr lang="en-US" altLang="en-US" sz="2400" kern="0" dirty="0">
                <a:latin typeface="Arial" charset="0"/>
                <a:ea typeface="ＭＳ Ｐゴシック" pitchFamily="34" charset="-128"/>
                <a:cs typeface="Arial" charset="0"/>
              </a:rPr>
              <a:t> values will be equal to the same real number.</a:t>
            </a:r>
          </a:p>
          <a:p>
            <a:pPr marL="0" indent="0">
              <a:spcBef>
                <a:spcPct val="50000"/>
              </a:spcBef>
            </a:pPr>
            <a:r>
              <a:rPr lang="en-US" altLang="en-US" sz="2400" kern="0" dirty="0">
                <a:latin typeface="Arial" charset="0"/>
                <a:ea typeface="ＭＳ Ｐゴシック" pitchFamily="34" charset="-128"/>
                <a:cs typeface="Arial" charset="0"/>
              </a:rPr>
              <a:t>The denominator in the slope formula = 0 (the difference of the </a:t>
            </a:r>
            <a:r>
              <a:rPr lang="en-US" altLang="en-US" sz="2400" i="1" kern="0" dirty="0">
                <a:latin typeface="Arial" charset="0"/>
                <a:ea typeface="ＭＳ Ｐゴシック" pitchFamily="34" charset="-128"/>
                <a:cs typeface="Arial" charset="0"/>
              </a:rPr>
              <a:t>x</a:t>
            </a:r>
            <a:r>
              <a:rPr lang="en-US" altLang="en-US" sz="2400" kern="0" dirty="0">
                <a:latin typeface="Arial" charset="0"/>
                <a:ea typeface="ＭＳ Ｐゴシック" pitchFamily="34" charset="-128"/>
                <a:cs typeface="Arial" charset="0"/>
              </a:rPr>
              <a:t>-coordinates), but the numerator </a:t>
            </a:r>
            <a:r>
              <a:rPr lang="en-US" altLang="en-US" sz="2400" kern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≠ 0 (two different points would have two different </a:t>
            </a:r>
            <a:r>
              <a:rPr lang="en-US" altLang="en-US" sz="2400" i="1" kern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y</a:t>
            </a:r>
            <a:r>
              <a:rPr lang="en-US" altLang="en-US" sz="2400" kern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-coordinates).</a:t>
            </a:r>
          </a:p>
          <a:p>
            <a:pPr marL="0" indent="0">
              <a:spcBef>
                <a:spcPct val="50000"/>
              </a:spcBef>
            </a:pPr>
            <a:r>
              <a:rPr lang="en-US" altLang="en-US" sz="2400" kern="0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So the slope is undefined (since you can’t divide by 0).</a:t>
            </a:r>
          </a:p>
        </p:txBody>
      </p:sp>
    </p:spTree>
    <p:extLst>
      <p:ext uri="{BB962C8B-B14F-4D97-AF65-F5344CB8AC3E}">
        <p14:creationId xmlns:p14="http://schemas.microsoft.com/office/powerpoint/2010/main" val="1595022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animBg="1"/>
      <p:bldP spid="14" grpId="0" animBg="1"/>
      <p:bldP spid="1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5925" y="1804988"/>
            <a:ext cx="8229600" cy="4525962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>
                <a:latin typeface="Times New Roman" pitchFamily="18" charset="0"/>
              </a:rPr>
              <a:t>If a line moves up as it moves from left to right, the slope is positive.</a:t>
            </a:r>
          </a:p>
          <a:p>
            <a:pPr eaLnBrk="1" hangingPunct="1">
              <a:buClr>
                <a:schemeClr val="tx2"/>
              </a:buClr>
            </a:pPr>
            <a:r>
              <a:rPr lang="en-US">
                <a:latin typeface="Times New Roman" pitchFamily="18" charset="0"/>
              </a:rPr>
              <a:t>If a line moves down as it moves from left to right, the slope is negative.</a:t>
            </a:r>
          </a:p>
          <a:p>
            <a:pPr eaLnBrk="1" hangingPunct="1">
              <a:buClr>
                <a:schemeClr val="tx2"/>
              </a:buClr>
            </a:pP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Horizontal lines </a:t>
            </a:r>
            <a:r>
              <a:rPr lang="en-US">
                <a:latin typeface="Times New Roman" pitchFamily="18" charset="0"/>
              </a:rPr>
              <a:t>have a slope of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>
                <a:latin typeface="Times New Roman" pitchFamily="18" charset="0"/>
              </a:rPr>
              <a:t>.</a:t>
            </a:r>
          </a:p>
          <a:p>
            <a:pPr eaLnBrk="1" hangingPunct="1">
              <a:buClr>
                <a:schemeClr val="tx2"/>
              </a:buClr>
            </a:pPr>
            <a:r>
              <a:rPr lang="en-US">
                <a:solidFill>
                  <a:srgbClr val="3333FF"/>
                </a:solidFill>
                <a:latin typeface="Times New Roman" pitchFamily="18" charset="0"/>
              </a:rPr>
              <a:t>Vertical lines </a:t>
            </a:r>
            <a:r>
              <a:rPr lang="en-US">
                <a:latin typeface="Times New Roman" pitchFamily="18" charset="0"/>
              </a:rPr>
              <a:t>have </a:t>
            </a:r>
            <a:r>
              <a:rPr lang="en-US">
                <a:solidFill>
                  <a:srgbClr val="3333FF"/>
                </a:solidFill>
                <a:latin typeface="Times New Roman" pitchFamily="18" charset="0"/>
              </a:rPr>
              <a:t>undefined slope (or no slope).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587375" y="396875"/>
            <a:ext cx="7900988" cy="1066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Summary of relationship between graphs of lines and slope</a:t>
            </a:r>
          </a:p>
        </p:txBody>
      </p:sp>
    </p:spTree>
    <p:extLst>
      <p:ext uri="{BB962C8B-B14F-4D97-AF65-F5344CB8AC3E}">
        <p14:creationId xmlns:p14="http://schemas.microsoft.com/office/powerpoint/2010/main" val="4149629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3"/>
          <p:cNvGrpSpPr>
            <a:grpSpLocks/>
          </p:cNvGrpSpPr>
          <p:nvPr/>
        </p:nvGrpSpPr>
        <p:grpSpPr bwMode="auto">
          <a:xfrm>
            <a:off x="1079500" y="1231900"/>
            <a:ext cx="5045075" cy="5029200"/>
            <a:chOff x="680" y="776"/>
            <a:chExt cx="3178" cy="3168"/>
          </a:xfrm>
        </p:grpSpPr>
        <p:sp>
          <p:nvSpPr>
            <p:cNvPr id="30735" name="Line 4"/>
            <p:cNvSpPr>
              <a:spLocks noChangeShapeType="1"/>
            </p:cNvSpPr>
            <p:nvPr/>
          </p:nvSpPr>
          <p:spPr bwMode="auto">
            <a:xfrm>
              <a:off x="2168" y="968"/>
              <a:ext cx="0" cy="29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36" name="Line 5"/>
            <p:cNvSpPr>
              <a:spLocks noChangeShapeType="1"/>
            </p:cNvSpPr>
            <p:nvPr/>
          </p:nvSpPr>
          <p:spPr bwMode="auto">
            <a:xfrm>
              <a:off x="680" y="2456"/>
              <a:ext cx="29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37" name="Line 6"/>
            <p:cNvSpPr>
              <a:spLocks noChangeShapeType="1"/>
            </p:cNvSpPr>
            <p:nvPr/>
          </p:nvSpPr>
          <p:spPr bwMode="auto">
            <a:xfrm>
              <a:off x="728" y="226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38" name="Line 7"/>
            <p:cNvSpPr>
              <a:spLocks noChangeShapeType="1"/>
            </p:cNvSpPr>
            <p:nvPr/>
          </p:nvSpPr>
          <p:spPr bwMode="auto">
            <a:xfrm>
              <a:off x="728" y="207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39" name="Line 8"/>
            <p:cNvSpPr>
              <a:spLocks noChangeShapeType="1"/>
            </p:cNvSpPr>
            <p:nvPr/>
          </p:nvSpPr>
          <p:spPr bwMode="auto">
            <a:xfrm>
              <a:off x="728" y="188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40" name="Line 9"/>
            <p:cNvSpPr>
              <a:spLocks noChangeShapeType="1"/>
            </p:cNvSpPr>
            <p:nvPr/>
          </p:nvSpPr>
          <p:spPr bwMode="auto">
            <a:xfrm>
              <a:off x="728" y="168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41" name="Line 10"/>
            <p:cNvSpPr>
              <a:spLocks noChangeShapeType="1"/>
            </p:cNvSpPr>
            <p:nvPr/>
          </p:nvSpPr>
          <p:spPr bwMode="auto">
            <a:xfrm>
              <a:off x="728" y="149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42" name="Line 11"/>
            <p:cNvSpPr>
              <a:spLocks noChangeShapeType="1"/>
            </p:cNvSpPr>
            <p:nvPr/>
          </p:nvSpPr>
          <p:spPr bwMode="auto">
            <a:xfrm>
              <a:off x="728" y="130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43" name="Line 12"/>
            <p:cNvSpPr>
              <a:spLocks noChangeShapeType="1"/>
            </p:cNvSpPr>
            <p:nvPr/>
          </p:nvSpPr>
          <p:spPr bwMode="auto">
            <a:xfrm>
              <a:off x="728" y="111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44" name="Line 13"/>
            <p:cNvSpPr>
              <a:spLocks noChangeShapeType="1"/>
            </p:cNvSpPr>
            <p:nvPr/>
          </p:nvSpPr>
          <p:spPr bwMode="auto">
            <a:xfrm>
              <a:off x="728" y="264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45" name="Line 14"/>
            <p:cNvSpPr>
              <a:spLocks noChangeShapeType="1"/>
            </p:cNvSpPr>
            <p:nvPr/>
          </p:nvSpPr>
          <p:spPr bwMode="auto">
            <a:xfrm>
              <a:off x="728" y="284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46" name="Line 15"/>
            <p:cNvSpPr>
              <a:spLocks noChangeShapeType="1"/>
            </p:cNvSpPr>
            <p:nvPr/>
          </p:nvSpPr>
          <p:spPr bwMode="auto">
            <a:xfrm>
              <a:off x="728" y="303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47" name="Line 16"/>
            <p:cNvSpPr>
              <a:spLocks noChangeShapeType="1"/>
            </p:cNvSpPr>
            <p:nvPr/>
          </p:nvSpPr>
          <p:spPr bwMode="auto">
            <a:xfrm>
              <a:off x="728" y="322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48" name="Line 17"/>
            <p:cNvSpPr>
              <a:spLocks noChangeShapeType="1"/>
            </p:cNvSpPr>
            <p:nvPr/>
          </p:nvSpPr>
          <p:spPr bwMode="auto">
            <a:xfrm>
              <a:off x="728" y="341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49" name="Line 18"/>
            <p:cNvSpPr>
              <a:spLocks noChangeShapeType="1"/>
            </p:cNvSpPr>
            <p:nvPr/>
          </p:nvSpPr>
          <p:spPr bwMode="auto">
            <a:xfrm>
              <a:off x="728" y="360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50" name="Line 19"/>
            <p:cNvSpPr>
              <a:spLocks noChangeShapeType="1"/>
            </p:cNvSpPr>
            <p:nvPr/>
          </p:nvSpPr>
          <p:spPr bwMode="auto">
            <a:xfrm>
              <a:off x="728" y="380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51" name="Line 20"/>
            <p:cNvSpPr>
              <a:spLocks noChangeShapeType="1"/>
            </p:cNvSpPr>
            <p:nvPr/>
          </p:nvSpPr>
          <p:spPr bwMode="auto">
            <a:xfrm>
              <a:off x="1976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52" name="Line 21"/>
            <p:cNvSpPr>
              <a:spLocks noChangeShapeType="1"/>
            </p:cNvSpPr>
            <p:nvPr/>
          </p:nvSpPr>
          <p:spPr bwMode="auto">
            <a:xfrm>
              <a:off x="1784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53" name="Line 22"/>
            <p:cNvSpPr>
              <a:spLocks noChangeShapeType="1"/>
            </p:cNvSpPr>
            <p:nvPr/>
          </p:nvSpPr>
          <p:spPr bwMode="auto">
            <a:xfrm>
              <a:off x="1592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54" name="Line 23"/>
            <p:cNvSpPr>
              <a:spLocks noChangeShapeType="1"/>
            </p:cNvSpPr>
            <p:nvPr/>
          </p:nvSpPr>
          <p:spPr bwMode="auto">
            <a:xfrm>
              <a:off x="1400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55" name="Line 24"/>
            <p:cNvSpPr>
              <a:spLocks noChangeShapeType="1"/>
            </p:cNvSpPr>
            <p:nvPr/>
          </p:nvSpPr>
          <p:spPr bwMode="auto">
            <a:xfrm>
              <a:off x="1208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56" name="Line 25"/>
            <p:cNvSpPr>
              <a:spLocks noChangeShapeType="1"/>
            </p:cNvSpPr>
            <p:nvPr/>
          </p:nvSpPr>
          <p:spPr bwMode="auto">
            <a:xfrm>
              <a:off x="1016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57" name="Line 26"/>
            <p:cNvSpPr>
              <a:spLocks noChangeShapeType="1"/>
            </p:cNvSpPr>
            <p:nvPr/>
          </p:nvSpPr>
          <p:spPr bwMode="auto">
            <a:xfrm>
              <a:off x="824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58" name="Line 27"/>
            <p:cNvSpPr>
              <a:spLocks noChangeShapeType="1"/>
            </p:cNvSpPr>
            <p:nvPr/>
          </p:nvSpPr>
          <p:spPr bwMode="auto">
            <a:xfrm>
              <a:off x="2360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59" name="Line 28"/>
            <p:cNvSpPr>
              <a:spLocks noChangeShapeType="1"/>
            </p:cNvSpPr>
            <p:nvPr/>
          </p:nvSpPr>
          <p:spPr bwMode="auto">
            <a:xfrm>
              <a:off x="2552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60" name="Line 29"/>
            <p:cNvSpPr>
              <a:spLocks noChangeShapeType="1"/>
            </p:cNvSpPr>
            <p:nvPr/>
          </p:nvSpPr>
          <p:spPr bwMode="auto">
            <a:xfrm>
              <a:off x="2744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61" name="Line 30"/>
            <p:cNvSpPr>
              <a:spLocks noChangeShapeType="1"/>
            </p:cNvSpPr>
            <p:nvPr/>
          </p:nvSpPr>
          <p:spPr bwMode="auto">
            <a:xfrm>
              <a:off x="2936" y="1016"/>
              <a:ext cx="0" cy="2928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62" name="Line 31"/>
            <p:cNvSpPr>
              <a:spLocks noChangeShapeType="1"/>
            </p:cNvSpPr>
            <p:nvPr/>
          </p:nvSpPr>
          <p:spPr bwMode="auto">
            <a:xfrm>
              <a:off x="3128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63" name="Line 32"/>
            <p:cNvSpPr>
              <a:spLocks noChangeShapeType="1"/>
            </p:cNvSpPr>
            <p:nvPr/>
          </p:nvSpPr>
          <p:spPr bwMode="auto">
            <a:xfrm>
              <a:off x="3320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64" name="Line 33"/>
            <p:cNvSpPr>
              <a:spLocks noChangeShapeType="1"/>
            </p:cNvSpPr>
            <p:nvPr/>
          </p:nvSpPr>
          <p:spPr bwMode="auto">
            <a:xfrm>
              <a:off x="3512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65" name="Text Box 34"/>
            <p:cNvSpPr txBox="1">
              <a:spLocks noChangeArrowheads="1"/>
            </p:cNvSpPr>
            <p:nvPr/>
          </p:nvSpPr>
          <p:spPr bwMode="auto">
            <a:xfrm>
              <a:off x="3646" y="233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30766" name="Text Box 35"/>
            <p:cNvSpPr txBox="1">
              <a:spLocks noChangeArrowheads="1"/>
            </p:cNvSpPr>
            <p:nvPr/>
          </p:nvSpPr>
          <p:spPr bwMode="auto">
            <a:xfrm>
              <a:off x="1976" y="77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rgbClr val="000000"/>
                  </a:solidFill>
                </a:rPr>
                <a:t>y</a:t>
              </a:r>
            </a:p>
          </p:txBody>
        </p:sp>
      </p:grpSp>
      <p:grpSp>
        <p:nvGrpSpPr>
          <p:cNvPr id="30723" name="Group 47"/>
          <p:cNvGrpSpPr>
            <a:grpSpLocks/>
          </p:cNvGrpSpPr>
          <p:nvPr/>
        </p:nvGrpSpPr>
        <p:grpSpPr bwMode="auto">
          <a:xfrm>
            <a:off x="2151063" y="2009775"/>
            <a:ext cx="3471862" cy="2286000"/>
            <a:chOff x="1355" y="1266"/>
            <a:chExt cx="2187" cy="1440"/>
          </a:xfrm>
        </p:grpSpPr>
        <p:grpSp>
          <p:nvGrpSpPr>
            <p:cNvPr id="30728" name="Group 46"/>
            <p:cNvGrpSpPr>
              <a:grpSpLocks/>
            </p:cNvGrpSpPr>
            <p:nvPr/>
          </p:nvGrpSpPr>
          <p:grpSpPr bwMode="auto">
            <a:xfrm>
              <a:off x="1382" y="1279"/>
              <a:ext cx="1584" cy="1194"/>
              <a:chOff x="1382" y="1279"/>
              <a:chExt cx="1584" cy="1194"/>
            </a:xfrm>
          </p:grpSpPr>
          <p:sp>
            <p:nvSpPr>
              <p:cNvPr id="30732" name="Oval 38"/>
              <p:cNvSpPr>
                <a:spLocks noChangeArrowheads="1"/>
              </p:cNvSpPr>
              <p:nvPr/>
            </p:nvSpPr>
            <p:spPr bwMode="auto">
              <a:xfrm>
                <a:off x="2918" y="127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33" name="Oval 39"/>
              <p:cNvSpPr>
                <a:spLocks noChangeArrowheads="1"/>
              </p:cNvSpPr>
              <p:nvPr/>
            </p:nvSpPr>
            <p:spPr bwMode="auto">
              <a:xfrm>
                <a:off x="2145" y="184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34" name="Oval 40"/>
              <p:cNvSpPr>
                <a:spLocks noChangeArrowheads="1"/>
              </p:cNvSpPr>
              <p:nvPr/>
            </p:nvSpPr>
            <p:spPr bwMode="auto">
              <a:xfrm>
                <a:off x="1382" y="242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0729" name="Text Box 41"/>
            <p:cNvSpPr txBox="1">
              <a:spLocks noChangeArrowheads="1"/>
            </p:cNvSpPr>
            <p:nvPr/>
          </p:nvSpPr>
          <p:spPr bwMode="auto">
            <a:xfrm>
              <a:off x="2962" y="1266"/>
              <a:ext cx="5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(4, 6)</a:t>
              </a:r>
            </a:p>
          </p:txBody>
        </p:sp>
        <p:sp>
          <p:nvSpPr>
            <p:cNvPr id="30730" name="Text Box 42"/>
            <p:cNvSpPr txBox="1">
              <a:spLocks noChangeArrowheads="1"/>
            </p:cNvSpPr>
            <p:nvPr/>
          </p:nvSpPr>
          <p:spPr bwMode="auto">
            <a:xfrm>
              <a:off x="1612" y="1586"/>
              <a:ext cx="5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(0, 3)</a:t>
              </a:r>
            </a:p>
          </p:txBody>
        </p:sp>
        <p:sp>
          <p:nvSpPr>
            <p:cNvPr id="30731" name="Text Box 43"/>
            <p:cNvSpPr txBox="1">
              <a:spLocks noChangeArrowheads="1"/>
            </p:cNvSpPr>
            <p:nvPr/>
          </p:nvSpPr>
          <p:spPr bwMode="auto">
            <a:xfrm>
              <a:off x="1355" y="2418"/>
              <a:ext cx="6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(-4, 0)</a:t>
              </a:r>
            </a:p>
          </p:txBody>
        </p:sp>
      </p:grpSp>
      <p:sp>
        <p:nvSpPr>
          <p:cNvPr id="30724" name="Line 45"/>
          <p:cNvSpPr>
            <a:spLocks noChangeShapeType="1"/>
          </p:cNvSpPr>
          <p:nvPr/>
        </p:nvSpPr>
        <p:spPr bwMode="auto">
          <a:xfrm flipH="1">
            <a:off x="1411288" y="1722438"/>
            <a:ext cx="3719512" cy="2774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-304800" y="166688"/>
            <a:ext cx="83470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en-US" i="1">
                <a:solidFill>
                  <a:srgbClr val="FF0000"/>
                </a:solidFill>
              </a:rPr>
              <a:t>What is the   </a:t>
            </a:r>
            <a:r>
              <a:rPr lang="en-US" b="1" i="1">
                <a:solidFill>
                  <a:srgbClr val="FF0000"/>
                </a:solidFill>
              </a:rPr>
              <a:t>y</a:t>
            </a:r>
            <a:r>
              <a:rPr lang="en-US" i="1">
                <a:solidFill>
                  <a:srgbClr val="FF0000"/>
                </a:solidFill>
              </a:rPr>
              <a:t>-intercept of this graph?</a:t>
            </a:r>
            <a:r>
              <a:rPr lang="en-US" i="1">
                <a:solidFill>
                  <a:srgbClr val="000000"/>
                </a:solidFill>
              </a:rPr>
              <a:t> </a:t>
            </a:r>
          </a:p>
          <a:p>
            <a:pPr lvl="1"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Answer: the point (0,3)</a:t>
            </a:r>
          </a:p>
          <a:p>
            <a:pPr lvl="1">
              <a:buFontTx/>
              <a:buChar char="•"/>
            </a:pPr>
            <a:endParaRPr lang="en-US">
              <a:solidFill>
                <a:srgbClr val="333399"/>
              </a:solidFill>
            </a:endParaRPr>
          </a:p>
          <a:p>
            <a:pPr lvl="1">
              <a:buFontTx/>
              <a:buChar char="•"/>
            </a:pPr>
            <a:endParaRPr lang="en-US">
              <a:solidFill>
                <a:srgbClr val="333399"/>
              </a:solidFill>
            </a:endParaRPr>
          </a:p>
          <a:p>
            <a:pPr lvl="1">
              <a:buFontTx/>
              <a:buChar char="•"/>
            </a:pPr>
            <a:endParaRPr lang="en-US">
              <a:solidFill>
                <a:srgbClr val="333399"/>
              </a:solidFill>
            </a:endParaRPr>
          </a:p>
          <a:p>
            <a:pPr lvl="1"/>
            <a:endParaRPr lang="en-US">
              <a:solidFill>
                <a:srgbClr val="333399"/>
              </a:solidFill>
            </a:endParaRPr>
          </a:p>
          <a:p>
            <a:pPr lvl="1">
              <a:buFontTx/>
              <a:buChar char="•"/>
            </a:pPr>
            <a:endParaRPr lang="en-US" i="1">
              <a:solidFill>
                <a:srgbClr val="FF0000"/>
              </a:solidFill>
            </a:endParaRPr>
          </a:p>
          <a:p>
            <a:pPr lvl="1">
              <a:buFontTx/>
              <a:buChar char="•"/>
            </a:pPr>
            <a:endParaRPr lang="en-US" i="1">
              <a:solidFill>
                <a:srgbClr val="FF0000"/>
              </a:solidFill>
            </a:endParaRPr>
          </a:p>
          <a:p>
            <a:pPr lvl="1">
              <a:buFontTx/>
              <a:buChar char="•"/>
            </a:pPr>
            <a:endParaRPr lang="en-US" i="1">
              <a:solidFill>
                <a:srgbClr val="FF0000"/>
              </a:solidFill>
            </a:endParaRPr>
          </a:p>
          <a:p>
            <a:pPr lvl="1">
              <a:buFontTx/>
              <a:buChar char="•"/>
            </a:pPr>
            <a:endParaRPr lang="en-US" i="1">
              <a:solidFill>
                <a:srgbClr val="FF0000"/>
              </a:solidFill>
            </a:endParaRPr>
          </a:p>
          <a:p>
            <a:pPr lvl="1">
              <a:buFontTx/>
              <a:buChar char="•"/>
            </a:pPr>
            <a:endParaRPr lang="en-US" i="1">
              <a:solidFill>
                <a:srgbClr val="FF0000"/>
              </a:solidFill>
            </a:endParaRPr>
          </a:p>
          <a:p>
            <a:pPr lvl="1">
              <a:buFontTx/>
              <a:buChar char="•"/>
            </a:pPr>
            <a:endParaRPr lang="en-US" i="1">
              <a:solidFill>
                <a:srgbClr val="FF0000"/>
              </a:solidFill>
            </a:endParaRPr>
          </a:p>
          <a:p>
            <a:pPr lvl="1"/>
            <a:endParaRPr lang="en-US" i="1">
              <a:solidFill>
                <a:srgbClr val="FF0000"/>
              </a:solidFill>
            </a:endParaRPr>
          </a:p>
          <a:p>
            <a:pPr lvl="1"/>
            <a:r>
              <a:rPr lang="en-US" i="1">
                <a:solidFill>
                  <a:srgbClr val="FF0000"/>
                </a:solidFill>
              </a:rPr>
              <a:t>What is the </a:t>
            </a:r>
            <a:r>
              <a:rPr lang="en-US" b="1" i="1">
                <a:solidFill>
                  <a:srgbClr val="FF0000"/>
                </a:solidFill>
              </a:rPr>
              <a:t>x</a:t>
            </a:r>
            <a:r>
              <a:rPr lang="en-US" i="1">
                <a:solidFill>
                  <a:srgbClr val="FF0000"/>
                </a:solidFill>
              </a:rPr>
              <a:t>-intercept?</a:t>
            </a:r>
          </a:p>
          <a:p>
            <a:pPr lvl="1"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 Answer: the point (-4, 0)</a:t>
            </a:r>
          </a:p>
        </p:txBody>
      </p: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 rot="16200000" flipH="1">
            <a:off x="1549400" y="1076325"/>
            <a:ext cx="1897063" cy="1789113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rot="5400000" flipH="1" flipV="1">
            <a:off x="1518444" y="4242594"/>
            <a:ext cx="1033462" cy="3937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4191000" y="4168775"/>
            <a:ext cx="4572000" cy="1200329"/>
          </a:xfrm>
          <a:prstGeom prst="rect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0" indent="0">
              <a:spcBef>
                <a:spcPct val="50000"/>
              </a:spcBef>
            </a:pPr>
            <a:r>
              <a:rPr lang="en-US" altLang="en-US" b="1" dirty="0">
                <a:latin typeface="Arial" charset="0"/>
                <a:ea typeface="ＭＳ Ｐゴシック" pitchFamily="34" charset="-128"/>
                <a:cs typeface="Arial" charset="0"/>
              </a:rPr>
              <a:t>Notice that for the </a:t>
            </a:r>
            <a:r>
              <a:rPr lang="en-US" altLang="en-US" b="1" i="1" dirty="0">
                <a:latin typeface="Arial" charset="0"/>
                <a:ea typeface="ＭＳ Ｐゴシック" pitchFamily="34" charset="-128"/>
                <a:cs typeface="Arial" charset="0"/>
              </a:rPr>
              <a:t>x</a:t>
            </a:r>
            <a:r>
              <a:rPr lang="en-US" altLang="en-US" b="1" dirty="0">
                <a:latin typeface="Arial" charset="0"/>
                <a:ea typeface="ＭＳ Ｐゴシック" pitchFamily="34" charset="-128"/>
                <a:cs typeface="Arial" charset="0"/>
              </a:rPr>
              <a:t>-intercept, the </a:t>
            </a:r>
            <a:r>
              <a:rPr lang="en-US" altLang="en-US" b="1" i="1" dirty="0">
                <a:latin typeface="Arial" charset="0"/>
                <a:ea typeface="ＭＳ Ｐゴシック" pitchFamily="34" charset="-128"/>
                <a:cs typeface="Arial" charset="0"/>
              </a:rPr>
              <a:t>y</a:t>
            </a:r>
            <a:r>
              <a:rPr lang="en-US" altLang="en-US" b="1" dirty="0">
                <a:latin typeface="Arial" charset="0"/>
                <a:ea typeface="ＭＳ Ｐゴシック" pitchFamily="34" charset="-128"/>
                <a:cs typeface="Arial" charset="0"/>
              </a:rPr>
              <a:t>-value is 0 and for the         </a:t>
            </a:r>
            <a:r>
              <a:rPr lang="en-US" altLang="en-US" b="1" i="1" dirty="0">
                <a:latin typeface="Arial" charset="0"/>
                <a:ea typeface="ＭＳ Ｐゴシック" pitchFamily="34" charset="-128"/>
                <a:cs typeface="Arial" charset="0"/>
              </a:rPr>
              <a:t>y</a:t>
            </a:r>
            <a:r>
              <a:rPr lang="en-US" altLang="en-US" b="1" dirty="0">
                <a:latin typeface="Arial" charset="0"/>
                <a:ea typeface="ＭＳ Ｐゴシック" pitchFamily="34" charset="-128"/>
                <a:cs typeface="Arial" charset="0"/>
              </a:rPr>
              <a:t>-intercept, the </a:t>
            </a:r>
            <a:r>
              <a:rPr lang="en-US" altLang="en-US" b="1" i="1" dirty="0">
                <a:latin typeface="Arial" charset="0"/>
                <a:ea typeface="ＭＳ Ｐゴシック" pitchFamily="34" charset="-128"/>
                <a:cs typeface="Arial" charset="0"/>
              </a:rPr>
              <a:t>x</a:t>
            </a:r>
            <a:r>
              <a:rPr lang="en-US" altLang="en-US" b="1" dirty="0">
                <a:latin typeface="Arial" charset="0"/>
                <a:ea typeface="ＭＳ Ｐゴシック" pitchFamily="34" charset="-128"/>
                <a:cs typeface="Arial" charset="0"/>
              </a:rPr>
              <a:t>-value is 0.</a:t>
            </a:r>
          </a:p>
        </p:txBody>
      </p:sp>
    </p:spTree>
    <p:extLst>
      <p:ext uri="{BB962C8B-B14F-4D97-AF65-F5344CB8AC3E}">
        <p14:creationId xmlns:p14="http://schemas.microsoft.com/office/powerpoint/2010/main" val="12759928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371600"/>
            <a:ext cx="33337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685800" y="977337"/>
            <a:ext cx="8001000" cy="4419600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Identify the </a:t>
            </a:r>
            <a:r>
              <a:rPr lang="en-US" altLang="en-US" i="1" dirty="0">
                <a:latin typeface="Arial" charset="0"/>
                <a:cs typeface="Arial" charset="0"/>
              </a:rPr>
              <a:t>x</a:t>
            </a:r>
            <a:r>
              <a:rPr lang="en-US" altLang="en-US" dirty="0">
                <a:latin typeface="Arial" charset="0"/>
                <a:cs typeface="Arial" charset="0"/>
              </a:rPr>
              <a:t>- and </a:t>
            </a:r>
            <a:r>
              <a:rPr lang="en-US" altLang="en-US" i="1" dirty="0">
                <a:latin typeface="Arial" charset="0"/>
                <a:cs typeface="Arial" charset="0"/>
              </a:rPr>
              <a:t>y</a:t>
            </a:r>
            <a:r>
              <a:rPr lang="en-US" altLang="en-US" dirty="0">
                <a:latin typeface="Arial" charset="0"/>
                <a:cs typeface="Arial" charset="0"/>
              </a:rPr>
              <a:t>-intercepts: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739" y="1371600"/>
            <a:ext cx="33337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695325" y="4734737"/>
            <a:ext cx="3810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-intercepts:  (-1, 0), (3, 0)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-intercept: (0, -3)</a:t>
            </a:r>
            <a:endParaRPr lang="en-US" altLang="en-US" i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5030164" y="4725464"/>
            <a:ext cx="381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-intercept:  (2, 0)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There is no y-intercept.</a:t>
            </a:r>
          </a:p>
        </p:txBody>
      </p:sp>
    </p:spTree>
    <p:extLst>
      <p:ext uri="{BB962C8B-B14F-4D97-AF65-F5344CB8AC3E}">
        <p14:creationId xmlns:p14="http://schemas.microsoft.com/office/powerpoint/2010/main" val="147298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5425" y="-304800"/>
            <a:ext cx="8628063" cy="1143001"/>
          </a:xfrm>
        </p:spPr>
        <p:txBody>
          <a:bodyPr/>
          <a:lstStyle/>
          <a:p>
            <a:r>
              <a:rPr lang="en-US" sz="3200" u="sng" dirty="0"/>
              <a:t>Finding x- and y-intercepts from an equation</a:t>
            </a:r>
            <a:r>
              <a:rPr lang="en-US" sz="32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13" y="533400"/>
            <a:ext cx="8229600" cy="4525963"/>
          </a:xfrm>
        </p:spPr>
        <p:txBody>
          <a:bodyPr/>
          <a:lstStyle/>
          <a:p>
            <a:r>
              <a:rPr lang="en-US" dirty="0"/>
              <a:t>To find the </a:t>
            </a:r>
            <a:r>
              <a:rPr lang="en-US" dirty="0">
                <a:solidFill>
                  <a:srgbClr val="FF0000"/>
                </a:solidFill>
              </a:rPr>
              <a:t>x-intercept</a:t>
            </a:r>
            <a:r>
              <a:rPr lang="en-US" dirty="0"/>
              <a:t>, plug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in for </a:t>
            </a:r>
            <a:r>
              <a:rPr lang="en-US" b="1" dirty="0">
                <a:solidFill>
                  <a:srgbClr val="3333FF"/>
                </a:solidFill>
              </a:rPr>
              <a:t>y</a:t>
            </a:r>
            <a:r>
              <a:rPr lang="en-US" dirty="0"/>
              <a:t> in the equation, then solve for x.</a:t>
            </a:r>
          </a:p>
          <a:p>
            <a:r>
              <a:rPr lang="en-US" dirty="0"/>
              <a:t>To find the </a:t>
            </a:r>
            <a:r>
              <a:rPr lang="en-US" dirty="0">
                <a:solidFill>
                  <a:srgbClr val="3333FF"/>
                </a:solidFill>
              </a:rPr>
              <a:t>y-intercept</a:t>
            </a:r>
            <a:r>
              <a:rPr lang="en-US" dirty="0"/>
              <a:t>, plug </a:t>
            </a:r>
            <a:r>
              <a:rPr lang="en-US" dirty="0">
                <a:solidFill>
                  <a:srgbClr val="3333FF"/>
                </a:solidFill>
              </a:rPr>
              <a:t>0</a:t>
            </a:r>
            <a:r>
              <a:rPr lang="en-US" dirty="0"/>
              <a:t> in for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. then solve for y.</a:t>
            </a:r>
          </a:p>
          <a:p>
            <a:endParaRPr lang="en-US" sz="1200" dirty="0"/>
          </a:p>
          <a:p>
            <a:pPr>
              <a:buFontTx/>
              <a:buNone/>
            </a:pPr>
            <a:r>
              <a:rPr lang="en-US" u="sng" dirty="0"/>
              <a:t>Example</a:t>
            </a:r>
            <a:r>
              <a:rPr lang="en-US" dirty="0"/>
              <a:t>:  For the equation </a:t>
            </a:r>
            <a:r>
              <a:rPr lang="en-US" b="1" dirty="0"/>
              <a:t>2x – 3y = 6</a:t>
            </a:r>
            <a:r>
              <a:rPr lang="en-US" dirty="0"/>
              <a:t>,</a:t>
            </a:r>
          </a:p>
          <a:p>
            <a:pPr>
              <a:buFontTx/>
              <a:buNone/>
            </a:pPr>
            <a:r>
              <a:rPr lang="en-US" sz="2800" dirty="0"/>
              <a:t>To find the x-intercept, substitute 0 in place of y:  </a:t>
            </a:r>
          </a:p>
          <a:p>
            <a:pPr>
              <a:buFontTx/>
              <a:buNone/>
            </a:pPr>
            <a:r>
              <a:rPr lang="en-US" sz="2800" dirty="0"/>
              <a:t>      2x - 3∙</a:t>
            </a:r>
            <a:r>
              <a:rPr lang="en-US" sz="2800" dirty="0">
                <a:solidFill>
                  <a:srgbClr val="FF0000"/>
                </a:solidFill>
              </a:rPr>
              <a:t>0 </a:t>
            </a:r>
            <a:r>
              <a:rPr lang="en-US" sz="2800" dirty="0"/>
              <a:t>= 6  →   2x – 0 = 6 → 2x = 6 → x = 3</a:t>
            </a:r>
          </a:p>
          <a:p>
            <a:pPr>
              <a:buFontTx/>
              <a:buNone/>
            </a:pPr>
            <a:r>
              <a:rPr lang="en-US" sz="2800" b="1" i="1" dirty="0"/>
              <a:t>So the x-intercept is the ordered pair </a:t>
            </a:r>
            <a:r>
              <a:rPr lang="en-US" sz="2800" b="1" i="1" dirty="0">
                <a:solidFill>
                  <a:srgbClr val="FF0000"/>
                </a:solidFill>
              </a:rPr>
              <a:t>(3, 0)</a:t>
            </a:r>
            <a:r>
              <a:rPr lang="en-US" sz="2800" b="1" i="1" dirty="0"/>
              <a:t>.</a:t>
            </a:r>
          </a:p>
          <a:p>
            <a:pPr>
              <a:buFontTx/>
              <a:buNone/>
            </a:pPr>
            <a:r>
              <a:rPr lang="en-US" sz="2800" dirty="0"/>
              <a:t>To find the y-intercept, substitute 0 in place of x:</a:t>
            </a:r>
          </a:p>
          <a:p>
            <a:pPr>
              <a:buFontTx/>
              <a:buNone/>
            </a:pPr>
            <a:r>
              <a:rPr lang="en-US" sz="2800" dirty="0"/>
              <a:t>     2∙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 – 3y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= 6  →   0 – 3y = 6 → -3y = 6 → y = -2</a:t>
            </a:r>
          </a:p>
          <a:p>
            <a:pPr>
              <a:buFontTx/>
              <a:buNone/>
            </a:pPr>
            <a:r>
              <a:rPr lang="en-US" sz="2800" b="1" i="1" dirty="0"/>
              <a:t>So the y-intercept is the ordered pair </a:t>
            </a:r>
            <a:r>
              <a:rPr lang="en-US" sz="2800" b="1" i="1" dirty="0">
                <a:solidFill>
                  <a:srgbClr val="3333FF"/>
                </a:solidFill>
              </a:rPr>
              <a:t>(0, -2)</a:t>
            </a:r>
            <a:r>
              <a:rPr lang="en-US" sz="2800" b="1" i="1" dirty="0"/>
              <a:t>.</a:t>
            </a:r>
          </a:p>
          <a:p>
            <a:pPr>
              <a:buFontTx/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2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179388"/>
            <a:ext cx="7627937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36600" y="4013200"/>
            <a:ext cx="7648575" cy="8302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When the problem asks you to graph x- and y-intercepts,</a:t>
            </a:r>
          </a:p>
          <a:p>
            <a:pPr eaLnBrk="1" hangingPunct="1"/>
            <a:r>
              <a:rPr lang="en-US" b="1">
                <a:solidFill>
                  <a:srgbClr val="FF0000"/>
                </a:solidFill>
              </a:rPr>
              <a:t> you MUST graph these two points.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95325" y="5657850"/>
            <a:ext cx="81930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317FCD"/>
                </a:solidFill>
              </a:rPr>
              <a:t>For example, in this problem, you would have to graph </a:t>
            </a:r>
          </a:p>
          <a:p>
            <a:pPr eaLnBrk="1" hangingPunct="1"/>
            <a:r>
              <a:rPr lang="en-US" b="1">
                <a:solidFill>
                  <a:srgbClr val="317FCD"/>
                </a:solidFill>
              </a:rPr>
              <a:t>(0, 1) and (-4, 0). If you used (0, 1) and (4, 2), you’d get the </a:t>
            </a:r>
          </a:p>
          <a:p>
            <a:pPr eaLnBrk="1" hangingPunct="1"/>
            <a:r>
              <a:rPr lang="en-US" b="1">
                <a:solidFill>
                  <a:srgbClr val="317FCD"/>
                </a:solidFill>
              </a:rPr>
              <a:t>same line, but the computer would mark your answer wrong.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871538"/>
            <a:ext cx="24765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3263" y="942201"/>
            <a:ext cx="1854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Graph the linear equation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1219200"/>
            <a:ext cx="1676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4615" y="1407289"/>
            <a:ext cx="1676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49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598488" y="1422400"/>
            <a:ext cx="7772400" cy="5176838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Graph 2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= </a:t>
            </a:r>
            <a:r>
              <a:rPr lang="en-US" sz="2800" i="1" dirty="0">
                <a:latin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</a:rPr>
              <a:t> by plotting intercepts.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To find the </a:t>
            </a:r>
            <a:r>
              <a:rPr lang="en-US" sz="2800" i="1" dirty="0">
                <a:latin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</a:rPr>
              <a:t>-intercept, let 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= 0.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           2(0) = </a:t>
            </a:r>
            <a:r>
              <a:rPr lang="en-US" sz="2800" i="1" dirty="0">
                <a:latin typeface="Times New Roman" pitchFamily="18" charset="0"/>
              </a:rPr>
              <a:t>y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                0 = </a:t>
            </a:r>
            <a:r>
              <a:rPr lang="en-US" sz="2800" i="1" dirty="0">
                <a:latin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</a:rPr>
              <a:t>, so the </a:t>
            </a:r>
            <a:r>
              <a:rPr lang="en-US" sz="2800" i="1" dirty="0">
                <a:latin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</a:rPr>
              <a:t>-intercept is (0,0).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To find the 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-intercept, let </a:t>
            </a:r>
            <a:r>
              <a:rPr lang="en-US" sz="2800" i="1" dirty="0">
                <a:latin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</a:rPr>
              <a:t> = 0.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              2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= 0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sz="2800" i="1" dirty="0">
                <a:latin typeface="Times New Roman" pitchFamily="18" charset="0"/>
              </a:rPr>
              <a:t>                x</a:t>
            </a:r>
            <a:r>
              <a:rPr lang="en-US" sz="2800" dirty="0">
                <a:latin typeface="Times New Roman" pitchFamily="18" charset="0"/>
              </a:rPr>
              <a:t> = 0, so the 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-intercept is (0,0).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Oops!  It’s the same point.  What do we do?</a:t>
            </a:r>
          </a:p>
        </p:txBody>
      </p:sp>
      <p:grpSp>
        <p:nvGrpSpPr>
          <p:cNvPr id="17411" name="Group 5"/>
          <p:cNvGrpSpPr>
            <a:grpSpLocks/>
          </p:cNvGrpSpPr>
          <p:nvPr/>
        </p:nvGrpSpPr>
        <p:grpSpPr bwMode="auto">
          <a:xfrm>
            <a:off x="468313" y="407988"/>
            <a:ext cx="1890712" cy="762000"/>
            <a:chOff x="192" y="240"/>
            <a:chExt cx="1191" cy="480"/>
          </a:xfrm>
        </p:grpSpPr>
        <p:sp>
          <p:nvSpPr>
            <p:cNvPr id="17412" name="Rectangle 6"/>
            <p:cNvSpPr>
              <a:spLocks noChangeArrowheads="1"/>
            </p:cNvSpPr>
            <p:nvPr/>
          </p:nvSpPr>
          <p:spPr bwMode="auto">
            <a:xfrm>
              <a:off x="192" y="240"/>
              <a:ext cx="1191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13" name="Text Box 7"/>
            <p:cNvSpPr txBox="1">
              <a:spLocks noChangeArrowheads="1"/>
            </p:cNvSpPr>
            <p:nvPr/>
          </p:nvSpPr>
          <p:spPr bwMode="auto">
            <a:xfrm>
              <a:off x="240" y="288"/>
              <a:ext cx="110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9714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ＭＳ Ｐゴシック" pitchFamily="34" charset="-128"/>
                <a:cs typeface="Arial" charset="0"/>
              </a:rPr>
              <a:t>Helpful Hint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>
                <a:latin typeface="Arial" charset="0"/>
                <a:ea typeface="ＭＳ Ｐゴシック" pitchFamily="34" charset="-128"/>
                <a:cs typeface="Arial" charset="0"/>
              </a:rPr>
              <a:t>Notice that any time (0, 0) is a point of a graph, then it is an </a:t>
            </a:r>
            <a:r>
              <a:rPr lang="en-US" altLang="en-US" i="1">
                <a:latin typeface="Arial" charset="0"/>
                <a:ea typeface="ＭＳ Ｐゴシック" pitchFamily="34" charset="-128"/>
                <a:cs typeface="Arial" charset="0"/>
              </a:rPr>
              <a:t>x</a:t>
            </a:r>
            <a:r>
              <a:rPr lang="en-US" altLang="en-US">
                <a:latin typeface="Arial" charset="0"/>
                <a:ea typeface="ＭＳ Ｐゴシック" pitchFamily="34" charset="-128"/>
                <a:cs typeface="Arial" charset="0"/>
              </a:rPr>
              <a:t>-intercept and a </a:t>
            </a:r>
            <a:r>
              <a:rPr lang="en-US" altLang="en-US" i="1">
                <a:latin typeface="Arial" charset="0"/>
                <a:ea typeface="ＭＳ Ｐゴシック" pitchFamily="34" charset="-128"/>
                <a:cs typeface="Arial" charset="0"/>
              </a:rPr>
              <a:t>y</a:t>
            </a:r>
            <a:r>
              <a:rPr lang="en-US" altLang="en-US">
                <a:latin typeface="Arial" charset="0"/>
                <a:ea typeface="ＭＳ Ｐゴシック" pitchFamily="34" charset="-128"/>
                <a:cs typeface="Arial" charset="0"/>
              </a:rPr>
              <a:t>-intercept.  Why?  It is the </a:t>
            </a:r>
            <a:r>
              <a:rPr lang="en-US" altLang="en-US" i="1">
                <a:latin typeface="Arial" charset="0"/>
                <a:ea typeface="ＭＳ Ｐゴシック" pitchFamily="34" charset="-128"/>
                <a:cs typeface="Arial" charset="0"/>
              </a:rPr>
              <a:t>only</a:t>
            </a:r>
            <a:r>
              <a:rPr lang="en-US" altLang="en-US">
                <a:latin typeface="Arial" charset="0"/>
                <a:ea typeface="ＭＳ Ｐゴシック" pitchFamily="34" charset="-128"/>
                <a:cs typeface="Arial" charset="0"/>
              </a:rPr>
              <a:t> point that lies on both axes.</a:t>
            </a:r>
          </a:p>
        </p:txBody>
      </p:sp>
    </p:spTree>
    <p:extLst>
      <p:ext uri="{BB962C8B-B14F-4D97-AF65-F5344CB8AC3E}">
        <p14:creationId xmlns:p14="http://schemas.microsoft.com/office/powerpoint/2010/main" val="393516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71513" y="1606550"/>
            <a:ext cx="7772400" cy="483552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Since we need at least 2 points to graph a line, we will have to find at least one more point.</a:t>
            </a:r>
          </a:p>
          <a:p>
            <a:pPr eaLnBrk="1" fontAlgn="auto" hangingPunct="1">
              <a:spcAft>
                <a:spcPts val="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sz="2800" dirty="0">
                <a:latin typeface="Times New Roman" pitchFamily="18" charset="0"/>
              </a:rPr>
              <a:t>Let 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= 3 </a:t>
            </a:r>
            <a:r>
              <a:rPr lang="en-US" sz="2400" i="1" dirty="0">
                <a:latin typeface="Times New Roman" pitchFamily="18" charset="0"/>
              </a:rPr>
              <a:t>(For this second point, you can pick any </a:t>
            </a:r>
          </a:p>
          <a:p>
            <a:pPr eaLnBrk="1" fontAlgn="auto" hangingPunct="1">
              <a:spcAft>
                <a:spcPts val="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sz="2400" i="1" dirty="0">
                <a:latin typeface="Times New Roman" pitchFamily="18" charset="0"/>
              </a:rPr>
              <a:t>                             value for x that you want.)</a:t>
            </a:r>
          </a:p>
          <a:p>
            <a:pPr eaLnBrk="1" fontAlgn="auto" hangingPunct="1">
              <a:spcAft>
                <a:spcPts val="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sz="2800" dirty="0">
                <a:latin typeface="Times New Roman" pitchFamily="18" charset="0"/>
              </a:rPr>
              <a:t>       2(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</a:rPr>
              <a:t>) = </a:t>
            </a:r>
            <a:r>
              <a:rPr lang="en-US" sz="2800" i="1" dirty="0">
                <a:latin typeface="Times New Roman" pitchFamily="18" charset="0"/>
              </a:rPr>
              <a:t>y</a:t>
            </a:r>
          </a:p>
          <a:p>
            <a:pPr eaLnBrk="1" fontAlgn="auto" hangingPunct="1">
              <a:spcAft>
                <a:spcPts val="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sz="2800" dirty="0">
                <a:latin typeface="Times New Roman" pitchFamily="18" charset="0"/>
              </a:rPr>
              <a:t>            6 = </a:t>
            </a:r>
            <a:r>
              <a:rPr lang="en-US" sz="2800" i="1" dirty="0">
                <a:latin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</a:rPr>
              <a:t>, so another point is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(3, 6).</a:t>
            </a:r>
          </a:p>
          <a:p>
            <a:pPr eaLnBrk="1" fontAlgn="auto" hangingPunct="1">
              <a:spcAft>
                <a:spcPts val="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endParaRPr lang="en-US" sz="1200" dirty="0">
              <a:latin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Times New Roman" pitchFamily="18" charset="0"/>
              </a:rPr>
              <a:t>To be safe, let’s also find a third point:</a:t>
            </a:r>
          </a:p>
          <a:p>
            <a:pPr eaLnBrk="1" fontAlgn="auto" hangingPunct="1">
              <a:spcAft>
                <a:spcPts val="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sz="2800" dirty="0">
                <a:latin typeface="Times New Roman" pitchFamily="18" charset="0"/>
              </a:rPr>
              <a:t>Let 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= 2</a:t>
            </a:r>
          </a:p>
          <a:p>
            <a:pPr eaLnBrk="1" fontAlgn="auto" hangingPunct="1">
              <a:spcAft>
                <a:spcPts val="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sz="2800" dirty="0">
                <a:latin typeface="Times New Roman" pitchFamily="18" charset="0"/>
              </a:rPr>
              <a:t>          2(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) = 4</a:t>
            </a:r>
          </a:p>
          <a:p>
            <a:pPr eaLnBrk="1" fontAlgn="auto" hangingPunct="1">
              <a:spcAft>
                <a:spcPts val="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sz="2800" dirty="0">
                <a:latin typeface="Times New Roman" pitchFamily="18" charset="0"/>
              </a:rPr>
              <a:t>            </a:t>
            </a:r>
            <a:r>
              <a:rPr lang="en-US" sz="2800" i="1" dirty="0">
                <a:latin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</a:rPr>
              <a:t> = 4, so another point is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(2, 4).</a:t>
            </a:r>
          </a:p>
        </p:txBody>
      </p:sp>
      <p:grpSp>
        <p:nvGrpSpPr>
          <p:cNvPr id="18435" name="Group 5"/>
          <p:cNvGrpSpPr>
            <a:grpSpLocks/>
          </p:cNvGrpSpPr>
          <p:nvPr/>
        </p:nvGrpSpPr>
        <p:grpSpPr bwMode="auto">
          <a:xfrm>
            <a:off x="304800" y="239713"/>
            <a:ext cx="3133725" cy="762000"/>
            <a:chOff x="278" y="343"/>
            <a:chExt cx="1974" cy="480"/>
          </a:xfrm>
        </p:grpSpPr>
        <p:sp>
          <p:nvSpPr>
            <p:cNvPr id="18436" name="Rectangle 6"/>
            <p:cNvSpPr>
              <a:spLocks noChangeArrowheads="1"/>
            </p:cNvSpPr>
            <p:nvPr/>
          </p:nvSpPr>
          <p:spPr bwMode="auto">
            <a:xfrm>
              <a:off x="278" y="343"/>
              <a:ext cx="197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37" name="Text Box 7"/>
            <p:cNvSpPr txBox="1">
              <a:spLocks noChangeArrowheads="1"/>
            </p:cNvSpPr>
            <p:nvPr/>
          </p:nvSpPr>
          <p:spPr bwMode="auto">
            <a:xfrm>
              <a:off x="326" y="391"/>
              <a:ext cx="18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 dirty="0">
                  <a:solidFill>
                    <a:srgbClr val="422100"/>
                  </a:solidFill>
                </a:rPr>
                <a:t>Example (cont.)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733800" y="433686"/>
            <a:ext cx="454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2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y</a:t>
            </a:r>
            <a:r>
              <a:rPr lang="en-US" dirty="0"/>
              <a:t> by plotting intercepts.</a:t>
            </a:r>
          </a:p>
        </p:txBody>
      </p:sp>
    </p:spTree>
    <p:extLst>
      <p:ext uri="{BB962C8B-B14F-4D97-AF65-F5344CB8AC3E}">
        <p14:creationId xmlns:p14="http://schemas.microsoft.com/office/powerpoint/2010/main" val="332851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arson_Presentation">
  <a:themeElements>
    <a:clrScheme name="Pearson_Presentation 2">
      <a:dk1>
        <a:srgbClr val="000000"/>
      </a:dk1>
      <a:lt1>
        <a:srgbClr val="FBF5EA"/>
      </a:lt1>
      <a:dk2>
        <a:srgbClr val="008B5D"/>
      </a:dk2>
      <a:lt2>
        <a:srgbClr val="FFFFFF"/>
      </a:lt2>
      <a:accent1>
        <a:srgbClr val="008B5D"/>
      </a:accent1>
      <a:accent2>
        <a:srgbClr val="33A27D"/>
      </a:accent2>
      <a:accent3>
        <a:srgbClr val="FDF9F3"/>
      </a:accent3>
      <a:accent4>
        <a:srgbClr val="000000"/>
      </a:accent4>
      <a:accent5>
        <a:srgbClr val="AAC4B6"/>
      </a:accent5>
      <a:accent6>
        <a:srgbClr val="2D9271"/>
      </a:accent6>
      <a:hlink>
        <a:srgbClr val="4CAE8E"/>
      </a:hlink>
      <a:folHlink>
        <a:srgbClr val="66B9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earson_Presentation 1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9D1348"/>
        </a:accent1>
        <a:accent2>
          <a:srgbClr val="008B5D"/>
        </a:accent2>
        <a:accent3>
          <a:srgbClr val="FDF9F3"/>
        </a:accent3>
        <a:accent4>
          <a:srgbClr val="000000"/>
        </a:accent4>
        <a:accent5>
          <a:srgbClr val="CCAAB1"/>
        </a:accent5>
        <a:accent6>
          <a:srgbClr val="007D53"/>
        </a:accent6>
        <a:hlink>
          <a:srgbClr val="364395"/>
        </a:hlink>
        <a:folHlink>
          <a:srgbClr val="ED6B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resentation 2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008B5D"/>
        </a:accent1>
        <a:accent2>
          <a:srgbClr val="33A27D"/>
        </a:accent2>
        <a:accent3>
          <a:srgbClr val="FDF9F3"/>
        </a:accent3>
        <a:accent4>
          <a:srgbClr val="000000"/>
        </a:accent4>
        <a:accent5>
          <a:srgbClr val="AAC4B6"/>
        </a:accent5>
        <a:accent6>
          <a:srgbClr val="2D9271"/>
        </a:accent6>
        <a:hlink>
          <a:srgbClr val="4CAE8E"/>
        </a:hlink>
        <a:folHlink>
          <a:srgbClr val="66B9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earson_Presentation">
  <a:themeElements>
    <a:clrScheme name="Pearson_Presentation 2">
      <a:dk1>
        <a:srgbClr val="000000"/>
      </a:dk1>
      <a:lt1>
        <a:srgbClr val="FBF5EA"/>
      </a:lt1>
      <a:dk2>
        <a:srgbClr val="008B5D"/>
      </a:dk2>
      <a:lt2>
        <a:srgbClr val="FFFFFF"/>
      </a:lt2>
      <a:accent1>
        <a:srgbClr val="008B5D"/>
      </a:accent1>
      <a:accent2>
        <a:srgbClr val="33A27D"/>
      </a:accent2>
      <a:accent3>
        <a:srgbClr val="FDF9F3"/>
      </a:accent3>
      <a:accent4>
        <a:srgbClr val="000000"/>
      </a:accent4>
      <a:accent5>
        <a:srgbClr val="AAC4B6"/>
      </a:accent5>
      <a:accent6>
        <a:srgbClr val="2D9271"/>
      </a:accent6>
      <a:hlink>
        <a:srgbClr val="4CAE8E"/>
      </a:hlink>
      <a:folHlink>
        <a:srgbClr val="66B9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earson_Presentation 1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9D1348"/>
        </a:accent1>
        <a:accent2>
          <a:srgbClr val="008B5D"/>
        </a:accent2>
        <a:accent3>
          <a:srgbClr val="FDF9F3"/>
        </a:accent3>
        <a:accent4>
          <a:srgbClr val="000000"/>
        </a:accent4>
        <a:accent5>
          <a:srgbClr val="CCAAB1"/>
        </a:accent5>
        <a:accent6>
          <a:srgbClr val="007D53"/>
        </a:accent6>
        <a:hlink>
          <a:srgbClr val="364395"/>
        </a:hlink>
        <a:folHlink>
          <a:srgbClr val="ED6B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resentation 2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008B5D"/>
        </a:accent1>
        <a:accent2>
          <a:srgbClr val="33A27D"/>
        </a:accent2>
        <a:accent3>
          <a:srgbClr val="FDF9F3"/>
        </a:accent3>
        <a:accent4>
          <a:srgbClr val="000000"/>
        </a:accent4>
        <a:accent5>
          <a:srgbClr val="AAC4B6"/>
        </a:accent5>
        <a:accent6>
          <a:srgbClr val="2D9271"/>
        </a:accent6>
        <a:hlink>
          <a:srgbClr val="4CAE8E"/>
        </a:hlink>
        <a:folHlink>
          <a:srgbClr val="66B9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Pearson_Presentation">
  <a:themeElements>
    <a:clrScheme name="Pearson_Presentation 2">
      <a:dk1>
        <a:srgbClr val="000000"/>
      </a:dk1>
      <a:lt1>
        <a:srgbClr val="FBF5EA"/>
      </a:lt1>
      <a:dk2>
        <a:srgbClr val="008B5D"/>
      </a:dk2>
      <a:lt2>
        <a:srgbClr val="FFFFFF"/>
      </a:lt2>
      <a:accent1>
        <a:srgbClr val="008B5D"/>
      </a:accent1>
      <a:accent2>
        <a:srgbClr val="33A27D"/>
      </a:accent2>
      <a:accent3>
        <a:srgbClr val="FDF9F3"/>
      </a:accent3>
      <a:accent4>
        <a:srgbClr val="000000"/>
      </a:accent4>
      <a:accent5>
        <a:srgbClr val="AAC4B6"/>
      </a:accent5>
      <a:accent6>
        <a:srgbClr val="2D9271"/>
      </a:accent6>
      <a:hlink>
        <a:srgbClr val="4CAE8E"/>
      </a:hlink>
      <a:folHlink>
        <a:srgbClr val="66B9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earson_Presentation 1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9D1348"/>
        </a:accent1>
        <a:accent2>
          <a:srgbClr val="008B5D"/>
        </a:accent2>
        <a:accent3>
          <a:srgbClr val="FDF9F3"/>
        </a:accent3>
        <a:accent4>
          <a:srgbClr val="000000"/>
        </a:accent4>
        <a:accent5>
          <a:srgbClr val="CCAAB1"/>
        </a:accent5>
        <a:accent6>
          <a:srgbClr val="007D53"/>
        </a:accent6>
        <a:hlink>
          <a:srgbClr val="364395"/>
        </a:hlink>
        <a:folHlink>
          <a:srgbClr val="ED6B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resentation 2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008B5D"/>
        </a:accent1>
        <a:accent2>
          <a:srgbClr val="33A27D"/>
        </a:accent2>
        <a:accent3>
          <a:srgbClr val="FDF9F3"/>
        </a:accent3>
        <a:accent4>
          <a:srgbClr val="000000"/>
        </a:accent4>
        <a:accent5>
          <a:srgbClr val="AAC4B6"/>
        </a:accent5>
        <a:accent6>
          <a:srgbClr val="2D9271"/>
        </a:accent6>
        <a:hlink>
          <a:srgbClr val="4CAE8E"/>
        </a:hlink>
        <a:folHlink>
          <a:srgbClr val="66B9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4089</TotalTime>
  <Words>1228</Words>
  <Application>Microsoft Office PowerPoint</Application>
  <PresentationFormat>On-screen Show (4:3)</PresentationFormat>
  <Paragraphs>168</Paragraphs>
  <Slides>23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6" baseType="lpstr">
      <vt:lpstr>ＭＳ Ｐゴシック</vt:lpstr>
      <vt:lpstr>Arial</vt:lpstr>
      <vt:lpstr>Arial Narrow</vt:lpstr>
      <vt:lpstr>Calibri</vt:lpstr>
      <vt:lpstr>Symbol</vt:lpstr>
      <vt:lpstr>Times New Roman</vt:lpstr>
      <vt:lpstr>Verdana</vt:lpstr>
      <vt:lpstr>Wingdings</vt:lpstr>
      <vt:lpstr>Martin Gay</vt:lpstr>
      <vt:lpstr>Pearson_Presentation</vt:lpstr>
      <vt:lpstr>1_Martin Gay</vt:lpstr>
      <vt:lpstr>1_Pearson_Presentation</vt:lpstr>
      <vt:lpstr>2_Martin Gay</vt:lpstr>
      <vt:lpstr>2_Pearson_Presentation</vt:lpstr>
      <vt:lpstr>3_Martin Gay</vt:lpstr>
      <vt:lpstr>2_Office Theme</vt:lpstr>
      <vt:lpstr>Default Design</vt:lpstr>
      <vt:lpstr>3_Office Theme</vt:lpstr>
      <vt:lpstr>4_Office Theme</vt:lpstr>
      <vt:lpstr>5_Office Theme</vt:lpstr>
      <vt:lpstr>1_Default Design</vt:lpstr>
      <vt:lpstr>2_Default Design</vt:lpstr>
      <vt:lpstr>Equation</vt:lpstr>
      <vt:lpstr>Sections 3.3 &amp; 3.4 Graphing Linear Equations 2</vt:lpstr>
      <vt:lpstr>Identifying Intercepts</vt:lpstr>
      <vt:lpstr>PowerPoint Presentation</vt:lpstr>
      <vt:lpstr>Example</vt:lpstr>
      <vt:lpstr>Finding x- and y-intercepts from an equation:</vt:lpstr>
      <vt:lpstr>PowerPoint Presentation</vt:lpstr>
      <vt:lpstr>PowerPoint Presentation</vt:lpstr>
      <vt:lpstr>Helpful Hint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Slope of Lines</vt:lpstr>
      <vt:lpstr>Calculating the slope of a line:</vt:lpstr>
      <vt:lpstr>Helpful Hint</vt:lpstr>
      <vt:lpstr>PowerPoint Presentation</vt:lpstr>
      <vt:lpstr>PowerPoint Presentation</vt:lpstr>
      <vt:lpstr>PowerPoint Presentation</vt:lpstr>
      <vt:lpstr>Slope of a Horizontal Line</vt:lpstr>
      <vt:lpstr>Slope of a Vertical 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Algebra</dc:title>
  <dc:subject>Chapter 1</dc:subject>
  <dc:creator>Martin-Gay</dc:creator>
  <cp:lastModifiedBy>Skorczewski, Tyler</cp:lastModifiedBy>
  <cp:revision>430</cp:revision>
  <cp:lastPrinted>1601-01-01T00:00:00Z</cp:lastPrinted>
  <dcterms:created xsi:type="dcterms:W3CDTF">2005-01-06T16:58:30Z</dcterms:created>
  <dcterms:modified xsi:type="dcterms:W3CDTF">2018-06-07T20:59:11Z</dcterms:modified>
</cp:coreProperties>
</file>