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0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11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19" r:id="rId4"/>
    <p:sldMasterId id="2147484031" r:id="rId5"/>
    <p:sldMasterId id="2147484037" r:id="rId6"/>
    <p:sldMasterId id="2147484049" r:id="rId7"/>
    <p:sldMasterId id="2147484055" r:id="rId8"/>
    <p:sldMasterId id="2147484091" r:id="rId9"/>
    <p:sldMasterId id="2147484097" r:id="rId10"/>
    <p:sldMasterId id="2147484109" r:id="rId11"/>
    <p:sldMasterId id="2147484122" r:id="rId12"/>
  </p:sldMasterIdLst>
  <p:notesMasterIdLst>
    <p:notesMasterId r:id="rId29"/>
  </p:notesMasterIdLst>
  <p:handoutMasterIdLst>
    <p:handoutMasterId r:id="rId30"/>
  </p:handoutMasterIdLst>
  <p:sldIdLst>
    <p:sldId id="880" r:id="rId13"/>
    <p:sldId id="926" r:id="rId14"/>
    <p:sldId id="928" r:id="rId15"/>
    <p:sldId id="939" r:id="rId16"/>
    <p:sldId id="936" r:id="rId17"/>
    <p:sldId id="912" r:id="rId18"/>
    <p:sldId id="937" r:id="rId19"/>
    <p:sldId id="938" r:id="rId20"/>
    <p:sldId id="914" r:id="rId21"/>
    <p:sldId id="895" r:id="rId22"/>
    <p:sldId id="920" r:id="rId23"/>
    <p:sldId id="921" r:id="rId24"/>
    <p:sldId id="922" r:id="rId25"/>
    <p:sldId id="923" r:id="rId26"/>
    <p:sldId id="898" r:id="rId27"/>
    <p:sldId id="90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426" autoAdjust="0"/>
    <p:restoredTop sz="94413" autoAdjust="0"/>
  </p:normalViewPr>
  <p:slideViewPr>
    <p:cSldViewPr>
      <p:cViewPr varScale="1">
        <p:scale>
          <a:sx n="82" d="100"/>
          <a:sy n="82" d="100"/>
        </p:scale>
        <p:origin x="893" y="4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3A8F4163-3B08-4395-ADAE-C4916CB6D98B}"/>
    <pc:docChg chg="delSld delMainMaster">
      <pc:chgData name="Skorczewski, Tyler" userId="51e037cb-caff-4c31-880d-f686087de38b" providerId="ADAL" clId="{3A8F4163-3B08-4395-ADAE-C4916CB6D98B}" dt="2018-06-07T21:03:53.724" v="38" actId="2696"/>
      <pc:docMkLst>
        <pc:docMk/>
      </pc:docMkLst>
      <pc:sldChg chg="del">
        <pc:chgData name="Skorczewski, Tyler" userId="51e037cb-caff-4c31-880d-f686087de38b" providerId="ADAL" clId="{3A8F4163-3B08-4395-ADAE-C4916CB6D98B}" dt="2018-06-07T20:59:40.929" v="0" actId="2696"/>
        <pc:sldMkLst>
          <pc:docMk/>
          <pc:sldMk cId="1420004505" sldId="837"/>
        </pc:sldMkLst>
      </pc:sldChg>
      <pc:sldChg chg="del">
        <pc:chgData name="Skorczewski, Tyler" userId="51e037cb-caff-4c31-880d-f686087de38b" providerId="ADAL" clId="{3A8F4163-3B08-4395-ADAE-C4916CB6D98B}" dt="2018-06-07T21:03:52.486" v="13" actId="2696"/>
        <pc:sldMkLst>
          <pc:docMk/>
          <pc:sldMk cId="2482242524" sldId="879"/>
        </pc:sldMkLst>
      </pc:sldChg>
      <pc:sldChg chg="del">
        <pc:chgData name="Skorczewski, Tyler" userId="51e037cb-caff-4c31-880d-f686087de38b" providerId="ADAL" clId="{3A8F4163-3B08-4395-ADAE-C4916CB6D98B}" dt="2018-06-07T21:03:53.705" v="26" actId="2696"/>
        <pc:sldMkLst>
          <pc:docMk/>
          <pc:sldMk cId="1934793399" sldId="941"/>
        </pc:sldMkLst>
      </pc:sldChg>
      <pc:sldMasterChg chg="del delSldLayout">
        <pc:chgData name="Skorczewski, Tyler" userId="51e037cb-caff-4c31-880d-f686087de38b" providerId="ADAL" clId="{3A8F4163-3B08-4395-ADAE-C4916CB6D98B}" dt="2018-06-07T20:59:40.947" v="12" actId="2696"/>
        <pc:sldMasterMkLst>
          <pc:docMk/>
          <pc:sldMasterMk cId="1296579345" sldId="2147483965"/>
        </pc:sldMasterMkLst>
        <pc:sldLayoutChg chg="del">
          <pc:chgData name="Skorczewski, Tyler" userId="51e037cb-caff-4c31-880d-f686087de38b" providerId="ADAL" clId="{3A8F4163-3B08-4395-ADAE-C4916CB6D98B}" dt="2018-06-07T20:59:40.934" v="1" actId="2696"/>
          <pc:sldLayoutMkLst>
            <pc:docMk/>
            <pc:sldMasterMk cId="1296579345" sldId="2147483965"/>
            <pc:sldLayoutMk cId="1363738865" sldId="2147483966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5" v="2" actId="2696"/>
          <pc:sldLayoutMkLst>
            <pc:docMk/>
            <pc:sldMasterMk cId="1296579345" sldId="2147483965"/>
            <pc:sldLayoutMk cId="4238349120" sldId="2147483967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5" v="3" actId="2696"/>
          <pc:sldLayoutMkLst>
            <pc:docMk/>
            <pc:sldMasterMk cId="1296579345" sldId="2147483965"/>
            <pc:sldLayoutMk cId="4283285370" sldId="2147483968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6" v="4" actId="2696"/>
          <pc:sldLayoutMkLst>
            <pc:docMk/>
            <pc:sldMasterMk cId="1296579345" sldId="2147483965"/>
            <pc:sldLayoutMk cId="2411163801" sldId="2147483969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7" v="5" actId="2696"/>
          <pc:sldLayoutMkLst>
            <pc:docMk/>
            <pc:sldMasterMk cId="1296579345" sldId="2147483965"/>
            <pc:sldLayoutMk cId="3294429469" sldId="2147483970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8" v="6" actId="2696"/>
          <pc:sldLayoutMkLst>
            <pc:docMk/>
            <pc:sldMasterMk cId="1296579345" sldId="2147483965"/>
            <pc:sldLayoutMk cId="1898150224" sldId="2147483971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39" v="7" actId="2696"/>
          <pc:sldLayoutMkLst>
            <pc:docMk/>
            <pc:sldMasterMk cId="1296579345" sldId="2147483965"/>
            <pc:sldLayoutMk cId="537003693" sldId="2147483972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40" v="8" actId="2696"/>
          <pc:sldLayoutMkLst>
            <pc:docMk/>
            <pc:sldMasterMk cId="1296579345" sldId="2147483965"/>
            <pc:sldLayoutMk cId="1618189439" sldId="2147483973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41" v="9" actId="2696"/>
          <pc:sldLayoutMkLst>
            <pc:docMk/>
            <pc:sldMasterMk cId="1296579345" sldId="2147483965"/>
            <pc:sldLayoutMk cId="2573504477" sldId="2147483974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42" v="10" actId="2696"/>
          <pc:sldLayoutMkLst>
            <pc:docMk/>
            <pc:sldMasterMk cId="1296579345" sldId="2147483965"/>
            <pc:sldLayoutMk cId="1397431350" sldId="2147483975"/>
          </pc:sldLayoutMkLst>
        </pc:sldLayoutChg>
        <pc:sldLayoutChg chg="del">
          <pc:chgData name="Skorczewski, Tyler" userId="51e037cb-caff-4c31-880d-f686087de38b" providerId="ADAL" clId="{3A8F4163-3B08-4395-ADAE-C4916CB6D98B}" dt="2018-06-07T20:59:40.942" v="11" actId="2696"/>
          <pc:sldLayoutMkLst>
            <pc:docMk/>
            <pc:sldMasterMk cId="1296579345" sldId="2147483965"/>
            <pc:sldLayoutMk cId="1321997197" sldId="2147483976"/>
          </pc:sldLayoutMkLst>
        </pc:sldLayoutChg>
      </pc:sldMasterChg>
      <pc:sldMasterChg chg="del delSldLayout">
        <pc:chgData name="Skorczewski, Tyler" userId="51e037cb-caff-4c31-880d-f686087de38b" providerId="ADAL" clId="{3A8F4163-3B08-4395-ADAE-C4916CB6D98B}" dt="2018-06-07T21:03:52.503" v="25" actId="2696"/>
        <pc:sldMasterMkLst>
          <pc:docMk/>
          <pc:sldMasterMk cId="1079235578" sldId="2147484079"/>
        </pc:sldMasterMkLst>
        <pc:sldLayoutChg chg="del">
          <pc:chgData name="Skorczewski, Tyler" userId="51e037cb-caff-4c31-880d-f686087de38b" providerId="ADAL" clId="{3A8F4163-3B08-4395-ADAE-C4916CB6D98B}" dt="2018-06-07T21:03:52.486" v="14" actId="2696"/>
          <pc:sldLayoutMkLst>
            <pc:docMk/>
            <pc:sldMasterMk cId="1079235578" sldId="2147484079"/>
            <pc:sldLayoutMk cId="99657825" sldId="2147484080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5" v="15" actId="2696"/>
          <pc:sldLayoutMkLst>
            <pc:docMk/>
            <pc:sldMasterMk cId="1079235578" sldId="2147484079"/>
            <pc:sldLayoutMk cId="2178258409" sldId="2147484081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5" v="16" actId="2696"/>
          <pc:sldLayoutMkLst>
            <pc:docMk/>
            <pc:sldMasterMk cId="1079235578" sldId="2147484079"/>
            <pc:sldLayoutMk cId="2272103360" sldId="2147484082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7" v="17" actId="2696"/>
          <pc:sldLayoutMkLst>
            <pc:docMk/>
            <pc:sldMasterMk cId="1079235578" sldId="2147484079"/>
            <pc:sldLayoutMk cId="2359029994" sldId="2147484083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8" v="18" actId="2696"/>
          <pc:sldLayoutMkLst>
            <pc:docMk/>
            <pc:sldMasterMk cId="1079235578" sldId="2147484079"/>
            <pc:sldLayoutMk cId="3875089599" sldId="2147484084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8" v="19" actId="2696"/>
          <pc:sldLayoutMkLst>
            <pc:docMk/>
            <pc:sldMasterMk cId="1079235578" sldId="2147484079"/>
            <pc:sldLayoutMk cId="2096892265" sldId="2147484085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499" v="20" actId="2696"/>
          <pc:sldLayoutMkLst>
            <pc:docMk/>
            <pc:sldMasterMk cId="1079235578" sldId="2147484079"/>
            <pc:sldLayoutMk cId="3170166900" sldId="2147484086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500" v="21" actId="2696"/>
          <pc:sldLayoutMkLst>
            <pc:docMk/>
            <pc:sldMasterMk cId="1079235578" sldId="2147484079"/>
            <pc:sldLayoutMk cId="4186278686" sldId="2147484087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501" v="22" actId="2696"/>
          <pc:sldLayoutMkLst>
            <pc:docMk/>
            <pc:sldMasterMk cId="1079235578" sldId="2147484079"/>
            <pc:sldLayoutMk cId="1775432489" sldId="2147484088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502" v="23" actId="2696"/>
          <pc:sldLayoutMkLst>
            <pc:docMk/>
            <pc:sldMasterMk cId="1079235578" sldId="2147484079"/>
            <pc:sldLayoutMk cId="1740152265" sldId="2147484089"/>
          </pc:sldLayoutMkLst>
        </pc:sldLayoutChg>
        <pc:sldLayoutChg chg="del">
          <pc:chgData name="Skorczewski, Tyler" userId="51e037cb-caff-4c31-880d-f686087de38b" providerId="ADAL" clId="{3A8F4163-3B08-4395-ADAE-C4916CB6D98B}" dt="2018-06-07T21:03:52.502" v="24" actId="2696"/>
          <pc:sldLayoutMkLst>
            <pc:docMk/>
            <pc:sldMasterMk cId="1079235578" sldId="2147484079"/>
            <pc:sldLayoutMk cId="4047140584" sldId="2147484090"/>
          </pc:sldLayoutMkLst>
        </pc:sldLayoutChg>
      </pc:sldMasterChg>
      <pc:sldMasterChg chg="del delSldLayout">
        <pc:chgData name="Skorczewski, Tyler" userId="51e037cb-caff-4c31-880d-f686087de38b" providerId="ADAL" clId="{3A8F4163-3B08-4395-ADAE-C4916CB6D98B}" dt="2018-06-07T21:03:53.724" v="38" actId="2696"/>
        <pc:sldMasterMkLst>
          <pc:docMk/>
          <pc:sldMasterMk cId="1066556086" sldId="2147484134"/>
        </pc:sldMasterMkLst>
        <pc:sldLayoutChg chg="del">
          <pc:chgData name="Skorczewski, Tyler" userId="51e037cb-caff-4c31-880d-f686087de38b" providerId="ADAL" clId="{3A8F4163-3B08-4395-ADAE-C4916CB6D98B}" dt="2018-06-07T21:03:53.705" v="27" actId="2696"/>
          <pc:sldLayoutMkLst>
            <pc:docMk/>
            <pc:sldMasterMk cId="1066556086" sldId="2147484134"/>
            <pc:sldLayoutMk cId="2200848439" sldId="2147484135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2" v="28" actId="2696"/>
          <pc:sldLayoutMkLst>
            <pc:docMk/>
            <pc:sldMasterMk cId="1066556086" sldId="2147484134"/>
            <pc:sldLayoutMk cId="1690663821" sldId="2147484136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3" v="29" actId="2696"/>
          <pc:sldLayoutMkLst>
            <pc:docMk/>
            <pc:sldMasterMk cId="1066556086" sldId="2147484134"/>
            <pc:sldLayoutMk cId="1649025683" sldId="2147484137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4" v="30" actId="2696"/>
          <pc:sldLayoutMkLst>
            <pc:docMk/>
            <pc:sldMasterMk cId="1066556086" sldId="2147484134"/>
            <pc:sldLayoutMk cId="76505218" sldId="2147484138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5" v="31" actId="2696"/>
          <pc:sldLayoutMkLst>
            <pc:docMk/>
            <pc:sldMasterMk cId="1066556086" sldId="2147484134"/>
            <pc:sldLayoutMk cId="1278834870" sldId="2147484139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6" v="32" actId="2696"/>
          <pc:sldLayoutMkLst>
            <pc:docMk/>
            <pc:sldMasterMk cId="1066556086" sldId="2147484134"/>
            <pc:sldLayoutMk cId="3057858637" sldId="2147484140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7" v="33" actId="2696"/>
          <pc:sldLayoutMkLst>
            <pc:docMk/>
            <pc:sldMasterMk cId="1066556086" sldId="2147484134"/>
            <pc:sldLayoutMk cId="310300510" sldId="2147484141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19" v="34" actId="2696"/>
          <pc:sldLayoutMkLst>
            <pc:docMk/>
            <pc:sldMasterMk cId="1066556086" sldId="2147484134"/>
            <pc:sldLayoutMk cId="1307921244" sldId="2147484142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20" v="35" actId="2696"/>
          <pc:sldLayoutMkLst>
            <pc:docMk/>
            <pc:sldMasterMk cId="1066556086" sldId="2147484134"/>
            <pc:sldLayoutMk cId="3917910545" sldId="2147484143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21" v="36" actId="2696"/>
          <pc:sldLayoutMkLst>
            <pc:docMk/>
            <pc:sldMasterMk cId="1066556086" sldId="2147484134"/>
            <pc:sldLayoutMk cId="3273420472" sldId="2147484144"/>
          </pc:sldLayoutMkLst>
        </pc:sldLayoutChg>
        <pc:sldLayoutChg chg="del">
          <pc:chgData name="Skorczewski, Tyler" userId="51e037cb-caff-4c31-880d-f686087de38b" providerId="ADAL" clId="{3A8F4163-3B08-4395-ADAE-C4916CB6D98B}" dt="2018-06-07T21:03:53.723" v="37" actId="2696"/>
          <pc:sldLayoutMkLst>
            <pc:docMk/>
            <pc:sldMasterMk cId="1066556086" sldId="2147484134"/>
            <pc:sldLayoutMk cId="3012907200" sldId="2147484145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18F28-109F-4A12-B313-FCC2831E6B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6219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88C18-21F9-41ED-813A-A285A53DE7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425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E1C84-ABBC-48EE-A0C9-C509B2FA3AA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97967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5601A-762D-4C07-A848-3E703EA536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9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238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04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0140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40875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992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62995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2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67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6298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26774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74750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54674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50120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98388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708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19555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61954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181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75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4194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72344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7307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2182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4841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5828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48872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76376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9207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9068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53748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30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1761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6678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8335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9294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20837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313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0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881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632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239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910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1074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97524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562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962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0554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790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50B5A-D8BF-41E9-B5AE-DAD08C918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678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668EC-57F8-4D61-91BA-DEF33F333E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1900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2B6A9-DB7F-4D74-956D-EBE5CCB7DE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7024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5C1A6-F9E1-4DFA-8DB9-3C1CCE834D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201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46A2A-9354-4ADD-AC02-84AAB5DD70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022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27CEC-36D8-47BF-9513-7E027FE74AA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2070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C7CB9-B4D2-43E3-914D-4FBE676FF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3618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69E0E-69D6-4A5E-9DAE-46FBE105CE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074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941C6-A895-4DBC-83D2-517A4667A2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543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B45B-A263-456F-ACD3-E1AB191B72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8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0C6C-6EB1-4678-9544-A83584CE05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4963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A6AC-0AFA-4C11-B5DB-45E085D276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82501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DF50-9F44-402D-B0BE-A713C032D9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28288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F80B5-A5BE-4053-82C6-60D95B099B2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203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C3520-36AC-4608-8EE7-31EF730A75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18450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89D29-53BD-4577-98F8-692186921D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356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5032-FC74-4C27-9F9E-EA30807E6F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21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4E0FD-74E6-4200-905A-B19489BA25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059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9AA4-6D3A-47A3-987D-37EDD48102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43647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FD14E-B26F-48EB-BBE7-A33D07F165F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48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AAEB1-370A-40CE-983C-A7B612EF00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5564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8C725-E601-4021-A60B-4B8CCE4B88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32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50374-074F-498E-B380-AC893223B1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915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1430-E786-43B0-9A9C-9ED2F89932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20636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C3083-8E21-4B6E-AAB7-25B5AA76801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312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DEB0A-CF41-4497-8478-6EDAFB73A9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7628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05FD2-9FD8-458F-BD43-7DB2B64034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410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C50DC-BE35-4B73-828E-94EAF94B39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43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2E253-A6DB-4762-B15B-9CAD49CD22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265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BA52A-D206-43A4-AE1D-F03D52861AA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4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e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5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6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DDFAE64-F301-45AD-BD5B-9A40779FD98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8F2CC3-32B7-4A46-8DE9-82C774B7E7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32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  <p:sldLayoutId id="21474841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2C728DD3-6DB9-453B-A94E-B0E0A9B1EF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4101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076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307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8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4590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13317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84642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2295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29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91785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9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8199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202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3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42614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Sections 3.4 &amp; 3.5</a:t>
            </a:r>
            <a:br>
              <a:rPr lang="en-US" dirty="0"/>
            </a:br>
            <a:r>
              <a:rPr lang="en-US" dirty="0"/>
              <a:t>Writing Linear Equations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98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088" y="192088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103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2257425"/>
            <a:ext cx="7924800" cy="1458913"/>
            <a:chOff x="384" y="1632"/>
            <a:chExt cx="4992" cy="919"/>
          </a:xfrm>
        </p:grpSpPr>
        <p:sp>
          <p:nvSpPr>
            <p:cNvPr id="18444" name="Text Box 6"/>
            <p:cNvSpPr txBox="1">
              <a:spLocks noChangeArrowheads="1"/>
            </p:cNvSpPr>
            <p:nvPr/>
          </p:nvSpPr>
          <p:spPr bwMode="auto">
            <a:xfrm>
              <a:off x="384" y="1632"/>
              <a:ext cx="4992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1F497D"/>
                </a:buClr>
                <a:buSzPct val="125000"/>
                <a:buFontTx/>
                <a:buChar char="•"/>
              </a:pPr>
              <a:r>
                <a:rPr lang="en-US" sz="2800">
                  <a:solidFill>
                    <a:prstClr val="black"/>
                  </a:solidFill>
                </a:rPr>
                <a:t> By substituting the appropriate values into the slope-intercept form, we get </a:t>
              </a:r>
            </a:p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	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= -3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–    .</a:t>
              </a:r>
            </a:p>
          </p:txBody>
        </p:sp>
        <p:graphicFrame>
          <p:nvGraphicFramePr>
            <p:cNvPr id="18445" name="Object 7"/>
            <p:cNvGraphicFramePr>
              <a:graphicFrameLocks noChangeAspect="1"/>
            </p:cNvGraphicFramePr>
            <p:nvPr/>
          </p:nvGraphicFramePr>
          <p:xfrm>
            <a:off x="1920" y="2208"/>
            <a:ext cx="1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3" imgW="139639" imgH="393529" progId="Equation.3">
                    <p:embed/>
                  </p:oleObj>
                </mc:Choice>
                <mc:Fallback>
                  <p:oleObj name="Equation" r:id="rId3" imgW="139639" imgH="393529" progId="Equation.3">
                    <p:embed/>
                    <p:pic>
                      <p:nvPicPr>
                        <p:cNvPr id="1844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208"/>
                          <a:ext cx="1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215900" y="4021138"/>
            <a:ext cx="8593138" cy="26050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339725" y="5203825"/>
            <a:ext cx="828516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SzPct val="85000"/>
            </a:pPr>
            <a:r>
              <a:rPr lang="en-US" sz="2800" dirty="0">
                <a:solidFill>
                  <a:prstClr val="black"/>
                </a:solidFill>
              </a:rPr>
              <a:t>If you prefer to not use fractions in your final answer, multiply by 5 to get 15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+ 5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= -1. </a:t>
            </a:r>
            <a:r>
              <a:rPr lang="en-US" sz="2800" b="1" i="1" dirty="0">
                <a:solidFill>
                  <a:srgbClr val="0000FF"/>
                </a:solidFill>
              </a:rPr>
              <a:t>(This is the way “standard form” is usually written, without fractions.)</a:t>
            </a:r>
            <a:endParaRPr lang="en-US" b="1" i="1" dirty="0">
              <a:solidFill>
                <a:srgbClr val="0000FF"/>
              </a:solidFill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9725" y="4221163"/>
            <a:ext cx="8439150" cy="1041400"/>
            <a:chOff x="288" y="2736"/>
            <a:chExt cx="5280" cy="576"/>
          </a:xfrm>
        </p:grpSpPr>
        <p:sp>
          <p:nvSpPr>
            <p:cNvPr id="18442" name="Text Box 13"/>
            <p:cNvSpPr txBox="1">
              <a:spLocks noChangeArrowheads="1"/>
            </p:cNvSpPr>
            <p:nvPr/>
          </p:nvSpPr>
          <p:spPr bwMode="auto">
            <a:xfrm>
              <a:off x="288" y="2736"/>
              <a:ext cx="52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prstClr val="black"/>
                  </a:solidFill>
                </a:rPr>
                <a:t>Note:  If you’re asked to write the equation in </a:t>
              </a:r>
              <a:r>
                <a:rPr lang="en-US" sz="2800" b="1" i="1" u="sng">
                  <a:solidFill>
                    <a:srgbClr val="0000FF"/>
                  </a:solidFill>
                </a:rPr>
                <a:t>standard</a:t>
              </a:r>
              <a:r>
                <a:rPr lang="en-US" sz="2800" b="1">
                  <a:solidFill>
                    <a:srgbClr val="0000FF"/>
                  </a:solidFill>
                </a:rPr>
                <a:t> </a:t>
              </a:r>
              <a:r>
                <a:rPr lang="en-US" sz="2800">
                  <a:solidFill>
                    <a:prstClr val="black"/>
                  </a:solidFill>
                </a:rPr>
                <a:t>form, the answer could be converted to 3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</a:rPr>
                <a:t> + 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=      .</a:t>
              </a:r>
            </a:p>
          </p:txBody>
        </p:sp>
        <p:graphicFrame>
          <p:nvGraphicFramePr>
            <p:cNvPr id="18443" name="Object 14"/>
            <p:cNvGraphicFramePr>
              <a:graphicFrameLocks noChangeAspect="1"/>
            </p:cNvGraphicFramePr>
            <p:nvPr/>
          </p:nvGraphicFramePr>
          <p:xfrm>
            <a:off x="4752" y="2976"/>
            <a:ext cx="2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1844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976"/>
                          <a:ext cx="2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9" name="Group 15"/>
          <p:cNvGrpSpPr>
            <a:grpSpLocks/>
          </p:cNvGrpSpPr>
          <p:nvPr/>
        </p:nvGrpSpPr>
        <p:grpSpPr bwMode="auto">
          <a:xfrm>
            <a:off x="595313" y="1114425"/>
            <a:ext cx="8001000" cy="990600"/>
            <a:chOff x="384" y="912"/>
            <a:chExt cx="5040" cy="624"/>
          </a:xfrm>
        </p:grpSpPr>
        <p:graphicFrame>
          <p:nvGraphicFramePr>
            <p:cNvPr id="18440" name="Object 16"/>
            <p:cNvGraphicFramePr>
              <a:graphicFrameLocks noChangeAspect="1"/>
            </p:cNvGraphicFramePr>
            <p:nvPr/>
          </p:nvGraphicFramePr>
          <p:xfrm>
            <a:off x="1968" y="1200"/>
            <a:ext cx="21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7" imgW="253890" imgH="393529" progId="Equation.3">
                    <p:embed/>
                  </p:oleObj>
                </mc:Choice>
                <mc:Fallback>
                  <p:oleObj name="Equation" r:id="rId7" imgW="253890" imgH="393529" progId="Equation.3">
                    <p:embed/>
                    <p:pic>
                      <p:nvPicPr>
                        <p:cNvPr id="184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00"/>
                          <a:ext cx="21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17"/>
            <p:cNvSpPr txBox="1">
              <a:spLocks noChangeArrowheads="1"/>
            </p:cNvSpPr>
            <p:nvPr/>
          </p:nvSpPr>
          <p:spPr bwMode="auto">
            <a:xfrm>
              <a:off x="384" y="912"/>
              <a:ext cx="504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prstClr val="black"/>
                  </a:solidFill>
                </a:rPr>
                <a:t>Find an equation of a line with slope of  -3 and          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-intercept of (0,    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677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7" grpId="0" animBg="1"/>
      <p:bldP spid="2170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7935912" cy="5383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Two lines that never intersect                           are called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parallel lines</a:t>
            </a:r>
            <a:r>
              <a:rPr lang="en-US" b="1" i="1" dirty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endParaRPr lang="en-US" b="1" i="1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b="1" i="1" dirty="0"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b="1" i="1" dirty="0"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Parallel lines have the same slope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Times New Roman" pitchFamily="18" charset="0"/>
              </a:rPr>
              <a:t>(unless they are vertical lines, which have no defined slope)</a:t>
            </a: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dirty="0">
                <a:latin typeface="Times New Roman" pitchFamily="18" charset="0"/>
              </a:rPr>
              <a:t>Vertical lines are also parallel to each other, even though their slope is undefined.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-152401"/>
            <a:ext cx="3200400" cy="366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268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-76200" y="0"/>
            <a:ext cx="8167688" cy="55911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Two lines that intersect at right angles                            are called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perpendicular lines.</a:t>
            </a: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sz="2800" dirty="0">
                <a:latin typeface="Times New Roman" pitchFamily="18" charset="0"/>
              </a:rPr>
              <a:t>Two </a:t>
            </a:r>
            <a:r>
              <a:rPr lang="en-US" sz="2800" dirty="0" err="1">
                <a:latin typeface="Times New Roman" pitchFamily="18" charset="0"/>
              </a:rPr>
              <a:t>nonvertical</a:t>
            </a:r>
            <a:r>
              <a:rPr lang="en-US" sz="2800" dirty="0">
                <a:latin typeface="Times New Roman" pitchFamily="18" charset="0"/>
              </a:rPr>
              <a:t> perpendicular lines have slopes that are </a:t>
            </a:r>
            <a:r>
              <a:rPr lang="en-US" sz="2800" i="1" u="sng" dirty="0">
                <a:latin typeface="Times New Roman" pitchFamily="18" charset="0"/>
              </a:rPr>
              <a:t>negative</a:t>
            </a:r>
            <a:r>
              <a:rPr lang="en-US" sz="2800" dirty="0">
                <a:latin typeface="Times New Roman" pitchFamily="18" charset="0"/>
              </a:rPr>
              <a:t> reciprocals of each other.</a:t>
            </a: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sz="2800" dirty="0">
                <a:latin typeface="Times New Roman" pitchFamily="18" charset="0"/>
              </a:rPr>
              <a:t>The product of their slopes will be –1.</a:t>
            </a: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sz="2800" dirty="0">
                <a:latin typeface="Times New Roman" pitchFamily="18" charset="0"/>
              </a:rPr>
              <a:t>Horizontal and vertical lines are perpendicular to each other.</a:t>
            </a:r>
          </a:p>
        </p:txBody>
      </p:sp>
      <p:sp>
        <p:nvSpPr>
          <p:cNvPr id="2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sz="half" idx="2"/>
          </p:nvPr>
        </p:nvSpPr>
        <p:spPr>
          <a:xfrm>
            <a:off x="6455391" y="2538485"/>
            <a:ext cx="2518011" cy="1269242"/>
          </a:xfrm>
          <a:blipFill rotWithShape="1">
            <a:blip r:embed="rId2"/>
            <a:stretch>
              <a:fillRect/>
            </a:stretch>
          </a:blipFill>
          <a:extLst/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891073"/>
            <a:ext cx="3443288" cy="3185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385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55725"/>
            <a:ext cx="7772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Determine whether the following lines are parallel, perpendicular, or neither.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		-5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-6   and  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+ 5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5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</a:pPr>
            <a:r>
              <a:rPr lang="en-US" sz="2800">
                <a:latin typeface="Times New Roman" pitchFamily="18" charset="0"/>
              </a:rPr>
              <a:t>First, we need to solve both equations for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 In the first equation,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		  	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5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– 6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(add 5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to both sides)</a:t>
            </a:r>
          </a:p>
          <a:p>
            <a:pPr lvl="1" eaLnBrk="1" hangingPunct="1">
              <a:lnSpc>
                <a:spcPct val="90000"/>
              </a:lnSpc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In the second equation,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			5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-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+ 5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(subtract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from both sides)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1844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844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38200" y="4983163"/>
            <a:ext cx="7162800" cy="577850"/>
            <a:chOff x="528" y="3139"/>
            <a:chExt cx="4512" cy="364"/>
          </a:xfrm>
        </p:grpSpPr>
        <p:sp>
          <p:nvSpPr>
            <p:cNvPr id="18440" name="Text Box 7"/>
            <p:cNvSpPr txBox="1">
              <a:spLocks noChangeArrowheads="1"/>
            </p:cNvSpPr>
            <p:nvPr/>
          </p:nvSpPr>
          <p:spPr bwMode="auto">
            <a:xfrm>
              <a:off x="528" y="3168"/>
              <a:ext cx="451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		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=     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+ 1      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(divide both sides by 5)</a:t>
              </a:r>
            </a:p>
          </p:txBody>
        </p:sp>
        <p:graphicFrame>
          <p:nvGraphicFramePr>
            <p:cNvPr id="18441" name="Object 8"/>
            <p:cNvGraphicFramePr>
              <a:graphicFrameLocks noChangeAspect="1"/>
            </p:cNvGraphicFramePr>
            <p:nvPr/>
          </p:nvGraphicFramePr>
          <p:xfrm>
            <a:off x="2064" y="3139"/>
            <a:ext cx="23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53890" imgH="393529" progId="Equation.3">
                    <p:embed/>
                  </p:oleObj>
                </mc:Choice>
                <mc:Fallback>
                  <p:oleObj name="Equation" r:id="rId3" imgW="253890" imgH="393529" progId="Equation.3">
                    <p:embed/>
                    <p:pic>
                      <p:nvPicPr>
                        <p:cNvPr id="1844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39"/>
                          <a:ext cx="23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304800" y="5715000"/>
            <a:ext cx="8610600" cy="936625"/>
            <a:chOff x="192" y="3648"/>
            <a:chExt cx="5424" cy="590"/>
          </a:xfrm>
        </p:grpSpPr>
        <p:sp>
          <p:nvSpPr>
            <p:cNvPr id="18438" name="Text Box 10"/>
            <p:cNvSpPr txBox="1">
              <a:spLocks noChangeArrowheads="1"/>
            </p:cNvSpPr>
            <p:nvPr/>
          </p:nvSpPr>
          <p:spPr bwMode="auto">
            <a:xfrm>
              <a:off x="192" y="3648"/>
              <a:ext cx="5424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The first equation has a slope of 5 and the second equation has a slope of      , so the lines are perpendicular.</a:t>
              </a:r>
            </a:p>
          </p:txBody>
        </p:sp>
        <p:graphicFrame>
          <p:nvGraphicFramePr>
            <p:cNvPr id="18439" name="Object 11"/>
            <p:cNvGraphicFramePr>
              <a:graphicFrameLocks noChangeAspect="1"/>
            </p:cNvGraphicFramePr>
            <p:nvPr/>
          </p:nvGraphicFramePr>
          <p:xfrm>
            <a:off x="1541" y="3874"/>
            <a:ext cx="262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53890" imgH="393529" progId="Equation.3">
                    <p:embed/>
                  </p:oleObj>
                </mc:Choice>
                <mc:Fallback>
                  <p:oleObj name="Equation" r:id="rId5" imgW="253890" imgH="393529" progId="Equation.3">
                    <p:embed/>
                    <p:pic>
                      <p:nvPicPr>
                        <p:cNvPr id="184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3874"/>
                          <a:ext cx="262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05416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1825" y="1341438"/>
            <a:ext cx="7772400" cy="2590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Determine whether the following lines are parallel, perpendicular, or neither.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		-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+ 2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-2   and   2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= 4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+ 3</a:t>
            </a: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sz="2800">
                <a:latin typeface="Times New Roman" pitchFamily="18" charset="0"/>
              </a:rPr>
              <a:t>In the first equation,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		2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– 2 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(add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</a:rPr>
              <a:t>x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 to both sides)</a:t>
            </a:r>
            <a:endParaRPr lang="en-US" sz="2800">
              <a:latin typeface="Times New Roman" pitchFamily="18" charset="0"/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9472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685800" y="4572000"/>
            <a:ext cx="8077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 In the second equation,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	 4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= 2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– 3         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(subtract 3 from both sides)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4038600"/>
            <a:ext cx="7924800" cy="577850"/>
            <a:chOff x="576" y="2544"/>
            <a:chExt cx="4992" cy="364"/>
          </a:xfrm>
        </p:grpSpPr>
        <p:sp>
          <p:nvSpPr>
            <p:cNvPr id="19469" name="Text Box 8"/>
            <p:cNvSpPr txBox="1">
              <a:spLocks noChangeArrowheads="1"/>
            </p:cNvSpPr>
            <p:nvPr/>
          </p:nvSpPr>
          <p:spPr bwMode="auto">
            <a:xfrm>
              <a:off x="576" y="2544"/>
              <a:ext cx="49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– 1       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(divide both sides by 2)</a:t>
              </a:r>
            </a:p>
          </p:txBody>
        </p:sp>
        <p:graphicFrame>
          <p:nvGraphicFramePr>
            <p:cNvPr id="19470" name="Object 9"/>
            <p:cNvGraphicFramePr>
              <a:graphicFrameLocks noChangeAspect="1"/>
            </p:cNvGraphicFramePr>
            <p:nvPr/>
          </p:nvGraphicFramePr>
          <p:xfrm>
            <a:off x="1584" y="2544"/>
            <a:ext cx="14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" name="Equation" r:id="rId3" imgW="152334" imgH="393529" progId="Equation.3">
                    <p:embed/>
                  </p:oleObj>
                </mc:Choice>
                <mc:Fallback>
                  <p:oleObj name="Equation" r:id="rId3" imgW="152334" imgH="393529" progId="Equation.3">
                    <p:embed/>
                    <p:pic>
                      <p:nvPicPr>
                        <p:cNvPr id="1947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44"/>
                          <a:ext cx="14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5800" y="6096000"/>
            <a:ext cx="8458200" cy="595313"/>
            <a:chOff x="240" y="3840"/>
            <a:chExt cx="5328" cy="375"/>
          </a:xfrm>
        </p:grpSpPr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40" y="3888"/>
              <a:ext cx="5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Both lines have a slope of    , so the lines are parallel.</a:t>
              </a:r>
              <a:endParaRPr 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9468" name="Object 12"/>
            <p:cNvGraphicFramePr>
              <a:graphicFrameLocks noChangeAspect="1"/>
            </p:cNvGraphicFramePr>
            <p:nvPr/>
          </p:nvGraphicFramePr>
          <p:xfrm>
            <a:off x="2688" y="3840"/>
            <a:ext cx="14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7" name="Equation" r:id="rId5" imgW="152334" imgH="393529" progId="Equation.3">
                    <p:embed/>
                  </p:oleObj>
                </mc:Choice>
                <mc:Fallback>
                  <p:oleObj name="Equation" r:id="rId5" imgW="152334" imgH="393529" progId="Equation.3">
                    <p:embed/>
                    <p:pic>
                      <p:nvPicPr>
                        <p:cNvPr id="194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840"/>
                          <a:ext cx="14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14400" y="5562600"/>
            <a:ext cx="7772400" cy="577850"/>
            <a:chOff x="576" y="3504"/>
            <a:chExt cx="4896" cy="364"/>
          </a:xfrm>
        </p:grpSpPr>
        <p:sp>
          <p:nvSpPr>
            <p:cNvPr id="19464" name="Text Box 14"/>
            <p:cNvSpPr txBox="1">
              <a:spLocks noChangeArrowheads="1"/>
            </p:cNvSpPr>
            <p:nvPr/>
          </p:nvSpPr>
          <p:spPr bwMode="auto">
            <a:xfrm>
              <a:off x="576" y="3504"/>
              <a:ext cx="4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	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=    </a:t>
              </a:r>
              <a:r>
                <a:rPr lang="en-US" sz="28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800">
                  <a:solidFill>
                    <a:srgbClr val="000000"/>
                  </a:solidFill>
                  <a:latin typeface="Times New Roman" pitchFamily="18" charset="0"/>
                </a:rPr>
                <a:t> –            </a:t>
              </a:r>
              <a:r>
                <a:rPr lang="en-US">
                  <a:solidFill>
                    <a:srgbClr val="000000"/>
                  </a:solidFill>
                  <a:latin typeface="Times New Roman" pitchFamily="18" charset="0"/>
                </a:rPr>
                <a:t>(divide both sides by 4)</a:t>
              </a:r>
            </a:p>
          </p:txBody>
        </p:sp>
        <p:graphicFrame>
          <p:nvGraphicFramePr>
            <p:cNvPr id="19465" name="Object 15"/>
            <p:cNvGraphicFramePr>
              <a:graphicFrameLocks noChangeAspect="1"/>
            </p:cNvGraphicFramePr>
            <p:nvPr/>
          </p:nvGraphicFramePr>
          <p:xfrm>
            <a:off x="1584" y="3504"/>
            <a:ext cx="14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8" name="Equation" r:id="rId6" imgW="152334" imgH="393529" progId="Equation.3">
                    <p:embed/>
                  </p:oleObj>
                </mc:Choice>
                <mc:Fallback>
                  <p:oleObj name="Equation" r:id="rId6" imgW="152334" imgH="393529" progId="Equation.3">
                    <p:embed/>
                    <p:pic>
                      <p:nvPicPr>
                        <p:cNvPr id="1946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14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6"/>
            <p:cNvGraphicFramePr>
              <a:graphicFrameLocks noChangeAspect="1"/>
            </p:cNvGraphicFramePr>
            <p:nvPr/>
          </p:nvGraphicFramePr>
          <p:xfrm>
            <a:off x="2064" y="3504"/>
            <a:ext cx="14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7" imgW="152334" imgH="393529" progId="Equation.3">
                    <p:embed/>
                  </p:oleObj>
                </mc:Choice>
                <mc:Fallback>
                  <p:oleObj name="Equation" r:id="rId7" imgW="152334" imgH="393529" progId="Equation.3">
                    <p:embed/>
                    <p:pic>
                      <p:nvPicPr>
                        <p:cNvPr id="1946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04"/>
                          <a:ext cx="14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104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772400" cy="27765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sz="2800" dirty="0">
                <a:latin typeface="Times New Roman" pitchFamily="18" charset="0"/>
              </a:rPr>
              <a:t>Recall that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slope-intercept form </a:t>
            </a:r>
            <a:r>
              <a:rPr lang="en-US" sz="2800" dirty="0">
                <a:latin typeface="Times New Roman" pitchFamily="18" charset="0"/>
              </a:rPr>
              <a:t>of a line tells us the coordinates of one point on the line, namely the y-intercept (0,b).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sz="100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sz="2800" dirty="0">
                <a:latin typeface="Times New Roman" pitchFamily="18" charset="0"/>
              </a:rPr>
              <a:t>The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point-slope form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</a:rPr>
              <a:t>allows you to use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ANY</a:t>
            </a:r>
            <a:r>
              <a:rPr lang="en-US" sz="2800" dirty="0">
                <a:latin typeface="Times New Roman" pitchFamily="18" charset="0"/>
              </a:rPr>
              <a:t> point, together with the slope, to form the equation of the line.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endParaRPr lang="en-US" sz="12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Point-slope formula for linear equations:</a:t>
            </a:r>
            <a:endParaRPr lang="en-US" sz="2800" dirty="0">
              <a:latin typeface="Times New Roman" pitchFamily="18" charset="0"/>
            </a:endParaRP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00313" y="4133850"/>
          <a:ext cx="3870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04421" imgH="215806" progId="Equation.3">
                  <p:embed/>
                </p:oleObj>
              </mc:Choice>
              <mc:Fallback>
                <p:oleObj name="Equation" r:id="rId3" imgW="1104421" imgH="215806" progId="Equation.3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133850"/>
                        <a:ext cx="3870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981200" y="5029200"/>
            <a:ext cx="502443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Where</a:t>
            </a:r>
            <a:r>
              <a:rPr lang="en-US" sz="2800" i="1" dirty="0">
                <a:solidFill>
                  <a:prstClr val="black"/>
                </a:solidFill>
              </a:rPr>
              <a:t> </a:t>
            </a:r>
            <a:r>
              <a:rPr lang="en-US" sz="2800" b="1" i="1" dirty="0">
                <a:solidFill>
                  <a:prstClr val="black"/>
                </a:solidFill>
              </a:rPr>
              <a:t>m</a:t>
            </a:r>
            <a:r>
              <a:rPr lang="en-US" sz="2800" dirty="0">
                <a:solidFill>
                  <a:prstClr val="black"/>
                </a:solidFill>
              </a:rPr>
              <a:t> is the slope, 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b="1" dirty="0">
                <a:solidFill>
                  <a:prstClr val="black"/>
                </a:solidFill>
              </a:rPr>
              <a:t>(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baseline="-25000" dirty="0">
                <a:solidFill>
                  <a:prstClr val="black"/>
                </a:solidFill>
              </a:rPr>
              <a:t>1</a:t>
            </a:r>
            <a:r>
              <a:rPr lang="en-US" sz="2800" b="1" dirty="0">
                <a:solidFill>
                  <a:prstClr val="black"/>
                </a:solidFill>
              </a:rPr>
              <a:t>, y</a:t>
            </a:r>
            <a:r>
              <a:rPr lang="en-US" sz="2800" b="1" baseline="-25000" dirty="0">
                <a:solidFill>
                  <a:prstClr val="black"/>
                </a:solidFill>
              </a:rPr>
              <a:t>1</a:t>
            </a:r>
            <a:r>
              <a:rPr lang="en-US" sz="2800" b="1" dirty="0">
                <a:solidFill>
                  <a:prstClr val="black"/>
                </a:solidFill>
              </a:rPr>
              <a:t>) </a:t>
            </a:r>
            <a:r>
              <a:rPr lang="en-US" sz="2800" dirty="0">
                <a:solidFill>
                  <a:prstClr val="black"/>
                </a:solidFill>
              </a:rPr>
              <a:t>is a point on the line.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4232" y="152399"/>
            <a:ext cx="5788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The</a:t>
            </a:r>
            <a:r>
              <a:rPr lang="en-US" sz="3600" b="1" i="1" u="sng" dirty="0">
                <a:solidFill>
                  <a:schemeClr val="accent2"/>
                </a:solidFill>
              </a:rPr>
              <a:t> </a:t>
            </a:r>
            <a:r>
              <a:rPr lang="en-US" sz="3600" b="1" i="1" u="sng" dirty="0">
                <a:solidFill>
                  <a:srgbClr val="0000FF"/>
                </a:solidFill>
              </a:rPr>
              <a:t>point-slope form</a:t>
            </a:r>
            <a:r>
              <a:rPr lang="en-US" sz="3600" u="sng" dirty="0">
                <a:solidFill>
                  <a:srgbClr val="0000FF"/>
                </a:solidFill>
              </a:rPr>
              <a:t> </a:t>
            </a:r>
            <a:r>
              <a:rPr lang="en-US" sz="3600" u="sng" dirty="0"/>
              <a:t>of a line</a:t>
            </a:r>
          </a:p>
        </p:txBody>
      </p:sp>
    </p:spTree>
    <p:extLst>
      <p:ext uri="{BB962C8B-B14F-4D97-AF65-F5344CB8AC3E}">
        <p14:creationId xmlns:p14="http://schemas.microsoft.com/office/powerpoint/2010/main" val="460975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305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Find an equation of a line with slope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–2</a:t>
            </a:r>
            <a:r>
              <a:rPr lang="en-US">
                <a:latin typeface="Times New Roman" pitchFamily="18" charset="0"/>
              </a:rPr>
              <a:t>, through the point </a:t>
            </a:r>
            <a:r>
              <a:rPr lang="en-US">
                <a:solidFill>
                  <a:srgbClr val="00B050"/>
                </a:solidFill>
                <a:latin typeface="Times New Roman" pitchFamily="18" charset="0"/>
              </a:rPr>
              <a:t>(-11,-12).  </a:t>
            </a:r>
            <a:r>
              <a:rPr lang="en-US">
                <a:latin typeface="Times New Roman" pitchFamily="18" charset="0"/>
              </a:rPr>
              <a:t>Write the final equation in </a:t>
            </a:r>
            <a:r>
              <a:rPr lang="en-US" b="1">
                <a:solidFill>
                  <a:srgbClr val="D02800"/>
                </a:solidFill>
                <a:latin typeface="Times New Roman" pitchFamily="18" charset="0"/>
              </a:rPr>
              <a:t>slope-intercept form</a:t>
            </a:r>
            <a:r>
              <a:rPr lang="en-US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(Note: it’s always a good idea to </a:t>
            </a:r>
            <a:r>
              <a:rPr lang="en-US" sz="2400" b="1" i="1">
                <a:solidFill>
                  <a:srgbClr val="D02800"/>
                </a:solidFill>
                <a:latin typeface="Times New Roman" pitchFamily="18" charset="0"/>
              </a:rPr>
              <a:t>graph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</a:rPr>
              <a:t> the line first. This will help you see if your equation makes sense, which is especially helpful on quizzes and tests.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Solution: Substitute the slope and point into the point-slope form of the linear equation: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   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>
                <a:solidFill>
                  <a:srgbClr val="00B050"/>
                </a:solidFill>
                <a:latin typeface="Times New Roman" pitchFamily="18" charset="0"/>
              </a:rPr>
              <a:t>(-12</a:t>
            </a:r>
            <a:r>
              <a:rPr lang="en-US">
                <a:latin typeface="Times New Roman" pitchFamily="18" charset="0"/>
              </a:rPr>
              <a:t>) =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-2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>
                <a:solidFill>
                  <a:srgbClr val="00B050"/>
                </a:solidFill>
                <a:latin typeface="Times New Roman" pitchFamily="18" charset="0"/>
              </a:rPr>
              <a:t>(-11))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       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+ 12 = -2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22    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(use distributive property)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	           y  = -2x - 34     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(subtract 12 from both sides)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    So the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slope</a:t>
            </a:r>
            <a:r>
              <a:rPr lang="en-US">
                <a:latin typeface="Times New Roman" pitchFamily="18" charset="0"/>
              </a:rPr>
              <a:t> is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-2</a:t>
            </a:r>
            <a:r>
              <a:rPr lang="en-US">
                <a:latin typeface="Times New Roman" pitchFamily="18" charset="0"/>
              </a:rPr>
              <a:t>, and the </a:t>
            </a:r>
            <a:r>
              <a:rPr lang="en-US">
                <a:solidFill>
                  <a:srgbClr val="00B050"/>
                </a:solidFill>
                <a:latin typeface="Times New Roman" pitchFamily="18" charset="0"/>
              </a:rPr>
              <a:t>y-intercept</a:t>
            </a:r>
            <a:r>
              <a:rPr lang="en-US">
                <a:latin typeface="Times New Roman" pitchFamily="18" charset="0"/>
              </a:rPr>
              <a:t> is </a:t>
            </a:r>
            <a:r>
              <a:rPr lang="en-US">
                <a:solidFill>
                  <a:srgbClr val="00B050"/>
                </a:solidFill>
                <a:latin typeface="Times New Roman" pitchFamily="18" charset="0"/>
              </a:rPr>
              <a:t>(0,-34)</a:t>
            </a:r>
            <a:endParaRPr lang="en-US" sz="2800">
              <a:solidFill>
                <a:srgbClr val="00B05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9314" y="192314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aphicFrame>
        <p:nvGraphicFramePr>
          <p:cNvPr id="60417" name="Object 3"/>
          <p:cNvGraphicFramePr>
            <a:graphicFrameLocks noChangeAspect="1"/>
          </p:cNvGraphicFramePr>
          <p:nvPr/>
        </p:nvGraphicFramePr>
        <p:xfrm>
          <a:off x="3457575" y="203200"/>
          <a:ext cx="38703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104421" imgH="215806" progId="Equation.3">
                  <p:embed/>
                </p:oleObj>
              </mc:Choice>
              <mc:Fallback>
                <p:oleObj name="Equation" r:id="rId3" imgW="1104421" imgH="215806" progId="Equation.3">
                  <p:embed/>
                  <p:pic>
                    <p:nvPicPr>
                      <p:cNvPr id="604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203200"/>
                        <a:ext cx="387032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724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63" y="1733550"/>
            <a:ext cx="7651750" cy="5124450"/>
          </a:xfrm>
          <a:noFill/>
          <a:ln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120377" y="-76200"/>
            <a:ext cx="89121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0000FF"/>
                </a:solidFill>
              </a:rPr>
              <a:t>Tip for quizzes and tests</a:t>
            </a:r>
            <a:r>
              <a:rPr lang="en-US" sz="2800" b="1" dirty="0">
                <a:solidFill>
                  <a:srgbClr val="000000"/>
                </a:solidFill>
              </a:rPr>
              <a:t>:</a:t>
            </a:r>
          </a:p>
          <a:p>
            <a:pPr eaLnBrk="1" hangingPunct="1"/>
            <a:r>
              <a:rPr lang="en-US" sz="2000" b="1" dirty="0">
                <a:solidFill>
                  <a:srgbClr val="000000"/>
                </a:solidFill>
              </a:rPr>
              <a:t>A quick way to check if you goofed on a negative sign when calculating the slope of a line given two points on the line:</a:t>
            </a:r>
          </a:p>
          <a:p>
            <a:pPr lvl="2" eaLnBrk="1" hangingPunct="1"/>
            <a:r>
              <a:rPr lang="en-US" sz="2000" b="1" dirty="0">
                <a:solidFill>
                  <a:srgbClr val="FF0000"/>
                </a:solidFill>
              </a:rPr>
              <a:t>Graph the two points and see if the slope should be positive or negative.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957" y="2923504"/>
            <a:ext cx="5822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" charset="0"/>
              </a:rPr>
              <a:t>-3/2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95102" y="2352913"/>
            <a:ext cx="6237386" cy="41857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b="1" dirty="0">
                <a:solidFill>
                  <a:srgbClr val="D02800"/>
                </a:solidFill>
                <a:latin typeface="Arial" charset="0"/>
              </a:rPr>
              <a:t>NOTE: </a:t>
            </a:r>
            <a:r>
              <a:rPr lang="en-US" sz="1800" dirty="0">
                <a:solidFill>
                  <a:srgbClr val="000000"/>
                </a:solidFill>
                <a:latin typeface="Arial" charset="0"/>
              </a:rPr>
              <a:t>On a quiz or a test, it would be worth taking the time to do a quick graph of these two points to check and see if you made a sign error in your calculation. (This happens a LOT, so it’s worth checking before you go on to the next question on the quiz.)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3333FF"/>
                </a:solidFill>
                <a:latin typeface="Arial" charset="0"/>
              </a:rPr>
              <a:t>Do this now</a:t>
            </a:r>
            <a:r>
              <a:rPr lang="en-US" sz="1600" dirty="0">
                <a:solidFill>
                  <a:srgbClr val="000000"/>
                </a:solidFill>
                <a:latin typeface="Arial" charset="0"/>
              </a:rPr>
              <a:t>, and you will see that the line DOES slope downward from left to right, so a negative slope does make sense.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charset="0"/>
              </a:rPr>
              <a:t>If you had messed up a negative sign in your calculation and come up with +3/2,  the 30 seconds you spent doing the check graph would have shown you immediately that something was wrong with your slope.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Arial" charset="0"/>
              </a:rPr>
              <a:t>Even though you always have the “check answer” button on homework assignments, you should practice doing a few check graphs on HW so you know how to do it for quizzes.</a:t>
            </a:r>
          </a:p>
        </p:txBody>
      </p:sp>
    </p:spTree>
    <p:extLst>
      <p:ext uri="{BB962C8B-B14F-4D97-AF65-F5344CB8AC3E}">
        <p14:creationId xmlns:p14="http://schemas.microsoft.com/office/powerpoint/2010/main" val="9960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1905000" y="15240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>
              <a:solidFill>
                <a:srgbClr val="D02800"/>
              </a:solidFill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69875"/>
            <a:ext cx="3548063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rgbClr val="000000"/>
                </a:solidFill>
                <a:latin typeface="Arial"/>
              </a:rPr>
              <a:t>Practical application of slope to </a:t>
            </a:r>
            <a:r>
              <a:rPr lang="en-US" sz="3200" b="1" dirty="0">
                <a:solidFill>
                  <a:srgbClr val="FF0000"/>
                </a:solidFill>
                <a:latin typeface="Arial"/>
              </a:rPr>
              <a:t>construction</a:t>
            </a:r>
            <a:r>
              <a:rPr lang="en-US" sz="3200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>
              <a:defRPr/>
            </a:pPr>
            <a:endParaRPr lang="en-US" sz="8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0"/>
            <a:ext cx="4654550" cy="686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33362" y="2740818"/>
            <a:ext cx="3711575" cy="1385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</a:rPr>
              <a:t>Pitch of a roof = rise/run</a:t>
            </a:r>
          </a:p>
          <a:p>
            <a:pPr eaLnBrk="1" hangingPunct="1"/>
            <a:r>
              <a:rPr lang="en-US" sz="2000" i="1">
                <a:solidFill>
                  <a:srgbClr val="000000"/>
                </a:solidFill>
              </a:rPr>
              <a:t>Just make sure you measure both rise and run in the same units (e.g. feet, meters, inches)</a:t>
            </a:r>
          </a:p>
        </p:txBody>
      </p:sp>
    </p:spTree>
    <p:extLst>
      <p:ext uri="{BB962C8B-B14F-4D97-AF65-F5344CB8AC3E}">
        <p14:creationId xmlns:p14="http://schemas.microsoft.com/office/powerpoint/2010/main" val="18481541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119889-0381-4F26-8F8C-233C2418E0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7" y="609600"/>
            <a:ext cx="9148010" cy="29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95365" y="35858"/>
            <a:ext cx="6922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Another practical application of slope:</a:t>
            </a:r>
          </a:p>
        </p:txBody>
      </p:sp>
      <p:sp>
        <p:nvSpPr>
          <p:cNvPr id="3" name="Rectangle 2"/>
          <p:cNvSpPr/>
          <p:nvPr/>
        </p:nvSpPr>
        <p:spPr>
          <a:xfrm>
            <a:off x="7326506" y="1219200"/>
            <a:ext cx="293264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58" y="4031397"/>
            <a:ext cx="9176657" cy="2625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936" y="3200400"/>
            <a:ext cx="783706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NOTE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The grade of a road is always expressed as a </a:t>
            </a:r>
            <a:r>
              <a:rPr lang="en-US" b="1" i="1" dirty="0">
                <a:solidFill>
                  <a:srgbClr val="FF0000"/>
                </a:solidFill>
              </a:rPr>
              <a:t>positive</a:t>
            </a:r>
            <a:r>
              <a:rPr lang="en-US" dirty="0"/>
              <a:t> percentage, whether you’re going uphill or downhill.</a:t>
            </a:r>
          </a:p>
        </p:txBody>
      </p:sp>
    </p:spTree>
    <p:extLst>
      <p:ext uri="{BB962C8B-B14F-4D97-AF65-F5344CB8AC3E}">
        <p14:creationId xmlns:p14="http://schemas.microsoft.com/office/powerpoint/2010/main" val="26255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"/>
            <a:ext cx="7772400" cy="5805488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200" b="1" i="1" dirty="0">
                <a:solidFill>
                  <a:schemeClr val="accent2"/>
                </a:solidFill>
                <a:latin typeface="Times New Roman" pitchFamily="18" charset="0"/>
              </a:rPr>
              <a:t>Recall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that an equation of the form </a:t>
            </a:r>
            <a:r>
              <a:rPr lang="en-US" b="1" dirty="0">
                <a:latin typeface="Times New Roman" pitchFamily="18" charset="0"/>
              </a:rPr>
              <a:t>A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+ B</a:t>
            </a:r>
            <a:r>
              <a:rPr lang="en-US" b="1" i="1" dirty="0">
                <a:latin typeface="Times New Roman" pitchFamily="18" charset="0"/>
              </a:rPr>
              <a:t>y</a:t>
            </a:r>
            <a:r>
              <a:rPr lang="en-US" b="1" dirty="0">
                <a:latin typeface="Times New Roman" pitchFamily="18" charset="0"/>
              </a:rPr>
              <a:t> = C</a:t>
            </a:r>
            <a:r>
              <a:rPr lang="en-US" dirty="0">
                <a:latin typeface="Times New Roman" pitchFamily="18" charset="0"/>
              </a:rPr>
              <a:t> 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</a:rPr>
              <a:t>    is called the </a:t>
            </a:r>
            <a:r>
              <a:rPr lang="en-US" i="1" dirty="0">
                <a:latin typeface="Times New Roman" pitchFamily="18" charset="0"/>
              </a:rPr>
              <a:t>“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</a:rPr>
              <a:t>standard form</a:t>
            </a:r>
            <a:r>
              <a:rPr lang="en-US" i="1" dirty="0">
                <a:latin typeface="Times New Roman" pitchFamily="18" charset="0"/>
              </a:rPr>
              <a:t>” </a:t>
            </a:r>
            <a:r>
              <a:rPr lang="en-US" dirty="0">
                <a:latin typeface="Times New Roman" pitchFamily="18" charset="0"/>
              </a:rPr>
              <a:t>of a linear equation in two variables.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“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Standard form</a:t>
            </a:r>
            <a:r>
              <a:rPr lang="en-US" dirty="0">
                <a:latin typeface="Times New Roman" pitchFamily="18" charset="0"/>
              </a:rPr>
              <a:t>” has the x and y terms on the left and the constant (number) term on right, and usually, all fractions cleared away by multiplying by LCD.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Today we will be studying two other forms of a linear equation: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</a:rPr>
              <a:t>slope-intercept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</a:rPr>
              <a:t>” form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</a:rPr>
              <a:t>“</a:t>
            </a:r>
            <a:r>
              <a:rPr lang="en-US" sz="3200" b="1" i="1" dirty="0">
                <a:solidFill>
                  <a:srgbClr val="FF0000"/>
                </a:solidFill>
                <a:latin typeface="Times New Roman" pitchFamily="18" charset="0"/>
              </a:rPr>
              <a:t>point-slope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</a:rPr>
              <a:t>” form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170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229600" cy="45259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u="sng" dirty="0">
                <a:latin typeface="Times New Roman" pitchFamily="18" charset="0"/>
              </a:rPr>
              <a:t>The</a:t>
            </a:r>
            <a:r>
              <a:rPr lang="en-US" b="1" i="1" u="sng" dirty="0">
                <a:solidFill>
                  <a:schemeClr val="accent2"/>
                </a:solidFill>
                <a:latin typeface="Times New Roman" pitchFamily="18" charset="0"/>
              </a:rPr>
              <a:t> slope-intercept form</a:t>
            </a:r>
            <a:r>
              <a:rPr lang="en-US" u="sng" dirty="0">
                <a:latin typeface="Times New Roman" pitchFamily="18" charset="0"/>
              </a:rPr>
              <a:t> of a line</a:t>
            </a:r>
          </a:p>
          <a:p>
            <a:pPr algn="ctr" eaLnBrk="1" hangingPunct="1">
              <a:buFontTx/>
              <a:buNone/>
            </a:pPr>
            <a:endParaRPr lang="en-US" u="sng" dirty="0"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To find the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slope-intercept form </a:t>
            </a:r>
            <a:r>
              <a:rPr lang="en-US" dirty="0">
                <a:latin typeface="Times New Roman" pitchFamily="18" charset="0"/>
              </a:rPr>
              <a:t>of a linear equation given in standard form, just solve the equation for y.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This gives an equation that looks like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mx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 +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  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slope</a:t>
            </a:r>
            <a:r>
              <a:rPr lang="en-US" dirty="0">
                <a:latin typeface="Times New Roman" pitchFamily="18" charset="0"/>
              </a:rPr>
              <a:t> of this line is the number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i="1" dirty="0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 The </a:t>
            </a:r>
            <a:r>
              <a:rPr lang="en-US" b="1" i="1" dirty="0">
                <a:solidFill>
                  <a:srgbClr val="008B5D"/>
                </a:solidFill>
                <a:latin typeface="Times New Roman" pitchFamily="18" charset="0"/>
              </a:rPr>
              <a:t>y</a:t>
            </a:r>
            <a:r>
              <a:rPr lang="en-US" b="1" dirty="0">
                <a:solidFill>
                  <a:srgbClr val="008B5D"/>
                </a:solidFill>
                <a:latin typeface="Times New Roman" pitchFamily="18" charset="0"/>
              </a:rPr>
              <a:t>-intercept</a:t>
            </a:r>
            <a:r>
              <a:rPr lang="en-US" dirty="0">
                <a:latin typeface="Times New Roman" pitchFamily="18" charset="0"/>
              </a:rPr>
              <a:t> of this line is the point </a:t>
            </a:r>
            <a:r>
              <a:rPr lang="en-US" b="1" dirty="0">
                <a:solidFill>
                  <a:srgbClr val="008B5D"/>
                </a:solidFill>
                <a:latin typeface="Times New Roman" pitchFamily="18" charset="0"/>
              </a:rPr>
              <a:t>(0, </a:t>
            </a:r>
            <a:r>
              <a:rPr lang="en-US" b="1" i="1" dirty="0">
                <a:solidFill>
                  <a:srgbClr val="008B5D"/>
                </a:solidFill>
                <a:latin typeface="Times New Roman" pitchFamily="18" charset="0"/>
              </a:rPr>
              <a:t>b</a:t>
            </a:r>
            <a:r>
              <a:rPr lang="en-US" b="1" dirty="0">
                <a:solidFill>
                  <a:srgbClr val="008B5D"/>
                </a:solidFill>
                <a:latin typeface="Times New Roman" pitchFamily="18" charset="0"/>
              </a:rPr>
              <a:t>).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This form is useful for graphing, since you have a point and the slope readily visible.</a:t>
            </a:r>
          </a:p>
        </p:txBody>
      </p:sp>
    </p:spTree>
    <p:extLst>
      <p:ext uri="{BB962C8B-B14F-4D97-AF65-F5344CB8AC3E}">
        <p14:creationId xmlns:p14="http://schemas.microsoft.com/office/powerpoint/2010/main" val="92813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05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pSp>
        <p:nvGrpSpPr>
          <p:cNvPr id="19459" name="Group 5"/>
          <p:cNvGrpSpPr>
            <a:grpSpLocks/>
          </p:cNvGrpSpPr>
          <p:nvPr/>
        </p:nvGrpSpPr>
        <p:grpSpPr bwMode="auto">
          <a:xfrm>
            <a:off x="838200" y="1524000"/>
            <a:ext cx="2971800" cy="577850"/>
            <a:chOff x="768" y="1056"/>
            <a:chExt cx="1872" cy="364"/>
          </a:xfrm>
        </p:grpSpPr>
        <p:sp>
          <p:nvSpPr>
            <p:cNvPr id="19465" name="Text Box 6"/>
            <p:cNvSpPr txBox="1">
              <a:spLocks noChangeArrowheads="1"/>
            </p:cNvSpPr>
            <p:nvPr/>
          </p:nvSpPr>
          <p:spPr bwMode="auto">
            <a:xfrm>
              <a:off x="768" y="1056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 dirty="0">
                  <a:solidFill>
                    <a:prstClr val="black"/>
                  </a:solidFill>
                </a:rPr>
                <a:t>Graph </a:t>
              </a:r>
              <a:r>
                <a:rPr lang="en-US" sz="2800" i="1" dirty="0">
                  <a:solidFill>
                    <a:prstClr val="black"/>
                  </a:solidFill>
                </a:rPr>
                <a:t>y</a:t>
              </a:r>
              <a:r>
                <a:rPr lang="en-US" sz="2800" dirty="0">
                  <a:solidFill>
                    <a:prstClr val="black"/>
                  </a:solidFill>
                </a:rPr>
                <a:t> =      </a:t>
              </a:r>
              <a:r>
                <a:rPr lang="en-US" sz="2800" i="1" dirty="0">
                  <a:solidFill>
                    <a:prstClr val="black"/>
                  </a:solidFill>
                </a:rPr>
                <a:t>x</a:t>
              </a:r>
              <a:r>
                <a:rPr lang="en-US" sz="2800" dirty="0">
                  <a:solidFill>
                    <a:prstClr val="black"/>
                  </a:solidFill>
                </a:rPr>
                <a:t> – 2.</a:t>
              </a:r>
            </a:p>
          </p:txBody>
        </p:sp>
        <p:graphicFrame>
          <p:nvGraphicFramePr>
            <p:cNvPr id="19466" name="Object 7"/>
            <p:cNvGraphicFramePr>
              <a:graphicFrameLocks noChangeAspect="1"/>
            </p:cNvGraphicFramePr>
            <p:nvPr/>
          </p:nvGraphicFramePr>
          <p:xfrm>
            <a:off x="1781" y="1056"/>
            <a:ext cx="23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253890" imgH="393529" progId="Equation.3">
                    <p:embed/>
                  </p:oleObj>
                </mc:Choice>
                <mc:Fallback>
                  <p:oleObj name="Equation" r:id="rId3" imgW="253890" imgH="393529" progId="Equation.3">
                    <p:embed/>
                    <p:pic>
                      <p:nvPicPr>
                        <p:cNvPr id="194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1" y="1056"/>
                          <a:ext cx="235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022475" y="5678488"/>
            <a:ext cx="5715000" cy="806450"/>
            <a:chOff x="1104" y="3312"/>
            <a:chExt cx="3600" cy="508"/>
          </a:xfrm>
        </p:grpSpPr>
        <p:graphicFrame>
          <p:nvGraphicFramePr>
            <p:cNvPr id="19462" name="Object 9"/>
            <p:cNvGraphicFramePr>
              <a:graphicFrameLocks noChangeAspect="1"/>
            </p:cNvGraphicFramePr>
            <p:nvPr/>
          </p:nvGraphicFramePr>
          <p:xfrm>
            <a:off x="1920" y="3312"/>
            <a:ext cx="393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304536" imgH="393359" progId="Equation.3">
                    <p:embed/>
                  </p:oleObj>
                </mc:Choice>
                <mc:Fallback>
                  <p:oleObj name="Equation" r:id="rId5" imgW="304536" imgH="393359" progId="Equation.3">
                    <p:embed/>
                    <p:pic>
                      <p:nvPicPr>
                        <p:cNvPr id="1946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12"/>
                          <a:ext cx="393" cy="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10"/>
            <p:cNvSpPr txBox="1">
              <a:spLocks noChangeArrowheads="1"/>
            </p:cNvSpPr>
            <p:nvPr/>
          </p:nvSpPr>
          <p:spPr bwMode="auto">
            <a:xfrm>
              <a:off x="1104" y="3408"/>
              <a:ext cx="36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800">
                  <a:solidFill>
                    <a:prstClr val="black"/>
                  </a:solidFill>
                </a:rPr>
                <a:t>slope =        , which in this case is </a:t>
              </a:r>
              <a:endParaRPr 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9464" name="Object 11"/>
            <p:cNvGraphicFramePr>
              <a:graphicFrameLocks noChangeAspect="1"/>
            </p:cNvGraphicFramePr>
            <p:nvPr/>
          </p:nvGraphicFramePr>
          <p:xfrm>
            <a:off x="4224" y="3360"/>
            <a:ext cx="26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253890" imgH="393529" progId="Equation.3">
                    <p:embed/>
                  </p:oleObj>
                </mc:Choice>
                <mc:Fallback>
                  <p:oleObj name="Equation" r:id="rId7" imgW="253890" imgH="393529" progId="Equation.3">
                    <p:embed/>
                    <p:pic>
                      <p:nvPicPr>
                        <p:cNvPr id="1946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360"/>
                          <a:ext cx="26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8124" name="Rectangle 12"/>
          <p:cNvSpPr>
            <a:spLocks noGrp="1" noChangeArrowheads="1"/>
          </p:cNvSpPr>
          <p:nvPr>
            <p:ph idx="1"/>
          </p:nvPr>
        </p:nvSpPr>
        <p:spPr>
          <a:xfrm>
            <a:off x="865188" y="2508250"/>
            <a:ext cx="7772400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We can use the slope-intercept form to help us graph the equation.  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Times New Roman" pitchFamily="18" charset="0"/>
              </a:rPr>
              <a:t>We know that the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-intercept is (0, -2), which gives us one point for the line.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>
                <a:latin typeface="Times New Roman" pitchFamily="18" charset="0"/>
              </a:rPr>
              <a:t>We can also use the definition of slope to help us get another point.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0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2462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3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20483" name="Group 5"/>
          <p:cNvGrpSpPr>
            <a:grpSpLocks/>
          </p:cNvGrpSpPr>
          <p:nvPr/>
        </p:nvGrpSpPr>
        <p:grpSpPr bwMode="auto">
          <a:xfrm>
            <a:off x="457200" y="1295400"/>
            <a:ext cx="5045075" cy="5029200"/>
            <a:chOff x="680" y="776"/>
            <a:chExt cx="3178" cy="3168"/>
          </a:xfrm>
        </p:grpSpPr>
        <p:sp>
          <p:nvSpPr>
            <p:cNvPr id="20501" name="Line 6"/>
            <p:cNvSpPr>
              <a:spLocks noChangeShapeType="1"/>
            </p:cNvSpPr>
            <p:nvPr/>
          </p:nvSpPr>
          <p:spPr bwMode="auto">
            <a:xfrm>
              <a:off x="2168" y="968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2" name="Line 7"/>
            <p:cNvSpPr>
              <a:spLocks noChangeShapeType="1"/>
            </p:cNvSpPr>
            <p:nvPr/>
          </p:nvSpPr>
          <p:spPr bwMode="auto">
            <a:xfrm>
              <a:off x="680" y="2456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3" name="Line 8"/>
            <p:cNvSpPr>
              <a:spLocks noChangeShapeType="1"/>
            </p:cNvSpPr>
            <p:nvPr/>
          </p:nvSpPr>
          <p:spPr bwMode="auto">
            <a:xfrm>
              <a:off x="728" y="226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4" name="Line 9"/>
            <p:cNvSpPr>
              <a:spLocks noChangeShapeType="1"/>
            </p:cNvSpPr>
            <p:nvPr/>
          </p:nvSpPr>
          <p:spPr bwMode="auto">
            <a:xfrm>
              <a:off x="728" y="207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5" name="Line 10"/>
            <p:cNvSpPr>
              <a:spLocks noChangeShapeType="1"/>
            </p:cNvSpPr>
            <p:nvPr/>
          </p:nvSpPr>
          <p:spPr bwMode="auto">
            <a:xfrm>
              <a:off x="728" y="188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6" name="Line 11"/>
            <p:cNvSpPr>
              <a:spLocks noChangeShapeType="1"/>
            </p:cNvSpPr>
            <p:nvPr/>
          </p:nvSpPr>
          <p:spPr bwMode="auto">
            <a:xfrm>
              <a:off x="728" y="168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7" name="Line 12"/>
            <p:cNvSpPr>
              <a:spLocks noChangeShapeType="1"/>
            </p:cNvSpPr>
            <p:nvPr/>
          </p:nvSpPr>
          <p:spPr bwMode="auto">
            <a:xfrm>
              <a:off x="728" y="149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8" name="Line 13"/>
            <p:cNvSpPr>
              <a:spLocks noChangeShapeType="1"/>
            </p:cNvSpPr>
            <p:nvPr/>
          </p:nvSpPr>
          <p:spPr bwMode="auto">
            <a:xfrm>
              <a:off x="728" y="130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09" name="Line 14"/>
            <p:cNvSpPr>
              <a:spLocks noChangeShapeType="1"/>
            </p:cNvSpPr>
            <p:nvPr/>
          </p:nvSpPr>
          <p:spPr bwMode="auto">
            <a:xfrm>
              <a:off x="728" y="111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0" name="Line 15"/>
            <p:cNvSpPr>
              <a:spLocks noChangeShapeType="1"/>
            </p:cNvSpPr>
            <p:nvPr/>
          </p:nvSpPr>
          <p:spPr bwMode="auto">
            <a:xfrm>
              <a:off x="728" y="264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1" name="Line 16"/>
            <p:cNvSpPr>
              <a:spLocks noChangeShapeType="1"/>
            </p:cNvSpPr>
            <p:nvPr/>
          </p:nvSpPr>
          <p:spPr bwMode="auto">
            <a:xfrm>
              <a:off x="728" y="284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2" name="Line 17"/>
            <p:cNvSpPr>
              <a:spLocks noChangeShapeType="1"/>
            </p:cNvSpPr>
            <p:nvPr/>
          </p:nvSpPr>
          <p:spPr bwMode="auto">
            <a:xfrm>
              <a:off x="728" y="303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3" name="Line 18"/>
            <p:cNvSpPr>
              <a:spLocks noChangeShapeType="1"/>
            </p:cNvSpPr>
            <p:nvPr/>
          </p:nvSpPr>
          <p:spPr bwMode="auto">
            <a:xfrm>
              <a:off x="728" y="322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4" name="Line 19"/>
            <p:cNvSpPr>
              <a:spLocks noChangeShapeType="1"/>
            </p:cNvSpPr>
            <p:nvPr/>
          </p:nvSpPr>
          <p:spPr bwMode="auto">
            <a:xfrm>
              <a:off x="728" y="341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5" name="Line 20"/>
            <p:cNvSpPr>
              <a:spLocks noChangeShapeType="1"/>
            </p:cNvSpPr>
            <p:nvPr/>
          </p:nvSpPr>
          <p:spPr bwMode="auto">
            <a:xfrm>
              <a:off x="728" y="360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6" name="Line 21"/>
            <p:cNvSpPr>
              <a:spLocks noChangeShapeType="1"/>
            </p:cNvSpPr>
            <p:nvPr/>
          </p:nvSpPr>
          <p:spPr bwMode="auto">
            <a:xfrm>
              <a:off x="728" y="380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7" name="Line 22"/>
            <p:cNvSpPr>
              <a:spLocks noChangeShapeType="1"/>
            </p:cNvSpPr>
            <p:nvPr/>
          </p:nvSpPr>
          <p:spPr bwMode="auto">
            <a:xfrm>
              <a:off x="197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>
              <a:off x="178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19" name="Line 24"/>
            <p:cNvSpPr>
              <a:spLocks noChangeShapeType="1"/>
            </p:cNvSpPr>
            <p:nvPr/>
          </p:nvSpPr>
          <p:spPr bwMode="auto">
            <a:xfrm>
              <a:off x="159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0" name="Line 25"/>
            <p:cNvSpPr>
              <a:spLocks noChangeShapeType="1"/>
            </p:cNvSpPr>
            <p:nvPr/>
          </p:nvSpPr>
          <p:spPr bwMode="auto">
            <a:xfrm>
              <a:off x="140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1" name="Line 26"/>
            <p:cNvSpPr>
              <a:spLocks noChangeShapeType="1"/>
            </p:cNvSpPr>
            <p:nvPr/>
          </p:nvSpPr>
          <p:spPr bwMode="auto">
            <a:xfrm>
              <a:off x="120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2" name="Line 27"/>
            <p:cNvSpPr>
              <a:spLocks noChangeShapeType="1"/>
            </p:cNvSpPr>
            <p:nvPr/>
          </p:nvSpPr>
          <p:spPr bwMode="auto">
            <a:xfrm>
              <a:off x="1016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3" name="Line 28"/>
            <p:cNvSpPr>
              <a:spLocks noChangeShapeType="1"/>
            </p:cNvSpPr>
            <p:nvPr/>
          </p:nvSpPr>
          <p:spPr bwMode="auto">
            <a:xfrm>
              <a:off x="82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4" name="Line 29"/>
            <p:cNvSpPr>
              <a:spLocks noChangeShapeType="1"/>
            </p:cNvSpPr>
            <p:nvPr/>
          </p:nvSpPr>
          <p:spPr bwMode="auto">
            <a:xfrm>
              <a:off x="236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5" name="Line 30"/>
            <p:cNvSpPr>
              <a:spLocks noChangeShapeType="1"/>
            </p:cNvSpPr>
            <p:nvPr/>
          </p:nvSpPr>
          <p:spPr bwMode="auto">
            <a:xfrm>
              <a:off x="255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6" name="Line 31"/>
            <p:cNvSpPr>
              <a:spLocks noChangeShapeType="1"/>
            </p:cNvSpPr>
            <p:nvPr/>
          </p:nvSpPr>
          <p:spPr bwMode="auto">
            <a:xfrm>
              <a:off x="2744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7" name="Line 32"/>
            <p:cNvSpPr>
              <a:spLocks noChangeShapeType="1"/>
            </p:cNvSpPr>
            <p:nvPr/>
          </p:nvSpPr>
          <p:spPr bwMode="auto">
            <a:xfrm>
              <a:off x="2936" y="1016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8" name="Line 33"/>
            <p:cNvSpPr>
              <a:spLocks noChangeShapeType="1"/>
            </p:cNvSpPr>
            <p:nvPr/>
          </p:nvSpPr>
          <p:spPr bwMode="auto">
            <a:xfrm>
              <a:off x="3128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29" name="Line 34"/>
            <p:cNvSpPr>
              <a:spLocks noChangeShapeType="1"/>
            </p:cNvSpPr>
            <p:nvPr/>
          </p:nvSpPr>
          <p:spPr bwMode="auto">
            <a:xfrm>
              <a:off x="3320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30" name="Line 35"/>
            <p:cNvSpPr>
              <a:spLocks noChangeShapeType="1"/>
            </p:cNvSpPr>
            <p:nvPr/>
          </p:nvSpPr>
          <p:spPr bwMode="auto">
            <a:xfrm>
              <a:off x="3512" y="1016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20531" name="Text Box 36"/>
            <p:cNvSpPr txBox="1">
              <a:spLocks noChangeArrowheads="1"/>
            </p:cNvSpPr>
            <p:nvPr/>
          </p:nvSpPr>
          <p:spPr bwMode="auto">
            <a:xfrm>
              <a:off x="3646" y="233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20532" name="Text Box 37"/>
            <p:cNvSpPr txBox="1">
              <a:spLocks noChangeArrowheads="1"/>
            </p:cNvSpPr>
            <p:nvPr/>
          </p:nvSpPr>
          <p:spPr bwMode="auto">
            <a:xfrm>
              <a:off x="1976" y="77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i="1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911350" y="4533900"/>
            <a:ext cx="1069975" cy="457200"/>
            <a:chOff x="1204" y="2856"/>
            <a:chExt cx="674" cy="288"/>
          </a:xfrm>
        </p:grpSpPr>
        <p:sp>
          <p:nvSpPr>
            <p:cNvPr id="20499" name="Text Box 39"/>
            <p:cNvSpPr txBox="1">
              <a:spLocks noChangeArrowheads="1"/>
            </p:cNvSpPr>
            <p:nvPr/>
          </p:nvSpPr>
          <p:spPr bwMode="auto">
            <a:xfrm>
              <a:off x="1204" y="2856"/>
              <a:ext cx="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(0, -2)</a:t>
              </a:r>
            </a:p>
          </p:txBody>
        </p:sp>
        <p:sp>
          <p:nvSpPr>
            <p:cNvPr id="20500" name="Oval 40"/>
            <p:cNvSpPr>
              <a:spLocks noChangeArrowheads="1"/>
            </p:cNvSpPr>
            <p:nvPr/>
          </p:nvSpPr>
          <p:spPr bwMode="auto">
            <a:xfrm>
              <a:off x="1756" y="28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19177" name="Line 41"/>
          <p:cNvSpPr>
            <a:spLocks noChangeShapeType="1"/>
          </p:cNvSpPr>
          <p:nvPr/>
        </p:nvSpPr>
        <p:spPr bwMode="auto">
          <a:xfrm>
            <a:off x="838200" y="2971800"/>
            <a:ext cx="4121150" cy="3276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20486" name="Text Box 42"/>
          <p:cNvSpPr txBox="1">
            <a:spLocks noChangeArrowheads="1"/>
          </p:cNvSpPr>
          <p:nvPr/>
        </p:nvSpPr>
        <p:spPr bwMode="auto">
          <a:xfrm>
            <a:off x="6019800" y="1219200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prstClr val="black"/>
                </a:solidFill>
              </a:rPr>
              <a:t>First we graph the </a:t>
            </a:r>
            <a:r>
              <a:rPr lang="en-US" i="1" dirty="0">
                <a:solidFill>
                  <a:prstClr val="black"/>
                </a:solidFill>
              </a:rPr>
              <a:t>y</a:t>
            </a:r>
            <a:r>
              <a:rPr lang="en-US" dirty="0">
                <a:solidFill>
                  <a:prstClr val="black"/>
                </a:solidFill>
              </a:rPr>
              <a:t>-intercept.</a:t>
            </a:r>
          </a:p>
        </p:txBody>
      </p:sp>
      <p:sp>
        <p:nvSpPr>
          <p:cNvPr id="219179" name="Text Box 43"/>
          <p:cNvSpPr txBox="1">
            <a:spLocks noChangeArrowheads="1"/>
          </p:cNvSpPr>
          <p:nvPr/>
        </p:nvSpPr>
        <p:spPr bwMode="auto">
          <a:xfrm>
            <a:off x="6019800" y="2286000"/>
            <a:ext cx="28194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Then we use the slope  of -4/5 to find another point.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Move down 4 and to the right 5.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996950" y="4610100"/>
            <a:ext cx="1812925" cy="1181100"/>
            <a:chOff x="628" y="2904"/>
            <a:chExt cx="1161" cy="744"/>
          </a:xfrm>
        </p:grpSpPr>
        <p:sp>
          <p:nvSpPr>
            <p:cNvPr id="20497" name="Text Box 45"/>
            <p:cNvSpPr txBox="1">
              <a:spLocks noChangeArrowheads="1"/>
            </p:cNvSpPr>
            <p:nvPr/>
          </p:nvSpPr>
          <p:spPr bwMode="auto">
            <a:xfrm>
              <a:off x="628" y="3168"/>
              <a:ext cx="11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C0504D"/>
                  </a:solidFill>
                </a:rPr>
                <a:t>4 units down</a:t>
              </a:r>
            </a:p>
          </p:txBody>
        </p:sp>
        <p:sp>
          <p:nvSpPr>
            <p:cNvPr id="20498" name="Line 46"/>
            <p:cNvSpPr>
              <a:spLocks noChangeShapeType="1"/>
            </p:cNvSpPr>
            <p:nvPr/>
          </p:nvSpPr>
          <p:spPr bwMode="auto">
            <a:xfrm flipV="1">
              <a:off x="1789" y="2904"/>
              <a:ext cx="0" cy="7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755900" y="5791200"/>
            <a:ext cx="1714500" cy="457200"/>
            <a:chOff x="1736" y="3648"/>
            <a:chExt cx="1080" cy="288"/>
          </a:xfrm>
        </p:grpSpPr>
        <p:sp>
          <p:nvSpPr>
            <p:cNvPr id="20495" name="Text Box 48"/>
            <p:cNvSpPr txBox="1">
              <a:spLocks noChangeArrowheads="1"/>
            </p:cNvSpPr>
            <p:nvPr/>
          </p:nvSpPr>
          <p:spPr bwMode="auto">
            <a:xfrm>
              <a:off x="1736" y="3648"/>
              <a:ext cx="10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srgbClr val="D02800"/>
                  </a:solidFill>
                </a:rPr>
                <a:t>5 units right</a:t>
              </a:r>
            </a:p>
          </p:txBody>
        </p:sp>
        <p:sp>
          <p:nvSpPr>
            <p:cNvPr id="20496" name="Line 49"/>
            <p:cNvSpPr>
              <a:spLocks noChangeShapeType="1"/>
            </p:cNvSpPr>
            <p:nvPr/>
          </p:nvSpPr>
          <p:spPr bwMode="auto">
            <a:xfrm>
              <a:off x="1789" y="3648"/>
              <a:ext cx="964" cy="1"/>
            </a:xfrm>
            <a:prstGeom prst="line">
              <a:avLst/>
            </a:prstGeom>
            <a:noFill/>
            <a:ln w="28575">
              <a:solidFill>
                <a:srgbClr val="D028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19186" name="Text Box 50"/>
          <p:cNvSpPr txBox="1">
            <a:spLocks noChangeArrowheads="1"/>
          </p:cNvSpPr>
          <p:nvPr/>
        </p:nvSpPr>
        <p:spPr bwMode="auto">
          <a:xfrm>
            <a:off x="6030913" y="4664075"/>
            <a:ext cx="2824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This gives us the new point (5, -6).</a:t>
            </a:r>
          </a:p>
        </p:txBody>
      </p: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4332288" y="5297488"/>
            <a:ext cx="1146175" cy="533400"/>
            <a:chOff x="2729" y="3337"/>
            <a:chExt cx="722" cy="336"/>
          </a:xfrm>
        </p:grpSpPr>
        <p:sp>
          <p:nvSpPr>
            <p:cNvPr id="20493" name="Text Box 52"/>
            <p:cNvSpPr txBox="1">
              <a:spLocks noChangeArrowheads="1"/>
            </p:cNvSpPr>
            <p:nvPr/>
          </p:nvSpPr>
          <p:spPr bwMode="auto">
            <a:xfrm>
              <a:off x="2777" y="3337"/>
              <a:ext cx="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>
                  <a:solidFill>
                    <a:prstClr val="black"/>
                  </a:solidFill>
                </a:rPr>
                <a:t>(5, -6)</a:t>
              </a:r>
            </a:p>
          </p:txBody>
        </p:sp>
        <p:sp>
          <p:nvSpPr>
            <p:cNvPr id="20494" name="Oval 53"/>
            <p:cNvSpPr>
              <a:spLocks noChangeArrowheads="1"/>
            </p:cNvSpPr>
            <p:nvPr/>
          </p:nvSpPr>
          <p:spPr bwMode="auto">
            <a:xfrm>
              <a:off x="2729" y="3625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19190" name="Text Box 54"/>
          <p:cNvSpPr txBox="1">
            <a:spLocks noChangeArrowheads="1"/>
          </p:cNvSpPr>
          <p:nvPr/>
        </p:nvSpPr>
        <p:spPr bwMode="auto">
          <a:xfrm>
            <a:off x="6046788" y="5740400"/>
            <a:ext cx="275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</a:rPr>
              <a:t>Now draw the line.</a:t>
            </a:r>
          </a:p>
        </p:txBody>
      </p: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733800" y="50482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prstClr val="black"/>
                </a:solidFill>
              </a:rPr>
              <a:t>Graph 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=      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2.</a:t>
            </a: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73633"/>
              </p:ext>
            </p:extLst>
          </p:nvPr>
        </p:nvGraphicFramePr>
        <p:xfrm>
          <a:off x="5291931" y="504825"/>
          <a:ext cx="3730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3890" imgH="393529" progId="Equation.3">
                  <p:embed/>
                </p:oleObj>
              </mc:Choice>
              <mc:Fallback>
                <p:oleObj name="Equation" r:id="rId3" imgW="253890" imgH="393529" progId="Equation.3">
                  <p:embed/>
                  <p:pic>
                    <p:nvPicPr>
                      <p:cNvPr id="5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931" y="504825"/>
                        <a:ext cx="3730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3649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77" grpId="0" animBg="1"/>
      <p:bldP spid="219186" grpId="0"/>
      <p:bldP spid="21919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9248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Find the slope and y-intercept of the line 2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– 6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12.</a:t>
            </a:r>
          </a:p>
          <a:p>
            <a:pPr eaLnBrk="1" hangingPunct="1">
              <a:buClr>
                <a:schemeClr val="tx2"/>
              </a:buClr>
              <a:buSzPct val="125000"/>
            </a:pPr>
            <a:r>
              <a:rPr lang="en-US" sz="2800">
                <a:latin typeface="Times New Roman" pitchFamily="18" charset="0"/>
              </a:rPr>
              <a:t>First, we need to solve the linear equation for </a:t>
            </a:r>
            <a:r>
              <a:rPr lang="en-US" sz="2800" i="1">
                <a:latin typeface="Times New Roman" pitchFamily="18" charset="0"/>
              </a:rPr>
              <a:t>y.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	-6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 = -2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+ 12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(subtract 2x from both sides)</a:t>
            </a:r>
          </a:p>
        </p:txBody>
      </p:sp>
      <p:grpSp>
        <p:nvGrpSpPr>
          <p:cNvPr id="10243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1024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4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19200" y="3048000"/>
            <a:ext cx="7010400" cy="533400"/>
            <a:chOff x="768" y="1920"/>
            <a:chExt cx="4416" cy="336"/>
          </a:xfrm>
        </p:grpSpPr>
        <p:sp>
          <p:nvSpPr>
            <p:cNvPr id="10246" name="Text Box 7"/>
            <p:cNvSpPr txBox="1">
              <a:spLocks noChangeArrowheads="1"/>
            </p:cNvSpPr>
            <p:nvPr/>
          </p:nvSpPr>
          <p:spPr bwMode="auto">
            <a:xfrm>
              <a:off x="768" y="1920"/>
              <a:ext cx="441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85000"/>
              </a:pPr>
              <a:r>
                <a:rPr lang="en-US" sz="2800" i="1" dirty="0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 =    </a:t>
              </a:r>
              <a:r>
                <a:rPr lang="en-US" sz="2800" i="1" dirty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sz="2800" dirty="0">
                  <a:solidFill>
                    <a:srgbClr val="000000"/>
                  </a:solidFill>
                  <a:latin typeface="Times New Roman" pitchFamily="18" charset="0"/>
                </a:rPr>
                <a:t> – 2      </a:t>
              </a:r>
              <a:r>
                <a:rPr lang="en-US" dirty="0">
                  <a:solidFill>
                    <a:srgbClr val="000000"/>
                  </a:solidFill>
                  <a:latin typeface="Times New Roman" pitchFamily="18" charset="0"/>
                </a:rPr>
                <a:t>(divide both sides by –6, then simplify)</a:t>
              </a:r>
            </a:p>
          </p:txBody>
        </p:sp>
        <p:graphicFrame>
          <p:nvGraphicFramePr>
            <p:cNvPr id="10247" name="Object 8"/>
            <p:cNvGraphicFramePr>
              <a:graphicFrameLocks noChangeAspect="1"/>
            </p:cNvGraphicFramePr>
            <p:nvPr/>
          </p:nvGraphicFramePr>
          <p:xfrm>
            <a:off x="1200" y="1920"/>
            <a:ext cx="11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139639" imgH="393529" progId="Equation.3">
                    <p:embed/>
                  </p:oleObj>
                </mc:Choice>
                <mc:Fallback>
                  <p:oleObj name="Equation" r:id="rId3" imgW="139639" imgH="393529" progId="Equation.3">
                    <p:embed/>
                    <p:pic>
                      <p:nvPicPr>
                        <p:cNvPr id="1024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20"/>
                          <a:ext cx="11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58" name="Text Box 10"/>
          <p:cNvSpPr txBox="1">
            <a:spLocks noChangeArrowheads="1"/>
          </p:cNvSpPr>
          <p:nvPr/>
        </p:nvSpPr>
        <p:spPr bwMode="auto">
          <a:xfrm>
            <a:off x="674688" y="4319588"/>
            <a:ext cx="830580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  <a:buFontTx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 Since the equation is now in the form of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mx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,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  <a:buSzPct val="125000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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slope is  1/3</a:t>
            </a:r>
          </a:p>
          <a:p>
            <a:pPr eaLnBrk="1" hangingPunct="1">
              <a:spcBef>
                <a:spcPct val="20000"/>
              </a:spcBef>
              <a:buSzPct val="85000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	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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-intercept is (0,-2)</a:t>
            </a:r>
          </a:p>
        </p:txBody>
      </p:sp>
    </p:spTree>
    <p:extLst>
      <p:ext uri="{BB962C8B-B14F-4D97-AF65-F5344CB8AC3E}">
        <p14:creationId xmlns:p14="http://schemas.microsoft.com/office/powerpoint/2010/main" val="30849431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8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4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4193</TotalTime>
  <Words>1102</Words>
  <Application>Microsoft Office PowerPoint</Application>
  <PresentationFormat>On-screen Show (4:3)</PresentationFormat>
  <Paragraphs>117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5" baseType="lpstr">
      <vt:lpstr>Arial</vt:lpstr>
      <vt:lpstr>Arial Narrow</vt:lpstr>
      <vt:lpstr>Calibri</vt:lpstr>
      <vt:lpstr>Times New Roman</vt:lpstr>
      <vt:lpstr>Verdana</vt:lpstr>
      <vt:lpstr>Wingdings</vt:lpstr>
      <vt:lpstr>Martin Gay</vt:lpstr>
      <vt:lpstr>Pearson_Presentation</vt:lpstr>
      <vt:lpstr>1_Martin Gay</vt:lpstr>
      <vt:lpstr>1_Pearson_Presentation</vt:lpstr>
      <vt:lpstr>2_Martin Gay</vt:lpstr>
      <vt:lpstr>2_Pearson_Presentation</vt:lpstr>
      <vt:lpstr>3_Martin Gay</vt:lpstr>
      <vt:lpstr>2_Office Theme</vt:lpstr>
      <vt:lpstr>4_Martin Gay</vt:lpstr>
      <vt:lpstr>1_Office Theme</vt:lpstr>
      <vt:lpstr>Default Design</vt:lpstr>
      <vt:lpstr>1_Default Design</vt:lpstr>
      <vt:lpstr>Equation</vt:lpstr>
      <vt:lpstr>Sections 3.4 &amp; 3.5 Writing Linear Equations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445</cp:revision>
  <cp:lastPrinted>1601-01-01T00:00:00Z</cp:lastPrinted>
  <dcterms:created xsi:type="dcterms:W3CDTF">2005-01-06T16:58:30Z</dcterms:created>
  <dcterms:modified xsi:type="dcterms:W3CDTF">2018-06-07T21:04:01Z</dcterms:modified>
</cp:coreProperties>
</file>