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11" r:id="rId2"/>
    <p:sldMasterId id="2147484013" r:id="rId3"/>
    <p:sldMasterId id="2147484019" r:id="rId4"/>
    <p:sldMasterId id="2147484031" r:id="rId5"/>
  </p:sldMasterIdLst>
  <p:notesMasterIdLst>
    <p:notesMasterId r:id="rId30"/>
  </p:notesMasterIdLst>
  <p:handoutMasterIdLst>
    <p:handoutMasterId r:id="rId31"/>
  </p:handoutMasterIdLst>
  <p:sldIdLst>
    <p:sldId id="841" r:id="rId6"/>
    <p:sldId id="842" r:id="rId7"/>
    <p:sldId id="843" r:id="rId8"/>
    <p:sldId id="846" r:id="rId9"/>
    <p:sldId id="847" r:id="rId10"/>
    <p:sldId id="870" r:id="rId11"/>
    <p:sldId id="850" r:id="rId12"/>
    <p:sldId id="851" r:id="rId13"/>
    <p:sldId id="852" r:id="rId14"/>
    <p:sldId id="853" r:id="rId15"/>
    <p:sldId id="854" r:id="rId16"/>
    <p:sldId id="855" r:id="rId17"/>
    <p:sldId id="856" r:id="rId18"/>
    <p:sldId id="857" r:id="rId19"/>
    <p:sldId id="858" r:id="rId20"/>
    <p:sldId id="859" r:id="rId21"/>
    <p:sldId id="860" r:id="rId22"/>
    <p:sldId id="861" r:id="rId23"/>
    <p:sldId id="862" r:id="rId24"/>
    <p:sldId id="871" r:id="rId25"/>
    <p:sldId id="869" r:id="rId26"/>
    <p:sldId id="863" r:id="rId27"/>
    <p:sldId id="864" r:id="rId28"/>
    <p:sldId id="865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">
          <p15:clr>
            <a:srgbClr val="A4A3A4"/>
          </p15:clr>
        </p15:guide>
        <p15:guide id="2" pos="2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B5D"/>
    <a:srgbClr val="053B7D"/>
    <a:srgbClr val="7E0404"/>
    <a:srgbClr val="FFFFCC"/>
    <a:srgbClr val="000000"/>
    <a:srgbClr val="000099"/>
    <a:srgbClr val="86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6" autoAdjust="0"/>
    <p:restoredTop sz="94413" autoAdjust="0"/>
  </p:normalViewPr>
  <p:slideViewPr>
    <p:cSldViewPr>
      <p:cViewPr varScale="1">
        <p:scale>
          <a:sx n="82" d="100"/>
          <a:sy n="82" d="100"/>
        </p:scale>
        <p:origin x="1253" y="58"/>
      </p:cViewPr>
      <p:guideLst>
        <p:guide orient="horz" pos="240"/>
        <p:guide pos="2640"/>
      </p:guideLst>
    </p:cSldViewPr>
  </p:slideViewPr>
  <p:outlineViewPr>
    <p:cViewPr>
      <p:scale>
        <a:sx n="33" d="100"/>
        <a:sy n="33" d="100"/>
      </p:scale>
      <p:origin x="0" y="23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264"/>
    </p:cViewPr>
  </p:sorterViewPr>
  <p:notesViewPr>
    <p:cSldViewPr>
      <p:cViewPr varScale="1">
        <p:scale>
          <a:sx n="77" d="100"/>
          <a:sy n="77" d="100"/>
        </p:scale>
        <p:origin x="-245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orczewski, Tyler" userId="51e037cb-caff-4c31-880d-f686087de38b" providerId="ADAL" clId="{96501069-9E37-4472-BDF8-252F2B5F1044}"/>
    <pc:docChg chg="delSld delMainMaster">
      <pc:chgData name="Skorczewski, Tyler" userId="51e037cb-caff-4c31-880d-f686087de38b" providerId="ADAL" clId="{96501069-9E37-4472-BDF8-252F2B5F1044}" dt="2018-06-07T21:07:09.431" v="38" actId="2696"/>
      <pc:docMkLst>
        <pc:docMk/>
      </pc:docMkLst>
      <pc:sldChg chg="del">
        <pc:chgData name="Skorczewski, Tyler" userId="51e037cb-caff-4c31-880d-f686087de38b" providerId="ADAL" clId="{96501069-9E37-4472-BDF8-252F2B5F1044}" dt="2018-06-07T21:07:08.202" v="13" actId="2696"/>
        <pc:sldMkLst>
          <pc:docMk/>
          <pc:sldMk cId="2197613214" sldId="838"/>
        </pc:sldMkLst>
      </pc:sldChg>
      <pc:sldChg chg="del">
        <pc:chgData name="Skorczewski, Tyler" userId="51e037cb-caff-4c31-880d-f686087de38b" providerId="ADAL" clId="{96501069-9E37-4472-BDF8-252F2B5F1044}" dt="2018-06-07T21:06:21.949" v="0" actId="2696"/>
        <pc:sldMkLst>
          <pc:docMk/>
          <pc:sldMk cId="891605256" sldId="872"/>
        </pc:sldMkLst>
      </pc:sldChg>
      <pc:sldChg chg="del">
        <pc:chgData name="Skorczewski, Tyler" userId="51e037cb-caff-4c31-880d-f686087de38b" providerId="ADAL" clId="{96501069-9E37-4472-BDF8-252F2B5F1044}" dt="2018-06-07T21:07:09.417" v="26" actId="2696"/>
        <pc:sldMkLst>
          <pc:docMk/>
          <pc:sldMk cId="1096211656" sldId="873"/>
        </pc:sldMkLst>
      </pc:sldChg>
      <pc:sldMasterChg chg="del delSldLayout">
        <pc:chgData name="Skorczewski, Tyler" userId="51e037cb-caff-4c31-880d-f686087de38b" providerId="ADAL" clId="{96501069-9E37-4472-BDF8-252F2B5F1044}" dt="2018-06-07T21:07:08.216" v="25" actId="2696"/>
        <pc:sldMasterMkLst>
          <pc:docMk/>
          <pc:sldMasterMk cId="2019258041" sldId="2147483977"/>
        </pc:sldMasterMkLst>
        <pc:sldLayoutChg chg="del">
          <pc:chgData name="Skorczewski, Tyler" userId="51e037cb-caff-4c31-880d-f686087de38b" providerId="ADAL" clId="{96501069-9E37-4472-BDF8-252F2B5F1044}" dt="2018-06-07T21:07:08.204" v="14" actId="2696"/>
          <pc:sldLayoutMkLst>
            <pc:docMk/>
            <pc:sldMasterMk cId="2019258041" sldId="2147483977"/>
            <pc:sldLayoutMk cId="756238567" sldId="2147483978"/>
          </pc:sldLayoutMkLst>
        </pc:sldLayoutChg>
        <pc:sldLayoutChg chg="del">
          <pc:chgData name="Skorczewski, Tyler" userId="51e037cb-caff-4c31-880d-f686087de38b" providerId="ADAL" clId="{96501069-9E37-4472-BDF8-252F2B5F1044}" dt="2018-06-07T21:07:08.207" v="15" actId="2696"/>
          <pc:sldLayoutMkLst>
            <pc:docMk/>
            <pc:sldMasterMk cId="2019258041" sldId="2147483977"/>
            <pc:sldLayoutMk cId="3832859147" sldId="2147483979"/>
          </pc:sldLayoutMkLst>
        </pc:sldLayoutChg>
        <pc:sldLayoutChg chg="del">
          <pc:chgData name="Skorczewski, Tyler" userId="51e037cb-caff-4c31-880d-f686087de38b" providerId="ADAL" clId="{96501069-9E37-4472-BDF8-252F2B5F1044}" dt="2018-06-07T21:07:08.208" v="16" actId="2696"/>
          <pc:sldLayoutMkLst>
            <pc:docMk/>
            <pc:sldMasterMk cId="2019258041" sldId="2147483977"/>
            <pc:sldLayoutMk cId="3473499938" sldId="2147483980"/>
          </pc:sldLayoutMkLst>
        </pc:sldLayoutChg>
        <pc:sldLayoutChg chg="del">
          <pc:chgData name="Skorczewski, Tyler" userId="51e037cb-caff-4c31-880d-f686087de38b" providerId="ADAL" clId="{96501069-9E37-4472-BDF8-252F2B5F1044}" dt="2018-06-07T21:07:08.209" v="17" actId="2696"/>
          <pc:sldLayoutMkLst>
            <pc:docMk/>
            <pc:sldMasterMk cId="2019258041" sldId="2147483977"/>
            <pc:sldLayoutMk cId="2579427285" sldId="2147483981"/>
          </pc:sldLayoutMkLst>
        </pc:sldLayoutChg>
        <pc:sldLayoutChg chg="del">
          <pc:chgData name="Skorczewski, Tyler" userId="51e037cb-caff-4c31-880d-f686087de38b" providerId="ADAL" clId="{96501069-9E37-4472-BDF8-252F2B5F1044}" dt="2018-06-07T21:07:08.210" v="18" actId="2696"/>
          <pc:sldLayoutMkLst>
            <pc:docMk/>
            <pc:sldMasterMk cId="2019258041" sldId="2147483977"/>
            <pc:sldLayoutMk cId="2406789724" sldId="2147483982"/>
          </pc:sldLayoutMkLst>
        </pc:sldLayoutChg>
        <pc:sldLayoutChg chg="del">
          <pc:chgData name="Skorczewski, Tyler" userId="51e037cb-caff-4c31-880d-f686087de38b" providerId="ADAL" clId="{96501069-9E37-4472-BDF8-252F2B5F1044}" dt="2018-06-07T21:07:08.210" v="19" actId="2696"/>
          <pc:sldLayoutMkLst>
            <pc:docMk/>
            <pc:sldMasterMk cId="2019258041" sldId="2147483977"/>
            <pc:sldLayoutMk cId="1576940486" sldId="2147483983"/>
          </pc:sldLayoutMkLst>
        </pc:sldLayoutChg>
        <pc:sldLayoutChg chg="del">
          <pc:chgData name="Skorczewski, Tyler" userId="51e037cb-caff-4c31-880d-f686087de38b" providerId="ADAL" clId="{96501069-9E37-4472-BDF8-252F2B5F1044}" dt="2018-06-07T21:07:08.212" v="20" actId="2696"/>
          <pc:sldLayoutMkLst>
            <pc:docMk/>
            <pc:sldMasterMk cId="2019258041" sldId="2147483977"/>
            <pc:sldLayoutMk cId="4236380839" sldId="2147483984"/>
          </pc:sldLayoutMkLst>
        </pc:sldLayoutChg>
        <pc:sldLayoutChg chg="del">
          <pc:chgData name="Skorczewski, Tyler" userId="51e037cb-caff-4c31-880d-f686087de38b" providerId="ADAL" clId="{96501069-9E37-4472-BDF8-252F2B5F1044}" dt="2018-06-07T21:07:08.213" v="21" actId="2696"/>
          <pc:sldLayoutMkLst>
            <pc:docMk/>
            <pc:sldMasterMk cId="2019258041" sldId="2147483977"/>
            <pc:sldLayoutMk cId="122803653" sldId="2147483985"/>
          </pc:sldLayoutMkLst>
        </pc:sldLayoutChg>
        <pc:sldLayoutChg chg="del">
          <pc:chgData name="Skorczewski, Tyler" userId="51e037cb-caff-4c31-880d-f686087de38b" providerId="ADAL" clId="{96501069-9E37-4472-BDF8-252F2B5F1044}" dt="2018-06-07T21:07:08.213" v="22" actId="2696"/>
          <pc:sldLayoutMkLst>
            <pc:docMk/>
            <pc:sldMasterMk cId="2019258041" sldId="2147483977"/>
            <pc:sldLayoutMk cId="1365805899" sldId="2147483986"/>
          </pc:sldLayoutMkLst>
        </pc:sldLayoutChg>
        <pc:sldLayoutChg chg="del">
          <pc:chgData name="Skorczewski, Tyler" userId="51e037cb-caff-4c31-880d-f686087de38b" providerId="ADAL" clId="{96501069-9E37-4472-BDF8-252F2B5F1044}" dt="2018-06-07T21:07:08.213" v="23" actId="2696"/>
          <pc:sldLayoutMkLst>
            <pc:docMk/>
            <pc:sldMasterMk cId="2019258041" sldId="2147483977"/>
            <pc:sldLayoutMk cId="788276348" sldId="2147483987"/>
          </pc:sldLayoutMkLst>
        </pc:sldLayoutChg>
        <pc:sldLayoutChg chg="del">
          <pc:chgData name="Skorczewski, Tyler" userId="51e037cb-caff-4c31-880d-f686087de38b" providerId="ADAL" clId="{96501069-9E37-4472-BDF8-252F2B5F1044}" dt="2018-06-07T21:07:08.215" v="24" actId="2696"/>
          <pc:sldLayoutMkLst>
            <pc:docMk/>
            <pc:sldMasterMk cId="2019258041" sldId="2147483977"/>
            <pc:sldLayoutMk cId="2993020846" sldId="2147483988"/>
          </pc:sldLayoutMkLst>
        </pc:sldLayoutChg>
      </pc:sldMasterChg>
      <pc:sldMasterChg chg="del delSldLayout">
        <pc:chgData name="Skorczewski, Tyler" userId="51e037cb-caff-4c31-880d-f686087de38b" providerId="ADAL" clId="{96501069-9E37-4472-BDF8-252F2B5F1044}" dt="2018-06-07T21:07:09.431" v="38" actId="2696"/>
        <pc:sldMasterMkLst>
          <pc:docMk/>
          <pc:sldMasterMk cId="1437702961" sldId="2147483989"/>
        </pc:sldMasterMkLst>
        <pc:sldLayoutChg chg="del">
          <pc:chgData name="Skorczewski, Tyler" userId="51e037cb-caff-4c31-880d-f686087de38b" providerId="ADAL" clId="{96501069-9E37-4472-BDF8-252F2B5F1044}" dt="2018-06-07T21:07:09.420" v="27" actId="2696"/>
          <pc:sldLayoutMkLst>
            <pc:docMk/>
            <pc:sldMasterMk cId="1437702961" sldId="2147483989"/>
            <pc:sldLayoutMk cId="2860929990" sldId="2147483990"/>
          </pc:sldLayoutMkLst>
        </pc:sldLayoutChg>
        <pc:sldLayoutChg chg="del">
          <pc:chgData name="Skorczewski, Tyler" userId="51e037cb-caff-4c31-880d-f686087de38b" providerId="ADAL" clId="{96501069-9E37-4472-BDF8-252F2B5F1044}" dt="2018-06-07T21:07:09.421" v="28" actId="2696"/>
          <pc:sldLayoutMkLst>
            <pc:docMk/>
            <pc:sldMasterMk cId="1437702961" sldId="2147483989"/>
            <pc:sldLayoutMk cId="1142636545" sldId="2147483991"/>
          </pc:sldLayoutMkLst>
        </pc:sldLayoutChg>
        <pc:sldLayoutChg chg="del">
          <pc:chgData name="Skorczewski, Tyler" userId="51e037cb-caff-4c31-880d-f686087de38b" providerId="ADAL" clId="{96501069-9E37-4472-BDF8-252F2B5F1044}" dt="2018-06-07T21:07:09.422" v="29" actId="2696"/>
          <pc:sldLayoutMkLst>
            <pc:docMk/>
            <pc:sldMasterMk cId="1437702961" sldId="2147483989"/>
            <pc:sldLayoutMk cId="1828951875" sldId="2147483992"/>
          </pc:sldLayoutMkLst>
        </pc:sldLayoutChg>
        <pc:sldLayoutChg chg="del">
          <pc:chgData name="Skorczewski, Tyler" userId="51e037cb-caff-4c31-880d-f686087de38b" providerId="ADAL" clId="{96501069-9E37-4472-BDF8-252F2B5F1044}" dt="2018-06-07T21:07:09.423" v="30" actId="2696"/>
          <pc:sldLayoutMkLst>
            <pc:docMk/>
            <pc:sldMasterMk cId="1437702961" sldId="2147483989"/>
            <pc:sldLayoutMk cId="1673135665" sldId="2147483993"/>
          </pc:sldLayoutMkLst>
        </pc:sldLayoutChg>
        <pc:sldLayoutChg chg="del">
          <pc:chgData name="Skorczewski, Tyler" userId="51e037cb-caff-4c31-880d-f686087de38b" providerId="ADAL" clId="{96501069-9E37-4472-BDF8-252F2B5F1044}" dt="2018-06-07T21:07:09.425" v="31" actId="2696"/>
          <pc:sldLayoutMkLst>
            <pc:docMk/>
            <pc:sldMasterMk cId="1437702961" sldId="2147483989"/>
            <pc:sldLayoutMk cId="183598141" sldId="2147483994"/>
          </pc:sldLayoutMkLst>
        </pc:sldLayoutChg>
        <pc:sldLayoutChg chg="del">
          <pc:chgData name="Skorczewski, Tyler" userId="51e037cb-caff-4c31-880d-f686087de38b" providerId="ADAL" clId="{96501069-9E37-4472-BDF8-252F2B5F1044}" dt="2018-06-07T21:07:09.425" v="32" actId="2696"/>
          <pc:sldLayoutMkLst>
            <pc:docMk/>
            <pc:sldMasterMk cId="1437702961" sldId="2147483989"/>
            <pc:sldLayoutMk cId="3742041212" sldId="2147483995"/>
          </pc:sldLayoutMkLst>
        </pc:sldLayoutChg>
        <pc:sldLayoutChg chg="del">
          <pc:chgData name="Skorczewski, Tyler" userId="51e037cb-caff-4c31-880d-f686087de38b" providerId="ADAL" clId="{96501069-9E37-4472-BDF8-252F2B5F1044}" dt="2018-06-07T21:07:09.425" v="33" actId="2696"/>
          <pc:sldLayoutMkLst>
            <pc:docMk/>
            <pc:sldMasterMk cId="1437702961" sldId="2147483989"/>
            <pc:sldLayoutMk cId="1508418907" sldId="2147483996"/>
          </pc:sldLayoutMkLst>
        </pc:sldLayoutChg>
        <pc:sldLayoutChg chg="del">
          <pc:chgData name="Skorczewski, Tyler" userId="51e037cb-caff-4c31-880d-f686087de38b" providerId="ADAL" clId="{96501069-9E37-4472-BDF8-252F2B5F1044}" dt="2018-06-07T21:07:09.426" v="34" actId="2696"/>
          <pc:sldLayoutMkLst>
            <pc:docMk/>
            <pc:sldMasterMk cId="1437702961" sldId="2147483989"/>
            <pc:sldLayoutMk cId="3768434346" sldId="2147483997"/>
          </pc:sldLayoutMkLst>
        </pc:sldLayoutChg>
        <pc:sldLayoutChg chg="del">
          <pc:chgData name="Skorczewski, Tyler" userId="51e037cb-caff-4c31-880d-f686087de38b" providerId="ADAL" clId="{96501069-9E37-4472-BDF8-252F2B5F1044}" dt="2018-06-07T21:07:09.428" v="35" actId="2696"/>
          <pc:sldLayoutMkLst>
            <pc:docMk/>
            <pc:sldMasterMk cId="1437702961" sldId="2147483989"/>
            <pc:sldLayoutMk cId="1456027525" sldId="2147483998"/>
          </pc:sldLayoutMkLst>
        </pc:sldLayoutChg>
        <pc:sldLayoutChg chg="del">
          <pc:chgData name="Skorczewski, Tyler" userId="51e037cb-caff-4c31-880d-f686087de38b" providerId="ADAL" clId="{96501069-9E37-4472-BDF8-252F2B5F1044}" dt="2018-06-07T21:07:09.428" v="36" actId="2696"/>
          <pc:sldLayoutMkLst>
            <pc:docMk/>
            <pc:sldMasterMk cId="1437702961" sldId="2147483989"/>
            <pc:sldLayoutMk cId="2207951104" sldId="2147483999"/>
          </pc:sldLayoutMkLst>
        </pc:sldLayoutChg>
        <pc:sldLayoutChg chg="del">
          <pc:chgData name="Skorczewski, Tyler" userId="51e037cb-caff-4c31-880d-f686087de38b" providerId="ADAL" clId="{96501069-9E37-4472-BDF8-252F2B5F1044}" dt="2018-06-07T21:07:09.429" v="37" actId="2696"/>
          <pc:sldLayoutMkLst>
            <pc:docMk/>
            <pc:sldMasterMk cId="1437702961" sldId="2147483989"/>
            <pc:sldLayoutMk cId="1917040473" sldId="2147484000"/>
          </pc:sldLayoutMkLst>
        </pc:sldLayoutChg>
      </pc:sldMasterChg>
      <pc:sldMasterChg chg="del delSldLayout">
        <pc:chgData name="Skorczewski, Tyler" userId="51e037cb-caff-4c31-880d-f686087de38b" providerId="ADAL" clId="{96501069-9E37-4472-BDF8-252F2B5F1044}" dt="2018-06-07T21:06:21.959" v="12" actId="2696"/>
        <pc:sldMasterMkLst>
          <pc:docMk/>
          <pc:sldMasterMk cId="3739152069" sldId="2147484037"/>
        </pc:sldMasterMkLst>
        <pc:sldLayoutChg chg="del">
          <pc:chgData name="Skorczewski, Tyler" userId="51e037cb-caff-4c31-880d-f686087de38b" providerId="ADAL" clId="{96501069-9E37-4472-BDF8-252F2B5F1044}" dt="2018-06-07T21:06:21.952" v="1" actId="2696"/>
          <pc:sldLayoutMkLst>
            <pc:docMk/>
            <pc:sldMasterMk cId="3739152069" sldId="2147484037"/>
            <pc:sldLayoutMk cId="1715372754" sldId="2147484038"/>
          </pc:sldLayoutMkLst>
        </pc:sldLayoutChg>
        <pc:sldLayoutChg chg="del">
          <pc:chgData name="Skorczewski, Tyler" userId="51e037cb-caff-4c31-880d-f686087de38b" providerId="ADAL" clId="{96501069-9E37-4472-BDF8-252F2B5F1044}" dt="2018-06-07T21:06:21.952" v="2" actId="2696"/>
          <pc:sldLayoutMkLst>
            <pc:docMk/>
            <pc:sldMasterMk cId="3739152069" sldId="2147484037"/>
            <pc:sldLayoutMk cId="4042274703" sldId="2147484039"/>
          </pc:sldLayoutMkLst>
        </pc:sldLayoutChg>
        <pc:sldLayoutChg chg="del">
          <pc:chgData name="Skorczewski, Tyler" userId="51e037cb-caff-4c31-880d-f686087de38b" providerId="ADAL" clId="{96501069-9E37-4472-BDF8-252F2B5F1044}" dt="2018-06-07T21:06:21.953" v="3" actId="2696"/>
          <pc:sldLayoutMkLst>
            <pc:docMk/>
            <pc:sldMasterMk cId="3739152069" sldId="2147484037"/>
            <pc:sldLayoutMk cId="1854054458" sldId="2147484040"/>
          </pc:sldLayoutMkLst>
        </pc:sldLayoutChg>
        <pc:sldLayoutChg chg="del">
          <pc:chgData name="Skorczewski, Tyler" userId="51e037cb-caff-4c31-880d-f686087de38b" providerId="ADAL" clId="{96501069-9E37-4472-BDF8-252F2B5F1044}" dt="2018-06-07T21:06:21.954" v="4" actId="2696"/>
          <pc:sldLayoutMkLst>
            <pc:docMk/>
            <pc:sldMasterMk cId="3739152069" sldId="2147484037"/>
            <pc:sldLayoutMk cId="2159587102" sldId="2147484041"/>
          </pc:sldLayoutMkLst>
        </pc:sldLayoutChg>
        <pc:sldLayoutChg chg="del">
          <pc:chgData name="Skorczewski, Tyler" userId="51e037cb-caff-4c31-880d-f686087de38b" providerId="ADAL" clId="{96501069-9E37-4472-BDF8-252F2B5F1044}" dt="2018-06-07T21:06:21.954" v="5" actId="2696"/>
          <pc:sldLayoutMkLst>
            <pc:docMk/>
            <pc:sldMasterMk cId="3739152069" sldId="2147484037"/>
            <pc:sldLayoutMk cId="509170068" sldId="2147484042"/>
          </pc:sldLayoutMkLst>
        </pc:sldLayoutChg>
        <pc:sldLayoutChg chg="del">
          <pc:chgData name="Skorczewski, Tyler" userId="51e037cb-caff-4c31-880d-f686087de38b" providerId="ADAL" clId="{96501069-9E37-4472-BDF8-252F2B5F1044}" dt="2018-06-07T21:06:21.955" v="6" actId="2696"/>
          <pc:sldLayoutMkLst>
            <pc:docMk/>
            <pc:sldMasterMk cId="3739152069" sldId="2147484037"/>
            <pc:sldLayoutMk cId="1418484635" sldId="2147484043"/>
          </pc:sldLayoutMkLst>
        </pc:sldLayoutChg>
        <pc:sldLayoutChg chg="del">
          <pc:chgData name="Skorczewski, Tyler" userId="51e037cb-caff-4c31-880d-f686087de38b" providerId="ADAL" clId="{96501069-9E37-4472-BDF8-252F2B5F1044}" dt="2018-06-07T21:06:21.955" v="7" actId="2696"/>
          <pc:sldLayoutMkLst>
            <pc:docMk/>
            <pc:sldMasterMk cId="3739152069" sldId="2147484037"/>
            <pc:sldLayoutMk cId="2639984812" sldId="2147484044"/>
          </pc:sldLayoutMkLst>
        </pc:sldLayoutChg>
        <pc:sldLayoutChg chg="del">
          <pc:chgData name="Skorczewski, Tyler" userId="51e037cb-caff-4c31-880d-f686087de38b" providerId="ADAL" clId="{96501069-9E37-4472-BDF8-252F2B5F1044}" dt="2018-06-07T21:06:21.957" v="8" actId="2696"/>
          <pc:sldLayoutMkLst>
            <pc:docMk/>
            <pc:sldMasterMk cId="3739152069" sldId="2147484037"/>
            <pc:sldLayoutMk cId="2660081217" sldId="2147484045"/>
          </pc:sldLayoutMkLst>
        </pc:sldLayoutChg>
        <pc:sldLayoutChg chg="del">
          <pc:chgData name="Skorczewski, Tyler" userId="51e037cb-caff-4c31-880d-f686087de38b" providerId="ADAL" clId="{96501069-9E37-4472-BDF8-252F2B5F1044}" dt="2018-06-07T21:06:21.958" v="9" actId="2696"/>
          <pc:sldLayoutMkLst>
            <pc:docMk/>
            <pc:sldMasterMk cId="3739152069" sldId="2147484037"/>
            <pc:sldLayoutMk cId="668255246" sldId="2147484046"/>
          </pc:sldLayoutMkLst>
        </pc:sldLayoutChg>
        <pc:sldLayoutChg chg="del">
          <pc:chgData name="Skorczewski, Tyler" userId="51e037cb-caff-4c31-880d-f686087de38b" providerId="ADAL" clId="{96501069-9E37-4472-BDF8-252F2B5F1044}" dt="2018-06-07T21:06:21.958" v="10" actId="2696"/>
          <pc:sldLayoutMkLst>
            <pc:docMk/>
            <pc:sldMasterMk cId="3739152069" sldId="2147484037"/>
            <pc:sldLayoutMk cId="225807133" sldId="2147484047"/>
          </pc:sldLayoutMkLst>
        </pc:sldLayoutChg>
        <pc:sldLayoutChg chg="del">
          <pc:chgData name="Skorczewski, Tyler" userId="51e037cb-caff-4c31-880d-f686087de38b" providerId="ADAL" clId="{96501069-9E37-4472-BDF8-252F2B5F1044}" dt="2018-06-07T21:06:21.958" v="11" actId="2696"/>
          <pc:sldLayoutMkLst>
            <pc:docMk/>
            <pc:sldMasterMk cId="3739152069" sldId="2147484037"/>
            <pc:sldLayoutMk cId="696534413" sldId="214748404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FB01AF8-093F-4D47-A5BD-23D4A2C866CB}" type="datetimeFigureOut">
              <a:rPr lang="en-US"/>
              <a:pPr>
                <a:defRPr/>
              </a:pPr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D904D59-006F-48A4-9471-4C5471C99B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16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EC5EFE4D-AD76-4364-8096-FB920066C5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38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A49475-4348-4DA8-92BB-9D6007263F7F}" type="slidenum">
              <a:rPr lang="en-US" altLang="en-US" sz="1200" smtClean="0">
                <a:solidFill>
                  <a:prstClr val="black"/>
                </a:solidFill>
                <a:latin typeface="Arial Narrow" pitchFamily="34" charset="0"/>
              </a:rPr>
              <a:pPr eaLnBrk="1" hangingPunct="1"/>
              <a:t>21</a:t>
            </a:fld>
            <a:endParaRPr lang="en-US" altLang="en-US" sz="1200">
              <a:solidFill>
                <a:prstClr val="black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37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740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1676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465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3824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5395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1897" y="395288"/>
            <a:ext cx="2101362" cy="5892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4881" y="395288"/>
            <a:ext cx="6166338" cy="5892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926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48081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4213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816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1008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5564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395890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F6C16-242E-4849-90D7-9894BB18724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6755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57E60-83C2-4171-B910-BC7820ED087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342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94101-E135-4302-8C98-897799BC68E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418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53260-FA7B-4174-9891-D09123B214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9263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7DB3D-A179-47E0-9F09-8B618EC62EF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3241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844FC-69A1-4405-8FFC-78172FA3A19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1206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F8ED9-286E-4C31-8E5D-2A12A5E787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4739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7F235-BBE3-4C7A-ACA3-61AF5397721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50315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3E97C-AF1B-4002-8614-F0D054859DB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5813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A1E93-B159-47B7-B43A-54135045F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2420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DE57F-F123-4A70-B682-D1BA54AA1E2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1540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209528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7732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99513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29760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677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085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566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2819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36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417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4881" y="1762128"/>
            <a:ext cx="41338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408" y="1762128"/>
            <a:ext cx="41338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730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5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027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4400"/>
          </a:p>
        </p:txBody>
      </p:sp>
      <p:sp>
        <p:nvSpPr>
          <p:cNvPr id="1029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1031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1033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000000"/>
                </a:solidFill>
              </a:endParaRPr>
            </a:p>
          </p:txBody>
        </p:sp>
        <p:pic>
          <p:nvPicPr>
            <p:cNvPr id="1034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Copyright 2013, 2010, 2007, 2005, Pearson,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gray">
          <a:xfrm>
            <a:off x="0" y="6410325"/>
            <a:ext cx="914558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95288"/>
            <a:ext cx="8407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1762125"/>
            <a:ext cx="8407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</p:txBody>
      </p:sp>
      <p:pic>
        <p:nvPicPr>
          <p:cNvPr id="2053" name="Picture 16" descr="Pearson_Bound_Wh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063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7" descr="Pearson_Strap_Bound_Whit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Copyright 2013, 2010, 2007, 2005, Pearson,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SzPct val="80000"/>
        <a:buFont typeface="Verdana" pitchFamily="34" charset="0"/>
        <a:defRPr sz="2400" b="1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3175" indent="-1588" algn="l" rtl="0" eaLnBrk="0" fontAlgn="base" hangingPunct="0">
        <a:spcBef>
          <a:spcPct val="0"/>
        </a:spcBef>
        <a:spcAft>
          <a:spcPct val="0"/>
        </a:spcAft>
        <a:buSzPct val="80000"/>
        <a:buFont typeface="Verdana" pitchFamily="34" charset="0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79475" indent="-165100" algn="l" rtl="0" eaLnBrk="0" fontAlgn="base" hangingPunct="0">
        <a:spcBef>
          <a:spcPct val="0"/>
        </a:spcBef>
        <a:spcAft>
          <a:spcPct val="0"/>
        </a:spcAft>
        <a:buSzPct val="80000"/>
        <a:buFont typeface="Arial" charset="0"/>
        <a:buChar char="–"/>
        <a:defRPr sz="2400">
          <a:solidFill>
            <a:schemeClr val="tx1"/>
          </a:solidFill>
          <a:latin typeface="+mn-lt"/>
          <a:cs typeface="Arial" charset="0"/>
        </a:defRPr>
      </a:lvl3pPr>
      <a:lvl4pPr marL="1243013" indent="-184150" algn="l" rtl="0" eaLnBrk="0" fontAlgn="base" hangingPunct="0">
        <a:spcBef>
          <a:spcPct val="0"/>
        </a:spcBef>
        <a:spcAft>
          <a:spcPct val="0"/>
        </a:spcAft>
        <a:buSzPct val="80000"/>
        <a:buFont typeface="Arial" charset="0"/>
        <a:buChar char="○"/>
        <a:defRPr sz="2400">
          <a:solidFill>
            <a:schemeClr val="tx1"/>
          </a:solidFill>
          <a:latin typeface="+mn-lt"/>
          <a:cs typeface="Arial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Arial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027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4400">
              <a:solidFill>
                <a:srgbClr val="000000"/>
              </a:solidFill>
            </a:endParaRPr>
          </a:p>
        </p:txBody>
      </p:sp>
      <p:sp>
        <p:nvSpPr>
          <p:cNvPr id="1029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1031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1033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000000"/>
                </a:solidFill>
              </a:endParaRPr>
            </a:p>
          </p:txBody>
        </p:sp>
        <p:pic>
          <p:nvPicPr>
            <p:cNvPr id="1034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06645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603B2FBD-4601-40BF-86ED-D05CB0E3D02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9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311749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1031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034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79083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00088" y="377825"/>
            <a:ext cx="7772400" cy="1306513"/>
          </a:xfrm>
        </p:spPr>
        <p:txBody>
          <a:bodyPr/>
          <a:lstStyle/>
          <a:p>
            <a:pPr eaLnBrk="1" hangingPunct="1"/>
            <a:r>
              <a:rPr lang="en-US" dirty="0"/>
              <a:t>Section 3.6</a:t>
            </a:r>
            <a:br>
              <a:rPr lang="en-US" u="sng" dirty="0">
                <a:latin typeface="Times New Roman" pitchFamily="18" charset="0"/>
              </a:rPr>
            </a:br>
            <a:r>
              <a:rPr lang="en-US" u="sng" dirty="0">
                <a:latin typeface="Times New Roman" pitchFamily="18" charset="0"/>
              </a:rPr>
              <a:t>Introduction to Functions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69925" y="2054225"/>
            <a:ext cx="8012113" cy="4114800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dirty="0">
                <a:latin typeface="Times New Roman" pitchFamily="18" charset="0"/>
              </a:rPr>
              <a:t>Equations in two variables define </a:t>
            </a:r>
            <a:r>
              <a:rPr lang="en-US" b="1" i="1" u="sng" dirty="0">
                <a:solidFill>
                  <a:srgbClr val="0000FF"/>
                </a:solidFill>
                <a:latin typeface="Times New Roman" pitchFamily="18" charset="0"/>
              </a:rPr>
              <a:t>relations </a:t>
            </a:r>
            <a:r>
              <a:rPr lang="en-US" dirty="0">
                <a:latin typeface="Times New Roman" pitchFamily="18" charset="0"/>
              </a:rPr>
              <a:t>between the two variables.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None/>
            </a:pPr>
            <a:endParaRPr lang="en-US" sz="2000" dirty="0">
              <a:latin typeface="Times New Roman" pitchFamily="18" charset="0"/>
            </a:endParaRP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dirty="0">
                <a:latin typeface="Times New Roman" pitchFamily="18" charset="0"/>
              </a:rPr>
              <a:t>There are also other ways besides equations to describe relations between variables, for example ordered pairs or set-to-set maps.</a:t>
            </a:r>
          </a:p>
        </p:txBody>
      </p:sp>
    </p:spTree>
    <p:extLst>
      <p:ext uri="{BB962C8B-B14F-4D97-AF65-F5344CB8AC3E}">
        <p14:creationId xmlns:p14="http://schemas.microsoft.com/office/powerpoint/2010/main" val="152442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/>
          <p:cNvGrpSpPr>
            <a:grpSpLocks/>
          </p:cNvGrpSpPr>
          <p:nvPr/>
        </p:nvGrpSpPr>
        <p:grpSpPr bwMode="auto">
          <a:xfrm>
            <a:off x="304800" y="381000"/>
            <a:ext cx="1905000" cy="762000"/>
            <a:chOff x="192" y="240"/>
            <a:chExt cx="1200" cy="480"/>
          </a:xfrm>
        </p:grpSpPr>
        <p:sp>
          <p:nvSpPr>
            <p:cNvPr id="41000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41001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solidFill>
                    <a:srgbClr val="422100"/>
                  </a:solidFill>
                </a:rPr>
                <a:t>Example</a:t>
              </a:r>
            </a:p>
          </p:txBody>
        </p:sp>
      </p:grpSp>
      <p:sp>
        <p:nvSpPr>
          <p:cNvPr id="40963" name="Text Box 5"/>
          <p:cNvSpPr txBox="1">
            <a:spLocks noChangeArrowheads="1"/>
          </p:cNvSpPr>
          <p:nvPr/>
        </p:nvSpPr>
        <p:spPr bwMode="auto">
          <a:xfrm>
            <a:off x="358775" y="1454150"/>
            <a:ext cx="3552825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prstClr val="black"/>
                </a:solidFill>
              </a:rPr>
              <a:t>Use the vertical line test to determine whether the graph to the right is the graph of a function.</a:t>
            </a:r>
          </a:p>
        </p:txBody>
      </p:sp>
      <p:sp>
        <p:nvSpPr>
          <p:cNvPr id="34820" name="Text Box 6"/>
          <p:cNvSpPr txBox="1">
            <a:spLocks noChangeArrowheads="1"/>
          </p:cNvSpPr>
          <p:nvPr/>
        </p:nvSpPr>
        <p:spPr bwMode="auto">
          <a:xfrm>
            <a:off x="388938" y="4032250"/>
            <a:ext cx="3463925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prstClr val="black"/>
                </a:solidFill>
              </a:rPr>
              <a:t>Since a vertical line can be drawn that intersects the graph at </a:t>
            </a:r>
            <a:r>
              <a:rPr lang="en-US" sz="2800" b="1" dirty="0">
                <a:solidFill>
                  <a:srgbClr val="FF0000"/>
                </a:solidFill>
              </a:rPr>
              <a:t>every</a:t>
            </a:r>
            <a:r>
              <a:rPr lang="en-US" sz="2800" dirty="0">
                <a:solidFill>
                  <a:prstClr val="black"/>
                </a:solidFill>
              </a:rPr>
              <a:t> point, it is NOT the graph of a function.</a:t>
            </a:r>
          </a:p>
        </p:txBody>
      </p:sp>
      <p:grpSp>
        <p:nvGrpSpPr>
          <p:cNvPr id="40965" name="Group 43"/>
          <p:cNvGrpSpPr>
            <a:grpSpLocks/>
          </p:cNvGrpSpPr>
          <p:nvPr/>
        </p:nvGrpSpPr>
        <p:grpSpPr bwMode="auto">
          <a:xfrm>
            <a:off x="4098925" y="1138238"/>
            <a:ext cx="5045075" cy="5029200"/>
            <a:chOff x="2582" y="717"/>
            <a:chExt cx="3178" cy="3168"/>
          </a:xfrm>
        </p:grpSpPr>
        <p:grpSp>
          <p:nvGrpSpPr>
            <p:cNvPr id="40966" name="Group 8"/>
            <p:cNvGrpSpPr>
              <a:grpSpLocks/>
            </p:cNvGrpSpPr>
            <p:nvPr/>
          </p:nvGrpSpPr>
          <p:grpSpPr bwMode="auto">
            <a:xfrm>
              <a:off x="2582" y="717"/>
              <a:ext cx="3178" cy="3168"/>
              <a:chOff x="370" y="518"/>
              <a:chExt cx="3178" cy="3168"/>
            </a:xfrm>
          </p:grpSpPr>
          <p:sp>
            <p:nvSpPr>
              <p:cNvPr id="40968" name="Line 9"/>
              <p:cNvSpPr>
                <a:spLocks noChangeShapeType="1"/>
              </p:cNvSpPr>
              <p:nvPr/>
            </p:nvSpPr>
            <p:spPr bwMode="auto">
              <a:xfrm>
                <a:off x="1858" y="710"/>
                <a:ext cx="0" cy="297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0969" name="Line 10"/>
              <p:cNvSpPr>
                <a:spLocks noChangeShapeType="1"/>
              </p:cNvSpPr>
              <p:nvPr/>
            </p:nvSpPr>
            <p:spPr bwMode="auto">
              <a:xfrm>
                <a:off x="370" y="2198"/>
                <a:ext cx="29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0970" name="Line 11"/>
              <p:cNvSpPr>
                <a:spLocks noChangeShapeType="1"/>
              </p:cNvSpPr>
              <p:nvPr/>
            </p:nvSpPr>
            <p:spPr bwMode="auto">
              <a:xfrm>
                <a:off x="418" y="2006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0971" name="Line 12"/>
              <p:cNvSpPr>
                <a:spLocks noChangeShapeType="1"/>
              </p:cNvSpPr>
              <p:nvPr/>
            </p:nvSpPr>
            <p:spPr bwMode="auto">
              <a:xfrm>
                <a:off x="418" y="1814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0972" name="Line 13"/>
              <p:cNvSpPr>
                <a:spLocks noChangeShapeType="1"/>
              </p:cNvSpPr>
              <p:nvPr/>
            </p:nvSpPr>
            <p:spPr bwMode="auto">
              <a:xfrm>
                <a:off x="418" y="1622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0973" name="Line 14"/>
              <p:cNvSpPr>
                <a:spLocks noChangeShapeType="1"/>
              </p:cNvSpPr>
              <p:nvPr/>
            </p:nvSpPr>
            <p:spPr bwMode="auto">
              <a:xfrm>
                <a:off x="418" y="143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0974" name="Line 15"/>
              <p:cNvSpPr>
                <a:spLocks noChangeShapeType="1"/>
              </p:cNvSpPr>
              <p:nvPr/>
            </p:nvSpPr>
            <p:spPr bwMode="auto">
              <a:xfrm>
                <a:off x="418" y="1238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0975" name="Line 16"/>
              <p:cNvSpPr>
                <a:spLocks noChangeShapeType="1"/>
              </p:cNvSpPr>
              <p:nvPr/>
            </p:nvSpPr>
            <p:spPr bwMode="auto">
              <a:xfrm>
                <a:off x="418" y="1046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0976" name="Line 17"/>
              <p:cNvSpPr>
                <a:spLocks noChangeShapeType="1"/>
              </p:cNvSpPr>
              <p:nvPr/>
            </p:nvSpPr>
            <p:spPr bwMode="auto">
              <a:xfrm>
                <a:off x="418" y="854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0977" name="Line 18"/>
              <p:cNvSpPr>
                <a:spLocks noChangeShapeType="1"/>
              </p:cNvSpPr>
              <p:nvPr/>
            </p:nvSpPr>
            <p:spPr bwMode="auto">
              <a:xfrm>
                <a:off x="418" y="239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0978" name="Line 19"/>
              <p:cNvSpPr>
                <a:spLocks noChangeShapeType="1"/>
              </p:cNvSpPr>
              <p:nvPr/>
            </p:nvSpPr>
            <p:spPr bwMode="auto">
              <a:xfrm>
                <a:off x="418" y="2582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0979" name="Line 20"/>
              <p:cNvSpPr>
                <a:spLocks noChangeShapeType="1"/>
              </p:cNvSpPr>
              <p:nvPr/>
            </p:nvSpPr>
            <p:spPr bwMode="auto">
              <a:xfrm>
                <a:off x="418" y="2774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0980" name="Line 21"/>
              <p:cNvSpPr>
                <a:spLocks noChangeShapeType="1"/>
              </p:cNvSpPr>
              <p:nvPr/>
            </p:nvSpPr>
            <p:spPr bwMode="auto">
              <a:xfrm>
                <a:off x="418" y="2966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0981" name="Line 22"/>
              <p:cNvSpPr>
                <a:spLocks noChangeShapeType="1"/>
              </p:cNvSpPr>
              <p:nvPr/>
            </p:nvSpPr>
            <p:spPr bwMode="auto">
              <a:xfrm>
                <a:off x="418" y="3158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0982" name="Line 23"/>
              <p:cNvSpPr>
                <a:spLocks noChangeShapeType="1"/>
              </p:cNvSpPr>
              <p:nvPr/>
            </p:nvSpPr>
            <p:spPr bwMode="auto">
              <a:xfrm>
                <a:off x="418" y="335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0983" name="Line 24"/>
              <p:cNvSpPr>
                <a:spLocks noChangeShapeType="1"/>
              </p:cNvSpPr>
              <p:nvPr/>
            </p:nvSpPr>
            <p:spPr bwMode="auto">
              <a:xfrm>
                <a:off x="418" y="3542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0984" name="Line 25"/>
              <p:cNvSpPr>
                <a:spLocks noChangeShapeType="1"/>
              </p:cNvSpPr>
              <p:nvPr/>
            </p:nvSpPr>
            <p:spPr bwMode="auto">
              <a:xfrm>
                <a:off x="1666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0985" name="Line 26"/>
              <p:cNvSpPr>
                <a:spLocks noChangeShapeType="1"/>
              </p:cNvSpPr>
              <p:nvPr/>
            </p:nvSpPr>
            <p:spPr bwMode="auto">
              <a:xfrm>
                <a:off x="1474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0986" name="Line 27"/>
              <p:cNvSpPr>
                <a:spLocks noChangeShapeType="1"/>
              </p:cNvSpPr>
              <p:nvPr/>
            </p:nvSpPr>
            <p:spPr bwMode="auto">
              <a:xfrm>
                <a:off x="1282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0987" name="Line 28"/>
              <p:cNvSpPr>
                <a:spLocks noChangeShapeType="1"/>
              </p:cNvSpPr>
              <p:nvPr/>
            </p:nvSpPr>
            <p:spPr bwMode="auto">
              <a:xfrm>
                <a:off x="1090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0988" name="Line 29"/>
              <p:cNvSpPr>
                <a:spLocks noChangeShapeType="1"/>
              </p:cNvSpPr>
              <p:nvPr/>
            </p:nvSpPr>
            <p:spPr bwMode="auto">
              <a:xfrm>
                <a:off x="898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0989" name="Line 30"/>
              <p:cNvSpPr>
                <a:spLocks noChangeShapeType="1"/>
              </p:cNvSpPr>
              <p:nvPr/>
            </p:nvSpPr>
            <p:spPr bwMode="auto">
              <a:xfrm>
                <a:off x="706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0990" name="Line 31"/>
              <p:cNvSpPr>
                <a:spLocks noChangeShapeType="1"/>
              </p:cNvSpPr>
              <p:nvPr/>
            </p:nvSpPr>
            <p:spPr bwMode="auto">
              <a:xfrm>
                <a:off x="514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0991" name="Line 32"/>
              <p:cNvSpPr>
                <a:spLocks noChangeShapeType="1"/>
              </p:cNvSpPr>
              <p:nvPr/>
            </p:nvSpPr>
            <p:spPr bwMode="auto">
              <a:xfrm>
                <a:off x="2050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0992" name="Line 33"/>
              <p:cNvSpPr>
                <a:spLocks noChangeShapeType="1"/>
              </p:cNvSpPr>
              <p:nvPr/>
            </p:nvSpPr>
            <p:spPr bwMode="auto">
              <a:xfrm>
                <a:off x="2242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0993" name="Line 34"/>
              <p:cNvSpPr>
                <a:spLocks noChangeShapeType="1"/>
              </p:cNvSpPr>
              <p:nvPr/>
            </p:nvSpPr>
            <p:spPr bwMode="auto">
              <a:xfrm>
                <a:off x="2434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0994" name="Line 35"/>
              <p:cNvSpPr>
                <a:spLocks noChangeShapeType="1"/>
              </p:cNvSpPr>
              <p:nvPr/>
            </p:nvSpPr>
            <p:spPr bwMode="auto">
              <a:xfrm>
                <a:off x="2626" y="758"/>
                <a:ext cx="0" cy="2928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0995" name="Line 36"/>
              <p:cNvSpPr>
                <a:spLocks noChangeShapeType="1"/>
              </p:cNvSpPr>
              <p:nvPr/>
            </p:nvSpPr>
            <p:spPr bwMode="auto">
              <a:xfrm>
                <a:off x="2818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0996" name="Line 37"/>
              <p:cNvSpPr>
                <a:spLocks noChangeShapeType="1"/>
              </p:cNvSpPr>
              <p:nvPr/>
            </p:nvSpPr>
            <p:spPr bwMode="auto">
              <a:xfrm>
                <a:off x="3010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0997" name="Line 38"/>
              <p:cNvSpPr>
                <a:spLocks noChangeShapeType="1"/>
              </p:cNvSpPr>
              <p:nvPr/>
            </p:nvSpPr>
            <p:spPr bwMode="auto">
              <a:xfrm>
                <a:off x="3202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0998" name="Text Box 39"/>
              <p:cNvSpPr txBox="1">
                <a:spLocks noChangeArrowheads="1"/>
              </p:cNvSpPr>
              <p:nvPr/>
            </p:nvSpPr>
            <p:spPr bwMode="auto">
              <a:xfrm>
                <a:off x="3336" y="208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b="1" i="1">
                    <a:solidFill>
                      <a:prstClr val="black"/>
                    </a:solidFill>
                  </a:rPr>
                  <a:t>x</a:t>
                </a:r>
              </a:p>
            </p:txBody>
          </p:sp>
          <p:sp>
            <p:nvSpPr>
              <p:cNvPr id="40999" name="Text Box 40"/>
              <p:cNvSpPr txBox="1">
                <a:spLocks noChangeArrowheads="1"/>
              </p:cNvSpPr>
              <p:nvPr/>
            </p:nvSpPr>
            <p:spPr bwMode="auto">
              <a:xfrm>
                <a:off x="1666" y="518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b="1" i="1">
                    <a:solidFill>
                      <a:prstClr val="black"/>
                    </a:solidFill>
                  </a:rPr>
                  <a:t>y</a:t>
                </a:r>
              </a:p>
            </p:txBody>
          </p:sp>
        </p:grpSp>
        <p:sp>
          <p:nvSpPr>
            <p:cNvPr id="40967" name="Line 42"/>
            <p:cNvSpPr>
              <a:spLocks noChangeShapeType="1"/>
            </p:cNvSpPr>
            <p:nvPr/>
          </p:nvSpPr>
          <p:spPr bwMode="auto">
            <a:xfrm>
              <a:off x="4457" y="954"/>
              <a:ext cx="0" cy="277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8655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657225" y="550863"/>
            <a:ext cx="7772400" cy="1749425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Since the graph of a linear equation is a line, all linear equations are functions, except those whose graph is a vertical line.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49943" y="2394858"/>
            <a:ext cx="8255000" cy="2607582"/>
            <a:chOff x="368" y="2181"/>
            <a:chExt cx="5024" cy="1473"/>
          </a:xfrm>
          <a:noFill/>
        </p:grpSpPr>
        <p:sp>
          <p:nvSpPr>
            <p:cNvPr id="138246" name="Rectangle 6"/>
            <p:cNvSpPr>
              <a:spLocks noChangeArrowheads="1"/>
            </p:cNvSpPr>
            <p:nvPr/>
          </p:nvSpPr>
          <p:spPr bwMode="auto">
            <a:xfrm>
              <a:off x="368" y="2181"/>
              <a:ext cx="5014" cy="147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8245" name="Text Box 5"/>
            <p:cNvSpPr txBox="1">
              <a:spLocks noChangeArrowheads="1"/>
            </p:cNvSpPr>
            <p:nvPr/>
          </p:nvSpPr>
          <p:spPr bwMode="auto">
            <a:xfrm>
              <a:off x="434" y="2247"/>
              <a:ext cx="4958" cy="122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rgbClr val="1F497D"/>
                </a:buClr>
                <a:buSzPct val="85000"/>
                <a:buFont typeface="Wingdings" pitchFamily="2" charset="2"/>
                <a:buNone/>
                <a:defRPr/>
              </a:pPr>
              <a:r>
                <a:rPr lang="en-US" sz="3200" dirty="0">
                  <a:solidFill>
                    <a:prstClr val="black"/>
                  </a:solidFill>
                </a:rPr>
                <a:t>Note: An equation of the form </a:t>
              </a:r>
              <a:r>
                <a:rPr lang="en-US" sz="3200" i="1" dirty="0">
                  <a:solidFill>
                    <a:prstClr val="black"/>
                  </a:solidFill>
                </a:rPr>
                <a:t>y</a:t>
              </a:r>
              <a:r>
                <a:rPr lang="en-US" sz="3200" dirty="0">
                  <a:solidFill>
                    <a:prstClr val="black"/>
                  </a:solidFill>
                </a:rPr>
                <a:t> = c, where c is a constant (a fixed number), is a horizontal line and </a:t>
              </a:r>
              <a:r>
                <a:rPr lang="en-US" sz="3200" dirty="0">
                  <a:solidFill>
                    <a:srgbClr val="FF0000"/>
                  </a:solidFill>
                </a:rPr>
                <a:t>IS</a:t>
              </a:r>
              <a:r>
                <a:rPr lang="en-US" sz="3200" dirty="0">
                  <a:solidFill>
                    <a:prstClr val="black"/>
                  </a:solidFill>
                </a:rPr>
                <a:t> a function.</a:t>
              </a:r>
            </a:p>
            <a:p>
              <a:pPr>
                <a:spcBef>
                  <a:spcPct val="20000"/>
                </a:spcBef>
                <a:buClr>
                  <a:srgbClr val="1F497D"/>
                </a:buClr>
                <a:buSzPct val="85000"/>
                <a:buFont typeface="Wingdings" pitchFamily="2" charset="2"/>
                <a:buNone/>
                <a:defRPr/>
              </a:pPr>
              <a:endParaRPr lang="en-US" sz="3200" dirty="0">
                <a:solidFill>
                  <a:prstClr val="black"/>
                </a:solidFill>
              </a:endParaRPr>
            </a:p>
          </p:txBody>
        </p:sp>
      </p:grp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58388" y="4496594"/>
            <a:ext cx="6092825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3200" dirty="0">
                <a:solidFill>
                  <a:prstClr val="black"/>
                </a:solidFill>
              </a:rPr>
              <a:t>An equation of the form </a:t>
            </a:r>
            <a:r>
              <a:rPr lang="en-US" sz="3200" i="1" dirty="0">
                <a:solidFill>
                  <a:prstClr val="black"/>
                </a:solidFill>
              </a:rPr>
              <a:t>x</a:t>
            </a:r>
            <a:r>
              <a:rPr lang="en-US" sz="3200" dirty="0">
                <a:solidFill>
                  <a:prstClr val="black"/>
                </a:solidFill>
              </a:rPr>
              <a:t> = c is a </a:t>
            </a:r>
          </a:p>
          <a:p>
            <a:pPr eaLnBrk="1" hangingPunct="1"/>
            <a:r>
              <a:rPr lang="en-US" sz="3200" dirty="0">
                <a:solidFill>
                  <a:prstClr val="black"/>
                </a:solidFill>
              </a:rPr>
              <a:t>vertical line and </a:t>
            </a:r>
            <a:r>
              <a:rPr lang="en-US" sz="3200" dirty="0">
                <a:solidFill>
                  <a:srgbClr val="FF0000"/>
                </a:solidFill>
              </a:rPr>
              <a:t>IS NOT </a:t>
            </a:r>
            <a:r>
              <a:rPr lang="en-US" sz="3200" dirty="0">
                <a:solidFill>
                  <a:prstClr val="black"/>
                </a:solidFill>
              </a:rPr>
              <a:t>a function.</a:t>
            </a:r>
          </a:p>
          <a:p>
            <a:pPr eaLnBrk="1" hangingPunct="1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831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"/>
          <p:cNvGrpSpPr>
            <a:grpSpLocks/>
          </p:cNvGrpSpPr>
          <p:nvPr/>
        </p:nvGrpSpPr>
        <p:grpSpPr bwMode="auto">
          <a:xfrm>
            <a:off x="304800" y="381000"/>
            <a:ext cx="1905000" cy="762000"/>
            <a:chOff x="192" y="240"/>
            <a:chExt cx="1200" cy="480"/>
          </a:xfrm>
        </p:grpSpPr>
        <p:sp>
          <p:nvSpPr>
            <p:cNvPr id="43048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43049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solidFill>
                    <a:srgbClr val="422100"/>
                  </a:solidFill>
                </a:rPr>
                <a:t>Example</a:t>
              </a:r>
            </a:p>
          </p:txBody>
        </p:sp>
      </p:grpSp>
      <p:sp>
        <p:nvSpPr>
          <p:cNvPr id="43011" name="Text Box 5"/>
          <p:cNvSpPr txBox="1">
            <a:spLocks noChangeArrowheads="1"/>
          </p:cNvSpPr>
          <p:nvPr/>
        </p:nvSpPr>
        <p:spPr bwMode="auto">
          <a:xfrm>
            <a:off x="358775" y="1454150"/>
            <a:ext cx="3552825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prstClr val="black"/>
                </a:solidFill>
              </a:rPr>
              <a:t>Use the vertical line test to determine whether the graph to the right is the graph of a function.</a:t>
            </a:r>
          </a:p>
        </p:txBody>
      </p:sp>
      <p:sp>
        <p:nvSpPr>
          <p:cNvPr id="33796" name="Text Box 41"/>
          <p:cNvSpPr txBox="1">
            <a:spLocks noChangeArrowheads="1"/>
          </p:cNvSpPr>
          <p:nvPr/>
        </p:nvSpPr>
        <p:spPr bwMode="auto">
          <a:xfrm>
            <a:off x="388938" y="4032250"/>
            <a:ext cx="3463925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prstClr val="black"/>
                </a:solidFill>
              </a:rPr>
              <a:t>Since vertical lines can be drawn that intersect the graph in two points, it is NOT the graph of a function.</a:t>
            </a:r>
          </a:p>
        </p:txBody>
      </p:sp>
      <p:grpSp>
        <p:nvGrpSpPr>
          <p:cNvPr id="43013" name="Group 43"/>
          <p:cNvGrpSpPr>
            <a:grpSpLocks/>
          </p:cNvGrpSpPr>
          <p:nvPr/>
        </p:nvGrpSpPr>
        <p:grpSpPr bwMode="auto">
          <a:xfrm>
            <a:off x="4098925" y="1138238"/>
            <a:ext cx="5045075" cy="5029200"/>
            <a:chOff x="2582" y="717"/>
            <a:chExt cx="3178" cy="3168"/>
          </a:xfrm>
        </p:grpSpPr>
        <p:grpSp>
          <p:nvGrpSpPr>
            <p:cNvPr id="43014" name="Group 7"/>
            <p:cNvGrpSpPr>
              <a:grpSpLocks/>
            </p:cNvGrpSpPr>
            <p:nvPr/>
          </p:nvGrpSpPr>
          <p:grpSpPr bwMode="auto">
            <a:xfrm>
              <a:off x="2582" y="717"/>
              <a:ext cx="3178" cy="3168"/>
              <a:chOff x="370" y="518"/>
              <a:chExt cx="3178" cy="3168"/>
            </a:xfrm>
          </p:grpSpPr>
          <p:sp>
            <p:nvSpPr>
              <p:cNvPr id="43016" name="Line 8"/>
              <p:cNvSpPr>
                <a:spLocks noChangeShapeType="1"/>
              </p:cNvSpPr>
              <p:nvPr/>
            </p:nvSpPr>
            <p:spPr bwMode="auto">
              <a:xfrm>
                <a:off x="1858" y="710"/>
                <a:ext cx="0" cy="297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3017" name="Line 9"/>
              <p:cNvSpPr>
                <a:spLocks noChangeShapeType="1"/>
              </p:cNvSpPr>
              <p:nvPr/>
            </p:nvSpPr>
            <p:spPr bwMode="auto">
              <a:xfrm>
                <a:off x="370" y="2198"/>
                <a:ext cx="29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3018" name="Line 10"/>
              <p:cNvSpPr>
                <a:spLocks noChangeShapeType="1"/>
              </p:cNvSpPr>
              <p:nvPr/>
            </p:nvSpPr>
            <p:spPr bwMode="auto">
              <a:xfrm>
                <a:off x="418" y="2006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3019" name="Line 11"/>
              <p:cNvSpPr>
                <a:spLocks noChangeShapeType="1"/>
              </p:cNvSpPr>
              <p:nvPr/>
            </p:nvSpPr>
            <p:spPr bwMode="auto">
              <a:xfrm>
                <a:off x="418" y="1814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3020" name="Line 12"/>
              <p:cNvSpPr>
                <a:spLocks noChangeShapeType="1"/>
              </p:cNvSpPr>
              <p:nvPr/>
            </p:nvSpPr>
            <p:spPr bwMode="auto">
              <a:xfrm>
                <a:off x="418" y="1622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3021" name="Line 13"/>
              <p:cNvSpPr>
                <a:spLocks noChangeShapeType="1"/>
              </p:cNvSpPr>
              <p:nvPr/>
            </p:nvSpPr>
            <p:spPr bwMode="auto">
              <a:xfrm>
                <a:off x="418" y="143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3022" name="Line 14"/>
              <p:cNvSpPr>
                <a:spLocks noChangeShapeType="1"/>
              </p:cNvSpPr>
              <p:nvPr/>
            </p:nvSpPr>
            <p:spPr bwMode="auto">
              <a:xfrm>
                <a:off x="418" y="1238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3023" name="Line 15"/>
              <p:cNvSpPr>
                <a:spLocks noChangeShapeType="1"/>
              </p:cNvSpPr>
              <p:nvPr/>
            </p:nvSpPr>
            <p:spPr bwMode="auto">
              <a:xfrm>
                <a:off x="418" y="1046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3024" name="Line 16"/>
              <p:cNvSpPr>
                <a:spLocks noChangeShapeType="1"/>
              </p:cNvSpPr>
              <p:nvPr/>
            </p:nvSpPr>
            <p:spPr bwMode="auto">
              <a:xfrm>
                <a:off x="418" y="854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3025" name="Line 17"/>
              <p:cNvSpPr>
                <a:spLocks noChangeShapeType="1"/>
              </p:cNvSpPr>
              <p:nvPr/>
            </p:nvSpPr>
            <p:spPr bwMode="auto">
              <a:xfrm>
                <a:off x="418" y="239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3026" name="Line 18"/>
              <p:cNvSpPr>
                <a:spLocks noChangeShapeType="1"/>
              </p:cNvSpPr>
              <p:nvPr/>
            </p:nvSpPr>
            <p:spPr bwMode="auto">
              <a:xfrm>
                <a:off x="418" y="2582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3027" name="Line 19"/>
              <p:cNvSpPr>
                <a:spLocks noChangeShapeType="1"/>
              </p:cNvSpPr>
              <p:nvPr/>
            </p:nvSpPr>
            <p:spPr bwMode="auto">
              <a:xfrm>
                <a:off x="418" y="2774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3028" name="Line 20"/>
              <p:cNvSpPr>
                <a:spLocks noChangeShapeType="1"/>
              </p:cNvSpPr>
              <p:nvPr/>
            </p:nvSpPr>
            <p:spPr bwMode="auto">
              <a:xfrm>
                <a:off x="418" y="2966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3029" name="Line 21"/>
              <p:cNvSpPr>
                <a:spLocks noChangeShapeType="1"/>
              </p:cNvSpPr>
              <p:nvPr/>
            </p:nvSpPr>
            <p:spPr bwMode="auto">
              <a:xfrm>
                <a:off x="418" y="3158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3030" name="Line 22"/>
              <p:cNvSpPr>
                <a:spLocks noChangeShapeType="1"/>
              </p:cNvSpPr>
              <p:nvPr/>
            </p:nvSpPr>
            <p:spPr bwMode="auto">
              <a:xfrm>
                <a:off x="418" y="335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3031" name="Line 23"/>
              <p:cNvSpPr>
                <a:spLocks noChangeShapeType="1"/>
              </p:cNvSpPr>
              <p:nvPr/>
            </p:nvSpPr>
            <p:spPr bwMode="auto">
              <a:xfrm>
                <a:off x="418" y="3542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3032" name="Line 24"/>
              <p:cNvSpPr>
                <a:spLocks noChangeShapeType="1"/>
              </p:cNvSpPr>
              <p:nvPr/>
            </p:nvSpPr>
            <p:spPr bwMode="auto">
              <a:xfrm>
                <a:off x="1666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3033" name="Line 25"/>
              <p:cNvSpPr>
                <a:spLocks noChangeShapeType="1"/>
              </p:cNvSpPr>
              <p:nvPr/>
            </p:nvSpPr>
            <p:spPr bwMode="auto">
              <a:xfrm>
                <a:off x="1474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3034" name="Line 26"/>
              <p:cNvSpPr>
                <a:spLocks noChangeShapeType="1"/>
              </p:cNvSpPr>
              <p:nvPr/>
            </p:nvSpPr>
            <p:spPr bwMode="auto">
              <a:xfrm>
                <a:off x="1282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3035" name="Line 27"/>
              <p:cNvSpPr>
                <a:spLocks noChangeShapeType="1"/>
              </p:cNvSpPr>
              <p:nvPr/>
            </p:nvSpPr>
            <p:spPr bwMode="auto">
              <a:xfrm>
                <a:off x="1090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3036" name="Line 28"/>
              <p:cNvSpPr>
                <a:spLocks noChangeShapeType="1"/>
              </p:cNvSpPr>
              <p:nvPr/>
            </p:nvSpPr>
            <p:spPr bwMode="auto">
              <a:xfrm>
                <a:off x="898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3037" name="Line 29"/>
              <p:cNvSpPr>
                <a:spLocks noChangeShapeType="1"/>
              </p:cNvSpPr>
              <p:nvPr/>
            </p:nvSpPr>
            <p:spPr bwMode="auto">
              <a:xfrm>
                <a:off x="706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3038" name="Line 30"/>
              <p:cNvSpPr>
                <a:spLocks noChangeShapeType="1"/>
              </p:cNvSpPr>
              <p:nvPr/>
            </p:nvSpPr>
            <p:spPr bwMode="auto">
              <a:xfrm>
                <a:off x="514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3039" name="Line 31"/>
              <p:cNvSpPr>
                <a:spLocks noChangeShapeType="1"/>
              </p:cNvSpPr>
              <p:nvPr/>
            </p:nvSpPr>
            <p:spPr bwMode="auto">
              <a:xfrm>
                <a:off x="2050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3040" name="Line 32"/>
              <p:cNvSpPr>
                <a:spLocks noChangeShapeType="1"/>
              </p:cNvSpPr>
              <p:nvPr/>
            </p:nvSpPr>
            <p:spPr bwMode="auto">
              <a:xfrm>
                <a:off x="2242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3041" name="Line 33"/>
              <p:cNvSpPr>
                <a:spLocks noChangeShapeType="1"/>
              </p:cNvSpPr>
              <p:nvPr/>
            </p:nvSpPr>
            <p:spPr bwMode="auto">
              <a:xfrm>
                <a:off x="2434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3042" name="Line 34"/>
              <p:cNvSpPr>
                <a:spLocks noChangeShapeType="1"/>
              </p:cNvSpPr>
              <p:nvPr/>
            </p:nvSpPr>
            <p:spPr bwMode="auto">
              <a:xfrm>
                <a:off x="2626" y="758"/>
                <a:ext cx="0" cy="2928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3043" name="Line 35"/>
              <p:cNvSpPr>
                <a:spLocks noChangeShapeType="1"/>
              </p:cNvSpPr>
              <p:nvPr/>
            </p:nvSpPr>
            <p:spPr bwMode="auto">
              <a:xfrm>
                <a:off x="2818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3044" name="Line 36"/>
              <p:cNvSpPr>
                <a:spLocks noChangeShapeType="1"/>
              </p:cNvSpPr>
              <p:nvPr/>
            </p:nvSpPr>
            <p:spPr bwMode="auto">
              <a:xfrm>
                <a:off x="3010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3045" name="Line 37"/>
              <p:cNvSpPr>
                <a:spLocks noChangeShapeType="1"/>
              </p:cNvSpPr>
              <p:nvPr/>
            </p:nvSpPr>
            <p:spPr bwMode="auto">
              <a:xfrm>
                <a:off x="3202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3046" name="Text Box 38"/>
              <p:cNvSpPr txBox="1">
                <a:spLocks noChangeArrowheads="1"/>
              </p:cNvSpPr>
              <p:nvPr/>
            </p:nvSpPr>
            <p:spPr bwMode="auto">
              <a:xfrm>
                <a:off x="3336" y="208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b="1" i="1">
                    <a:solidFill>
                      <a:prstClr val="black"/>
                    </a:solidFill>
                  </a:rPr>
                  <a:t>x</a:t>
                </a:r>
              </a:p>
            </p:txBody>
          </p:sp>
          <p:sp>
            <p:nvSpPr>
              <p:cNvPr id="43047" name="Text Box 39"/>
              <p:cNvSpPr txBox="1">
                <a:spLocks noChangeArrowheads="1"/>
              </p:cNvSpPr>
              <p:nvPr/>
            </p:nvSpPr>
            <p:spPr bwMode="auto">
              <a:xfrm>
                <a:off x="1666" y="518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b="1" i="1">
                    <a:solidFill>
                      <a:prstClr val="black"/>
                    </a:solidFill>
                  </a:rPr>
                  <a:t>y</a:t>
                </a:r>
              </a:p>
            </p:txBody>
          </p:sp>
        </p:grpSp>
        <p:sp>
          <p:nvSpPr>
            <p:cNvPr id="43015" name="Oval 42"/>
            <p:cNvSpPr>
              <a:spLocks noChangeArrowheads="1"/>
            </p:cNvSpPr>
            <p:nvPr/>
          </p:nvSpPr>
          <p:spPr bwMode="auto">
            <a:xfrm>
              <a:off x="3314" y="2408"/>
              <a:ext cx="1511" cy="831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98860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38"/>
          <p:cNvSpPr txBox="1">
            <a:spLocks noChangeArrowheads="1"/>
          </p:cNvSpPr>
          <p:nvPr/>
        </p:nvSpPr>
        <p:spPr bwMode="auto">
          <a:xfrm>
            <a:off x="300038" y="1393825"/>
            <a:ext cx="323691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prstClr val="black"/>
                </a:solidFill>
              </a:rPr>
              <a:t>Find the domain and range of the relation graphed </a:t>
            </a:r>
            <a:r>
              <a:rPr lang="en-US" sz="2800" dirty="0">
                <a:solidFill>
                  <a:srgbClr val="C0504D"/>
                </a:solidFill>
              </a:rPr>
              <a:t>(in red)</a:t>
            </a:r>
            <a:r>
              <a:rPr lang="en-US" sz="2800" dirty="0">
                <a:solidFill>
                  <a:prstClr val="black"/>
                </a:solidFill>
              </a:rPr>
              <a:t> to the right.  Use interval notation.</a:t>
            </a:r>
          </a:p>
        </p:txBody>
      </p:sp>
      <p:grpSp>
        <p:nvGrpSpPr>
          <p:cNvPr id="44035" name="Group 40"/>
          <p:cNvGrpSpPr>
            <a:grpSpLocks/>
          </p:cNvGrpSpPr>
          <p:nvPr/>
        </p:nvGrpSpPr>
        <p:grpSpPr bwMode="auto">
          <a:xfrm>
            <a:off x="3919538" y="1033463"/>
            <a:ext cx="5045075" cy="5029200"/>
            <a:chOff x="2469" y="651"/>
            <a:chExt cx="3178" cy="3168"/>
          </a:xfrm>
        </p:grpSpPr>
        <p:grpSp>
          <p:nvGrpSpPr>
            <p:cNvPr id="44049" name="Group 5"/>
            <p:cNvGrpSpPr>
              <a:grpSpLocks/>
            </p:cNvGrpSpPr>
            <p:nvPr/>
          </p:nvGrpSpPr>
          <p:grpSpPr bwMode="auto">
            <a:xfrm>
              <a:off x="2469" y="651"/>
              <a:ext cx="3178" cy="3168"/>
              <a:chOff x="370" y="518"/>
              <a:chExt cx="3178" cy="3168"/>
            </a:xfrm>
          </p:grpSpPr>
          <p:sp>
            <p:nvSpPr>
              <p:cNvPr id="44051" name="Line 6"/>
              <p:cNvSpPr>
                <a:spLocks noChangeShapeType="1"/>
              </p:cNvSpPr>
              <p:nvPr/>
            </p:nvSpPr>
            <p:spPr bwMode="auto">
              <a:xfrm>
                <a:off x="1858" y="710"/>
                <a:ext cx="0" cy="297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4052" name="Line 7"/>
              <p:cNvSpPr>
                <a:spLocks noChangeShapeType="1"/>
              </p:cNvSpPr>
              <p:nvPr/>
            </p:nvSpPr>
            <p:spPr bwMode="auto">
              <a:xfrm>
                <a:off x="370" y="2198"/>
                <a:ext cx="29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4053" name="Line 8"/>
              <p:cNvSpPr>
                <a:spLocks noChangeShapeType="1"/>
              </p:cNvSpPr>
              <p:nvPr/>
            </p:nvSpPr>
            <p:spPr bwMode="auto">
              <a:xfrm>
                <a:off x="418" y="2006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4054" name="Line 9"/>
              <p:cNvSpPr>
                <a:spLocks noChangeShapeType="1"/>
              </p:cNvSpPr>
              <p:nvPr/>
            </p:nvSpPr>
            <p:spPr bwMode="auto">
              <a:xfrm>
                <a:off x="418" y="1814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4055" name="Line 10"/>
              <p:cNvSpPr>
                <a:spLocks noChangeShapeType="1"/>
              </p:cNvSpPr>
              <p:nvPr/>
            </p:nvSpPr>
            <p:spPr bwMode="auto">
              <a:xfrm>
                <a:off x="418" y="1622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4056" name="Line 11"/>
              <p:cNvSpPr>
                <a:spLocks noChangeShapeType="1"/>
              </p:cNvSpPr>
              <p:nvPr/>
            </p:nvSpPr>
            <p:spPr bwMode="auto">
              <a:xfrm>
                <a:off x="418" y="143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4057" name="Line 12"/>
              <p:cNvSpPr>
                <a:spLocks noChangeShapeType="1"/>
              </p:cNvSpPr>
              <p:nvPr/>
            </p:nvSpPr>
            <p:spPr bwMode="auto">
              <a:xfrm>
                <a:off x="418" y="1238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4058" name="Line 13"/>
              <p:cNvSpPr>
                <a:spLocks noChangeShapeType="1"/>
              </p:cNvSpPr>
              <p:nvPr/>
            </p:nvSpPr>
            <p:spPr bwMode="auto">
              <a:xfrm>
                <a:off x="418" y="1046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4059" name="Line 14"/>
              <p:cNvSpPr>
                <a:spLocks noChangeShapeType="1"/>
              </p:cNvSpPr>
              <p:nvPr/>
            </p:nvSpPr>
            <p:spPr bwMode="auto">
              <a:xfrm>
                <a:off x="418" y="854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4060" name="Line 15"/>
              <p:cNvSpPr>
                <a:spLocks noChangeShapeType="1"/>
              </p:cNvSpPr>
              <p:nvPr/>
            </p:nvSpPr>
            <p:spPr bwMode="auto">
              <a:xfrm>
                <a:off x="418" y="239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4061" name="Line 16"/>
              <p:cNvSpPr>
                <a:spLocks noChangeShapeType="1"/>
              </p:cNvSpPr>
              <p:nvPr/>
            </p:nvSpPr>
            <p:spPr bwMode="auto">
              <a:xfrm>
                <a:off x="418" y="2582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4062" name="Line 17"/>
              <p:cNvSpPr>
                <a:spLocks noChangeShapeType="1"/>
              </p:cNvSpPr>
              <p:nvPr/>
            </p:nvSpPr>
            <p:spPr bwMode="auto">
              <a:xfrm>
                <a:off x="418" y="2774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4063" name="Line 18"/>
              <p:cNvSpPr>
                <a:spLocks noChangeShapeType="1"/>
              </p:cNvSpPr>
              <p:nvPr/>
            </p:nvSpPr>
            <p:spPr bwMode="auto">
              <a:xfrm>
                <a:off x="418" y="2966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4064" name="Line 19"/>
              <p:cNvSpPr>
                <a:spLocks noChangeShapeType="1"/>
              </p:cNvSpPr>
              <p:nvPr/>
            </p:nvSpPr>
            <p:spPr bwMode="auto">
              <a:xfrm>
                <a:off x="418" y="3158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4065" name="Line 20"/>
              <p:cNvSpPr>
                <a:spLocks noChangeShapeType="1"/>
              </p:cNvSpPr>
              <p:nvPr/>
            </p:nvSpPr>
            <p:spPr bwMode="auto">
              <a:xfrm>
                <a:off x="418" y="335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4066" name="Line 21"/>
              <p:cNvSpPr>
                <a:spLocks noChangeShapeType="1"/>
              </p:cNvSpPr>
              <p:nvPr/>
            </p:nvSpPr>
            <p:spPr bwMode="auto">
              <a:xfrm>
                <a:off x="418" y="3542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4067" name="Line 22"/>
              <p:cNvSpPr>
                <a:spLocks noChangeShapeType="1"/>
              </p:cNvSpPr>
              <p:nvPr/>
            </p:nvSpPr>
            <p:spPr bwMode="auto">
              <a:xfrm>
                <a:off x="1666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4068" name="Line 23"/>
              <p:cNvSpPr>
                <a:spLocks noChangeShapeType="1"/>
              </p:cNvSpPr>
              <p:nvPr/>
            </p:nvSpPr>
            <p:spPr bwMode="auto">
              <a:xfrm>
                <a:off x="1474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4069" name="Line 24"/>
              <p:cNvSpPr>
                <a:spLocks noChangeShapeType="1"/>
              </p:cNvSpPr>
              <p:nvPr/>
            </p:nvSpPr>
            <p:spPr bwMode="auto">
              <a:xfrm>
                <a:off x="1282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4070" name="Line 25"/>
              <p:cNvSpPr>
                <a:spLocks noChangeShapeType="1"/>
              </p:cNvSpPr>
              <p:nvPr/>
            </p:nvSpPr>
            <p:spPr bwMode="auto">
              <a:xfrm>
                <a:off x="1090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4071" name="Line 26"/>
              <p:cNvSpPr>
                <a:spLocks noChangeShapeType="1"/>
              </p:cNvSpPr>
              <p:nvPr/>
            </p:nvSpPr>
            <p:spPr bwMode="auto">
              <a:xfrm>
                <a:off x="898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4072" name="Line 27"/>
              <p:cNvSpPr>
                <a:spLocks noChangeShapeType="1"/>
              </p:cNvSpPr>
              <p:nvPr/>
            </p:nvSpPr>
            <p:spPr bwMode="auto">
              <a:xfrm>
                <a:off x="706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4073" name="Line 28"/>
              <p:cNvSpPr>
                <a:spLocks noChangeShapeType="1"/>
              </p:cNvSpPr>
              <p:nvPr/>
            </p:nvSpPr>
            <p:spPr bwMode="auto">
              <a:xfrm>
                <a:off x="514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4074" name="Line 29"/>
              <p:cNvSpPr>
                <a:spLocks noChangeShapeType="1"/>
              </p:cNvSpPr>
              <p:nvPr/>
            </p:nvSpPr>
            <p:spPr bwMode="auto">
              <a:xfrm>
                <a:off x="2050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4075" name="Line 30"/>
              <p:cNvSpPr>
                <a:spLocks noChangeShapeType="1"/>
              </p:cNvSpPr>
              <p:nvPr/>
            </p:nvSpPr>
            <p:spPr bwMode="auto">
              <a:xfrm>
                <a:off x="2242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4076" name="Line 31"/>
              <p:cNvSpPr>
                <a:spLocks noChangeShapeType="1"/>
              </p:cNvSpPr>
              <p:nvPr/>
            </p:nvSpPr>
            <p:spPr bwMode="auto">
              <a:xfrm>
                <a:off x="2434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4077" name="Line 32"/>
              <p:cNvSpPr>
                <a:spLocks noChangeShapeType="1"/>
              </p:cNvSpPr>
              <p:nvPr/>
            </p:nvSpPr>
            <p:spPr bwMode="auto">
              <a:xfrm>
                <a:off x="2626" y="758"/>
                <a:ext cx="0" cy="2928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4078" name="Line 33"/>
              <p:cNvSpPr>
                <a:spLocks noChangeShapeType="1"/>
              </p:cNvSpPr>
              <p:nvPr/>
            </p:nvSpPr>
            <p:spPr bwMode="auto">
              <a:xfrm>
                <a:off x="2818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4079" name="Line 34"/>
              <p:cNvSpPr>
                <a:spLocks noChangeShapeType="1"/>
              </p:cNvSpPr>
              <p:nvPr/>
            </p:nvSpPr>
            <p:spPr bwMode="auto">
              <a:xfrm>
                <a:off x="3010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4080" name="Line 35"/>
              <p:cNvSpPr>
                <a:spLocks noChangeShapeType="1"/>
              </p:cNvSpPr>
              <p:nvPr/>
            </p:nvSpPr>
            <p:spPr bwMode="auto">
              <a:xfrm>
                <a:off x="3202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4081" name="Text Box 36"/>
              <p:cNvSpPr txBox="1">
                <a:spLocks noChangeArrowheads="1"/>
              </p:cNvSpPr>
              <p:nvPr/>
            </p:nvSpPr>
            <p:spPr bwMode="auto">
              <a:xfrm>
                <a:off x="3336" y="208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b="1" i="1">
                    <a:solidFill>
                      <a:prstClr val="black"/>
                    </a:solidFill>
                  </a:rPr>
                  <a:t>x</a:t>
                </a:r>
              </a:p>
            </p:txBody>
          </p:sp>
          <p:sp>
            <p:nvSpPr>
              <p:cNvPr id="44082" name="Text Box 37"/>
              <p:cNvSpPr txBox="1">
                <a:spLocks noChangeArrowheads="1"/>
              </p:cNvSpPr>
              <p:nvPr/>
            </p:nvSpPr>
            <p:spPr bwMode="auto">
              <a:xfrm>
                <a:off x="1666" y="518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b="1" i="1">
                    <a:solidFill>
                      <a:prstClr val="black"/>
                    </a:solidFill>
                  </a:rPr>
                  <a:t>y</a:t>
                </a:r>
              </a:p>
            </p:txBody>
          </p:sp>
        </p:grpSp>
        <p:sp>
          <p:nvSpPr>
            <p:cNvPr id="44050" name="Line 39"/>
            <p:cNvSpPr>
              <a:spLocks noChangeShapeType="1"/>
            </p:cNvSpPr>
            <p:nvPr/>
          </p:nvSpPr>
          <p:spPr bwMode="auto">
            <a:xfrm>
              <a:off x="3380" y="1955"/>
              <a:ext cx="1351" cy="113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</p:grp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165100" y="2025650"/>
            <a:ext cx="7359650" cy="2844800"/>
            <a:chOff x="104" y="1276"/>
            <a:chExt cx="4636" cy="1792"/>
          </a:xfrm>
        </p:grpSpPr>
        <p:sp>
          <p:nvSpPr>
            <p:cNvPr id="44044" name="Text Box 42"/>
            <p:cNvSpPr txBox="1">
              <a:spLocks noChangeArrowheads="1"/>
            </p:cNvSpPr>
            <p:nvPr/>
          </p:nvSpPr>
          <p:spPr bwMode="auto">
            <a:xfrm>
              <a:off x="104" y="2415"/>
              <a:ext cx="21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dirty="0">
                  <a:solidFill>
                    <a:prstClr val="black"/>
                  </a:solidFill>
                </a:rPr>
                <a:t>Domain is [-3, 4]</a:t>
              </a:r>
            </a:p>
          </p:txBody>
        </p:sp>
        <p:sp>
          <p:nvSpPr>
            <p:cNvPr id="44045" name="Line 43"/>
            <p:cNvSpPr>
              <a:spLocks noChangeShapeType="1"/>
            </p:cNvSpPr>
            <p:nvPr/>
          </p:nvSpPr>
          <p:spPr bwMode="auto">
            <a:xfrm>
              <a:off x="4731" y="1586"/>
              <a:ext cx="0" cy="1482"/>
            </a:xfrm>
            <a:prstGeom prst="line">
              <a:avLst/>
            </a:prstGeom>
            <a:noFill/>
            <a:ln w="12700">
              <a:solidFill>
                <a:srgbClr val="D028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44046" name="Line 44"/>
            <p:cNvSpPr>
              <a:spLocks noChangeShapeType="1"/>
            </p:cNvSpPr>
            <p:nvPr/>
          </p:nvSpPr>
          <p:spPr bwMode="auto">
            <a:xfrm>
              <a:off x="3382" y="1579"/>
              <a:ext cx="0" cy="368"/>
            </a:xfrm>
            <a:prstGeom prst="line">
              <a:avLst/>
            </a:prstGeom>
            <a:noFill/>
            <a:ln w="12700">
              <a:solidFill>
                <a:srgbClr val="D028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44047" name="Line 45"/>
            <p:cNvSpPr>
              <a:spLocks noChangeShapeType="1"/>
            </p:cNvSpPr>
            <p:nvPr/>
          </p:nvSpPr>
          <p:spPr bwMode="auto">
            <a:xfrm>
              <a:off x="3370" y="1567"/>
              <a:ext cx="1370" cy="0"/>
            </a:xfrm>
            <a:prstGeom prst="line">
              <a:avLst/>
            </a:prstGeom>
            <a:noFill/>
            <a:ln w="12700">
              <a:solidFill>
                <a:srgbClr val="D028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44048" name="Text Box 46"/>
            <p:cNvSpPr txBox="1">
              <a:spLocks noChangeArrowheads="1"/>
            </p:cNvSpPr>
            <p:nvPr/>
          </p:nvSpPr>
          <p:spPr bwMode="auto">
            <a:xfrm>
              <a:off x="3673" y="1276"/>
              <a:ext cx="7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D02800"/>
                  </a:solidFill>
                </a:rPr>
                <a:t>Domain</a:t>
              </a:r>
            </a:p>
          </p:txBody>
        </p:sp>
      </p:grp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271463" y="3087689"/>
            <a:ext cx="7207251" cy="1895475"/>
            <a:chOff x="171" y="1945"/>
            <a:chExt cx="4540" cy="1194"/>
          </a:xfrm>
        </p:grpSpPr>
        <p:sp>
          <p:nvSpPr>
            <p:cNvPr id="44039" name="Text Box 48"/>
            <p:cNvSpPr txBox="1">
              <a:spLocks noChangeArrowheads="1"/>
            </p:cNvSpPr>
            <p:nvPr/>
          </p:nvSpPr>
          <p:spPr bwMode="auto">
            <a:xfrm>
              <a:off x="171" y="2774"/>
              <a:ext cx="19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dirty="0">
                  <a:solidFill>
                    <a:prstClr val="black"/>
                  </a:solidFill>
                </a:rPr>
                <a:t>Range is [-4, 2]</a:t>
              </a:r>
            </a:p>
          </p:txBody>
        </p:sp>
        <p:sp>
          <p:nvSpPr>
            <p:cNvPr id="44040" name="Line 49"/>
            <p:cNvSpPr>
              <a:spLocks noChangeShapeType="1"/>
            </p:cNvSpPr>
            <p:nvPr/>
          </p:nvSpPr>
          <p:spPr bwMode="auto">
            <a:xfrm>
              <a:off x="2983" y="3107"/>
              <a:ext cx="1728" cy="0"/>
            </a:xfrm>
            <a:prstGeom prst="line">
              <a:avLst/>
            </a:prstGeom>
            <a:noFill/>
            <a:ln w="12700">
              <a:solidFill>
                <a:srgbClr val="317FC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44041" name="Line 51"/>
            <p:cNvSpPr>
              <a:spLocks noChangeShapeType="1"/>
            </p:cNvSpPr>
            <p:nvPr/>
          </p:nvSpPr>
          <p:spPr bwMode="auto">
            <a:xfrm flipV="1">
              <a:off x="2985" y="1957"/>
              <a:ext cx="379" cy="0"/>
            </a:xfrm>
            <a:prstGeom prst="line">
              <a:avLst/>
            </a:prstGeom>
            <a:noFill/>
            <a:ln w="12700">
              <a:solidFill>
                <a:srgbClr val="317FC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44042" name="Line 52"/>
            <p:cNvSpPr>
              <a:spLocks noChangeShapeType="1"/>
            </p:cNvSpPr>
            <p:nvPr/>
          </p:nvSpPr>
          <p:spPr bwMode="auto">
            <a:xfrm>
              <a:off x="2993" y="1945"/>
              <a:ext cx="0" cy="1162"/>
            </a:xfrm>
            <a:prstGeom prst="line">
              <a:avLst/>
            </a:prstGeom>
            <a:noFill/>
            <a:ln w="9525">
              <a:solidFill>
                <a:srgbClr val="317FCD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44043" name="Text Box 53"/>
            <p:cNvSpPr txBox="1">
              <a:spLocks noChangeArrowheads="1"/>
            </p:cNvSpPr>
            <p:nvPr/>
          </p:nvSpPr>
          <p:spPr bwMode="auto">
            <a:xfrm>
              <a:off x="2436" y="2493"/>
              <a:ext cx="6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317FCD"/>
                  </a:solidFill>
                </a:rPr>
                <a:t>Range</a:t>
              </a:r>
            </a:p>
          </p:txBody>
        </p:sp>
      </p:grpSp>
      <p:sp>
        <p:nvSpPr>
          <p:cNvPr id="44038" name="TextBox 52"/>
          <p:cNvSpPr txBox="1">
            <a:spLocks noChangeArrowheads="1"/>
          </p:cNvSpPr>
          <p:nvPr/>
        </p:nvSpPr>
        <p:spPr bwMode="auto">
          <a:xfrm>
            <a:off x="0" y="188913"/>
            <a:ext cx="914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b="1" u="sng">
                <a:solidFill>
                  <a:prstClr val="black"/>
                </a:solidFill>
              </a:rPr>
              <a:t>Determining the domain and range from the </a:t>
            </a:r>
            <a:r>
              <a:rPr lang="en-US" b="1" u="sng">
                <a:solidFill>
                  <a:srgbClr val="FF0000"/>
                </a:solidFill>
              </a:rPr>
              <a:t>graph</a:t>
            </a:r>
            <a:r>
              <a:rPr lang="en-US" b="1" u="sng">
                <a:solidFill>
                  <a:prstClr val="black"/>
                </a:solidFill>
              </a:rPr>
              <a:t> of a relation:</a:t>
            </a:r>
          </a:p>
          <a:p>
            <a:pPr eaLnBrk="1" hangingPunct="1"/>
            <a:endParaRPr lang="en-US" b="1" u="sng">
              <a:solidFill>
                <a:prstClr val="black"/>
              </a:solidFill>
            </a:endParaRPr>
          </a:p>
          <a:p>
            <a:pPr eaLnBrk="1" hangingPunct="1"/>
            <a:r>
              <a:rPr lang="en-US" b="1" u="sng">
                <a:solidFill>
                  <a:prstClr val="black"/>
                </a:solidFill>
              </a:rPr>
              <a:t>Example: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1463" y="5001367"/>
            <a:ext cx="8753475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prstClr val="black"/>
                </a:solidFill>
              </a:rPr>
              <a:t>(Note that this is a line SEGMENT that stops at definite endpoints, rather than an entire LINE with arrows at the ends indicating that is goes on forever at both ends.)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766" y="5794585"/>
            <a:ext cx="6071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Q: </a:t>
            </a:r>
            <a:r>
              <a:rPr lang="en-US" sz="3200" b="1" dirty="0"/>
              <a:t>Is this relation a FUNCTION?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86538" y="5791200"/>
            <a:ext cx="1298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A: </a:t>
            </a:r>
            <a:r>
              <a:rPr lang="en-US" sz="3200" b="1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055516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2"/>
          <p:cNvGrpSpPr>
            <a:grpSpLocks/>
          </p:cNvGrpSpPr>
          <p:nvPr/>
        </p:nvGrpSpPr>
        <p:grpSpPr bwMode="auto">
          <a:xfrm>
            <a:off x="304800" y="381000"/>
            <a:ext cx="1905000" cy="762000"/>
            <a:chOff x="192" y="240"/>
            <a:chExt cx="1200" cy="480"/>
          </a:xfrm>
        </p:grpSpPr>
        <p:sp>
          <p:nvSpPr>
            <p:cNvPr id="45105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45106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solidFill>
                    <a:srgbClr val="422100"/>
                  </a:solidFill>
                </a:rPr>
                <a:t>Example</a:t>
              </a:r>
            </a:p>
          </p:txBody>
        </p:sp>
      </p:grpSp>
      <p:sp>
        <p:nvSpPr>
          <p:cNvPr id="45059" name="Text Box 5"/>
          <p:cNvSpPr txBox="1">
            <a:spLocks noChangeArrowheads="1"/>
          </p:cNvSpPr>
          <p:nvPr/>
        </p:nvSpPr>
        <p:spPr bwMode="auto">
          <a:xfrm>
            <a:off x="300038" y="1393825"/>
            <a:ext cx="3236912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>
                <a:solidFill>
                  <a:prstClr val="black"/>
                </a:solidFill>
              </a:rPr>
              <a:t>Find the domain and range of the function graphed to the right.  Use interval notation.</a:t>
            </a:r>
          </a:p>
        </p:txBody>
      </p:sp>
      <p:grpSp>
        <p:nvGrpSpPr>
          <p:cNvPr id="45060" name="Group 41"/>
          <p:cNvGrpSpPr>
            <a:grpSpLocks/>
          </p:cNvGrpSpPr>
          <p:nvPr/>
        </p:nvGrpSpPr>
        <p:grpSpPr bwMode="auto">
          <a:xfrm>
            <a:off x="3900488" y="1076325"/>
            <a:ext cx="5045075" cy="5029200"/>
            <a:chOff x="2457" y="678"/>
            <a:chExt cx="3178" cy="3168"/>
          </a:xfrm>
        </p:grpSpPr>
        <p:grpSp>
          <p:nvGrpSpPr>
            <p:cNvPr id="45070" name="Group 6"/>
            <p:cNvGrpSpPr>
              <a:grpSpLocks/>
            </p:cNvGrpSpPr>
            <p:nvPr/>
          </p:nvGrpSpPr>
          <p:grpSpPr bwMode="auto">
            <a:xfrm>
              <a:off x="2457" y="678"/>
              <a:ext cx="3178" cy="3168"/>
              <a:chOff x="370" y="518"/>
              <a:chExt cx="3178" cy="3168"/>
            </a:xfrm>
          </p:grpSpPr>
          <p:sp>
            <p:nvSpPr>
              <p:cNvPr id="45073" name="Line 7"/>
              <p:cNvSpPr>
                <a:spLocks noChangeShapeType="1"/>
              </p:cNvSpPr>
              <p:nvPr/>
            </p:nvSpPr>
            <p:spPr bwMode="auto">
              <a:xfrm>
                <a:off x="1858" y="710"/>
                <a:ext cx="0" cy="297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5074" name="Line 8"/>
              <p:cNvSpPr>
                <a:spLocks noChangeShapeType="1"/>
              </p:cNvSpPr>
              <p:nvPr/>
            </p:nvSpPr>
            <p:spPr bwMode="auto">
              <a:xfrm>
                <a:off x="370" y="2198"/>
                <a:ext cx="29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5075" name="Line 9"/>
              <p:cNvSpPr>
                <a:spLocks noChangeShapeType="1"/>
              </p:cNvSpPr>
              <p:nvPr/>
            </p:nvSpPr>
            <p:spPr bwMode="auto">
              <a:xfrm>
                <a:off x="418" y="2006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5076" name="Line 10"/>
              <p:cNvSpPr>
                <a:spLocks noChangeShapeType="1"/>
              </p:cNvSpPr>
              <p:nvPr/>
            </p:nvSpPr>
            <p:spPr bwMode="auto">
              <a:xfrm>
                <a:off x="418" y="1814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5077" name="Line 11"/>
              <p:cNvSpPr>
                <a:spLocks noChangeShapeType="1"/>
              </p:cNvSpPr>
              <p:nvPr/>
            </p:nvSpPr>
            <p:spPr bwMode="auto">
              <a:xfrm>
                <a:off x="418" y="1622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5078" name="Line 12"/>
              <p:cNvSpPr>
                <a:spLocks noChangeShapeType="1"/>
              </p:cNvSpPr>
              <p:nvPr/>
            </p:nvSpPr>
            <p:spPr bwMode="auto">
              <a:xfrm>
                <a:off x="418" y="143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5079" name="Line 13"/>
              <p:cNvSpPr>
                <a:spLocks noChangeShapeType="1"/>
              </p:cNvSpPr>
              <p:nvPr/>
            </p:nvSpPr>
            <p:spPr bwMode="auto">
              <a:xfrm>
                <a:off x="418" y="1238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5080" name="Line 14"/>
              <p:cNvSpPr>
                <a:spLocks noChangeShapeType="1"/>
              </p:cNvSpPr>
              <p:nvPr/>
            </p:nvSpPr>
            <p:spPr bwMode="auto">
              <a:xfrm>
                <a:off x="418" y="1046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5081" name="Line 15"/>
              <p:cNvSpPr>
                <a:spLocks noChangeShapeType="1"/>
              </p:cNvSpPr>
              <p:nvPr/>
            </p:nvSpPr>
            <p:spPr bwMode="auto">
              <a:xfrm>
                <a:off x="418" y="854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5082" name="Line 16"/>
              <p:cNvSpPr>
                <a:spLocks noChangeShapeType="1"/>
              </p:cNvSpPr>
              <p:nvPr/>
            </p:nvSpPr>
            <p:spPr bwMode="auto">
              <a:xfrm>
                <a:off x="418" y="239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5083" name="Line 17"/>
              <p:cNvSpPr>
                <a:spLocks noChangeShapeType="1"/>
              </p:cNvSpPr>
              <p:nvPr/>
            </p:nvSpPr>
            <p:spPr bwMode="auto">
              <a:xfrm>
                <a:off x="418" y="2582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5084" name="Line 18"/>
              <p:cNvSpPr>
                <a:spLocks noChangeShapeType="1"/>
              </p:cNvSpPr>
              <p:nvPr/>
            </p:nvSpPr>
            <p:spPr bwMode="auto">
              <a:xfrm>
                <a:off x="418" y="2774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5085" name="Line 19"/>
              <p:cNvSpPr>
                <a:spLocks noChangeShapeType="1"/>
              </p:cNvSpPr>
              <p:nvPr/>
            </p:nvSpPr>
            <p:spPr bwMode="auto">
              <a:xfrm>
                <a:off x="418" y="2966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5086" name="Line 20"/>
              <p:cNvSpPr>
                <a:spLocks noChangeShapeType="1"/>
              </p:cNvSpPr>
              <p:nvPr/>
            </p:nvSpPr>
            <p:spPr bwMode="auto">
              <a:xfrm>
                <a:off x="418" y="3158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5087" name="Line 21"/>
              <p:cNvSpPr>
                <a:spLocks noChangeShapeType="1"/>
              </p:cNvSpPr>
              <p:nvPr/>
            </p:nvSpPr>
            <p:spPr bwMode="auto">
              <a:xfrm>
                <a:off x="418" y="335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5088" name="Line 22"/>
              <p:cNvSpPr>
                <a:spLocks noChangeShapeType="1"/>
              </p:cNvSpPr>
              <p:nvPr/>
            </p:nvSpPr>
            <p:spPr bwMode="auto">
              <a:xfrm>
                <a:off x="418" y="3542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5089" name="Line 23"/>
              <p:cNvSpPr>
                <a:spLocks noChangeShapeType="1"/>
              </p:cNvSpPr>
              <p:nvPr/>
            </p:nvSpPr>
            <p:spPr bwMode="auto">
              <a:xfrm>
                <a:off x="1666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5090" name="Line 24"/>
              <p:cNvSpPr>
                <a:spLocks noChangeShapeType="1"/>
              </p:cNvSpPr>
              <p:nvPr/>
            </p:nvSpPr>
            <p:spPr bwMode="auto">
              <a:xfrm>
                <a:off x="1474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5091" name="Line 25"/>
              <p:cNvSpPr>
                <a:spLocks noChangeShapeType="1"/>
              </p:cNvSpPr>
              <p:nvPr/>
            </p:nvSpPr>
            <p:spPr bwMode="auto">
              <a:xfrm>
                <a:off x="1282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5092" name="Line 26"/>
              <p:cNvSpPr>
                <a:spLocks noChangeShapeType="1"/>
              </p:cNvSpPr>
              <p:nvPr/>
            </p:nvSpPr>
            <p:spPr bwMode="auto">
              <a:xfrm>
                <a:off x="1090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5093" name="Line 27"/>
              <p:cNvSpPr>
                <a:spLocks noChangeShapeType="1"/>
              </p:cNvSpPr>
              <p:nvPr/>
            </p:nvSpPr>
            <p:spPr bwMode="auto">
              <a:xfrm>
                <a:off x="898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5094" name="Line 28"/>
              <p:cNvSpPr>
                <a:spLocks noChangeShapeType="1"/>
              </p:cNvSpPr>
              <p:nvPr/>
            </p:nvSpPr>
            <p:spPr bwMode="auto">
              <a:xfrm>
                <a:off x="706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5095" name="Line 29"/>
              <p:cNvSpPr>
                <a:spLocks noChangeShapeType="1"/>
              </p:cNvSpPr>
              <p:nvPr/>
            </p:nvSpPr>
            <p:spPr bwMode="auto">
              <a:xfrm>
                <a:off x="514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5096" name="Line 30"/>
              <p:cNvSpPr>
                <a:spLocks noChangeShapeType="1"/>
              </p:cNvSpPr>
              <p:nvPr/>
            </p:nvSpPr>
            <p:spPr bwMode="auto">
              <a:xfrm>
                <a:off x="2050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5097" name="Line 31"/>
              <p:cNvSpPr>
                <a:spLocks noChangeShapeType="1"/>
              </p:cNvSpPr>
              <p:nvPr/>
            </p:nvSpPr>
            <p:spPr bwMode="auto">
              <a:xfrm>
                <a:off x="2242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5098" name="Line 32"/>
              <p:cNvSpPr>
                <a:spLocks noChangeShapeType="1"/>
              </p:cNvSpPr>
              <p:nvPr/>
            </p:nvSpPr>
            <p:spPr bwMode="auto">
              <a:xfrm>
                <a:off x="2434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5099" name="Line 33"/>
              <p:cNvSpPr>
                <a:spLocks noChangeShapeType="1"/>
              </p:cNvSpPr>
              <p:nvPr/>
            </p:nvSpPr>
            <p:spPr bwMode="auto">
              <a:xfrm>
                <a:off x="2626" y="758"/>
                <a:ext cx="0" cy="2928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5100" name="Line 34"/>
              <p:cNvSpPr>
                <a:spLocks noChangeShapeType="1"/>
              </p:cNvSpPr>
              <p:nvPr/>
            </p:nvSpPr>
            <p:spPr bwMode="auto">
              <a:xfrm>
                <a:off x="2818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5101" name="Line 35"/>
              <p:cNvSpPr>
                <a:spLocks noChangeShapeType="1"/>
              </p:cNvSpPr>
              <p:nvPr/>
            </p:nvSpPr>
            <p:spPr bwMode="auto">
              <a:xfrm>
                <a:off x="3010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5102" name="Line 36"/>
              <p:cNvSpPr>
                <a:spLocks noChangeShapeType="1"/>
              </p:cNvSpPr>
              <p:nvPr/>
            </p:nvSpPr>
            <p:spPr bwMode="auto">
              <a:xfrm>
                <a:off x="3202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5103" name="Text Box 37"/>
              <p:cNvSpPr txBox="1">
                <a:spLocks noChangeArrowheads="1"/>
              </p:cNvSpPr>
              <p:nvPr/>
            </p:nvSpPr>
            <p:spPr bwMode="auto">
              <a:xfrm>
                <a:off x="3336" y="208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b="1" i="1">
                    <a:solidFill>
                      <a:prstClr val="black"/>
                    </a:solidFill>
                  </a:rPr>
                  <a:t>x</a:t>
                </a:r>
              </a:p>
            </p:txBody>
          </p:sp>
          <p:sp>
            <p:nvSpPr>
              <p:cNvPr id="45104" name="Text Box 38"/>
              <p:cNvSpPr txBox="1">
                <a:spLocks noChangeArrowheads="1"/>
              </p:cNvSpPr>
              <p:nvPr/>
            </p:nvSpPr>
            <p:spPr bwMode="auto">
              <a:xfrm>
                <a:off x="1666" y="518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b="1" i="1">
                    <a:solidFill>
                      <a:prstClr val="black"/>
                    </a:solidFill>
                  </a:rPr>
                  <a:t>y</a:t>
                </a:r>
              </a:p>
            </p:txBody>
          </p:sp>
        </p:grpSp>
        <p:sp>
          <p:nvSpPr>
            <p:cNvPr id="45071" name="Line 39"/>
            <p:cNvSpPr>
              <a:spLocks noChangeShapeType="1"/>
            </p:cNvSpPr>
            <p:nvPr/>
          </p:nvSpPr>
          <p:spPr bwMode="auto">
            <a:xfrm flipV="1">
              <a:off x="4325" y="925"/>
              <a:ext cx="925" cy="1813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45072" name="Line 40"/>
            <p:cNvSpPr>
              <a:spLocks noChangeShapeType="1"/>
            </p:cNvSpPr>
            <p:nvPr/>
          </p:nvSpPr>
          <p:spPr bwMode="auto">
            <a:xfrm flipH="1" flipV="1">
              <a:off x="3401" y="918"/>
              <a:ext cx="925" cy="1813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357188" y="4137025"/>
            <a:ext cx="8172450" cy="1162050"/>
            <a:chOff x="225" y="2606"/>
            <a:chExt cx="5148" cy="732"/>
          </a:xfrm>
        </p:grpSpPr>
        <p:sp>
          <p:nvSpPr>
            <p:cNvPr id="45067" name="Text Box 42"/>
            <p:cNvSpPr txBox="1">
              <a:spLocks noChangeArrowheads="1"/>
            </p:cNvSpPr>
            <p:nvPr/>
          </p:nvSpPr>
          <p:spPr bwMode="auto">
            <a:xfrm>
              <a:off x="225" y="2606"/>
              <a:ext cx="199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>
                  <a:solidFill>
                    <a:prstClr val="black"/>
                  </a:solidFill>
                </a:rPr>
                <a:t>Domain is (-</a:t>
              </a:r>
              <a:r>
                <a:rPr lang="en-US" sz="3200">
                  <a:solidFill>
                    <a:prstClr val="black"/>
                  </a:solidFill>
                  <a:sym typeface="Symbol" pitchFamily="18" charset="2"/>
                </a:rPr>
                <a:t>, )</a:t>
              </a:r>
              <a:endParaRPr lang="en-US" sz="3200">
                <a:solidFill>
                  <a:prstClr val="black"/>
                </a:solidFill>
              </a:endParaRPr>
            </a:p>
          </p:txBody>
        </p:sp>
        <p:sp>
          <p:nvSpPr>
            <p:cNvPr id="45068" name="Line 43"/>
            <p:cNvSpPr>
              <a:spLocks noChangeShapeType="1"/>
            </p:cNvSpPr>
            <p:nvPr/>
          </p:nvSpPr>
          <p:spPr bwMode="auto">
            <a:xfrm>
              <a:off x="2502" y="3050"/>
              <a:ext cx="2871" cy="0"/>
            </a:xfrm>
            <a:prstGeom prst="line">
              <a:avLst/>
            </a:prstGeom>
            <a:noFill/>
            <a:ln w="12700">
              <a:solidFill>
                <a:srgbClr val="D028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45069" name="Text Box 44"/>
            <p:cNvSpPr txBox="1">
              <a:spLocks noChangeArrowheads="1"/>
            </p:cNvSpPr>
            <p:nvPr/>
          </p:nvSpPr>
          <p:spPr bwMode="auto">
            <a:xfrm>
              <a:off x="3523" y="3050"/>
              <a:ext cx="7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D02800"/>
                  </a:solidFill>
                </a:rPr>
                <a:t>Domain</a:t>
              </a:r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358775" y="1589088"/>
            <a:ext cx="6491288" cy="3789362"/>
            <a:chOff x="226" y="1001"/>
            <a:chExt cx="4089" cy="2387"/>
          </a:xfrm>
        </p:grpSpPr>
        <p:sp>
          <p:nvSpPr>
            <p:cNvPr id="45063" name="Line 45"/>
            <p:cNvSpPr>
              <a:spLocks noChangeShapeType="1"/>
            </p:cNvSpPr>
            <p:nvPr/>
          </p:nvSpPr>
          <p:spPr bwMode="auto">
            <a:xfrm flipH="1">
              <a:off x="2993" y="2748"/>
              <a:ext cx="1322" cy="0"/>
            </a:xfrm>
            <a:prstGeom prst="line">
              <a:avLst/>
            </a:prstGeom>
            <a:noFill/>
            <a:ln w="12700">
              <a:solidFill>
                <a:srgbClr val="317FC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45064" name="Text Box 46"/>
            <p:cNvSpPr txBox="1">
              <a:spLocks noChangeArrowheads="1"/>
            </p:cNvSpPr>
            <p:nvPr/>
          </p:nvSpPr>
          <p:spPr bwMode="auto">
            <a:xfrm>
              <a:off x="226" y="3023"/>
              <a:ext cx="199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>
                  <a:solidFill>
                    <a:prstClr val="black"/>
                  </a:solidFill>
                </a:rPr>
                <a:t>Range is [-</a:t>
              </a:r>
              <a:r>
                <a:rPr lang="en-US" sz="3200">
                  <a:solidFill>
                    <a:prstClr val="black"/>
                  </a:solidFill>
                  <a:sym typeface="Symbol" pitchFamily="18" charset="2"/>
                </a:rPr>
                <a:t>2, )</a:t>
              </a:r>
              <a:endParaRPr lang="en-US" sz="3200">
                <a:solidFill>
                  <a:prstClr val="black"/>
                </a:solidFill>
              </a:endParaRPr>
            </a:p>
          </p:txBody>
        </p:sp>
        <p:sp>
          <p:nvSpPr>
            <p:cNvPr id="45065" name="Line 50"/>
            <p:cNvSpPr>
              <a:spLocks noChangeShapeType="1"/>
            </p:cNvSpPr>
            <p:nvPr/>
          </p:nvSpPr>
          <p:spPr bwMode="auto">
            <a:xfrm flipV="1">
              <a:off x="2984" y="1001"/>
              <a:ext cx="0" cy="1747"/>
            </a:xfrm>
            <a:prstGeom prst="line">
              <a:avLst/>
            </a:prstGeom>
            <a:noFill/>
            <a:ln w="12700">
              <a:solidFill>
                <a:srgbClr val="317FC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45066" name="Text Box 51"/>
            <p:cNvSpPr txBox="1">
              <a:spLocks noChangeArrowheads="1"/>
            </p:cNvSpPr>
            <p:nvPr/>
          </p:nvSpPr>
          <p:spPr bwMode="auto">
            <a:xfrm>
              <a:off x="2427" y="1747"/>
              <a:ext cx="6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317FCD"/>
                  </a:solidFill>
                </a:rPr>
                <a:t>Range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51713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2"/>
          <p:cNvGrpSpPr>
            <a:grpSpLocks/>
          </p:cNvGrpSpPr>
          <p:nvPr/>
        </p:nvGrpSpPr>
        <p:grpSpPr bwMode="auto">
          <a:xfrm>
            <a:off x="304800" y="381000"/>
            <a:ext cx="1905000" cy="762000"/>
            <a:chOff x="192" y="240"/>
            <a:chExt cx="1200" cy="480"/>
          </a:xfrm>
        </p:grpSpPr>
        <p:sp>
          <p:nvSpPr>
            <p:cNvPr id="46120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46121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solidFill>
                    <a:srgbClr val="422100"/>
                  </a:solidFill>
                </a:rPr>
                <a:t>Example</a:t>
              </a:r>
            </a:p>
          </p:txBody>
        </p:sp>
      </p:grpSp>
      <p:sp>
        <p:nvSpPr>
          <p:cNvPr id="46083" name="Text Box 5"/>
          <p:cNvSpPr txBox="1">
            <a:spLocks noChangeArrowheads="1"/>
          </p:cNvSpPr>
          <p:nvPr/>
        </p:nvSpPr>
        <p:spPr bwMode="auto">
          <a:xfrm>
            <a:off x="344488" y="1454150"/>
            <a:ext cx="356711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prstClr val="black"/>
                </a:solidFill>
              </a:rPr>
              <a:t>Find the domain and range of the function graphed to the right.  Use interval notation.</a:t>
            </a:r>
          </a:p>
        </p:txBody>
      </p:sp>
      <p:grpSp>
        <p:nvGrpSpPr>
          <p:cNvPr id="46084" name="Group 6"/>
          <p:cNvGrpSpPr>
            <a:grpSpLocks/>
          </p:cNvGrpSpPr>
          <p:nvPr/>
        </p:nvGrpSpPr>
        <p:grpSpPr bwMode="auto">
          <a:xfrm>
            <a:off x="4098925" y="1138238"/>
            <a:ext cx="5045075" cy="5029200"/>
            <a:chOff x="2582" y="717"/>
            <a:chExt cx="3178" cy="3168"/>
          </a:xfrm>
        </p:grpSpPr>
        <p:grpSp>
          <p:nvGrpSpPr>
            <p:cNvPr id="46086" name="Group 7"/>
            <p:cNvGrpSpPr>
              <a:grpSpLocks/>
            </p:cNvGrpSpPr>
            <p:nvPr/>
          </p:nvGrpSpPr>
          <p:grpSpPr bwMode="auto">
            <a:xfrm>
              <a:off x="2582" y="717"/>
              <a:ext cx="3178" cy="3168"/>
              <a:chOff x="370" y="518"/>
              <a:chExt cx="3178" cy="3168"/>
            </a:xfrm>
          </p:grpSpPr>
          <p:sp>
            <p:nvSpPr>
              <p:cNvPr id="46088" name="Line 8"/>
              <p:cNvSpPr>
                <a:spLocks noChangeShapeType="1"/>
              </p:cNvSpPr>
              <p:nvPr/>
            </p:nvSpPr>
            <p:spPr bwMode="auto">
              <a:xfrm>
                <a:off x="1858" y="710"/>
                <a:ext cx="0" cy="297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6089" name="Line 9"/>
              <p:cNvSpPr>
                <a:spLocks noChangeShapeType="1"/>
              </p:cNvSpPr>
              <p:nvPr/>
            </p:nvSpPr>
            <p:spPr bwMode="auto">
              <a:xfrm>
                <a:off x="370" y="2198"/>
                <a:ext cx="29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6090" name="Line 10"/>
              <p:cNvSpPr>
                <a:spLocks noChangeShapeType="1"/>
              </p:cNvSpPr>
              <p:nvPr/>
            </p:nvSpPr>
            <p:spPr bwMode="auto">
              <a:xfrm>
                <a:off x="418" y="2006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6091" name="Line 11"/>
              <p:cNvSpPr>
                <a:spLocks noChangeShapeType="1"/>
              </p:cNvSpPr>
              <p:nvPr/>
            </p:nvSpPr>
            <p:spPr bwMode="auto">
              <a:xfrm>
                <a:off x="418" y="1814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6092" name="Line 12"/>
              <p:cNvSpPr>
                <a:spLocks noChangeShapeType="1"/>
              </p:cNvSpPr>
              <p:nvPr/>
            </p:nvSpPr>
            <p:spPr bwMode="auto">
              <a:xfrm>
                <a:off x="418" y="1622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6093" name="Line 13"/>
              <p:cNvSpPr>
                <a:spLocks noChangeShapeType="1"/>
              </p:cNvSpPr>
              <p:nvPr/>
            </p:nvSpPr>
            <p:spPr bwMode="auto">
              <a:xfrm>
                <a:off x="418" y="143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6094" name="Line 14"/>
              <p:cNvSpPr>
                <a:spLocks noChangeShapeType="1"/>
              </p:cNvSpPr>
              <p:nvPr/>
            </p:nvSpPr>
            <p:spPr bwMode="auto">
              <a:xfrm>
                <a:off x="418" y="1238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6095" name="Line 15"/>
              <p:cNvSpPr>
                <a:spLocks noChangeShapeType="1"/>
              </p:cNvSpPr>
              <p:nvPr/>
            </p:nvSpPr>
            <p:spPr bwMode="auto">
              <a:xfrm>
                <a:off x="418" y="1046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6096" name="Line 16"/>
              <p:cNvSpPr>
                <a:spLocks noChangeShapeType="1"/>
              </p:cNvSpPr>
              <p:nvPr/>
            </p:nvSpPr>
            <p:spPr bwMode="auto">
              <a:xfrm>
                <a:off x="418" y="854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6097" name="Line 17"/>
              <p:cNvSpPr>
                <a:spLocks noChangeShapeType="1"/>
              </p:cNvSpPr>
              <p:nvPr/>
            </p:nvSpPr>
            <p:spPr bwMode="auto">
              <a:xfrm>
                <a:off x="418" y="239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6098" name="Line 18"/>
              <p:cNvSpPr>
                <a:spLocks noChangeShapeType="1"/>
              </p:cNvSpPr>
              <p:nvPr/>
            </p:nvSpPr>
            <p:spPr bwMode="auto">
              <a:xfrm>
                <a:off x="418" y="2582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6099" name="Line 19"/>
              <p:cNvSpPr>
                <a:spLocks noChangeShapeType="1"/>
              </p:cNvSpPr>
              <p:nvPr/>
            </p:nvSpPr>
            <p:spPr bwMode="auto">
              <a:xfrm>
                <a:off x="418" y="2774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6100" name="Line 20"/>
              <p:cNvSpPr>
                <a:spLocks noChangeShapeType="1"/>
              </p:cNvSpPr>
              <p:nvPr/>
            </p:nvSpPr>
            <p:spPr bwMode="auto">
              <a:xfrm>
                <a:off x="418" y="2966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6101" name="Line 21"/>
              <p:cNvSpPr>
                <a:spLocks noChangeShapeType="1"/>
              </p:cNvSpPr>
              <p:nvPr/>
            </p:nvSpPr>
            <p:spPr bwMode="auto">
              <a:xfrm>
                <a:off x="418" y="3158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6102" name="Line 22"/>
              <p:cNvSpPr>
                <a:spLocks noChangeShapeType="1"/>
              </p:cNvSpPr>
              <p:nvPr/>
            </p:nvSpPr>
            <p:spPr bwMode="auto">
              <a:xfrm>
                <a:off x="418" y="335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6103" name="Line 23"/>
              <p:cNvSpPr>
                <a:spLocks noChangeShapeType="1"/>
              </p:cNvSpPr>
              <p:nvPr/>
            </p:nvSpPr>
            <p:spPr bwMode="auto">
              <a:xfrm>
                <a:off x="418" y="3542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6104" name="Line 24"/>
              <p:cNvSpPr>
                <a:spLocks noChangeShapeType="1"/>
              </p:cNvSpPr>
              <p:nvPr/>
            </p:nvSpPr>
            <p:spPr bwMode="auto">
              <a:xfrm>
                <a:off x="1666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6105" name="Line 25"/>
              <p:cNvSpPr>
                <a:spLocks noChangeShapeType="1"/>
              </p:cNvSpPr>
              <p:nvPr/>
            </p:nvSpPr>
            <p:spPr bwMode="auto">
              <a:xfrm>
                <a:off x="1474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6106" name="Line 26"/>
              <p:cNvSpPr>
                <a:spLocks noChangeShapeType="1"/>
              </p:cNvSpPr>
              <p:nvPr/>
            </p:nvSpPr>
            <p:spPr bwMode="auto">
              <a:xfrm>
                <a:off x="1282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6107" name="Line 27"/>
              <p:cNvSpPr>
                <a:spLocks noChangeShapeType="1"/>
              </p:cNvSpPr>
              <p:nvPr/>
            </p:nvSpPr>
            <p:spPr bwMode="auto">
              <a:xfrm>
                <a:off x="1090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6108" name="Line 28"/>
              <p:cNvSpPr>
                <a:spLocks noChangeShapeType="1"/>
              </p:cNvSpPr>
              <p:nvPr/>
            </p:nvSpPr>
            <p:spPr bwMode="auto">
              <a:xfrm>
                <a:off x="898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6109" name="Line 29"/>
              <p:cNvSpPr>
                <a:spLocks noChangeShapeType="1"/>
              </p:cNvSpPr>
              <p:nvPr/>
            </p:nvSpPr>
            <p:spPr bwMode="auto">
              <a:xfrm>
                <a:off x="706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6110" name="Line 30"/>
              <p:cNvSpPr>
                <a:spLocks noChangeShapeType="1"/>
              </p:cNvSpPr>
              <p:nvPr/>
            </p:nvSpPr>
            <p:spPr bwMode="auto">
              <a:xfrm>
                <a:off x="514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6111" name="Line 31"/>
              <p:cNvSpPr>
                <a:spLocks noChangeShapeType="1"/>
              </p:cNvSpPr>
              <p:nvPr/>
            </p:nvSpPr>
            <p:spPr bwMode="auto">
              <a:xfrm>
                <a:off x="2050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6112" name="Line 32"/>
              <p:cNvSpPr>
                <a:spLocks noChangeShapeType="1"/>
              </p:cNvSpPr>
              <p:nvPr/>
            </p:nvSpPr>
            <p:spPr bwMode="auto">
              <a:xfrm>
                <a:off x="2242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6113" name="Line 33"/>
              <p:cNvSpPr>
                <a:spLocks noChangeShapeType="1"/>
              </p:cNvSpPr>
              <p:nvPr/>
            </p:nvSpPr>
            <p:spPr bwMode="auto">
              <a:xfrm>
                <a:off x="2434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6114" name="Line 34"/>
              <p:cNvSpPr>
                <a:spLocks noChangeShapeType="1"/>
              </p:cNvSpPr>
              <p:nvPr/>
            </p:nvSpPr>
            <p:spPr bwMode="auto">
              <a:xfrm>
                <a:off x="2626" y="758"/>
                <a:ext cx="0" cy="2928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6115" name="Line 35"/>
              <p:cNvSpPr>
                <a:spLocks noChangeShapeType="1"/>
              </p:cNvSpPr>
              <p:nvPr/>
            </p:nvSpPr>
            <p:spPr bwMode="auto">
              <a:xfrm>
                <a:off x="2818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6116" name="Line 36"/>
              <p:cNvSpPr>
                <a:spLocks noChangeShapeType="1"/>
              </p:cNvSpPr>
              <p:nvPr/>
            </p:nvSpPr>
            <p:spPr bwMode="auto">
              <a:xfrm>
                <a:off x="3010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6117" name="Line 37"/>
              <p:cNvSpPr>
                <a:spLocks noChangeShapeType="1"/>
              </p:cNvSpPr>
              <p:nvPr/>
            </p:nvSpPr>
            <p:spPr bwMode="auto">
              <a:xfrm>
                <a:off x="3202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6118" name="Text Box 38"/>
              <p:cNvSpPr txBox="1">
                <a:spLocks noChangeArrowheads="1"/>
              </p:cNvSpPr>
              <p:nvPr/>
            </p:nvSpPr>
            <p:spPr bwMode="auto">
              <a:xfrm>
                <a:off x="3336" y="208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b="1" i="1">
                    <a:solidFill>
                      <a:prstClr val="black"/>
                    </a:solidFill>
                  </a:rPr>
                  <a:t>x</a:t>
                </a:r>
              </a:p>
            </p:txBody>
          </p:sp>
          <p:sp>
            <p:nvSpPr>
              <p:cNvPr id="46119" name="Text Box 39"/>
              <p:cNvSpPr txBox="1">
                <a:spLocks noChangeArrowheads="1"/>
              </p:cNvSpPr>
              <p:nvPr/>
            </p:nvSpPr>
            <p:spPr bwMode="auto">
              <a:xfrm>
                <a:off x="1666" y="518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b="1" i="1">
                    <a:solidFill>
                      <a:prstClr val="black"/>
                    </a:solidFill>
                  </a:rPr>
                  <a:t>y</a:t>
                </a:r>
              </a:p>
            </p:txBody>
          </p:sp>
        </p:grpSp>
        <p:sp>
          <p:nvSpPr>
            <p:cNvPr id="46087" name="Line 40"/>
            <p:cNvSpPr>
              <a:spLocks noChangeShapeType="1"/>
            </p:cNvSpPr>
            <p:nvPr/>
          </p:nvSpPr>
          <p:spPr bwMode="auto">
            <a:xfrm flipH="1">
              <a:off x="2663" y="973"/>
              <a:ext cx="2134" cy="258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</p:grpSp>
      <p:sp>
        <p:nvSpPr>
          <p:cNvPr id="201769" name="Text Box 41"/>
          <p:cNvSpPr txBox="1">
            <a:spLocks noChangeArrowheads="1"/>
          </p:cNvSpPr>
          <p:nvPr/>
        </p:nvSpPr>
        <p:spPr bwMode="auto">
          <a:xfrm>
            <a:off x="388938" y="4032250"/>
            <a:ext cx="346392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prstClr val="black"/>
                </a:solidFill>
              </a:rPr>
              <a:t>Domain: (-</a:t>
            </a:r>
            <a:r>
              <a:rPr lang="en-US" sz="2800">
                <a:solidFill>
                  <a:prstClr val="black"/>
                </a:solidFill>
                <a:sym typeface="Symbol" pitchFamily="18" charset="2"/>
              </a:rPr>
              <a:t>, )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prstClr val="black"/>
                </a:solidFill>
                <a:sym typeface="Symbol" pitchFamily="18" charset="2"/>
              </a:rPr>
              <a:t>Range: </a:t>
            </a:r>
            <a:r>
              <a:rPr lang="en-US" sz="2800">
                <a:solidFill>
                  <a:prstClr val="black"/>
                </a:solidFill>
              </a:rPr>
              <a:t>(-</a:t>
            </a:r>
            <a:r>
              <a:rPr lang="en-US" sz="2800">
                <a:solidFill>
                  <a:prstClr val="black"/>
                </a:solidFill>
                <a:sym typeface="Symbol" pitchFamily="18" charset="2"/>
              </a:rPr>
              <a:t>, )</a:t>
            </a:r>
          </a:p>
        </p:txBody>
      </p:sp>
    </p:spTree>
    <p:extLst>
      <p:ext uri="{BB962C8B-B14F-4D97-AF65-F5344CB8AC3E}">
        <p14:creationId xmlns:p14="http://schemas.microsoft.com/office/powerpoint/2010/main" val="790407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2"/>
          <p:cNvGrpSpPr>
            <a:grpSpLocks/>
          </p:cNvGrpSpPr>
          <p:nvPr/>
        </p:nvGrpSpPr>
        <p:grpSpPr bwMode="auto">
          <a:xfrm>
            <a:off x="304800" y="381000"/>
            <a:ext cx="1905000" cy="762000"/>
            <a:chOff x="192" y="240"/>
            <a:chExt cx="1200" cy="480"/>
          </a:xfrm>
        </p:grpSpPr>
        <p:sp>
          <p:nvSpPr>
            <p:cNvPr id="47144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47145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solidFill>
                    <a:srgbClr val="422100"/>
                  </a:solidFill>
                </a:rPr>
                <a:t>Example</a:t>
              </a:r>
            </a:p>
          </p:txBody>
        </p:sp>
      </p:grpSp>
      <p:sp>
        <p:nvSpPr>
          <p:cNvPr id="47107" name="Text Box 5"/>
          <p:cNvSpPr txBox="1">
            <a:spLocks noChangeArrowheads="1"/>
          </p:cNvSpPr>
          <p:nvPr/>
        </p:nvSpPr>
        <p:spPr bwMode="auto">
          <a:xfrm>
            <a:off x="358775" y="1454150"/>
            <a:ext cx="35528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</a:rPr>
              <a:t>Find the domain and range of the function graphed to the right.  Use interval notation.</a:t>
            </a:r>
          </a:p>
        </p:txBody>
      </p:sp>
      <p:grpSp>
        <p:nvGrpSpPr>
          <p:cNvPr id="47108" name="Group 6"/>
          <p:cNvGrpSpPr>
            <a:grpSpLocks/>
          </p:cNvGrpSpPr>
          <p:nvPr/>
        </p:nvGrpSpPr>
        <p:grpSpPr bwMode="auto">
          <a:xfrm>
            <a:off x="4098925" y="1138238"/>
            <a:ext cx="5045075" cy="5029200"/>
            <a:chOff x="2582" y="717"/>
            <a:chExt cx="3178" cy="3168"/>
          </a:xfrm>
        </p:grpSpPr>
        <p:grpSp>
          <p:nvGrpSpPr>
            <p:cNvPr id="47110" name="Group 7"/>
            <p:cNvGrpSpPr>
              <a:grpSpLocks/>
            </p:cNvGrpSpPr>
            <p:nvPr/>
          </p:nvGrpSpPr>
          <p:grpSpPr bwMode="auto">
            <a:xfrm>
              <a:off x="2582" y="717"/>
              <a:ext cx="3178" cy="3168"/>
              <a:chOff x="370" y="518"/>
              <a:chExt cx="3178" cy="3168"/>
            </a:xfrm>
          </p:grpSpPr>
          <p:sp>
            <p:nvSpPr>
              <p:cNvPr id="47112" name="Line 8"/>
              <p:cNvSpPr>
                <a:spLocks noChangeShapeType="1"/>
              </p:cNvSpPr>
              <p:nvPr/>
            </p:nvSpPr>
            <p:spPr bwMode="auto">
              <a:xfrm>
                <a:off x="1858" y="710"/>
                <a:ext cx="0" cy="297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7113" name="Line 9"/>
              <p:cNvSpPr>
                <a:spLocks noChangeShapeType="1"/>
              </p:cNvSpPr>
              <p:nvPr/>
            </p:nvSpPr>
            <p:spPr bwMode="auto">
              <a:xfrm>
                <a:off x="370" y="2198"/>
                <a:ext cx="29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7114" name="Line 10"/>
              <p:cNvSpPr>
                <a:spLocks noChangeShapeType="1"/>
              </p:cNvSpPr>
              <p:nvPr/>
            </p:nvSpPr>
            <p:spPr bwMode="auto">
              <a:xfrm>
                <a:off x="418" y="2006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7115" name="Line 11"/>
              <p:cNvSpPr>
                <a:spLocks noChangeShapeType="1"/>
              </p:cNvSpPr>
              <p:nvPr/>
            </p:nvSpPr>
            <p:spPr bwMode="auto">
              <a:xfrm>
                <a:off x="418" y="1814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7116" name="Line 12"/>
              <p:cNvSpPr>
                <a:spLocks noChangeShapeType="1"/>
              </p:cNvSpPr>
              <p:nvPr/>
            </p:nvSpPr>
            <p:spPr bwMode="auto">
              <a:xfrm>
                <a:off x="418" y="1622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7117" name="Line 13"/>
              <p:cNvSpPr>
                <a:spLocks noChangeShapeType="1"/>
              </p:cNvSpPr>
              <p:nvPr/>
            </p:nvSpPr>
            <p:spPr bwMode="auto">
              <a:xfrm>
                <a:off x="418" y="143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7118" name="Line 14"/>
              <p:cNvSpPr>
                <a:spLocks noChangeShapeType="1"/>
              </p:cNvSpPr>
              <p:nvPr/>
            </p:nvSpPr>
            <p:spPr bwMode="auto">
              <a:xfrm>
                <a:off x="418" y="1238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7119" name="Line 15"/>
              <p:cNvSpPr>
                <a:spLocks noChangeShapeType="1"/>
              </p:cNvSpPr>
              <p:nvPr/>
            </p:nvSpPr>
            <p:spPr bwMode="auto">
              <a:xfrm>
                <a:off x="418" y="1046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7120" name="Line 16"/>
              <p:cNvSpPr>
                <a:spLocks noChangeShapeType="1"/>
              </p:cNvSpPr>
              <p:nvPr/>
            </p:nvSpPr>
            <p:spPr bwMode="auto">
              <a:xfrm>
                <a:off x="418" y="854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7121" name="Line 17"/>
              <p:cNvSpPr>
                <a:spLocks noChangeShapeType="1"/>
              </p:cNvSpPr>
              <p:nvPr/>
            </p:nvSpPr>
            <p:spPr bwMode="auto">
              <a:xfrm>
                <a:off x="418" y="239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7122" name="Line 18"/>
              <p:cNvSpPr>
                <a:spLocks noChangeShapeType="1"/>
              </p:cNvSpPr>
              <p:nvPr/>
            </p:nvSpPr>
            <p:spPr bwMode="auto">
              <a:xfrm>
                <a:off x="418" y="2582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7123" name="Line 19"/>
              <p:cNvSpPr>
                <a:spLocks noChangeShapeType="1"/>
              </p:cNvSpPr>
              <p:nvPr/>
            </p:nvSpPr>
            <p:spPr bwMode="auto">
              <a:xfrm>
                <a:off x="418" y="2774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7124" name="Line 20"/>
              <p:cNvSpPr>
                <a:spLocks noChangeShapeType="1"/>
              </p:cNvSpPr>
              <p:nvPr/>
            </p:nvSpPr>
            <p:spPr bwMode="auto">
              <a:xfrm>
                <a:off x="418" y="2966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7125" name="Line 21"/>
              <p:cNvSpPr>
                <a:spLocks noChangeShapeType="1"/>
              </p:cNvSpPr>
              <p:nvPr/>
            </p:nvSpPr>
            <p:spPr bwMode="auto">
              <a:xfrm>
                <a:off x="418" y="3158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7126" name="Line 22"/>
              <p:cNvSpPr>
                <a:spLocks noChangeShapeType="1"/>
              </p:cNvSpPr>
              <p:nvPr/>
            </p:nvSpPr>
            <p:spPr bwMode="auto">
              <a:xfrm>
                <a:off x="418" y="335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7127" name="Line 23"/>
              <p:cNvSpPr>
                <a:spLocks noChangeShapeType="1"/>
              </p:cNvSpPr>
              <p:nvPr/>
            </p:nvSpPr>
            <p:spPr bwMode="auto">
              <a:xfrm>
                <a:off x="418" y="3542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7128" name="Line 24"/>
              <p:cNvSpPr>
                <a:spLocks noChangeShapeType="1"/>
              </p:cNvSpPr>
              <p:nvPr/>
            </p:nvSpPr>
            <p:spPr bwMode="auto">
              <a:xfrm>
                <a:off x="1666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7129" name="Line 25"/>
              <p:cNvSpPr>
                <a:spLocks noChangeShapeType="1"/>
              </p:cNvSpPr>
              <p:nvPr/>
            </p:nvSpPr>
            <p:spPr bwMode="auto">
              <a:xfrm>
                <a:off x="1474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7130" name="Line 26"/>
              <p:cNvSpPr>
                <a:spLocks noChangeShapeType="1"/>
              </p:cNvSpPr>
              <p:nvPr/>
            </p:nvSpPr>
            <p:spPr bwMode="auto">
              <a:xfrm>
                <a:off x="1282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7131" name="Line 27"/>
              <p:cNvSpPr>
                <a:spLocks noChangeShapeType="1"/>
              </p:cNvSpPr>
              <p:nvPr/>
            </p:nvSpPr>
            <p:spPr bwMode="auto">
              <a:xfrm>
                <a:off x="1090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7132" name="Line 28"/>
              <p:cNvSpPr>
                <a:spLocks noChangeShapeType="1"/>
              </p:cNvSpPr>
              <p:nvPr/>
            </p:nvSpPr>
            <p:spPr bwMode="auto">
              <a:xfrm>
                <a:off x="898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7133" name="Line 29"/>
              <p:cNvSpPr>
                <a:spLocks noChangeShapeType="1"/>
              </p:cNvSpPr>
              <p:nvPr/>
            </p:nvSpPr>
            <p:spPr bwMode="auto">
              <a:xfrm>
                <a:off x="706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7134" name="Line 30"/>
              <p:cNvSpPr>
                <a:spLocks noChangeShapeType="1"/>
              </p:cNvSpPr>
              <p:nvPr/>
            </p:nvSpPr>
            <p:spPr bwMode="auto">
              <a:xfrm>
                <a:off x="514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7135" name="Line 31"/>
              <p:cNvSpPr>
                <a:spLocks noChangeShapeType="1"/>
              </p:cNvSpPr>
              <p:nvPr/>
            </p:nvSpPr>
            <p:spPr bwMode="auto">
              <a:xfrm>
                <a:off x="2050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7136" name="Line 32"/>
              <p:cNvSpPr>
                <a:spLocks noChangeShapeType="1"/>
              </p:cNvSpPr>
              <p:nvPr/>
            </p:nvSpPr>
            <p:spPr bwMode="auto">
              <a:xfrm>
                <a:off x="2242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7137" name="Line 33"/>
              <p:cNvSpPr>
                <a:spLocks noChangeShapeType="1"/>
              </p:cNvSpPr>
              <p:nvPr/>
            </p:nvSpPr>
            <p:spPr bwMode="auto">
              <a:xfrm>
                <a:off x="2434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7138" name="Line 34"/>
              <p:cNvSpPr>
                <a:spLocks noChangeShapeType="1"/>
              </p:cNvSpPr>
              <p:nvPr/>
            </p:nvSpPr>
            <p:spPr bwMode="auto">
              <a:xfrm>
                <a:off x="2626" y="758"/>
                <a:ext cx="0" cy="2928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7139" name="Line 35"/>
              <p:cNvSpPr>
                <a:spLocks noChangeShapeType="1"/>
              </p:cNvSpPr>
              <p:nvPr/>
            </p:nvSpPr>
            <p:spPr bwMode="auto">
              <a:xfrm>
                <a:off x="2818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7140" name="Line 36"/>
              <p:cNvSpPr>
                <a:spLocks noChangeShapeType="1"/>
              </p:cNvSpPr>
              <p:nvPr/>
            </p:nvSpPr>
            <p:spPr bwMode="auto">
              <a:xfrm>
                <a:off x="3010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7141" name="Line 37"/>
              <p:cNvSpPr>
                <a:spLocks noChangeShapeType="1"/>
              </p:cNvSpPr>
              <p:nvPr/>
            </p:nvSpPr>
            <p:spPr bwMode="auto">
              <a:xfrm>
                <a:off x="3202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7142" name="Text Box 38"/>
              <p:cNvSpPr txBox="1">
                <a:spLocks noChangeArrowheads="1"/>
              </p:cNvSpPr>
              <p:nvPr/>
            </p:nvSpPr>
            <p:spPr bwMode="auto">
              <a:xfrm>
                <a:off x="3336" y="208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b="1" i="1">
                    <a:solidFill>
                      <a:prstClr val="black"/>
                    </a:solidFill>
                  </a:rPr>
                  <a:t>x</a:t>
                </a:r>
              </a:p>
            </p:txBody>
          </p:sp>
          <p:sp>
            <p:nvSpPr>
              <p:cNvPr id="47143" name="Text Box 39"/>
              <p:cNvSpPr txBox="1">
                <a:spLocks noChangeArrowheads="1"/>
              </p:cNvSpPr>
              <p:nvPr/>
            </p:nvSpPr>
            <p:spPr bwMode="auto">
              <a:xfrm>
                <a:off x="1666" y="518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b="1" i="1">
                    <a:solidFill>
                      <a:prstClr val="black"/>
                    </a:solidFill>
                  </a:rPr>
                  <a:t>y</a:t>
                </a:r>
              </a:p>
            </p:txBody>
          </p:sp>
        </p:grpSp>
        <p:sp>
          <p:nvSpPr>
            <p:cNvPr id="47111" name="Line 40"/>
            <p:cNvSpPr>
              <a:spLocks noChangeShapeType="1"/>
            </p:cNvSpPr>
            <p:nvPr/>
          </p:nvSpPr>
          <p:spPr bwMode="auto">
            <a:xfrm flipH="1" flipV="1">
              <a:off x="2588" y="2889"/>
              <a:ext cx="2889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</p:grpSp>
      <p:sp>
        <p:nvSpPr>
          <p:cNvPr id="202793" name="Text Box 41"/>
          <p:cNvSpPr txBox="1">
            <a:spLocks noChangeArrowheads="1"/>
          </p:cNvSpPr>
          <p:nvPr/>
        </p:nvSpPr>
        <p:spPr bwMode="auto">
          <a:xfrm>
            <a:off x="388938" y="4032250"/>
            <a:ext cx="3463925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prstClr val="black"/>
                </a:solidFill>
              </a:rPr>
              <a:t>Domain: (-</a:t>
            </a:r>
            <a:r>
              <a:rPr lang="en-US" sz="2800">
                <a:solidFill>
                  <a:prstClr val="black"/>
                </a:solidFill>
                <a:sym typeface="Symbol" pitchFamily="18" charset="2"/>
              </a:rPr>
              <a:t>, )</a:t>
            </a:r>
          </a:p>
          <a:p>
            <a:pPr eaLnBrk="1" hangingPunct="1"/>
            <a:r>
              <a:rPr lang="en-US" sz="2800">
                <a:solidFill>
                  <a:prstClr val="black"/>
                </a:solidFill>
                <a:sym typeface="Symbol" pitchFamily="18" charset="2"/>
              </a:rPr>
              <a:t>Range: </a:t>
            </a:r>
            <a:r>
              <a:rPr lang="en-US" sz="2800">
                <a:solidFill>
                  <a:prstClr val="black"/>
                </a:solidFill>
              </a:rPr>
              <a:t>[-2.5]</a:t>
            </a:r>
          </a:p>
          <a:p>
            <a:pPr eaLnBrk="1" hangingPunct="1"/>
            <a:r>
              <a:rPr lang="en-US" sz="2800">
                <a:solidFill>
                  <a:prstClr val="black"/>
                </a:solidFill>
              </a:rPr>
              <a:t>(The range in this case consists of one single y-value.)</a:t>
            </a:r>
            <a:endParaRPr lang="en-US" sz="2800">
              <a:solidFill>
                <a:prstClr val="black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68327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2"/>
          <p:cNvGrpSpPr>
            <a:grpSpLocks/>
          </p:cNvGrpSpPr>
          <p:nvPr/>
        </p:nvGrpSpPr>
        <p:grpSpPr bwMode="auto">
          <a:xfrm>
            <a:off x="304800" y="381000"/>
            <a:ext cx="1905000" cy="762000"/>
            <a:chOff x="192" y="240"/>
            <a:chExt cx="1200" cy="480"/>
          </a:xfrm>
        </p:grpSpPr>
        <p:sp>
          <p:nvSpPr>
            <p:cNvPr id="48168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48169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solidFill>
                    <a:srgbClr val="422100"/>
                  </a:solidFill>
                </a:rPr>
                <a:t>Example</a:t>
              </a:r>
            </a:p>
          </p:txBody>
        </p:sp>
      </p:grpSp>
      <p:sp>
        <p:nvSpPr>
          <p:cNvPr id="48131" name="Text Box 5"/>
          <p:cNvSpPr txBox="1">
            <a:spLocks noChangeArrowheads="1"/>
          </p:cNvSpPr>
          <p:nvPr/>
        </p:nvSpPr>
        <p:spPr bwMode="auto">
          <a:xfrm>
            <a:off x="358775" y="1454150"/>
            <a:ext cx="3552825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</a:rPr>
              <a:t>Find the domain and range of the relation graphed to the right.  Use interval notation.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</a:rPr>
              <a:t>(Note this relation is NOT a function, but it still has a domain and range.)</a:t>
            </a:r>
          </a:p>
        </p:txBody>
      </p:sp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476250" y="4743450"/>
            <a:ext cx="346392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prstClr val="black"/>
                </a:solidFill>
              </a:rPr>
              <a:t>Domain: [-4, 4]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prstClr val="black"/>
                </a:solidFill>
              </a:rPr>
              <a:t>Range: [-5, 0]</a:t>
            </a:r>
          </a:p>
        </p:txBody>
      </p:sp>
      <p:grpSp>
        <p:nvGrpSpPr>
          <p:cNvPr id="48133" name="Group 7"/>
          <p:cNvGrpSpPr>
            <a:grpSpLocks/>
          </p:cNvGrpSpPr>
          <p:nvPr/>
        </p:nvGrpSpPr>
        <p:grpSpPr bwMode="auto">
          <a:xfrm>
            <a:off x="4098925" y="1138238"/>
            <a:ext cx="5045075" cy="5029200"/>
            <a:chOff x="2582" y="717"/>
            <a:chExt cx="3178" cy="3168"/>
          </a:xfrm>
        </p:grpSpPr>
        <p:grpSp>
          <p:nvGrpSpPr>
            <p:cNvPr id="48134" name="Group 8"/>
            <p:cNvGrpSpPr>
              <a:grpSpLocks/>
            </p:cNvGrpSpPr>
            <p:nvPr/>
          </p:nvGrpSpPr>
          <p:grpSpPr bwMode="auto">
            <a:xfrm>
              <a:off x="2582" y="717"/>
              <a:ext cx="3178" cy="3168"/>
              <a:chOff x="370" y="518"/>
              <a:chExt cx="3178" cy="3168"/>
            </a:xfrm>
          </p:grpSpPr>
          <p:sp>
            <p:nvSpPr>
              <p:cNvPr id="48136" name="Line 9"/>
              <p:cNvSpPr>
                <a:spLocks noChangeShapeType="1"/>
              </p:cNvSpPr>
              <p:nvPr/>
            </p:nvSpPr>
            <p:spPr bwMode="auto">
              <a:xfrm>
                <a:off x="1858" y="710"/>
                <a:ext cx="0" cy="297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8137" name="Line 10"/>
              <p:cNvSpPr>
                <a:spLocks noChangeShapeType="1"/>
              </p:cNvSpPr>
              <p:nvPr/>
            </p:nvSpPr>
            <p:spPr bwMode="auto">
              <a:xfrm>
                <a:off x="370" y="2198"/>
                <a:ext cx="29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8138" name="Line 11"/>
              <p:cNvSpPr>
                <a:spLocks noChangeShapeType="1"/>
              </p:cNvSpPr>
              <p:nvPr/>
            </p:nvSpPr>
            <p:spPr bwMode="auto">
              <a:xfrm>
                <a:off x="418" y="2006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8139" name="Line 12"/>
              <p:cNvSpPr>
                <a:spLocks noChangeShapeType="1"/>
              </p:cNvSpPr>
              <p:nvPr/>
            </p:nvSpPr>
            <p:spPr bwMode="auto">
              <a:xfrm>
                <a:off x="418" y="1814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8140" name="Line 13"/>
              <p:cNvSpPr>
                <a:spLocks noChangeShapeType="1"/>
              </p:cNvSpPr>
              <p:nvPr/>
            </p:nvSpPr>
            <p:spPr bwMode="auto">
              <a:xfrm>
                <a:off x="418" y="1622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8141" name="Line 14"/>
              <p:cNvSpPr>
                <a:spLocks noChangeShapeType="1"/>
              </p:cNvSpPr>
              <p:nvPr/>
            </p:nvSpPr>
            <p:spPr bwMode="auto">
              <a:xfrm>
                <a:off x="418" y="143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8142" name="Line 15"/>
              <p:cNvSpPr>
                <a:spLocks noChangeShapeType="1"/>
              </p:cNvSpPr>
              <p:nvPr/>
            </p:nvSpPr>
            <p:spPr bwMode="auto">
              <a:xfrm>
                <a:off x="418" y="1238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8143" name="Line 16"/>
              <p:cNvSpPr>
                <a:spLocks noChangeShapeType="1"/>
              </p:cNvSpPr>
              <p:nvPr/>
            </p:nvSpPr>
            <p:spPr bwMode="auto">
              <a:xfrm>
                <a:off x="418" y="1046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8144" name="Line 17"/>
              <p:cNvSpPr>
                <a:spLocks noChangeShapeType="1"/>
              </p:cNvSpPr>
              <p:nvPr/>
            </p:nvSpPr>
            <p:spPr bwMode="auto">
              <a:xfrm>
                <a:off x="418" y="854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8145" name="Line 18"/>
              <p:cNvSpPr>
                <a:spLocks noChangeShapeType="1"/>
              </p:cNvSpPr>
              <p:nvPr/>
            </p:nvSpPr>
            <p:spPr bwMode="auto">
              <a:xfrm>
                <a:off x="418" y="239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8146" name="Line 19"/>
              <p:cNvSpPr>
                <a:spLocks noChangeShapeType="1"/>
              </p:cNvSpPr>
              <p:nvPr/>
            </p:nvSpPr>
            <p:spPr bwMode="auto">
              <a:xfrm>
                <a:off x="418" y="2582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8147" name="Line 20"/>
              <p:cNvSpPr>
                <a:spLocks noChangeShapeType="1"/>
              </p:cNvSpPr>
              <p:nvPr/>
            </p:nvSpPr>
            <p:spPr bwMode="auto">
              <a:xfrm>
                <a:off x="418" y="2774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8148" name="Line 21"/>
              <p:cNvSpPr>
                <a:spLocks noChangeShapeType="1"/>
              </p:cNvSpPr>
              <p:nvPr/>
            </p:nvSpPr>
            <p:spPr bwMode="auto">
              <a:xfrm>
                <a:off x="418" y="2966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8149" name="Line 22"/>
              <p:cNvSpPr>
                <a:spLocks noChangeShapeType="1"/>
              </p:cNvSpPr>
              <p:nvPr/>
            </p:nvSpPr>
            <p:spPr bwMode="auto">
              <a:xfrm>
                <a:off x="418" y="3158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8150" name="Line 23"/>
              <p:cNvSpPr>
                <a:spLocks noChangeShapeType="1"/>
              </p:cNvSpPr>
              <p:nvPr/>
            </p:nvSpPr>
            <p:spPr bwMode="auto">
              <a:xfrm>
                <a:off x="418" y="335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8151" name="Line 24"/>
              <p:cNvSpPr>
                <a:spLocks noChangeShapeType="1"/>
              </p:cNvSpPr>
              <p:nvPr/>
            </p:nvSpPr>
            <p:spPr bwMode="auto">
              <a:xfrm>
                <a:off x="418" y="3542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8152" name="Line 25"/>
              <p:cNvSpPr>
                <a:spLocks noChangeShapeType="1"/>
              </p:cNvSpPr>
              <p:nvPr/>
            </p:nvSpPr>
            <p:spPr bwMode="auto">
              <a:xfrm>
                <a:off x="1666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8153" name="Line 26"/>
              <p:cNvSpPr>
                <a:spLocks noChangeShapeType="1"/>
              </p:cNvSpPr>
              <p:nvPr/>
            </p:nvSpPr>
            <p:spPr bwMode="auto">
              <a:xfrm>
                <a:off x="1474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8154" name="Line 27"/>
              <p:cNvSpPr>
                <a:spLocks noChangeShapeType="1"/>
              </p:cNvSpPr>
              <p:nvPr/>
            </p:nvSpPr>
            <p:spPr bwMode="auto">
              <a:xfrm>
                <a:off x="1282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8155" name="Line 28"/>
              <p:cNvSpPr>
                <a:spLocks noChangeShapeType="1"/>
              </p:cNvSpPr>
              <p:nvPr/>
            </p:nvSpPr>
            <p:spPr bwMode="auto">
              <a:xfrm>
                <a:off x="1090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8156" name="Line 29"/>
              <p:cNvSpPr>
                <a:spLocks noChangeShapeType="1"/>
              </p:cNvSpPr>
              <p:nvPr/>
            </p:nvSpPr>
            <p:spPr bwMode="auto">
              <a:xfrm>
                <a:off x="898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8157" name="Line 30"/>
              <p:cNvSpPr>
                <a:spLocks noChangeShapeType="1"/>
              </p:cNvSpPr>
              <p:nvPr/>
            </p:nvSpPr>
            <p:spPr bwMode="auto">
              <a:xfrm>
                <a:off x="706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8158" name="Line 31"/>
              <p:cNvSpPr>
                <a:spLocks noChangeShapeType="1"/>
              </p:cNvSpPr>
              <p:nvPr/>
            </p:nvSpPr>
            <p:spPr bwMode="auto">
              <a:xfrm>
                <a:off x="514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8159" name="Line 32"/>
              <p:cNvSpPr>
                <a:spLocks noChangeShapeType="1"/>
              </p:cNvSpPr>
              <p:nvPr/>
            </p:nvSpPr>
            <p:spPr bwMode="auto">
              <a:xfrm>
                <a:off x="2050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8160" name="Line 33"/>
              <p:cNvSpPr>
                <a:spLocks noChangeShapeType="1"/>
              </p:cNvSpPr>
              <p:nvPr/>
            </p:nvSpPr>
            <p:spPr bwMode="auto">
              <a:xfrm>
                <a:off x="2242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8161" name="Line 34"/>
              <p:cNvSpPr>
                <a:spLocks noChangeShapeType="1"/>
              </p:cNvSpPr>
              <p:nvPr/>
            </p:nvSpPr>
            <p:spPr bwMode="auto">
              <a:xfrm>
                <a:off x="2434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8162" name="Line 35"/>
              <p:cNvSpPr>
                <a:spLocks noChangeShapeType="1"/>
              </p:cNvSpPr>
              <p:nvPr/>
            </p:nvSpPr>
            <p:spPr bwMode="auto">
              <a:xfrm>
                <a:off x="2626" y="758"/>
                <a:ext cx="0" cy="2928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8163" name="Line 36"/>
              <p:cNvSpPr>
                <a:spLocks noChangeShapeType="1"/>
              </p:cNvSpPr>
              <p:nvPr/>
            </p:nvSpPr>
            <p:spPr bwMode="auto">
              <a:xfrm>
                <a:off x="2818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8164" name="Line 37"/>
              <p:cNvSpPr>
                <a:spLocks noChangeShapeType="1"/>
              </p:cNvSpPr>
              <p:nvPr/>
            </p:nvSpPr>
            <p:spPr bwMode="auto">
              <a:xfrm>
                <a:off x="3010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8165" name="Line 38"/>
              <p:cNvSpPr>
                <a:spLocks noChangeShapeType="1"/>
              </p:cNvSpPr>
              <p:nvPr/>
            </p:nvSpPr>
            <p:spPr bwMode="auto">
              <a:xfrm>
                <a:off x="3202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8166" name="Text Box 39"/>
              <p:cNvSpPr txBox="1">
                <a:spLocks noChangeArrowheads="1"/>
              </p:cNvSpPr>
              <p:nvPr/>
            </p:nvSpPr>
            <p:spPr bwMode="auto">
              <a:xfrm>
                <a:off x="3336" y="208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b="1" i="1">
                    <a:solidFill>
                      <a:prstClr val="black"/>
                    </a:solidFill>
                  </a:rPr>
                  <a:t>x</a:t>
                </a:r>
              </a:p>
            </p:txBody>
          </p:sp>
          <p:sp>
            <p:nvSpPr>
              <p:cNvPr id="48167" name="Text Box 40"/>
              <p:cNvSpPr txBox="1">
                <a:spLocks noChangeArrowheads="1"/>
              </p:cNvSpPr>
              <p:nvPr/>
            </p:nvSpPr>
            <p:spPr bwMode="auto">
              <a:xfrm>
                <a:off x="1666" y="518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b="1" i="1">
                    <a:solidFill>
                      <a:prstClr val="black"/>
                    </a:solidFill>
                  </a:rPr>
                  <a:t>y</a:t>
                </a:r>
              </a:p>
            </p:txBody>
          </p:sp>
        </p:grpSp>
        <p:sp>
          <p:nvSpPr>
            <p:cNvPr id="48135" name="Oval 41"/>
            <p:cNvSpPr>
              <a:spLocks noChangeArrowheads="1"/>
            </p:cNvSpPr>
            <p:nvPr/>
          </p:nvSpPr>
          <p:spPr bwMode="auto">
            <a:xfrm>
              <a:off x="3289" y="2397"/>
              <a:ext cx="1549" cy="95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5591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304800" y="381000"/>
            <a:ext cx="1905000" cy="762000"/>
            <a:chOff x="192" y="240"/>
            <a:chExt cx="1200" cy="480"/>
          </a:xfrm>
        </p:grpSpPr>
        <p:sp>
          <p:nvSpPr>
            <p:cNvPr id="49192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49193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solidFill>
                    <a:srgbClr val="422100"/>
                  </a:solidFill>
                </a:rPr>
                <a:t>Example</a:t>
              </a:r>
            </a:p>
          </p:txBody>
        </p:sp>
      </p:grpSp>
      <p:sp>
        <p:nvSpPr>
          <p:cNvPr id="49155" name="Text Box 5"/>
          <p:cNvSpPr txBox="1">
            <a:spLocks noChangeArrowheads="1"/>
          </p:cNvSpPr>
          <p:nvPr/>
        </p:nvSpPr>
        <p:spPr bwMode="auto">
          <a:xfrm>
            <a:off x="358775" y="1454150"/>
            <a:ext cx="35528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prstClr val="black"/>
                </a:solidFill>
              </a:rPr>
              <a:t>Find the domain and range of the relation graphed to the right.  Use interval notation.</a:t>
            </a:r>
          </a:p>
          <a:p>
            <a:pPr eaLnBrk="1" hangingPunct="1"/>
            <a:r>
              <a:rPr lang="en-US">
                <a:solidFill>
                  <a:prstClr val="black"/>
                </a:solidFill>
              </a:rPr>
              <a:t>(Note this relation is NOT a function, but it still has a domain and range.)</a:t>
            </a:r>
          </a:p>
        </p:txBody>
      </p:sp>
      <p:sp>
        <p:nvSpPr>
          <p:cNvPr id="204806" name="Text Box 6"/>
          <p:cNvSpPr txBox="1">
            <a:spLocks noChangeArrowheads="1"/>
          </p:cNvSpPr>
          <p:nvPr/>
        </p:nvSpPr>
        <p:spPr bwMode="auto">
          <a:xfrm>
            <a:off x="358775" y="4613275"/>
            <a:ext cx="3463925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prstClr val="black"/>
                </a:solidFill>
              </a:rPr>
              <a:t>Domain: [2]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prstClr val="black"/>
                </a:solidFill>
              </a:rPr>
              <a:t>Range: (-</a:t>
            </a:r>
            <a:r>
              <a:rPr lang="en-US" sz="2800">
                <a:solidFill>
                  <a:prstClr val="black"/>
                </a:solidFill>
                <a:sym typeface="Symbol" pitchFamily="18" charset="2"/>
              </a:rPr>
              <a:t>, )</a:t>
            </a:r>
          </a:p>
          <a:p>
            <a:pPr eaLnBrk="1" hangingPunct="1">
              <a:spcBef>
                <a:spcPct val="50000"/>
              </a:spcBef>
            </a:pPr>
            <a:endParaRPr lang="en-US" sz="2800">
              <a:solidFill>
                <a:prstClr val="black"/>
              </a:solidFill>
            </a:endParaRPr>
          </a:p>
        </p:txBody>
      </p:sp>
      <p:grpSp>
        <p:nvGrpSpPr>
          <p:cNvPr id="49157" name="Group 7"/>
          <p:cNvGrpSpPr>
            <a:grpSpLocks/>
          </p:cNvGrpSpPr>
          <p:nvPr/>
        </p:nvGrpSpPr>
        <p:grpSpPr bwMode="auto">
          <a:xfrm>
            <a:off x="4098925" y="1138238"/>
            <a:ext cx="5045075" cy="5029200"/>
            <a:chOff x="2582" y="717"/>
            <a:chExt cx="3178" cy="3168"/>
          </a:xfrm>
        </p:grpSpPr>
        <p:grpSp>
          <p:nvGrpSpPr>
            <p:cNvPr id="49158" name="Group 8"/>
            <p:cNvGrpSpPr>
              <a:grpSpLocks/>
            </p:cNvGrpSpPr>
            <p:nvPr/>
          </p:nvGrpSpPr>
          <p:grpSpPr bwMode="auto">
            <a:xfrm>
              <a:off x="2582" y="717"/>
              <a:ext cx="3178" cy="3168"/>
              <a:chOff x="370" y="518"/>
              <a:chExt cx="3178" cy="3168"/>
            </a:xfrm>
          </p:grpSpPr>
          <p:sp>
            <p:nvSpPr>
              <p:cNvPr id="49160" name="Line 9"/>
              <p:cNvSpPr>
                <a:spLocks noChangeShapeType="1"/>
              </p:cNvSpPr>
              <p:nvPr/>
            </p:nvSpPr>
            <p:spPr bwMode="auto">
              <a:xfrm>
                <a:off x="1858" y="710"/>
                <a:ext cx="0" cy="297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9161" name="Line 10"/>
              <p:cNvSpPr>
                <a:spLocks noChangeShapeType="1"/>
              </p:cNvSpPr>
              <p:nvPr/>
            </p:nvSpPr>
            <p:spPr bwMode="auto">
              <a:xfrm>
                <a:off x="370" y="2198"/>
                <a:ext cx="29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9162" name="Line 11"/>
              <p:cNvSpPr>
                <a:spLocks noChangeShapeType="1"/>
              </p:cNvSpPr>
              <p:nvPr/>
            </p:nvSpPr>
            <p:spPr bwMode="auto">
              <a:xfrm>
                <a:off x="418" y="2006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9163" name="Line 12"/>
              <p:cNvSpPr>
                <a:spLocks noChangeShapeType="1"/>
              </p:cNvSpPr>
              <p:nvPr/>
            </p:nvSpPr>
            <p:spPr bwMode="auto">
              <a:xfrm>
                <a:off x="418" y="1814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9164" name="Line 13"/>
              <p:cNvSpPr>
                <a:spLocks noChangeShapeType="1"/>
              </p:cNvSpPr>
              <p:nvPr/>
            </p:nvSpPr>
            <p:spPr bwMode="auto">
              <a:xfrm>
                <a:off x="418" y="1622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9165" name="Line 14"/>
              <p:cNvSpPr>
                <a:spLocks noChangeShapeType="1"/>
              </p:cNvSpPr>
              <p:nvPr/>
            </p:nvSpPr>
            <p:spPr bwMode="auto">
              <a:xfrm>
                <a:off x="418" y="143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9166" name="Line 15"/>
              <p:cNvSpPr>
                <a:spLocks noChangeShapeType="1"/>
              </p:cNvSpPr>
              <p:nvPr/>
            </p:nvSpPr>
            <p:spPr bwMode="auto">
              <a:xfrm>
                <a:off x="418" y="1238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9167" name="Line 16"/>
              <p:cNvSpPr>
                <a:spLocks noChangeShapeType="1"/>
              </p:cNvSpPr>
              <p:nvPr/>
            </p:nvSpPr>
            <p:spPr bwMode="auto">
              <a:xfrm>
                <a:off x="418" y="1046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9168" name="Line 17"/>
              <p:cNvSpPr>
                <a:spLocks noChangeShapeType="1"/>
              </p:cNvSpPr>
              <p:nvPr/>
            </p:nvSpPr>
            <p:spPr bwMode="auto">
              <a:xfrm>
                <a:off x="418" y="854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9169" name="Line 18"/>
              <p:cNvSpPr>
                <a:spLocks noChangeShapeType="1"/>
              </p:cNvSpPr>
              <p:nvPr/>
            </p:nvSpPr>
            <p:spPr bwMode="auto">
              <a:xfrm>
                <a:off x="418" y="239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9170" name="Line 19"/>
              <p:cNvSpPr>
                <a:spLocks noChangeShapeType="1"/>
              </p:cNvSpPr>
              <p:nvPr/>
            </p:nvSpPr>
            <p:spPr bwMode="auto">
              <a:xfrm>
                <a:off x="418" y="2582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9171" name="Line 20"/>
              <p:cNvSpPr>
                <a:spLocks noChangeShapeType="1"/>
              </p:cNvSpPr>
              <p:nvPr/>
            </p:nvSpPr>
            <p:spPr bwMode="auto">
              <a:xfrm>
                <a:off x="418" y="2774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9172" name="Line 21"/>
              <p:cNvSpPr>
                <a:spLocks noChangeShapeType="1"/>
              </p:cNvSpPr>
              <p:nvPr/>
            </p:nvSpPr>
            <p:spPr bwMode="auto">
              <a:xfrm>
                <a:off x="418" y="2966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9173" name="Line 22"/>
              <p:cNvSpPr>
                <a:spLocks noChangeShapeType="1"/>
              </p:cNvSpPr>
              <p:nvPr/>
            </p:nvSpPr>
            <p:spPr bwMode="auto">
              <a:xfrm>
                <a:off x="418" y="3158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9174" name="Line 23"/>
              <p:cNvSpPr>
                <a:spLocks noChangeShapeType="1"/>
              </p:cNvSpPr>
              <p:nvPr/>
            </p:nvSpPr>
            <p:spPr bwMode="auto">
              <a:xfrm>
                <a:off x="418" y="335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9175" name="Line 24"/>
              <p:cNvSpPr>
                <a:spLocks noChangeShapeType="1"/>
              </p:cNvSpPr>
              <p:nvPr/>
            </p:nvSpPr>
            <p:spPr bwMode="auto">
              <a:xfrm>
                <a:off x="418" y="3542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9176" name="Line 25"/>
              <p:cNvSpPr>
                <a:spLocks noChangeShapeType="1"/>
              </p:cNvSpPr>
              <p:nvPr/>
            </p:nvSpPr>
            <p:spPr bwMode="auto">
              <a:xfrm>
                <a:off x="1666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9177" name="Line 26"/>
              <p:cNvSpPr>
                <a:spLocks noChangeShapeType="1"/>
              </p:cNvSpPr>
              <p:nvPr/>
            </p:nvSpPr>
            <p:spPr bwMode="auto">
              <a:xfrm>
                <a:off x="1474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9178" name="Line 27"/>
              <p:cNvSpPr>
                <a:spLocks noChangeShapeType="1"/>
              </p:cNvSpPr>
              <p:nvPr/>
            </p:nvSpPr>
            <p:spPr bwMode="auto">
              <a:xfrm>
                <a:off x="1282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9179" name="Line 28"/>
              <p:cNvSpPr>
                <a:spLocks noChangeShapeType="1"/>
              </p:cNvSpPr>
              <p:nvPr/>
            </p:nvSpPr>
            <p:spPr bwMode="auto">
              <a:xfrm>
                <a:off x="1090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9180" name="Line 29"/>
              <p:cNvSpPr>
                <a:spLocks noChangeShapeType="1"/>
              </p:cNvSpPr>
              <p:nvPr/>
            </p:nvSpPr>
            <p:spPr bwMode="auto">
              <a:xfrm>
                <a:off x="898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9181" name="Line 30"/>
              <p:cNvSpPr>
                <a:spLocks noChangeShapeType="1"/>
              </p:cNvSpPr>
              <p:nvPr/>
            </p:nvSpPr>
            <p:spPr bwMode="auto">
              <a:xfrm>
                <a:off x="706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9182" name="Line 31"/>
              <p:cNvSpPr>
                <a:spLocks noChangeShapeType="1"/>
              </p:cNvSpPr>
              <p:nvPr/>
            </p:nvSpPr>
            <p:spPr bwMode="auto">
              <a:xfrm>
                <a:off x="514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9183" name="Line 32"/>
              <p:cNvSpPr>
                <a:spLocks noChangeShapeType="1"/>
              </p:cNvSpPr>
              <p:nvPr/>
            </p:nvSpPr>
            <p:spPr bwMode="auto">
              <a:xfrm>
                <a:off x="2050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9184" name="Line 33"/>
              <p:cNvSpPr>
                <a:spLocks noChangeShapeType="1"/>
              </p:cNvSpPr>
              <p:nvPr/>
            </p:nvSpPr>
            <p:spPr bwMode="auto">
              <a:xfrm>
                <a:off x="2242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9185" name="Line 34"/>
              <p:cNvSpPr>
                <a:spLocks noChangeShapeType="1"/>
              </p:cNvSpPr>
              <p:nvPr/>
            </p:nvSpPr>
            <p:spPr bwMode="auto">
              <a:xfrm>
                <a:off x="2434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9186" name="Line 35"/>
              <p:cNvSpPr>
                <a:spLocks noChangeShapeType="1"/>
              </p:cNvSpPr>
              <p:nvPr/>
            </p:nvSpPr>
            <p:spPr bwMode="auto">
              <a:xfrm>
                <a:off x="2626" y="758"/>
                <a:ext cx="0" cy="2928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9187" name="Line 36"/>
              <p:cNvSpPr>
                <a:spLocks noChangeShapeType="1"/>
              </p:cNvSpPr>
              <p:nvPr/>
            </p:nvSpPr>
            <p:spPr bwMode="auto">
              <a:xfrm>
                <a:off x="2818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9188" name="Line 37"/>
              <p:cNvSpPr>
                <a:spLocks noChangeShapeType="1"/>
              </p:cNvSpPr>
              <p:nvPr/>
            </p:nvSpPr>
            <p:spPr bwMode="auto">
              <a:xfrm>
                <a:off x="3010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9189" name="Line 38"/>
              <p:cNvSpPr>
                <a:spLocks noChangeShapeType="1"/>
              </p:cNvSpPr>
              <p:nvPr/>
            </p:nvSpPr>
            <p:spPr bwMode="auto">
              <a:xfrm>
                <a:off x="3202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49190" name="Text Box 39"/>
              <p:cNvSpPr txBox="1">
                <a:spLocks noChangeArrowheads="1"/>
              </p:cNvSpPr>
              <p:nvPr/>
            </p:nvSpPr>
            <p:spPr bwMode="auto">
              <a:xfrm>
                <a:off x="3336" y="208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b="1" i="1">
                    <a:solidFill>
                      <a:prstClr val="black"/>
                    </a:solidFill>
                  </a:rPr>
                  <a:t>x</a:t>
                </a:r>
              </a:p>
            </p:txBody>
          </p:sp>
          <p:sp>
            <p:nvSpPr>
              <p:cNvPr id="49191" name="Text Box 40"/>
              <p:cNvSpPr txBox="1">
                <a:spLocks noChangeArrowheads="1"/>
              </p:cNvSpPr>
              <p:nvPr/>
            </p:nvSpPr>
            <p:spPr bwMode="auto">
              <a:xfrm>
                <a:off x="1666" y="518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b="1" i="1">
                    <a:solidFill>
                      <a:prstClr val="black"/>
                    </a:solidFill>
                  </a:rPr>
                  <a:t>y</a:t>
                </a:r>
              </a:p>
            </p:txBody>
          </p:sp>
        </p:grpSp>
        <p:sp>
          <p:nvSpPr>
            <p:cNvPr id="49159" name="Line 41"/>
            <p:cNvSpPr>
              <a:spLocks noChangeShapeType="1"/>
            </p:cNvSpPr>
            <p:nvPr/>
          </p:nvSpPr>
          <p:spPr bwMode="auto">
            <a:xfrm>
              <a:off x="4457" y="954"/>
              <a:ext cx="0" cy="277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2817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3613"/>
            <a:ext cx="914400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TextBox 2"/>
          <p:cNvSpPr txBox="1">
            <a:spLocks noChangeArrowheads="1"/>
          </p:cNvSpPr>
          <p:nvPr/>
        </p:nvSpPr>
        <p:spPr bwMode="auto">
          <a:xfrm>
            <a:off x="1176338" y="174625"/>
            <a:ext cx="6429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solidFill>
                  <a:prstClr val="black"/>
                </a:solidFill>
              </a:rPr>
              <a:t>Problem from today’s homework: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438400" y="4905375"/>
            <a:ext cx="45402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prstClr val="black"/>
                </a:solidFill>
              </a:rPr>
              <a:t>Answer: Domain is {-3, -1, 0, 2, 3}</a:t>
            </a:r>
          </a:p>
          <a:p>
            <a:pPr eaLnBrk="1" hangingPunct="1"/>
            <a:r>
              <a:rPr lang="en-US">
                <a:solidFill>
                  <a:prstClr val="black"/>
                </a:solidFill>
              </a:rPr>
              <a:t>               Range is {-3, -2}</a:t>
            </a:r>
          </a:p>
          <a:p>
            <a:pPr eaLnBrk="1" hangingPunct="1"/>
            <a:r>
              <a:rPr lang="en-US">
                <a:solidFill>
                  <a:prstClr val="black"/>
                </a:solidFill>
              </a:rPr>
              <a:t>This relation IS a function.</a:t>
            </a:r>
          </a:p>
        </p:txBody>
      </p:sp>
    </p:spTree>
    <p:extLst>
      <p:ext uri="{BB962C8B-B14F-4D97-AF65-F5344CB8AC3E}">
        <p14:creationId xmlns:p14="http://schemas.microsoft.com/office/powerpoint/2010/main" val="21518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671513" y="1298575"/>
            <a:ext cx="7772400" cy="41592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  <a:buSzPct val="125000"/>
              <a:buFontTx/>
              <a:buChar char="•"/>
            </a:pPr>
            <a:r>
              <a:rPr lang="en-US" dirty="0">
                <a:latin typeface="Times New Roman" pitchFamily="18" charset="0"/>
              </a:rPr>
              <a:t>A set of ordered pairs (</a:t>
            </a:r>
            <a:r>
              <a:rPr lang="en-US" i="1" dirty="0">
                <a:latin typeface="Times New Roman" pitchFamily="18" charset="0"/>
              </a:rPr>
              <a:t>x, y</a:t>
            </a:r>
            <a:r>
              <a:rPr lang="en-US" dirty="0">
                <a:latin typeface="Times New Roman" pitchFamily="18" charset="0"/>
              </a:rPr>
              <a:t>) is also called a 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</a:rPr>
              <a:t>relation</a:t>
            </a:r>
            <a:r>
              <a:rPr lang="en-US" dirty="0">
                <a:latin typeface="Times New Roman" pitchFamily="18" charset="0"/>
              </a:rPr>
              <a:t> between the x and y values.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SzPct val="125000"/>
              <a:buFontTx/>
              <a:buNone/>
            </a:pPr>
            <a:endParaRPr lang="en-US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SzPct val="125000"/>
              <a:buFontTx/>
              <a:buChar char="•"/>
            </a:pPr>
            <a:r>
              <a:rPr lang="en-US" dirty="0">
                <a:latin typeface="Times New Roman" pitchFamily="18" charset="0"/>
              </a:rPr>
              <a:t>The 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</a:rPr>
              <a:t>domain </a:t>
            </a:r>
            <a:r>
              <a:rPr lang="en-US" dirty="0">
                <a:latin typeface="Times New Roman" pitchFamily="18" charset="0"/>
              </a:rPr>
              <a:t>is the set of 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-coordinates of the ordered pairs.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SzPct val="125000"/>
              <a:buFontTx/>
              <a:buNone/>
            </a:pPr>
            <a:endParaRPr lang="en-US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SzPct val="125000"/>
              <a:buFontTx/>
              <a:buChar char="•"/>
            </a:pPr>
            <a:r>
              <a:rPr lang="en-US" dirty="0">
                <a:latin typeface="Times New Roman" pitchFamily="18" charset="0"/>
              </a:rPr>
              <a:t>The 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</a:rPr>
              <a:t>range </a:t>
            </a:r>
            <a:r>
              <a:rPr lang="en-US" dirty="0">
                <a:latin typeface="Times New Roman" pitchFamily="18" charset="0"/>
              </a:rPr>
              <a:t>is the set of </a:t>
            </a:r>
            <a:r>
              <a:rPr lang="en-US" i="1" dirty="0">
                <a:latin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</a:rPr>
              <a:t>-coordinates of the ordered pairs.</a:t>
            </a:r>
          </a:p>
        </p:txBody>
      </p:sp>
    </p:spTree>
    <p:extLst>
      <p:ext uri="{BB962C8B-B14F-4D97-AF65-F5344CB8AC3E}">
        <p14:creationId xmlns:p14="http://schemas.microsoft.com/office/powerpoint/2010/main" val="12998809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5" t="5779" r="23169" b="55545"/>
          <a:stretch/>
        </p:blipFill>
        <p:spPr bwMode="auto">
          <a:xfrm>
            <a:off x="107171" y="990600"/>
            <a:ext cx="897686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TextBox 2"/>
          <p:cNvSpPr txBox="1">
            <a:spLocks noChangeArrowheads="1"/>
          </p:cNvSpPr>
          <p:nvPr/>
        </p:nvSpPr>
        <p:spPr bwMode="auto">
          <a:xfrm>
            <a:off x="1176338" y="174625"/>
            <a:ext cx="40959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3600" dirty="0">
                <a:solidFill>
                  <a:prstClr val="black"/>
                </a:solidFill>
              </a:rPr>
              <a:t>What about this one?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294435" y="3143250"/>
            <a:ext cx="45400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prstClr val="black"/>
                </a:solidFill>
              </a:rPr>
              <a:t>Answer: Domain is {-3, -1, 0, 2, 3}</a:t>
            </a:r>
          </a:p>
          <a:p>
            <a:pPr eaLnBrk="1" hangingPunct="1"/>
            <a:r>
              <a:rPr lang="en-US" dirty="0">
                <a:solidFill>
                  <a:prstClr val="black"/>
                </a:solidFill>
              </a:rPr>
              <a:t>               Range is {-3, -2, 2}</a:t>
            </a:r>
          </a:p>
          <a:p>
            <a:pPr eaLnBrk="1" hangingPunct="1"/>
            <a:endParaRPr lang="en-US" dirty="0">
              <a:solidFill>
                <a:prstClr val="black"/>
              </a:solidFill>
            </a:endParaRPr>
          </a:p>
          <a:p>
            <a:pPr eaLnBrk="1" hangingPunct="1"/>
            <a:r>
              <a:rPr lang="en-US" dirty="0">
                <a:solidFill>
                  <a:prstClr val="black"/>
                </a:solidFill>
              </a:rPr>
              <a:t>This relation </a:t>
            </a:r>
            <a:r>
              <a:rPr lang="en-US" b="1" dirty="0">
                <a:solidFill>
                  <a:srgbClr val="FF0000"/>
                </a:solidFill>
              </a:rPr>
              <a:t>IS NOT </a:t>
            </a:r>
            <a:r>
              <a:rPr lang="en-US" dirty="0">
                <a:solidFill>
                  <a:prstClr val="black"/>
                </a:solidFill>
              </a:rPr>
              <a:t>a function.</a:t>
            </a:r>
          </a:p>
        </p:txBody>
      </p:sp>
      <p:sp>
        <p:nvSpPr>
          <p:cNvPr id="2" name="Oval 1"/>
          <p:cNvSpPr/>
          <p:nvPr/>
        </p:nvSpPr>
        <p:spPr>
          <a:xfrm>
            <a:off x="8038497" y="2889330"/>
            <a:ext cx="77405" cy="762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924799" y="2657354"/>
            <a:ext cx="304800" cy="1371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4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5321300"/>
          </a:xfrm>
        </p:spPr>
        <p:txBody>
          <a:bodyPr/>
          <a:lstStyle/>
          <a:p>
            <a:pPr marL="293688" indent="-293688">
              <a:buSzPct val="100000"/>
              <a:buFontTx/>
              <a:buChar char="•"/>
            </a:pPr>
            <a:r>
              <a:rPr lang="en-US" altLang="en-US" sz="2600" dirty="0">
                <a:latin typeface="Arial" charset="0"/>
                <a:ea typeface="ＭＳ Ｐゴシック" pitchFamily="34" charset="-128"/>
                <a:cs typeface="Arial" charset="0"/>
              </a:rPr>
              <a:t>In a two-variable equation, the variable </a:t>
            </a:r>
            <a:r>
              <a:rPr lang="en-US" altLang="en-US" sz="2600" b="1" i="1" dirty="0">
                <a:solidFill>
                  <a:srgbClr val="FF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y</a:t>
            </a:r>
            <a:r>
              <a:rPr lang="en-US" altLang="en-US" sz="2600" dirty="0">
                <a:latin typeface="Arial" charset="0"/>
                <a:ea typeface="ＭＳ Ｐゴシック" pitchFamily="34" charset="-128"/>
                <a:cs typeface="Arial" charset="0"/>
              </a:rPr>
              <a:t> is a </a:t>
            </a:r>
            <a:r>
              <a:rPr lang="en-US" altLang="en-US" sz="2600" b="1" dirty="0">
                <a:solidFill>
                  <a:srgbClr val="FF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function</a:t>
            </a:r>
            <a:r>
              <a:rPr lang="en-US" altLang="en-US" sz="2600" dirty="0">
                <a:latin typeface="Arial" charset="0"/>
                <a:ea typeface="ＭＳ Ｐゴシック" pitchFamily="34" charset="-128"/>
                <a:cs typeface="Arial" charset="0"/>
              </a:rPr>
              <a:t> of the variable </a:t>
            </a:r>
            <a:r>
              <a:rPr lang="en-US" altLang="en-US" sz="2600" b="1" i="1" dirty="0">
                <a:solidFill>
                  <a:srgbClr val="FF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x</a:t>
            </a:r>
            <a:r>
              <a:rPr lang="en-US" altLang="en-US" sz="2600" dirty="0">
                <a:latin typeface="Arial" charset="0"/>
                <a:ea typeface="ＭＳ Ｐゴシック" pitchFamily="34" charset="-128"/>
                <a:cs typeface="Arial" charset="0"/>
              </a:rPr>
              <a:t>, if for each value of </a:t>
            </a:r>
            <a:r>
              <a:rPr lang="en-US" altLang="en-US" sz="2600" i="1" dirty="0">
                <a:latin typeface="Arial" charset="0"/>
                <a:ea typeface="ＭＳ Ｐゴシック" pitchFamily="34" charset="-128"/>
                <a:cs typeface="Arial" charset="0"/>
              </a:rPr>
              <a:t>x </a:t>
            </a:r>
            <a:r>
              <a:rPr lang="en-US" altLang="en-US" sz="2600" dirty="0">
                <a:latin typeface="Arial" charset="0"/>
                <a:ea typeface="ＭＳ Ｐゴシック" pitchFamily="34" charset="-128"/>
                <a:cs typeface="Arial" charset="0"/>
              </a:rPr>
              <a:t>in the domain, there is only one value of </a:t>
            </a:r>
            <a:r>
              <a:rPr lang="en-US" altLang="en-US" sz="2600" i="1" dirty="0">
                <a:latin typeface="Arial" charset="0"/>
                <a:ea typeface="ＭＳ Ｐゴシック" pitchFamily="34" charset="-128"/>
                <a:cs typeface="Arial" charset="0"/>
              </a:rPr>
              <a:t>y</a:t>
            </a:r>
            <a:r>
              <a:rPr lang="en-US" altLang="en-US" sz="2600" dirty="0">
                <a:latin typeface="Arial" charset="0"/>
                <a:ea typeface="ＭＳ Ｐゴシック" pitchFamily="34" charset="-128"/>
                <a:cs typeface="Arial" charset="0"/>
              </a:rPr>
              <a:t>.  </a:t>
            </a:r>
          </a:p>
          <a:p>
            <a:pPr marL="293688" indent="-293688">
              <a:buSzPct val="100000"/>
              <a:buFontTx/>
              <a:buChar char="•"/>
            </a:pPr>
            <a:r>
              <a:rPr lang="en-US" altLang="en-US" sz="2600" dirty="0">
                <a:latin typeface="Arial" charset="0"/>
                <a:ea typeface="ＭＳ Ｐゴシック" pitchFamily="34" charset="-128"/>
                <a:cs typeface="Arial" charset="0"/>
              </a:rPr>
              <a:t>Thus, we say the variable </a:t>
            </a:r>
            <a:r>
              <a:rPr lang="en-US" altLang="en-US" sz="2600" b="1" i="1" dirty="0">
                <a:solidFill>
                  <a:srgbClr val="FF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x</a:t>
            </a:r>
            <a:r>
              <a:rPr lang="en-US" altLang="en-US" sz="2600" dirty="0">
                <a:latin typeface="Arial" charset="0"/>
                <a:ea typeface="ＭＳ Ｐゴシック" pitchFamily="34" charset="-128"/>
                <a:cs typeface="Arial" charset="0"/>
              </a:rPr>
              <a:t> is the </a:t>
            </a:r>
            <a:r>
              <a:rPr lang="en-US" altLang="en-US" sz="2600" b="1" dirty="0">
                <a:solidFill>
                  <a:srgbClr val="FF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independent variable</a:t>
            </a:r>
            <a:r>
              <a:rPr lang="en-US" altLang="en-US" sz="2600" dirty="0">
                <a:solidFill>
                  <a:srgbClr val="FF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 </a:t>
            </a:r>
            <a:r>
              <a:rPr lang="en-US" altLang="en-US" sz="2600" dirty="0">
                <a:latin typeface="Arial" charset="0"/>
                <a:ea typeface="ＭＳ Ｐゴシック" pitchFamily="34" charset="-128"/>
                <a:cs typeface="Arial" charset="0"/>
              </a:rPr>
              <a:t>because any value in the domain can be assigned to </a:t>
            </a:r>
            <a:r>
              <a:rPr lang="en-US" altLang="en-US" sz="2600" i="1" dirty="0">
                <a:latin typeface="Arial" charset="0"/>
                <a:ea typeface="ＭＳ Ｐゴシック" pitchFamily="34" charset="-128"/>
                <a:cs typeface="Arial" charset="0"/>
              </a:rPr>
              <a:t>x</a:t>
            </a:r>
            <a:r>
              <a:rPr lang="en-US" altLang="en-US" sz="2600" dirty="0">
                <a:latin typeface="Arial" charset="0"/>
                <a:ea typeface="ＭＳ Ｐゴシック" pitchFamily="34" charset="-128"/>
                <a:cs typeface="Arial" charset="0"/>
              </a:rPr>
              <a:t>.  The variable </a:t>
            </a:r>
            <a:r>
              <a:rPr lang="en-US" altLang="en-US" sz="2600" b="1" i="1" dirty="0">
                <a:solidFill>
                  <a:srgbClr val="0000FF"/>
                </a:solidFill>
                <a:latin typeface="Arial" charset="0"/>
                <a:ea typeface="ＭＳ Ｐゴシック" pitchFamily="34" charset="-128"/>
                <a:cs typeface="Arial" charset="0"/>
              </a:rPr>
              <a:t>y</a:t>
            </a:r>
            <a:r>
              <a:rPr lang="en-US" altLang="en-US" sz="2600" dirty="0">
                <a:latin typeface="Arial" charset="0"/>
                <a:ea typeface="ＭＳ Ｐゴシック" pitchFamily="34" charset="-128"/>
                <a:cs typeface="Arial" charset="0"/>
              </a:rPr>
              <a:t> is the </a:t>
            </a:r>
            <a:r>
              <a:rPr lang="en-US" altLang="en-US" sz="2600" b="1" dirty="0">
                <a:solidFill>
                  <a:srgbClr val="0000FF"/>
                </a:solidFill>
                <a:latin typeface="Arial" charset="0"/>
                <a:ea typeface="ＭＳ Ｐゴシック" pitchFamily="34" charset="-128"/>
                <a:cs typeface="Arial" charset="0"/>
              </a:rPr>
              <a:t>dependent variable</a:t>
            </a:r>
            <a:r>
              <a:rPr lang="en-US" altLang="en-US" sz="2600" dirty="0">
                <a:latin typeface="Arial" charset="0"/>
                <a:ea typeface="ＭＳ Ｐゴシック" pitchFamily="34" charset="-128"/>
                <a:cs typeface="Arial" charset="0"/>
              </a:rPr>
              <a:t> because its value depends on </a:t>
            </a:r>
            <a:r>
              <a:rPr lang="en-US" altLang="en-US" sz="2600" i="1" dirty="0">
                <a:latin typeface="Arial" charset="0"/>
                <a:ea typeface="ＭＳ Ｐゴシック" pitchFamily="34" charset="-128"/>
                <a:cs typeface="Arial" charset="0"/>
              </a:rPr>
              <a:t>x</a:t>
            </a:r>
            <a:r>
              <a:rPr lang="en-US" altLang="en-US" sz="2600" dirty="0">
                <a:latin typeface="Arial" charset="0"/>
                <a:ea typeface="ＭＳ Ｐゴシック" pitchFamily="34" charset="-128"/>
                <a:cs typeface="Arial" charset="0"/>
              </a:rPr>
              <a:t>.</a:t>
            </a:r>
          </a:p>
          <a:p>
            <a:pPr marL="293688" indent="-293688">
              <a:buSzPct val="100000"/>
              <a:buFontTx/>
              <a:buChar char="•"/>
            </a:pPr>
            <a:r>
              <a:rPr lang="en-US" altLang="en-US" sz="2600" dirty="0">
                <a:latin typeface="Arial" charset="0"/>
                <a:ea typeface="ＭＳ Ｐゴシック" pitchFamily="34" charset="-128"/>
                <a:cs typeface="Arial" charset="0"/>
              </a:rPr>
              <a:t>We often use letters such as </a:t>
            </a:r>
            <a:r>
              <a:rPr lang="en-US" altLang="en-US" sz="2600" i="1" dirty="0">
                <a:latin typeface="Arial" charset="0"/>
                <a:ea typeface="ＭＳ Ｐゴシック" pitchFamily="34" charset="-128"/>
                <a:cs typeface="Arial" charset="0"/>
              </a:rPr>
              <a:t>f</a:t>
            </a:r>
            <a:r>
              <a:rPr lang="en-US" altLang="en-US" sz="2600" dirty="0">
                <a:latin typeface="Arial" charset="0"/>
                <a:ea typeface="ＭＳ Ｐゴシック" pitchFamily="34" charset="-128"/>
                <a:cs typeface="Arial" charset="0"/>
              </a:rPr>
              <a:t>, </a:t>
            </a:r>
            <a:r>
              <a:rPr lang="en-US" altLang="en-US" sz="2600" i="1" dirty="0">
                <a:latin typeface="Arial" charset="0"/>
                <a:ea typeface="ＭＳ Ｐゴシック" pitchFamily="34" charset="-128"/>
                <a:cs typeface="Arial" charset="0"/>
              </a:rPr>
              <a:t>g</a:t>
            </a:r>
            <a:r>
              <a:rPr lang="en-US" altLang="en-US" sz="2600" dirty="0">
                <a:latin typeface="Arial" charset="0"/>
                <a:ea typeface="ＭＳ Ｐゴシック" pitchFamily="34" charset="-128"/>
                <a:cs typeface="Arial" charset="0"/>
              </a:rPr>
              <a:t>, and </a:t>
            </a:r>
            <a:r>
              <a:rPr lang="en-US" altLang="en-US" sz="2600" i="1" dirty="0">
                <a:latin typeface="Arial" charset="0"/>
                <a:ea typeface="ＭＳ Ｐゴシック" pitchFamily="34" charset="-128"/>
                <a:cs typeface="Arial" charset="0"/>
              </a:rPr>
              <a:t>h</a:t>
            </a:r>
            <a:r>
              <a:rPr lang="en-US" altLang="en-US" sz="2600" dirty="0">
                <a:latin typeface="Arial" charset="0"/>
                <a:ea typeface="ＭＳ Ｐゴシック" pitchFamily="34" charset="-128"/>
                <a:cs typeface="Arial" charset="0"/>
              </a:rPr>
              <a:t> to name functions.  For example, the symbol </a:t>
            </a:r>
            <a:r>
              <a:rPr lang="en-US" altLang="en-US" sz="2600" b="1" i="1" dirty="0">
                <a:solidFill>
                  <a:srgbClr val="FF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f</a:t>
            </a:r>
            <a:r>
              <a:rPr lang="en-US" altLang="en-US" sz="2600" b="1" dirty="0">
                <a:solidFill>
                  <a:srgbClr val="FF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(</a:t>
            </a:r>
            <a:r>
              <a:rPr lang="en-US" altLang="en-US" sz="2600" b="1" i="1" dirty="0">
                <a:solidFill>
                  <a:srgbClr val="FF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x</a:t>
            </a:r>
            <a:r>
              <a:rPr lang="en-US" altLang="en-US" sz="2600" b="1" dirty="0">
                <a:solidFill>
                  <a:srgbClr val="FF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)</a:t>
            </a:r>
            <a:r>
              <a:rPr lang="en-US" altLang="en-US" sz="2600" dirty="0">
                <a:latin typeface="Arial" charset="0"/>
                <a:ea typeface="ＭＳ Ｐゴシック" pitchFamily="34" charset="-128"/>
                <a:cs typeface="Arial" charset="0"/>
              </a:rPr>
              <a:t> means </a:t>
            </a:r>
            <a:r>
              <a:rPr lang="en-US" altLang="en-US" sz="2600" b="1" i="1" dirty="0">
                <a:solidFill>
                  <a:srgbClr val="FF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function of x</a:t>
            </a:r>
            <a:r>
              <a:rPr lang="en-US" altLang="en-US" sz="2600" b="1" dirty="0">
                <a:solidFill>
                  <a:srgbClr val="FF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 </a:t>
            </a:r>
            <a:r>
              <a:rPr lang="en-US" altLang="en-US" sz="2600" dirty="0">
                <a:latin typeface="Arial" charset="0"/>
                <a:ea typeface="ＭＳ Ｐゴシック" pitchFamily="34" charset="-128"/>
                <a:cs typeface="Arial" charset="0"/>
              </a:rPr>
              <a:t>and is read “</a:t>
            </a:r>
            <a:r>
              <a:rPr lang="en-US" altLang="en-US" sz="2600" b="1" i="1" dirty="0">
                <a:latin typeface="Arial" charset="0"/>
                <a:ea typeface="ＭＳ Ｐゴシック" pitchFamily="34" charset="-128"/>
                <a:cs typeface="Arial" charset="0"/>
              </a:rPr>
              <a:t>f </a:t>
            </a:r>
            <a:r>
              <a:rPr lang="en-US" altLang="en-US" sz="2600" b="1" dirty="0">
                <a:latin typeface="Arial" charset="0"/>
                <a:ea typeface="ＭＳ Ｐゴシック" pitchFamily="34" charset="-128"/>
                <a:cs typeface="Arial" charset="0"/>
              </a:rPr>
              <a:t>of </a:t>
            </a:r>
            <a:r>
              <a:rPr lang="en-US" altLang="en-US" sz="2600" b="1" i="1" dirty="0">
                <a:latin typeface="Arial" charset="0"/>
                <a:ea typeface="ＭＳ Ｐゴシック" pitchFamily="34" charset="-128"/>
                <a:cs typeface="Arial" charset="0"/>
              </a:rPr>
              <a:t>x</a:t>
            </a:r>
            <a:r>
              <a:rPr lang="en-US" altLang="en-US" sz="2600" b="1" dirty="0">
                <a:latin typeface="Arial" charset="0"/>
                <a:ea typeface="ＭＳ Ｐゴシック" pitchFamily="34" charset="-128"/>
                <a:cs typeface="Arial" charset="0"/>
              </a:rPr>
              <a:t>”.  </a:t>
            </a:r>
            <a:r>
              <a:rPr lang="en-US" altLang="en-US" sz="2600" dirty="0">
                <a:latin typeface="Arial" charset="0"/>
                <a:ea typeface="ＭＳ Ｐゴシック" pitchFamily="34" charset="-128"/>
                <a:cs typeface="Arial" charset="0"/>
              </a:rPr>
              <a:t>This notation is called </a:t>
            </a:r>
            <a:r>
              <a:rPr lang="en-US" altLang="en-US" sz="2600" b="1" dirty="0">
                <a:latin typeface="Arial" charset="0"/>
                <a:ea typeface="ＭＳ Ｐゴシック" pitchFamily="34" charset="-128"/>
                <a:cs typeface="Arial" charset="0"/>
              </a:rPr>
              <a:t>function</a:t>
            </a:r>
            <a:r>
              <a:rPr lang="en-US" altLang="en-US" sz="2600" b="1" i="1" dirty="0">
                <a:latin typeface="Arial" charset="0"/>
                <a:ea typeface="ＭＳ Ｐゴシック" pitchFamily="34" charset="-128"/>
                <a:cs typeface="Arial" charset="0"/>
              </a:rPr>
              <a:t> </a:t>
            </a:r>
            <a:r>
              <a:rPr lang="en-US" altLang="en-US" sz="2600" b="1" dirty="0">
                <a:latin typeface="Arial" charset="0"/>
                <a:ea typeface="ＭＳ Ｐゴシック" pitchFamily="34" charset="-128"/>
                <a:cs typeface="Arial" charset="0"/>
              </a:rPr>
              <a:t>notation</a:t>
            </a:r>
            <a:r>
              <a:rPr lang="en-US" altLang="en-US" sz="2600" dirty="0">
                <a:latin typeface="Arial" charset="0"/>
                <a:ea typeface="ＭＳ Ｐゴシック" pitchFamily="34" charset="-128"/>
                <a:cs typeface="Arial" charset="0"/>
              </a:rPr>
              <a:t>.</a:t>
            </a:r>
            <a:endParaRPr lang="en-US" altLang="en-US" sz="2600" b="1" dirty="0">
              <a:latin typeface="Arial" charset="0"/>
              <a:ea typeface="ＭＳ Ｐゴシック" pitchFamily="34" charset="-128"/>
              <a:cs typeface="Arial" charset="0"/>
            </a:endParaRPr>
          </a:p>
          <a:p>
            <a:pPr marL="293688" indent="-293688">
              <a:buSzPct val="100000"/>
            </a:pPr>
            <a:endParaRPr lang="en-US" altLang="en-US" sz="26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57200" y="214313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Clr>
                <a:srgbClr val="043066"/>
              </a:buClr>
            </a:pPr>
            <a:r>
              <a:rPr lang="en-US" altLang="en-US" sz="4400" b="1">
                <a:solidFill>
                  <a:srgbClr val="000000"/>
                </a:solidFill>
                <a:latin typeface="Arial" charset="0"/>
                <a:cs typeface="Arial" charset="0"/>
              </a:rPr>
              <a:t>Using Function Notation</a:t>
            </a:r>
          </a:p>
        </p:txBody>
      </p:sp>
    </p:spTree>
    <p:extLst>
      <p:ext uri="{BB962C8B-B14F-4D97-AF65-F5344CB8AC3E}">
        <p14:creationId xmlns:p14="http://schemas.microsoft.com/office/powerpoint/2010/main" val="22471084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Rectangle 4"/>
          <p:cNvSpPr>
            <a:spLocks noGrp="1" noChangeArrowheads="1"/>
          </p:cNvSpPr>
          <p:nvPr>
            <p:ph idx="1"/>
          </p:nvPr>
        </p:nvSpPr>
        <p:spPr>
          <a:xfrm>
            <a:off x="152400" y="228600"/>
            <a:ext cx="8839200" cy="6372225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dirty="0">
                <a:latin typeface="Times New Roman" pitchFamily="18" charset="0"/>
              </a:rPr>
              <a:t>This </a:t>
            </a:r>
            <a:r>
              <a:rPr lang="en-US" b="1" dirty="0">
                <a:latin typeface="Times New Roman" pitchFamily="18" charset="0"/>
              </a:rPr>
              <a:t>function notation </a:t>
            </a:r>
            <a:r>
              <a:rPr lang="en-US" dirty="0">
                <a:latin typeface="Times New Roman" pitchFamily="18" charset="0"/>
              </a:rPr>
              <a:t>is often used when we know a relation is a function and it has been solved for </a:t>
            </a:r>
            <a:r>
              <a:rPr lang="en-US" i="1" dirty="0">
                <a:latin typeface="Times New Roman" pitchFamily="18" charset="0"/>
              </a:rPr>
              <a:t>y.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dirty="0">
                <a:latin typeface="Times New Roman" pitchFamily="18" charset="0"/>
              </a:rPr>
              <a:t>For example, the graph of the linear equation         </a:t>
            </a:r>
            <a:r>
              <a:rPr lang="en-US" i="1" dirty="0">
                <a:latin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</a:rPr>
              <a:t> = -3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 + 2 passes the vertical line test, so it represents a function.  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dirty="0">
                <a:latin typeface="Times New Roman" pitchFamily="18" charset="0"/>
              </a:rPr>
              <a:t>Therefore we can use the 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</a:rPr>
              <a:t>function notation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) and write the equation as </a:t>
            </a:r>
            <a:r>
              <a:rPr lang="en-US" i="1" dirty="0">
                <a:latin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) = -3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 + 2.</a:t>
            </a:r>
          </a:p>
          <a:p>
            <a:pPr marL="0" indent="0" eaLnBrk="1" hangingPunct="1">
              <a:buClr>
                <a:schemeClr val="tx2"/>
              </a:buClr>
              <a:buSzPct val="125000"/>
              <a:buNone/>
            </a:pPr>
            <a:endParaRPr lang="en-US" sz="2000" dirty="0">
              <a:latin typeface="Times New Roman" pitchFamily="18" charset="0"/>
            </a:endParaRPr>
          </a:p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lang="en-US" b="1" u="sng" dirty="0">
                <a:solidFill>
                  <a:srgbClr val="D02800"/>
                </a:solidFill>
                <a:latin typeface="Times New Roman" pitchFamily="18" charset="0"/>
              </a:rPr>
              <a:t>Note:</a:t>
            </a:r>
            <a:r>
              <a:rPr lang="en-US" dirty="0">
                <a:solidFill>
                  <a:srgbClr val="D02800"/>
                </a:solidFill>
                <a:latin typeface="Times New Roman" pitchFamily="18" charset="0"/>
              </a:rPr>
              <a:t>  The symbol 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</a:rPr>
              <a:t>f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lang="en-US" dirty="0">
                <a:solidFill>
                  <a:srgbClr val="D02800"/>
                </a:solidFill>
                <a:latin typeface="Times New Roman" pitchFamily="18" charset="0"/>
              </a:rPr>
              <a:t>, </a:t>
            </a:r>
            <a:r>
              <a:rPr lang="en-US" dirty="0">
                <a:latin typeface="Times New Roman" pitchFamily="18" charset="0"/>
              </a:rPr>
              <a:t>read “</a:t>
            </a:r>
            <a:r>
              <a:rPr lang="en-US" i="1" dirty="0">
                <a:latin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</a:rPr>
              <a:t>of 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”, </a:t>
            </a:r>
            <a:r>
              <a:rPr lang="en-US" dirty="0">
                <a:solidFill>
                  <a:srgbClr val="D02800"/>
                </a:solidFill>
                <a:latin typeface="Times New Roman" pitchFamily="18" charset="0"/>
              </a:rPr>
              <a:t>is a specialized notation that does </a:t>
            </a:r>
            <a:r>
              <a:rPr lang="en-US" b="1" u="sng" dirty="0">
                <a:solidFill>
                  <a:srgbClr val="0000FF"/>
                </a:solidFill>
                <a:latin typeface="Times New Roman" pitchFamily="18" charset="0"/>
              </a:rPr>
              <a:t>NOT</a:t>
            </a:r>
            <a:r>
              <a:rPr lang="en-US" dirty="0">
                <a:solidFill>
                  <a:srgbClr val="D02800"/>
                </a:solidFill>
                <a:latin typeface="Times New Roman" pitchFamily="18" charset="0"/>
              </a:rPr>
              <a:t> mean 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</a:rPr>
              <a:t>f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solidFill>
                  <a:srgbClr val="D02800"/>
                </a:solidFill>
                <a:latin typeface="Times New Roman" pitchFamily="18" charset="0"/>
                <a:cs typeface="Times New Roman" pitchFamily="18" charset="0"/>
              </a:rPr>
              <a:t>   (</a:t>
            </a:r>
            <a:r>
              <a:rPr lang="en-US" i="1" dirty="0">
                <a:solidFill>
                  <a:srgbClr val="D028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solidFill>
                  <a:srgbClr val="D02800"/>
                </a:solidFill>
                <a:latin typeface="Times New Roman" pitchFamily="18" charset="0"/>
                <a:cs typeface="Times New Roman" pitchFamily="18" charset="0"/>
              </a:rPr>
              <a:t> times </a:t>
            </a:r>
            <a:r>
              <a:rPr lang="en-US" i="1" dirty="0">
                <a:solidFill>
                  <a:srgbClr val="D028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solidFill>
                  <a:srgbClr val="D028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dirty="0">
              <a:solidFill>
                <a:srgbClr val="D02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2647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430212" y="762000"/>
            <a:ext cx="8332787" cy="5419725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dirty="0">
                <a:latin typeface="Times New Roman" pitchFamily="18" charset="0"/>
              </a:rPr>
              <a:t>When we want to evaluate a function at a particular value of 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, we substitute the 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-value into the notation.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dirty="0">
                <a:latin typeface="Times New Roman" pitchFamily="18" charset="0"/>
              </a:rPr>
              <a:t>For example, </a:t>
            </a: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(2)</a:t>
            </a:r>
            <a:r>
              <a:rPr lang="en-US" dirty="0">
                <a:latin typeface="Times New Roman" pitchFamily="18" charset="0"/>
              </a:rPr>
              <a:t> means to evaluate the function </a:t>
            </a:r>
            <a:r>
              <a:rPr lang="en-US" i="1" dirty="0">
                <a:latin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</a:rPr>
              <a:t> when </a:t>
            </a: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 = 2</a:t>
            </a:r>
            <a:r>
              <a:rPr lang="en-US" dirty="0">
                <a:latin typeface="Times New Roman" pitchFamily="18" charset="0"/>
              </a:rPr>
              <a:t>.  So we replace 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 with 2 in the equation.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dirty="0">
                <a:latin typeface="Times New Roman" pitchFamily="18" charset="0"/>
              </a:rPr>
              <a:t>For our previous example when 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f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) = -3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 + 2</a:t>
            </a:r>
            <a:r>
              <a:rPr lang="en-US" dirty="0">
                <a:latin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) = -3(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) + 2 = -6 + 2 = -4.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dirty="0">
                <a:latin typeface="Times New Roman" pitchFamily="18" charset="0"/>
              </a:rPr>
              <a:t>When 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 = 2, then </a:t>
            </a:r>
            <a:r>
              <a:rPr lang="en-US" i="1" dirty="0">
                <a:latin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) = -4, giving us the ordered pair (2, -4).       </a:t>
            </a:r>
          </a:p>
        </p:txBody>
      </p:sp>
    </p:spTree>
    <p:extLst>
      <p:ext uri="{BB962C8B-B14F-4D97-AF65-F5344CB8AC3E}">
        <p14:creationId xmlns:p14="http://schemas.microsoft.com/office/powerpoint/2010/main" val="4489318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/>
          <p:cNvGrpSpPr>
            <a:grpSpLocks/>
          </p:cNvGrpSpPr>
          <p:nvPr/>
        </p:nvGrpSpPr>
        <p:grpSpPr bwMode="auto">
          <a:xfrm>
            <a:off x="465138" y="482600"/>
            <a:ext cx="1905000" cy="762000"/>
            <a:chOff x="293" y="304"/>
            <a:chExt cx="1200" cy="480"/>
          </a:xfrm>
        </p:grpSpPr>
        <p:sp>
          <p:nvSpPr>
            <p:cNvPr id="53252" name="Rectangle 3"/>
            <p:cNvSpPr>
              <a:spLocks noChangeArrowheads="1"/>
            </p:cNvSpPr>
            <p:nvPr/>
          </p:nvSpPr>
          <p:spPr bwMode="auto">
            <a:xfrm>
              <a:off x="293" y="304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53253" name="Text Box 4"/>
            <p:cNvSpPr txBox="1">
              <a:spLocks noChangeArrowheads="1"/>
            </p:cNvSpPr>
            <p:nvPr/>
          </p:nvSpPr>
          <p:spPr bwMode="auto">
            <a:xfrm>
              <a:off x="331" y="343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solidFill>
                    <a:srgbClr val="422100"/>
                  </a:solidFill>
                </a:rPr>
                <a:t>Example</a:t>
              </a:r>
            </a:p>
          </p:txBody>
        </p:sp>
      </p:grp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793750" y="1649413"/>
            <a:ext cx="7631113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>
                <a:solidFill>
                  <a:prstClr val="black"/>
                </a:solidFill>
              </a:rPr>
              <a:t>Given that </a:t>
            </a:r>
            <a:r>
              <a:rPr lang="en-US" sz="3200" i="1">
                <a:solidFill>
                  <a:prstClr val="black"/>
                </a:solidFill>
              </a:rPr>
              <a:t>g</a:t>
            </a:r>
            <a:r>
              <a:rPr lang="en-US" sz="3200">
                <a:solidFill>
                  <a:prstClr val="black"/>
                </a:solidFill>
              </a:rPr>
              <a:t>(</a:t>
            </a:r>
            <a:r>
              <a:rPr lang="en-US" sz="3200" i="1">
                <a:solidFill>
                  <a:prstClr val="black"/>
                </a:solidFill>
              </a:rPr>
              <a:t>x</a:t>
            </a:r>
            <a:r>
              <a:rPr lang="en-US" sz="3200">
                <a:solidFill>
                  <a:prstClr val="black"/>
                </a:solidFill>
              </a:rPr>
              <a:t>) = </a:t>
            </a:r>
            <a:r>
              <a:rPr lang="en-US" sz="3200" i="1">
                <a:solidFill>
                  <a:prstClr val="black"/>
                </a:solidFill>
              </a:rPr>
              <a:t>x</a:t>
            </a:r>
            <a:r>
              <a:rPr lang="en-US" sz="3200" baseline="30000">
                <a:solidFill>
                  <a:prstClr val="black"/>
                </a:solidFill>
              </a:rPr>
              <a:t>2</a:t>
            </a:r>
            <a:r>
              <a:rPr lang="en-US" sz="3200">
                <a:solidFill>
                  <a:prstClr val="black"/>
                </a:solidFill>
              </a:rPr>
              <a:t> – 2</a:t>
            </a:r>
            <a:r>
              <a:rPr lang="en-US" sz="3200" i="1">
                <a:solidFill>
                  <a:prstClr val="black"/>
                </a:solidFill>
              </a:rPr>
              <a:t>x</a:t>
            </a:r>
            <a:r>
              <a:rPr lang="en-US" sz="3200">
                <a:solidFill>
                  <a:prstClr val="black"/>
                </a:solidFill>
              </a:rPr>
              <a:t>, find </a:t>
            </a:r>
            <a:r>
              <a:rPr lang="en-US" sz="3200" i="1">
                <a:solidFill>
                  <a:prstClr val="black"/>
                </a:solidFill>
              </a:rPr>
              <a:t>g</a:t>
            </a:r>
            <a:r>
              <a:rPr lang="en-US" sz="3200">
                <a:solidFill>
                  <a:prstClr val="black"/>
                </a:solidFill>
              </a:rPr>
              <a:t>(-3).  Then write down the corresponding ordered pair.</a:t>
            </a:r>
          </a:p>
          <a:p>
            <a:pPr eaLnBrk="1" hangingPunct="1">
              <a:spcBef>
                <a:spcPct val="50000"/>
              </a:spcBef>
            </a:pPr>
            <a:endParaRPr lang="en-US" sz="1600">
              <a:solidFill>
                <a:prstClr val="black"/>
              </a:solidFill>
            </a:endParaRPr>
          </a:p>
          <a:p>
            <a:pPr eaLnBrk="1" hangingPunct="1">
              <a:spcBef>
                <a:spcPct val="50000"/>
              </a:spcBef>
              <a:buClr>
                <a:srgbClr val="1F497D"/>
              </a:buClr>
              <a:buSzPct val="125000"/>
              <a:buFontTx/>
              <a:buChar char="•"/>
            </a:pPr>
            <a:r>
              <a:rPr lang="en-US" sz="3200" i="1">
                <a:solidFill>
                  <a:prstClr val="black"/>
                </a:solidFill>
              </a:rPr>
              <a:t> g</a:t>
            </a:r>
            <a:r>
              <a:rPr lang="en-US" sz="3200">
                <a:solidFill>
                  <a:prstClr val="black"/>
                </a:solidFill>
              </a:rPr>
              <a:t>(-3) = (-3)</a:t>
            </a:r>
            <a:r>
              <a:rPr lang="en-US" sz="3200" baseline="30000">
                <a:solidFill>
                  <a:prstClr val="black"/>
                </a:solidFill>
              </a:rPr>
              <a:t>2</a:t>
            </a:r>
            <a:r>
              <a:rPr lang="en-US" sz="3200">
                <a:solidFill>
                  <a:prstClr val="black"/>
                </a:solidFill>
              </a:rPr>
              <a:t> – 2(-3) = 9 – (-6) = 15.</a:t>
            </a:r>
          </a:p>
          <a:p>
            <a:pPr eaLnBrk="1" hangingPunct="1">
              <a:spcBef>
                <a:spcPct val="50000"/>
              </a:spcBef>
              <a:buClr>
                <a:srgbClr val="1F497D"/>
              </a:buClr>
              <a:buSzPct val="125000"/>
              <a:buFontTx/>
              <a:buChar char="•"/>
            </a:pPr>
            <a:r>
              <a:rPr lang="en-US" sz="3200">
                <a:solidFill>
                  <a:prstClr val="black"/>
                </a:solidFill>
              </a:rPr>
              <a:t> The ordered pair is (-3, 15).</a:t>
            </a:r>
          </a:p>
        </p:txBody>
      </p:sp>
    </p:spTree>
    <p:extLst>
      <p:ext uri="{BB962C8B-B14F-4D97-AF65-F5344CB8AC3E}">
        <p14:creationId xmlns:p14="http://schemas.microsoft.com/office/powerpoint/2010/main" val="1757669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504825" y="1590675"/>
            <a:ext cx="8297863" cy="4751388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Find the domain and range of the relation 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            {(4,9), (-4,9), (2,3), (10,-5)}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>
                <a:solidFill>
                  <a:srgbClr val="0000FF"/>
                </a:solidFill>
                <a:latin typeface="Times New Roman" pitchFamily="18" charset="0"/>
              </a:rPr>
              <a:t>Domain</a:t>
            </a:r>
            <a:r>
              <a:rPr lang="en-US">
                <a:latin typeface="Times New Roman" pitchFamily="18" charset="0"/>
              </a:rPr>
              <a:t> is the set of all </a:t>
            </a:r>
            <a:r>
              <a:rPr lang="en-US" i="1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>
                <a:latin typeface="Times New Roman" pitchFamily="18" charset="0"/>
              </a:rPr>
              <a:t>-values:</a:t>
            </a:r>
          </a:p>
          <a:p>
            <a:pPr eaLnBrk="1" hangingPunct="1">
              <a:buClr>
                <a:schemeClr val="tx2"/>
              </a:buClr>
              <a:buSzPct val="125000"/>
              <a:buFont typeface="Arial" charset="0"/>
              <a:buNone/>
            </a:pPr>
            <a:r>
              <a:rPr lang="en-US">
                <a:latin typeface="Times New Roman" pitchFamily="18" charset="0"/>
              </a:rPr>
              <a:t>                       {4, -4, 2, 10}.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None/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Range</a:t>
            </a:r>
            <a:r>
              <a:rPr lang="en-US">
                <a:latin typeface="Times New Roman" pitchFamily="18" charset="0"/>
              </a:rPr>
              <a:t> is the set of all </a:t>
            </a:r>
            <a:r>
              <a:rPr lang="en-US" i="1">
                <a:solidFill>
                  <a:schemeClr val="accent2"/>
                </a:solidFill>
                <a:latin typeface="Times New Roman" pitchFamily="18" charset="0"/>
              </a:rPr>
              <a:t>y</a:t>
            </a:r>
            <a:r>
              <a:rPr lang="en-US">
                <a:latin typeface="Times New Roman" pitchFamily="18" charset="0"/>
              </a:rPr>
              <a:t>-values:</a:t>
            </a:r>
          </a:p>
          <a:p>
            <a:pPr eaLnBrk="1" hangingPunct="1">
              <a:buClr>
                <a:schemeClr val="tx2"/>
              </a:buClr>
              <a:buSzPct val="125000"/>
              <a:buFont typeface="Arial" charset="0"/>
              <a:buNone/>
            </a:pPr>
            <a:r>
              <a:rPr lang="en-US">
                <a:latin typeface="Times New Roman" pitchFamily="18" charset="0"/>
              </a:rPr>
              <a:t>                           {9, 3, -5}.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None/>
            </a:pPr>
            <a:r>
              <a:rPr lang="en-US" i="1">
                <a:solidFill>
                  <a:schemeClr val="tx2"/>
                </a:solidFill>
                <a:latin typeface="Times New Roman" pitchFamily="18" charset="0"/>
              </a:rPr>
              <a:t>Note: if an element (number) is repeated, it only appears in the list one time.</a:t>
            </a:r>
          </a:p>
        </p:txBody>
      </p:sp>
      <p:grpSp>
        <p:nvGrpSpPr>
          <p:cNvPr id="30723" name="Group 5"/>
          <p:cNvGrpSpPr>
            <a:grpSpLocks/>
          </p:cNvGrpSpPr>
          <p:nvPr/>
        </p:nvGrpSpPr>
        <p:grpSpPr bwMode="auto">
          <a:xfrm>
            <a:off x="434975" y="454025"/>
            <a:ext cx="1905000" cy="762000"/>
            <a:chOff x="192" y="240"/>
            <a:chExt cx="1200" cy="480"/>
          </a:xfrm>
        </p:grpSpPr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30727" name="Text Box 7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solidFill>
                    <a:srgbClr val="422100"/>
                  </a:solidFill>
                </a:rPr>
                <a:t>Example</a:t>
              </a:r>
            </a:p>
          </p:txBody>
        </p:sp>
      </p:grp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96888" y="1582738"/>
            <a:ext cx="8297862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F497D"/>
              </a:buClr>
              <a:buFont typeface="Wingdings" pitchFamily="2" charset="2"/>
              <a:buNone/>
              <a:defRPr/>
            </a:pPr>
            <a:r>
              <a:rPr lang="en-US" sz="3200" dirty="0">
                <a:solidFill>
                  <a:prstClr val="black"/>
                </a:solidFill>
              </a:rPr>
              <a:t>Find the domain and range of the relation </a:t>
            </a:r>
          </a:p>
          <a:p>
            <a:pPr marL="342900" indent="-342900">
              <a:spcBef>
                <a:spcPct val="20000"/>
              </a:spcBef>
              <a:buClr>
                <a:srgbClr val="1F497D"/>
              </a:buClr>
              <a:buFont typeface="Wingdings" pitchFamily="2" charset="2"/>
              <a:buNone/>
              <a:defRPr/>
            </a:pPr>
            <a:r>
              <a:rPr lang="en-US" sz="3200" dirty="0">
                <a:solidFill>
                  <a:prstClr val="black"/>
                </a:solidFill>
              </a:rPr>
              <a:t>            {(</a:t>
            </a:r>
            <a:r>
              <a:rPr lang="en-US" sz="3200" dirty="0">
                <a:solidFill>
                  <a:srgbClr val="0000FF"/>
                </a:solidFill>
              </a:rPr>
              <a:t>4</a:t>
            </a:r>
            <a:r>
              <a:rPr lang="en-US" sz="3200" dirty="0">
                <a:solidFill>
                  <a:prstClr val="black"/>
                </a:solidFill>
              </a:rPr>
              <a:t>,9), (</a:t>
            </a:r>
            <a:r>
              <a:rPr lang="en-US" sz="3200" dirty="0">
                <a:solidFill>
                  <a:srgbClr val="0000FF"/>
                </a:solidFill>
              </a:rPr>
              <a:t>-4</a:t>
            </a:r>
            <a:r>
              <a:rPr lang="en-US" sz="3200" dirty="0">
                <a:solidFill>
                  <a:prstClr val="black"/>
                </a:solidFill>
              </a:rPr>
              <a:t>,9), (</a:t>
            </a:r>
            <a:r>
              <a:rPr lang="en-US" sz="3200" dirty="0">
                <a:solidFill>
                  <a:srgbClr val="0000FF"/>
                </a:solidFill>
              </a:rPr>
              <a:t>2</a:t>
            </a:r>
            <a:r>
              <a:rPr lang="en-US" sz="3200" dirty="0">
                <a:solidFill>
                  <a:prstClr val="black"/>
                </a:solidFill>
              </a:rPr>
              <a:t>,3), (</a:t>
            </a:r>
            <a:r>
              <a:rPr lang="en-US" sz="3200" dirty="0">
                <a:solidFill>
                  <a:srgbClr val="0000FF"/>
                </a:solidFill>
              </a:rPr>
              <a:t>10</a:t>
            </a:r>
            <a:r>
              <a:rPr lang="en-US" sz="3200" dirty="0">
                <a:solidFill>
                  <a:prstClr val="black"/>
                </a:solidFill>
              </a:rPr>
              <a:t>,-5)}</a:t>
            </a:r>
          </a:p>
          <a:p>
            <a:pPr marL="342900" indent="-342900">
              <a:spcBef>
                <a:spcPct val="20000"/>
              </a:spcBef>
              <a:buClr>
                <a:srgbClr val="1F497D"/>
              </a:buClr>
              <a:buFont typeface="Wingdings" pitchFamily="2" charset="2"/>
              <a:buNone/>
              <a:defRPr/>
            </a:pPr>
            <a:endParaRPr lang="en-US" sz="1600" dirty="0">
              <a:solidFill>
                <a:prstClr val="black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1F497D"/>
              </a:buClr>
              <a:buSzPct val="125000"/>
              <a:buFont typeface="Arial" charset="0"/>
              <a:buNone/>
              <a:defRPr/>
            </a:pPr>
            <a:r>
              <a:rPr lang="en-US" sz="3200" dirty="0">
                <a:solidFill>
                  <a:prstClr val="black"/>
                </a:solidFill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rgbClr val="1F497D"/>
              </a:buClr>
              <a:buSzPct val="125000"/>
              <a:defRPr/>
            </a:pP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98475" y="1590675"/>
            <a:ext cx="8297863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1F497D"/>
              </a:buClr>
              <a:buFont typeface="Wingdings" pitchFamily="2" charset="2"/>
              <a:buNone/>
              <a:defRPr/>
            </a:pPr>
            <a:r>
              <a:rPr lang="en-US" sz="3200" dirty="0">
                <a:solidFill>
                  <a:prstClr val="black"/>
                </a:solidFill>
              </a:rPr>
              <a:t>Find the domain and range of the relation </a:t>
            </a:r>
          </a:p>
          <a:p>
            <a:pPr marL="342900" indent="-342900">
              <a:spcBef>
                <a:spcPct val="20000"/>
              </a:spcBef>
              <a:buClr>
                <a:srgbClr val="1F497D"/>
              </a:buClr>
              <a:buFont typeface="Wingdings" pitchFamily="2" charset="2"/>
              <a:buNone/>
              <a:defRPr/>
            </a:pPr>
            <a:r>
              <a:rPr lang="en-US" sz="3200" dirty="0">
                <a:solidFill>
                  <a:prstClr val="black"/>
                </a:solidFill>
              </a:rPr>
              <a:t>            {(</a:t>
            </a:r>
            <a:r>
              <a:rPr lang="en-US" sz="3200" dirty="0">
                <a:solidFill>
                  <a:srgbClr val="0000FF"/>
                </a:solidFill>
              </a:rPr>
              <a:t>4</a:t>
            </a:r>
            <a:r>
              <a:rPr lang="en-US" sz="3200" dirty="0">
                <a:solidFill>
                  <a:prstClr val="black"/>
                </a:solidFill>
              </a:rPr>
              <a:t>,</a:t>
            </a:r>
            <a:r>
              <a:rPr lang="en-US" sz="3200" dirty="0">
                <a:solidFill>
                  <a:srgbClr val="FF0000"/>
                </a:solidFill>
              </a:rPr>
              <a:t>9</a:t>
            </a:r>
            <a:r>
              <a:rPr lang="en-US" sz="3200" dirty="0">
                <a:solidFill>
                  <a:prstClr val="black"/>
                </a:solidFill>
              </a:rPr>
              <a:t>), (</a:t>
            </a:r>
            <a:r>
              <a:rPr lang="en-US" sz="3200" dirty="0">
                <a:solidFill>
                  <a:srgbClr val="0000FF"/>
                </a:solidFill>
              </a:rPr>
              <a:t>-4</a:t>
            </a:r>
            <a:r>
              <a:rPr lang="en-US" sz="3200" dirty="0">
                <a:solidFill>
                  <a:prstClr val="black"/>
                </a:solidFill>
              </a:rPr>
              <a:t>,</a:t>
            </a:r>
            <a:r>
              <a:rPr lang="en-US" sz="3200" dirty="0">
                <a:solidFill>
                  <a:srgbClr val="FF0000"/>
                </a:solidFill>
              </a:rPr>
              <a:t>9</a:t>
            </a:r>
            <a:r>
              <a:rPr lang="en-US" sz="3200" dirty="0">
                <a:solidFill>
                  <a:prstClr val="black"/>
                </a:solidFill>
              </a:rPr>
              <a:t>), (</a:t>
            </a:r>
            <a:r>
              <a:rPr lang="en-US" sz="3200" dirty="0">
                <a:solidFill>
                  <a:srgbClr val="0000FF"/>
                </a:solidFill>
              </a:rPr>
              <a:t>2</a:t>
            </a:r>
            <a:r>
              <a:rPr lang="en-US" sz="3200" dirty="0">
                <a:solidFill>
                  <a:prstClr val="black"/>
                </a:solidFill>
              </a:rPr>
              <a:t>,</a:t>
            </a:r>
            <a:r>
              <a:rPr lang="en-US" sz="3200" dirty="0">
                <a:solidFill>
                  <a:srgbClr val="FF0000"/>
                </a:solidFill>
              </a:rPr>
              <a:t>3</a:t>
            </a:r>
            <a:r>
              <a:rPr lang="en-US" sz="3200" dirty="0">
                <a:solidFill>
                  <a:prstClr val="black"/>
                </a:solidFill>
              </a:rPr>
              <a:t>), (</a:t>
            </a:r>
            <a:r>
              <a:rPr lang="en-US" sz="3200" dirty="0">
                <a:solidFill>
                  <a:srgbClr val="0000FF"/>
                </a:solidFill>
              </a:rPr>
              <a:t>10</a:t>
            </a:r>
            <a:r>
              <a:rPr lang="en-US" sz="3200" dirty="0">
                <a:solidFill>
                  <a:prstClr val="black"/>
                </a:solidFill>
              </a:rPr>
              <a:t>,</a:t>
            </a:r>
            <a:r>
              <a:rPr lang="en-US" sz="3200" dirty="0">
                <a:solidFill>
                  <a:srgbClr val="FF0000"/>
                </a:solidFill>
              </a:rPr>
              <a:t>-5</a:t>
            </a:r>
            <a:r>
              <a:rPr lang="en-US" sz="3200" dirty="0">
                <a:solidFill>
                  <a:prstClr val="black"/>
                </a:solidFill>
              </a:rPr>
              <a:t>)}</a:t>
            </a:r>
          </a:p>
          <a:p>
            <a:pPr marL="342900" indent="-342900">
              <a:spcBef>
                <a:spcPct val="20000"/>
              </a:spcBef>
              <a:buClr>
                <a:srgbClr val="1F497D"/>
              </a:buClr>
              <a:buFont typeface="Wingdings" pitchFamily="2" charset="2"/>
              <a:buNone/>
              <a:defRPr/>
            </a:pPr>
            <a:endParaRPr lang="en-US" sz="1600" dirty="0">
              <a:solidFill>
                <a:prstClr val="black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1F497D"/>
              </a:buClr>
              <a:buSzPct val="125000"/>
              <a:defRPr/>
            </a:pP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595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841375"/>
            <a:ext cx="7772400" cy="4673600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dirty="0">
                <a:latin typeface="Times New Roman" pitchFamily="18" charset="0"/>
              </a:rPr>
              <a:t>Some relations are also 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</a:rPr>
              <a:t>functions</a:t>
            </a:r>
            <a:r>
              <a:rPr lang="en-US" dirty="0">
                <a:latin typeface="Times New Roman" pitchFamily="18" charset="0"/>
              </a:rPr>
              <a:t>.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None/>
            </a:pPr>
            <a:endParaRPr lang="en-US" dirty="0">
              <a:latin typeface="Times New Roman" pitchFamily="18" charset="0"/>
            </a:endParaRP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dirty="0">
                <a:latin typeface="Times New Roman" pitchFamily="18" charset="0"/>
              </a:rPr>
              <a:t>A 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</a:rPr>
              <a:t>function</a:t>
            </a:r>
            <a:r>
              <a:rPr lang="en-US" dirty="0">
                <a:latin typeface="Times New Roman" pitchFamily="18" charset="0"/>
              </a:rPr>
              <a:t> is a set of ordered pairs in which each unique first component in the ordered pairs corresponds to </a:t>
            </a:r>
            <a:r>
              <a:rPr lang="en-US" b="1" i="1" dirty="0">
                <a:solidFill>
                  <a:srgbClr val="D02800"/>
                </a:solidFill>
                <a:latin typeface="Times New Roman" pitchFamily="18" charset="0"/>
              </a:rPr>
              <a:t>exactly</a:t>
            </a:r>
            <a:r>
              <a:rPr lang="en-US" dirty="0">
                <a:latin typeface="Times New Roman" pitchFamily="18" charset="0"/>
              </a:rPr>
              <a:t> one second component.</a:t>
            </a:r>
          </a:p>
        </p:txBody>
      </p:sp>
    </p:spTree>
    <p:extLst>
      <p:ext uri="{BB962C8B-B14F-4D97-AF65-F5344CB8AC3E}">
        <p14:creationId xmlns:p14="http://schemas.microsoft.com/office/powerpoint/2010/main" val="16125765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603250" y="1441450"/>
            <a:ext cx="8042275" cy="4876800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Given the relation {(4,9), (-4,9), (2,3), (10,-5)}, is it a function?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>
                <a:latin typeface="Times New Roman" pitchFamily="18" charset="0"/>
              </a:rPr>
              <a:t>Since each element of the </a:t>
            </a:r>
            <a:r>
              <a:rPr lang="en-US" b="1" i="1">
                <a:latin typeface="Times New Roman" pitchFamily="18" charset="0"/>
              </a:rPr>
              <a:t>domain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i="1">
                <a:latin typeface="Times New Roman" pitchFamily="18" charset="0"/>
              </a:rPr>
              <a:t>(x-values)</a:t>
            </a:r>
            <a:r>
              <a:rPr lang="en-US">
                <a:latin typeface="Times New Roman" pitchFamily="18" charset="0"/>
              </a:rPr>
              <a:t> is paired with only one element of the </a:t>
            </a:r>
            <a:r>
              <a:rPr lang="en-US" b="1" i="1">
                <a:latin typeface="Times New Roman" pitchFamily="18" charset="0"/>
              </a:rPr>
              <a:t>range </a:t>
            </a:r>
            <a:r>
              <a:rPr lang="en-US" i="1">
                <a:latin typeface="Times New Roman" pitchFamily="18" charset="0"/>
              </a:rPr>
              <a:t>(y-values)</a:t>
            </a:r>
            <a:r>
              <a:rPr lang="en-US" b="1" i="1">
                <a:latin typeface="Times New Roman" pitchFamily="18" charset="0"/>
              </a:rPr>
              <a:t> </a:t>
            </a:r>
            <a:r>
              <a:rPr lang="en-US">
                <a:latin typeface="Times New Roman" pitchFamily="18" charset="0"/>
              </a:rPr>
              <a:t>, it </a:t>
            </a:r>
            <a:r>
              <a:rPr lang="en-US" b="1" u="sng">
                <a:latin typeface="Times New Roman" pitchFamily="18" charset="0"/>
              </a:rPr>
              <a:t>is</a:t>
            </a:r>
            <a:r>
              <a:rPr lang="en-US">
                <a:latin typeface="Times New Roman" pitchFamily="18" charset="0"/>
              </a:rPr>
              <a:t> a function.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Note:  It’s okay for a </a:t>
            </a:r>
            <a:r>
              <a:rPr lang="en-US" i="1">
                <a:latin typeface="Times New Roman" pitchFamily="18" charset="0"/>
              </a:rPr>
              <a:t>y</a:t>
            </a:r>
            <a:r>
              <a:rPr lang="en-US">
                <a:latin typeface="Times New Roman" pitchFamily="18" charset="0"/>
              </a:rPr>
              <a:t>-value to be assigned to  more than one 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>
                <a:latin typeface="Times New Roman" pitchFamily="18" charset="0"/>
              </a:rPr>
              <a:t>-value, but an 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>
                <a:latin typeface="Times New Roman" pitchFamily="18" charset="0"/>
              </a:rPr>
              <a:t>-value cannot be assigned to more than one </a:t>
            </a:r>
            <a:r>
              <a:rPr lang="en-US" i="1">
                <a:latin typeface="Times New Roman" pitchFamily="18" charset="0"/>
              </a:rPr>
              <a:t>y</a:t>
            </a:r>
            <a:r>
              <a:rPr lang="en-US">
                <a:latin typeface="Times New Roman" pitchFamily="18" charset="0"/>
              </a:rPr>
              <a:t>-value if the relation is a function.  (Each 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>
                <a:latin typeface="Times New Roman" pitchFamily="18" charset="0"/>
              </a:rPr>
              <a:t>-value has to be assigned to ONLY one </a:t>
            </a:r>
            <a:r>
              <a:rPr lang="en-US" i="1">
                <a:latin typeface="Times New Roman" pitchFamily="18" charset="0"/>
              </a:rPr>
              <a:t>y</a:t>
            </a:r>
            <a:r>
              <a:rPr lang="en-US">
                <a:latin typeface="Times New Roman" pitchFamily="18" charset="0"/>
              </a:rPr>
              <a:t>-value)</a:t>
            </a:r>
            <a:r>
              <a:rPr lang="en-US"/>
              <a:t>.</a:t>
            </a:r>
          </a:p>
        </p:txBody>
      </p:sp>
      <p:grpSp>
        <p:nvGrpSpPr>
          <p:cNvPr id="34819" name="Group 5"/>
          <p:cNvGrpSpPr>
            <a:grpSpLocks/>
          </p:cNvGrpSpPr>
          <p:nvPr/>
        </p:nvGrpSpPr>
        <p:grpSpPr bwMode="auto">
          <a:xfrm>
            <a:off x="381000" y="457200"/>
            <a:ext cx="1973263" cy="773113"/>
            <a:chOff x="240" y="288"/>
            <a:chExt cx="1243" cy="487"/>
          </a:xfrm>
        </p:grpSpPr>
        <p:sp>
          <p:nvSpPr>
            <p:cNvPr id="34820" name="Rectangle 6"/>
            <p:cNvSpPr>
              <a:spLocks noChangeArrowheads="1"/>
            </p:cNvSpPr>
            <p:nvPr/>
          </p:nvSpPr>
          <p:spPr bwMode="auto">
            <a:xfrm>
              <a:off x="283" y="295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34821" name="Text Box 7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solidFill>
                    <a:srgbClr val="422100"/>
                  </a:solidFill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08596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603250" y="1441450"/>
            <a:ext cx="8042275" cy="4876800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Given the relation {(4,9), (4,-9), (2,3), (10,-5)}, is it a function?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dirty="0">
                <a:latin typeface="Times New Roman" pitchFamily="18" charset="0"/>
              </a:rPr>
              <a:t>Since the number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lang="en-US" dirty="0">
                <a:latin typeface="Times New Roman" pitchFamily="18" charset="0"/>
              </a:rPr>
              <a:t> of the </a:t>
            </a:r>
            <a:r>
              <a:rPr lang="en-US" b="1" i="1" dirty="0">
                <a:latin typeface="Times New Roman" pitchFamily="18" charset="0"/>
              </a:rPr>
              <a:t>domain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</a:rPr>
              <a:t>(x-values)</a:t>
            </a:r>
            <a:r>
              <a:rPr lang="en-US" dirty="0">
                <a:latin typeface="Times New Roman" pitchFamily="18" charset="0"/>
              </a:rPr>
              <a:t> is paired with two different elements of the </a:t>
            </a:r>
            <a:r>
              <a:rPr lang="en-US" b="1" i="1" dirty="0">
                <a:latin typeface="Times New Roman" pitchFamily="18" charset="0"/>
              </a:rPr>
              <a:t>range </a:t>
            </a:r>
            <a:r>
              <a:rPr lang="en-US" i="1" dirty="0">
                <a:latin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</a:rPr>
              <a:t>the y-values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9</a:t>
            </a:r>
            <a:r>
              <a:rPr lang="en-US" dirty="0">
                <a:latin typeface="Times New Roman" pitchFamily="18" charset="0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-9</a:t>
            </a:r>
            <a:r>
              <a:rPr lang="en-US" dirty="0">
                <a:latin typeface="Times New Roman" pitchFamily="18" charset="0"/>
              </a:rPr>
              <a:t>)</a:t>
            </a:r>
            <a:r>
              <a:rPr lang="en-US" b="1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, this relation   </a:t>
            </a:r>
            <a:r>
              <a:rPr lang="en-US" b="1" u="sng" dirty="0">
                <a:solidFill>
                  <a:srgbClr val="FF0000"/>
                </a:solidFill>
                <a:latin typeface="Times New Roman" pitchFamily="18" charset="0"/>
              </a:rPr>
              <a:t>is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b="1" u="sng" dirty="0">
                <a:solidFill>
                  <a:srgbClr val="FF0000"/>
                </a:solidFill>
                <a:latin typeface="Times New Roman" pitchFamily="18" charset="0"/>
              </a:rPr>
              <a:t>not</a:t>
            </a:r>
            <a:r>
              <a:rPr lang="en-US" dirty="0">
                <a:latin typeface="Times New Roman" pitchFamily="18" charset="0"/>
              </a:rPr>
              <a:t> a function.</a:t>
            </a:r>
          </a:p>
        </p:txBody>
      </p:sp>
      <p:grpSp>
        <p:nvGrpSpPr>
          <p:cNvPr id="34819" name="Group 5"/>
          <p:cNvGrpSpPr>
            <a:grpSpLocks/>
          </p:cNvGrpSpPr>
          <p:nvPr/>
        </p:nvGrpSpPr>
        <p:grpSpPr bwMode="auto">
          <a:xfrm>
            <a:off x="381000" y="457200"/>
            <a:ext cx="1973263" cy="773113"/>
            <a:chOff x="240" y="288"/>
            <a:chExt cx="1243" cy="487"/>
          </a:xfrm>
        </p:grpSpPr>
        <p:sp>
          <p:nvSpPr>
            <p:cNvPr id="34820" name="Rectangle 6"/>
            <p:cNvSpPr>
              <a:spLocks noChangeArrowheads="1"/>
            </p:cNvSpPr>
            <p:nvPr/>
          </p:nvSpPr>
          <p:spPr bwMode="auto">
            <a:xfrm>
              <a:off x="283" y="295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34821" name="Text Box 7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solidFill>
                    <a:srgbClr val="422100"/>
                  </a:solidFill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2141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627063" y="617538"/>
            <a:ext cx="7772400" cy="59705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  <a:buSzPct val="125000"/>
              <a:buFontTx/>
              <a:buChar char="•"/>
            </a:pPr>
            <a:r>
              <a:rPr lang="en-US">
                <a:latin typeface="Times New Roman" pitchFamily="18" charset="0"/>
              </a:rPr>
              <a:t>Relations and functions can also be described by graphing their ordered pairs.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SzPct val="125000"/>
              <a:buFontTx/>
              <a:buChar char="•"/>
            </a:pPr>
            <a:r>
              <a:rPr lang="en-US">
                <a:latin typeface="Times New Roman" pitchFamily="18" charset="0"/>
              </a:rPr>
              <a:t>Graphs can be used to determine if a relation is a function.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SzPct val="125000"/>
              <a:buFontTx/>
              <a:buChar char="•"/>
            </a:pPr>
            <a:r>
              <a:rPr lang="en-US">
                <a:latin typeface="Times New Roman" pitchFamily="18" charset="0"/>
              </a:rPr>
              <a:t>If an 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>
                <a:latin typeface="Times New Roman" pitchFamily="18" charset="0"/>
              </a:rPr>
              <a:t>-coordinate is paired with more than one </a:t>
            </a:r>
            <a:r>
              <a:rPr lang="en-US" i="1">
                <a:latin typeface="Times New Roman" pitchFamily="18" charset="0"/>
              </a:rPr>
              <a:t>y</a:t>
            </a:r>
            <a:r>
              <a:rPr lang="en-US">
                <a:latin typeface="Times New Roman" pitchFamily="18" charset="0"/>
              </a:rPr>
              <a:t>-coordinate, a vertical line can be drawn that will intersect the graph at more than one point.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SzPct val="125000"/>
              <a:buFontTx/>
              <a:buChar char="•"/>
            </a:pPr>
            <a:r>
              <a:rPr lang="en-US">
                <a:latin typeface="Times New Roman" pitchFamily="18" charset="0"/>
              </a:rPr>
              <a:t>If no vertical line can be drawn so that it intersects a graph more than once, the graph is the graph of a function.  This is the 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</a:rPr>
              <a:t>vertical line test</a:t>
            </a:r>
            <a:r>
              <a:rPr lang="en-US"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544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2"/>
          <p:cNvGrpSpPr>
            <a:grpSpLocks/>
          </p:cNvGrpSpPr>
          <p:nvPr/>
        </p:nvGrpSpPr>
        <p:grpSpPr bwMode="auto">
          <a:xfrm>
            <a:off x="304800" y="381000"/>
            <a:ext cx="1905000" cy="762000"/>
            <a:chOff x="192" y="240"/>
            <a:chExt cx="1200" cy="480"/>
          </a:xfrm>
        </p:grpSpPr>
        <p:sp>
          <p:nvSpPr>
            <p:cNvPr id="38952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38953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solidFill>
                    <a:srgbClr val="422100"/>
                  </a:solidFill>
                </a:rPr>
                <a:t>Example</a:t>
              </a:r>
            </a:p>
          </p:txBody>
        </p:sp>
      </p:grp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358775" y="1454150"/>
            <a:ext cx="3552825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prstClr val="black"/>
                </a:solidFill>
              </a:rPr>
              <a:t>Use the vertical line test to determine whether the graph to the right is the graph of a function.</a:t>
            </a:r>
          </a:p>
        </p:txBody>
      </p:sp>
      <p:grpSp>
        <p:nvGrpSpPr>
          <p:cNvPr id="38916" name="Group 40"/>
          <p:cNvGrpSpPr>
            <a:grpSpLocks/>
          </p:cNvGrpSpPr>
          <p:nvPr/>
        </p:nvGrpSpPr>
        <p:grpSpPr bwMode="auto">
          <a:xfrm>
            <a:off x="4098925" y="1138238"/>
            <a:ext cx="5045075" cy="5029200"/>
            <a:chOff x="2582" y="717"/>
            <a:chExt cx="3178" cy="3168"/>
          </a:xfrm>
        </p:grpSpPr>
        <p:grpSp>
          <p:nvGrpSpPr>
            <p:cNvPr id="38918" name="Group 6"/>
            <p:cNvGrpSpPr>
              <a:grpSpLocks/>
            </p:cNvGrpSpPr>
            <p:nvPr/>
          </p:nvGrpSpPr>
          <p:grpSpPr bwMode="auto">
            <a:xfrm>
              <a:off x="2582" y="717"/>
              <a:ext cx="3178" cy="3168"/>
              <a:chOff x="370" y="518"/>
              <a:chExt cx="3178" cy="3168"/>
            </a:xfrm>
          </p:grpSpPr>
          <p:sp>
            <p:nvSpPr>
              <p:cNvPr id="38920" name="Line 7"/>
              <p:cNvSpPr>
                <a:spLocks noChangeShapeType="1"/>
              </p:cNvSpPr>
              <p:nvPr/>
            </p:nvSpPr>
            <p:spPr bwMode="auto">
              <a:xfrm>
                <a:off x="1858" y="710"/>
                <a:ext cx="0" cy="297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8921" name="Line 8"/>
              <p:cNvSpPr>
                <a:spLocks noChangeShapeType="1"/>
              </p:cNvSpPr>
              <p:nvPr/>
            </p:nvSpPr>
            <p:spPr bwMode="auto">
              <a:xfrm>
                <a:off x="370" y="2198"/>
                <a:ext cx="29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8922" name="Line 9"/>
              <p:cNvSpPr>
                <a:spLocks noChangeShapeType="1"/>
              </p:cNvSpPr>
              <p:nvPr/>
            </p:nvSpPr>
            <p:spPr bwMode="auto">
              <a:xfrm>
                <a:off x="418" y="2006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8923" name="Line 10"/>
              <p:cNvSpPr>
                <a:spLocks noChangeShapeType="1"/>
              </p:cNvSpPr>
              <p:nvPr/>
            </p:nvSpPr>
            <p:spPr bwMode="auto">
              <a:xfrm>
                <a:off x="418" y="1814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8924" name="Line 11"/>
              <p:cNvSpPr>
                <a:spLocks noChangeShapeType="1"/>
              </p:cNvSpPr>
              <p:nvPr/>
            </p:nvSpPr>
            <p:spPr bwMode="auto">
              <a:xfrm>
                <a:off x="418" y="1622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8925" name="Line 12"/>
              <p:cNvSpPr>
                <a:spLocks noChangeShapeType="1"/>
              </p:cNvSpPr>
              <p:nvPr/>
            </p:nvSpPr>
            <p:spPr bwMode="auto">
              <a:xfrm>
                <a:off x="418" y="143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8926" name="Line 13"/>
              <p:cNvSpPr>
                <a:spLocks noChangeShapeType="1"/>
              </p:cNvSpPr>
              <p:nvPr/>
            </p:nvSpPr>
            <p:spPr bwMode="auto">
              <a:xfrm>
                <a:off x="418" y="1238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8927" name="Line 14"/>
              <p:cNvSpPr>
                <a:spLocks noChangeShapeType="1"/>
              </p:cNvSpPr>
              <p:nvPr/>
            </p:nvSpPr>
            <p:spPr bwMode="auto">
              <a:xfrm>
                <a:off x="418" y="1046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8928" name="Line 15"/>
              <p:cNvSpPr>
                <a:spLocks noChangeShapeType="1"/>
              </p:cNvSpPr>
              <p:nvPr/>
            </p:nvSpPr>
            <p:spPr bwMode="auto">
              <a:xfrm>
                <a:off x="418" y="854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8929" name="Line 16"/>
              <p:cNvSpPr>
                <a:spLocks noChangeShapeType="1"/>
              </p:cNvSpPr>
              <p:nvPr/>
            </p:nvSpPr>
            <p:spPr bwMode="auto">
              <a:xfrm>
                <a:off x="418" y="239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8930" name="Line 17"/>
              <p:cNvSpPr>
                <a:spLocks noChangeShapeType="1"/>
              </p:cNvSpPr>
              <p:nvPr/>
            </p:nvSpPr>
            <p:spPr bwMode="auto">
              <a:xfrm>
                <a:off x="418" y="2582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8931" name="Line 18"/>
              <p:cNvSpPr>
                <a:spLocks noChangeShapeType="1"/>
              </p:cNvSpPr>
              <p:nvPr/>
            </p:nvSpPr>
            <p:spPr bwMode="auto">
              <a:xfrm>
                <a:off x="418" y="2774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8932" name="Line 19"/>
              <p:cNvSpPr>
                <a:spLocks noChangeShapeType="1"/>
              </p:cNvSpPr>
              <p:nvPr/>
            </p:nvSpPr>
            <p:spPr bwMode="auto">
              <a:xfrm>
                <a:off x="418" y="2966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8933" name="Line 20"/>
              <p:cNvSpPr>
                <a:spLocks noChangeShapeType="1"/>
              </p:cNvSpPr>
              <p:nvPr/>
            </p:nvSpPr>
            <p:spPr bwMode="auto">
              <a:xfrm>
                <a:off x="418" y="3158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8934" name="Line 21"/>
              <p:cNvSpPr>
                <a:spLocks noChangeShapeType="1"/>
              </p:cNvSpPr>
              <p:nvPr/>
            </p:nvSpPr>
            <p:spPr bwMode="auto">
              <a:xfrm>
                <a:off x="418" y="335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8935" name="Line 22"/>
              <p:cNvSpPr>
                <a:spLocks noChangeShapeType="1"/>
              </p:cNvSpPr>
              <p:nvPr/>
            </p:nvSpPr>
            <p:spPr bwMode="auto">
              <a:xfrm>
                <a:off x="418" y="3542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8936" name="Line 23"/>
              <p:cNvSpPr>
                <a:spLocks noChangeShapeType="1"/>
              </p:cNvSpPr>
              <p:nvPr/>
            </p:nvSpPr>
            <p:spPr bwMode="auto">
              <a:xfrm>
                <a:off x="1666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8937" name="Line 24"/>
              <p:cNvSpPr>
                <a:spLocks noChangeShapeType="1"/>
              </p:cNvSpPr>
              <p:nvPr/>
            </p:nvSpPr>
            <p:spPr bwMode="auto">
              <a:xfrm>
                <a:off x="1474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8938" name="Line 25"/>
              <p:cNvSpPr>
                <a:spLocks noChangeShapeType="1"/>
              </p:cNvSpPr>
              <p:nvPr/>
            </p:nvSpPr>
            <p:spPr bwMode="auto">
              <a:xfrm>
                <a:off x="1282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8939" name="Line 26"/>
              <p:cNvSpPr>
                <a:spLocks noChangeShapeType="1"/>
              </p:cNvSpPr>
              <p:nvPr/>
            </p:nvSpPr>
            <p:spPr bwMode="auto">
              <a:xfrm>
                <a:off x="1090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8940" name="Line 27"/>
              <p:cNvSpPr>
                <a:spLocks noChangeShapeType="1"/>
              </p:cNvSpPr>
              <p:nvPr/>
            </p:nvSpPr>
            <p:spPr bwMode="auto">
              <a:xfrm>
                <a:off x="898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8941" name="Line 28"/>
              <p:cNvSpPr>
                <a:spLocks noChangeShapeType="1"/>
              </p:cNvSpPr>
              <p:nvPr/>
            </p:nvSpPr>
            <p:spPr bwMode="auto">
              <a:xfrm>
                <a:off x="706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8942" name="Line 29"/>
              <p:cNvSpPr>
                <a:spLocks noChangeShapeType="1"/>
              </p:cNvSpPr>
              <p:nvPr/>
            </p:nvSpPr>
            <p:spPr bwMode="auto">
              <a:xfrm>
                <a:off x="514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8943" name="Line 30"/>
              <p:cNvSpPr>
                <a:spLocks noChangeShapeType="1"/>
              </p:cNvSpPr>
              <p:nvPr/>
            </p:nvSpPr>
            <p:spPr bwMode="auto">
              <a:xfrm>
                <a:off x="2050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8944" name="Line 31"/>
              <p:cNvSpPr>
                <a:spLocks noChangeShapeType="1"/>
              </p:cNvSpPr>
              <p:nvPr/>
            </p:nvSpPr>
            <p:spPr bwMode="auto">
              <a:xfrm>
                <a:off x="2242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8945" name="Line 32"/>
              <p:cNvSpPr>
                <a:spLocks noChangeShapeType="1"/>
              </p:cNvSpPr>
              <p:nvPr/>
            </p:nvSpPr>
            <p:spPr bwMode="auto">
              <a:xfrm>
                <a:off x="2434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8946" name="Line 33"/>
              <p:cNvSpPr>
                <a:spLocks noChangeShapeType="1"/>
              </p:cNvSpPr>
              <p:nvPr/>
            </p:nvSpPr>
            <p:spPr bwMode="auto">
              <a:xfrm>
                <a:off x="2626" y="758"/>
                <a:ext cx="0" cy="2928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8947" name="Line 34"/>
              <p:cNvSpPr>
                <a:spLocks noChangeShapeType="1"/>
              </p:cNvSpPr>
              <p:nvPr/>
            </p:nvSpPr>
            <p:spPr bwMode="auto">
              <a:xfrm>
                <a:off x="2818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8948" name="Line 35"/>
              <p:cNvSpPr>
                <a:spLocks noChangeShapeType="1"/>
              </p:cNvSpPr>
              <p:nvPr/>
            </p:nvSpPr>
            <p:spPr bwMode="auto">
              <a:xfrm>
                <a:off x="3010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8949" name="Line 36"/>
              <p:cNvSpPr>
                <a:spLocks noChangeShapeType="1"/>
              </p:cNvSpPr>
              <p:nvPr/>
            </p:nvSpPr>
            <p:spPr bwMode="auto">
              <a:xfrm>
                <a:off x="3202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8950" name="Text Box 37"/>
              <p:cNvSpPr txBox="1">
                <a:spLocks noChangeArrowheads="1"/>
              </p:cNvSpPr>
              <p:nvPr/>
            </p:nvSpPr>
            <p:spPr bwMode="auto">
              <a:xfrm>
                <a:off x="3336" y="208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b="1" i="1">
                    <a:solidFill>
                      <a:prstClr val="black"/>
                    </a:solidFill>
                  </a:rPr>
                  <a:t>x</a:t>
                </a:r>
              </a:p>
            </p:txBody>
          </p:sp>
          <p:sp>
            <p:nvSpPr>
              <p:cNvPr id="38951" name="Text Box 38"/>
              <p:cNvSpPr txBox="1">
                <a:spLocks noChangeArrowheads="1"/>
              </p:cNvSpPr>
              <p:nvPr/>
            </p:nvSpPr>
            <p:spPr bwMode="auto">
              <a:xfrm>
                <a:off x="1666" y="518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b="1" i="1">
                    <a:solidFill>
                      <a:prstClr val="black"/>
                    </a:solidFill>
                  </a:rPr>
                  <a:t>y</a:t>
                </a:r>
              </a:p>
            </p:txBody>
          </p:sp>
        </p:grpSp>
        <p:sp>
          <p:nvSpPr>
            <p:cNvPr id="38919" name="Line 39"/>
            <p:cNvSpPr>
              <a:spLocks noChangeShapeType="1"/>
            </p:cNvSpPr>
            <p:nvPr/>
          </p:nvSpPr>
          <p:spPr bwMode="auto">
            <a:xfrm flipH="1">
              <a:off x="2663" y="973"/>
              <a:ext cx="2134" cy="258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</p:grpSp>
      <p:sp>
        <p:nvSpPr>
          <p:cNvPr id="31749" name="Text Box 41"/>
          <p:cNvSpPr txBox="1">
            <a:spLocks noChangeArrowheads="1"/>
          </p:cNvSpPr>
          <p:nvPr/>
        </p:nvSpPr>
        <p:spPr bwMode="auto">
          <a:xfrm>
            <a:off x="388938" y="4032250"/>
            <a:ext cx="3463925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prstClr val="black"/>
                </a:solidFill>
              </a:rPr>
              <a:t>Since no vertical line will intersect this graph more than once, it is the graph of a function.</a:t>
            </a:r>
          </a:p>
        </p:txBody>
      </p:sp>
    </p:spTree>
    <p:extLst>
      <p:ext uri="{BB962C8B-B14F-4D97-AF65-F5344CB8AC3E}">
        <p14:creationId xmlns:p14="http://schemas.microsoft.com/office/powerpoint/2010/main" val="9153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"/>
          <p:cNvGrpSpPr>
            <a:grpSpLocks/>
          </p:cNvGrpSpPr>
          <p:nvPr/>
        </p:nvGrpSpPr>
        <p:grpSpPr bwMode="auto">
          <a:xfrm>
            <a:off x="304800" y="381000"/>
            <a:ext cx="1905000" cy="762000"/>
            <a:chOff x="192" y="240"/>
            <a:chExt cx="1200" cy="480"/>
          </a:xfrm>
        </p:grpSpPr>
        <p:sp>
          <p:nvSpPr>
            <p:cNvPr id="39976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39977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solidFill>
                    <a:srgbClr val="422100"/>
                  </a:solidFill>
                </a:rPr>
                <a:t>Example</a:t>
              </a:r>
            </a:p>
          </p:txBody>
        </p:sp>
      </p:grpSp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358775" y="1454150"/>
            <a:ext cx="3552825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prstClr val="black"/>
                </a:solidFill>
              </a:rPr>
              <a:t>Use the vertical line test to determine whether the graph to the right is the graph of a function.</a:t>
            </a:r>
          </a:p>
        </p:txBody>
      </p:sp>
      <p:grpSp>
        <p:nvGrpSpPr>
          <p:cNvPr id="39940" name="Group 42"/>
          <p:cNvGrpSpPr>
            <a:grpSpLocks/>
          </p:cNvGrpSpPr>
          <p:nvPr/>
        </p:nvGrpSpPr>
        <p:grpSpPr bwMode="auto">
          <a:xfrm>
            <a:off x="4098925" y="1138238"/>
            <a:ext cx="5045075" cy="5029200"/>
            <a:chOff x="2582" y="717"/>
            <a:chExt cx="3178" cy="3168"/>
          </a:xfrm>
        </p:grpSpPr>
        <p:grpSp>
          <p:nvGrpSpPr>
            <p:cNvPr id="39942" name="Group 7"/>
            <p:cNvGrpSpPr>
              <a:grpSpLocks/>
            </p:cNvGrpSpPr>
            <p:nvPr/>
          </p:nvGrpSpPr>
          <p:grpSpPr bwMode="auto">
            <a:xfrm>
              <a:off x="2582" y="717"/>
              <a:ext cx="3178" cy="3168"/>
              <a:chOff x="370" y="518"/>
              <a:chExt cx="3178" cy="3168"/>
            </a:xfrm>
          </p:grpSpPr>
          <p:sp>
            <p:nvSpPr>
              <p:cNvPr id="39944" name="Line 8"/>
              <p:cNvSpPr>
                <a:spLocks noChangeShapeType="1"/>
              </p:cNvSpPr>
              <p:nvPr/>
            </p:nvSpPr>
            <p:spPr bwMode="auto">
              <a:xfrm>
                <a:off x="1858" y="710"/>
                <a:ext cx="0" cy="297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9945" name="Line 9"/>
              <p:cNvSpPr>
                <a:spLocks noChangeShapeType="1"/>
              </p:cNvSpPr>
              <p:nvPr/>
            </p:nvSpPr>
            <p:spPr bwMode="auto">
              <a:xfrm>
                <a:off x="370" y="2198"/>
                <a:ext cx="29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9946" name="Line 10"/>
              <p:cNvSpPr>
                <a:spLocks noChangeShapeType="1"/>
              </p:cNvSpPr>
              <p:nvPr/>
            </p:nvSpPr>
            <p:spPr bwMode="auto">
              <a:xfrm>
                <a:off x="418" y="2006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9947" name="Line 11"/>
              <p:cNvSpPr>
                <a:spLocks noChangeShapeType="1"/>
              </p:cNvSpPr>
              <p:nvPr/>
            </p:nvSpPr>
            <p:spPr bwMode="auto">
              <a:xfrm>
                <a:off x="418" y="1814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9948" name="Line 12"/>
              <p:cNvSpPr>
                <a:spLocks noChangeShapeType="1"/>
              </p:cNvSpPr>
              <p:nvPr/>
            </p:nvSpPr>
            <p:spPr bwMode="auto">
              <a:xfrm>
                <a:off x="418" y="1622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9949" name="Line 13"/>
              <p:cNvSpPr>
                <a:spLocks noChangeShapeType="1"/>
              </p:cNvSpPr>
              <p:nvPr/>
            </p:nvSpPr>
            <p:spPr bwMode="auto">
              <a:xfrm>
                <a:off x="418" y="143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9950" name="Line 14"/>
              <p:cNvSpPr>
                <a:spLocks noChangeShapeType="1"/>
              </p:cNvSpPr>
              <p:nvPr/>
            </p:nvSpPr>
            <p:spPr bwMode="auto">
              <a:xfrm>
                <a:off x="418" y="1238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9951" name="Line 15"/>
              <p:cNvSpPr>
                <a:spLocks noChangeShapeType="1"/>
              </p:cNvSpPr>
              <p:nvPr/>
            </p:nvSpPr>
            <p:spPr bwMode="auto">
              <a:xfrm>
                <a:off x="418" y="1046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9952" name="Line 16"/>
              <p:cNvSpPr>
                <a:spLocks noChangeShapeType="1"/>
              </p:cNvSpPr>
              <p:nvPr/>
            </p:nvSpPr>
            <p:spPr bwMode="auto">
              <a:xfrm>
                <a:off x="418" y="854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9953" name="Line 17"/>
              <p:cNvSpPr>
                <a:spLocks noChangeShapeType="1"/>
              </p:cNvSpPr>
              <p:nvPr/>
            </p:nvSpPr>
            <p:spPr bwMode="auto">
              <a:xfrm>
                <a:off x="418" y="239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9954" name="Line 18"/>
              <p:cNvSpPr>
                <a:spLocks noChangeShapeType="1"/>
              </p:cNvSpPr>
              <p:nvPr/>
            </p:nvSpPr>
            <p:spPr bwMode="auto">
              <a:xfrm>
                <a:off x="418" y="2582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9955" name="Line 19"/>
              <p:cNvSpPr>
                <a:spLocks noChangeShapeType="1"/>
              </p:cNvSpPr>
              <p:nvPr/>
            </p:nvSpPr>
            <p:spPr bwMode="auto">
              <a:xfrm>
                <a:off x="418" y="2774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9956" name="Line 20"/>
              <p:cNvSpPr>
                <a:spLocks noChangeShapeType="1"/>
              </p:cNvSpPr>
              <p:nvPr/>
            </p:nvSpPr>
            <p:spPr bwMode="auto">
              <a:xfrm>
                <a:off x="418" y="2966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9957" name="Line 21"/>
              <p:cNvSpPr>
                <a:spLocks noChangeShapeType="1"/>
              </p:cNvSpPr>
              <p:nvPr/>
            </p:nvSpPr>
            <p:spPr bwMode="auto">
              <a:xfrm>
                <a:off x="418" y="3158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9958" name="Line 22"/>
              <p:cNvSpPr>
                <a:spLocks noChangeShapeType="1"/>
              </p:cNvSpPr>
              <p:nvPr/>
            </p:nvSpPr>
            <p:spPr bwMode="auto">
              <a:xfrm>
                <a:off x="418" y="335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9959" name="Line 23"/>
              <p:cNvSpPr>
                <a:spLocks noChangeShapeType="1"/>
              </p:cNvSpPr>
              <p:nvPr/>
            </p:nvSpPr>
            <p:spPr bwMode="auto">
              <a:xfrm>
                <a:off x="418" y="3542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9960" name="Line 24"/>
              <p:cNvSpPr>
                <a:spLocks noChangeShapeType="1"/>
              </p:cNvSpPr>
              <p:nvPr/>
            </p:nvSpPr>
            <p:spPr bwMode="auto">
              <a:xfrm>
                <a:off x="1666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9961" name="Line 25"/>
              <p:cNvSpPr>
                <a:spLocks noChangeShapeType="1"/>
              </p:cNvSpPr>
              <p:nvPr/>
            </p:nvSpPr>
            <p:spPr bwMode="auto">
              <a:xfrm>
                <a:off x="1474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9962" name="Line 26"/>
              <p:cNvSpPr>
                <a:spLocks noChangeShapeType="1"/>
              </p:cNvSpPr>
              <p:nvPr/>
            </p:nvSpPr>
            <p:spPr bwMode="auto">
              <a:xfrm>
                <a:off x="1282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9963" name="Line 27"/>
              <p:cNvSpPr>
                <a:spLocks noChangeShapeType="1"/>
              </p:cNvSpPr>
              <p:nvPr/>
            </p:nvSpPr>
            <p:spPr bwMode="auto">
              <a:xfrm>
                <a:off x="1090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9964" name="Line 28"/>
              <p:cNvSpPr>
                <a:spLocks noChangeShapeType="1"/>
              </p:cNvSpPr>
              <p:nvPr/>
            </p:nvSpPr>
            <p:spPr bwMode="auto">
              <a:xfrm>
                <a:off x="898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9965" name="Line 29"/>
              <p:cNvSpPr>
                <a:spLocks noChangeShapeType="1"/>
              </p:cNvSpPr>
              <p:nvPr/>
            </p:nvSpPr>
            <p:spPr bwMode="auto">
              <a:xfrm>
                <a:off x="706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9966" name="Line 30"/>
              <p:cNvSpPr>
                <a:spLocks noChangeShapeType="1"/>
              </p:cNvSpPr>
              <p:nvPr/>
            </p:nvSpPr>
            <p:spPr bwMode="auto">
              <a:xfrm>
                <a:off x="514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9967" name="Line 31"/>
              <p:cNvSpPr>
                <a:spLocks noChangeShapeType="1"/>
              </p:cNvSpPr>
              <p:nvPr/>
            </p:nvSpPr>
            <p:spPr bwMode="auto">
              <a:xfrm>
                <a:off x="2050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9968" name="Line 32"/>
              <p:cNvSpPr>
                <a:spLocks noChangeShapeType="1"/>
              </p:cNvSpPr>
              <p:nvPr/>
            </p:nvSpPr>
            <p:spPr bwMode="auto">
              <a:xfrm>
                <a:off x="2242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9969" name="Line 33"/>
              <p:cNvSpPr>
                <a:spLocks noChangeShapeType="1"/>
              </p:cNvSpPr>
              <p:nvPr/>
            </p:nvSpPr>
            <p:spPr bwMode="auto">
              <a:xfrm>
                <a:off x="2434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9970" name="Line 34"/>
              <p:cNvSpPr>
                <a:spLocks noChangeShapeType="1"/>
              </p:cNvSpPr>
              <p:nvPr/>
            </p:nvSpPr>
            <p:spPr bwMode="auto">
              <a:xfrm>
                <a:off x="2626" y="758"/>
                <a:ext cx="0" cy="2928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9971" name="Line 35"/>
              <p:cNvSpPr>
                <a:spLocks noChangeShapeType="1"/>
              </p:cNvSpPr>
              <p:nvPr/>
            </p:nvSpPr>
            <p:spPr bwMode="auto">
              <a:xfrm>
                <a:off x="2818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9972" name="Line 36"/>
              <p:cNvSpPr>
                <a:spLocks noChangeShapeType="1"/>
              </p:cNvSpPr>
              <p:nvPr/>
            </p:nvSpPr>
            <p:spPr bwMode="auto">
              <a:xfrm>
                <a:off x="3010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9973" name="Line 37"/>
              <p:cNvSpPr>
                <a:spLocks noChangeShapeType="1"/>
              </p:cNvSpPr>
              <p:nvPr/>
            </p:nvSpPr>
            <p:spPr bwMode="auto">
              <a:xfrm>
                <a:off x="3202" y="758"/>
                <a:ext cx="0" cy="288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9974" name="Text Box 38"/>
              <p:cNvSpPr txBox="1">
                <a:spLocks noChangeArrowheads="1"/>
              </p:cNvSpPr>
              <p:nvPr/>
            </p:nvSpPr>
            <p:spPr bwMode="auto">
              <a:xfrm>
                <a:off x="3336" y="208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b="1" i="1">
                    <a:solidFill>
                      <a:prstClr val="black"/>
                    </a:solidFill>
                  </a:rPr>
                  <a:t>x</a:t>
                </a:r>
              </a:p>
            </p:txBody>
          </p:sp>
          <p:sp>
            <p:nvSpPr>
              <p:cNvPr id="39975" name="Text Box 39"/>
              <p:cNvSpPr txBox="1">
                <a:spLocks noChangeArrowheads="1"/>
              </p:cNvSpPr>
              <p:nvPr/>
            </p:nvSpPr>
            <p:spPr bwMode="auto">
              <a:xfrm>
                <a:off x="1666" y="518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b="1" i="1">
                    <a:solidFill>
                      <a:prstClr val="black"/>
                    </a:solidFill>
                  </a:rPr>
                  <a:t>y</a:t>
                </a:r>
              </a:p>
            </p:txBody>
          </p:sp>
        </p:grpSp>
        <p:sp>
          <p:nvSpPr>
            <p:cNvPr id="39943" name="Line 40"/>
            <p:cNvSpPr>
              <a:spLocks noChangeShapeType="1"/>
            </p:cNvSpPr>
            <p:nvPr/>
          </p:nvSpPr>
          <p:spPr bwMode="auto">
            <a:xfrm flipH="1" flipV="1">
              <a:off x="2588" y="2889"/>
              <a:ext cx="2889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</p:grpSp>
      <p:sp>
        <p:nvSpPr>
          <p:cNvPr id="32773" name="Text Box 41"/>
          <p:cNvSpPr txBox="1">
            <a:spLocks noChangeArrowheads="1"/>
          </p:cNvSpPr>
          <p:nvPr/>
        </p:nvSpPr>
        <p:spPr bwMode="auto">
          <a:xfrm>
            <a:off x="388938" y="4032250"/>
            <a:ext cx="3463925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prstClr val="black"/>
                </a:solidFill>
              </a:rPr>
              <a:t>Since no vertical line will intersect this graph more than once, it is the graph of a function.</a:t>
            </a:r>
          </a:p>
        </p:txBody>
      </p:sp>
    </p:spTree>
    <p:extLst>
      <p:ext uri="{BB962C8B-B14F-4D97-AF65-F5344CB8AC3E}">
        <p14:creationId xmlns:p14="http://schemas.microsoft.com/office/powerpoint/2010/main" val="29878750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earson_Presentation">
  <a:themeElements>
    <a:clrScheme name="Pearson_Presentation 2">
      <a:dk1>
        <a:srgbClr val="000000"/>
      </a:dk1>
      <a:lt1>
        <a:srgbClr val="FBF5EA"/>
      </a:lt1>
      <a:dk2>
        <a:srgbClr val="008B5D"/>
      </a:dk2>
      <a:lt2>
        <a:srgbClr val="FFFFFF"/>
      </a:lt2>
      <a:accent1>
        <a:srgbClr val="008B5D"/>
      </a:accent1>
      <a:accent2>
        <a:srgbClr val="33A27D"/>
      </a:accent2>
      <a:accent3>
        <a:srgbClr val="FDF9F3"/>
      </a:accent3>
      <a:accent4>
        <a:srgbClr val="000000"/>
      </a:accent4>
      <a:accent5>
        <a:srgbClr val="AAC4B6"/>
      </a:accent5>
      <a:accent6>
        <a:srgbClr val="2D9271"/>
      </a:accent6>
      <a:hlink>
        <a:srgbClr val="4CAE8E"/>
      </a:hlink>
      <a:folHlink>
        <a:srgbClr val="66B99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Pearson_Presentation 1">
        <a:dk1>
          <a:srgbClr val="000000"/>
        </a:dk1>
        <a:lt1>
          <a:srgbClr val="FBF5EA"/>
        </a:lt1>
        <a:dk2>
          <a:srgbClr val="008B5D"/>
        </a:dk2>
        <a:lt2>
          <a:srgbClr val="FFFFFF"/>
        </a:lt2>
        <a:accent1>
          <a:srgbClr val="9D1348"/>
        </a:accent1>
        <a:accent2>
          <a:srgbClr val="008B5D"/>
        </a:accent2>
        <a:accent3>
          <a:srgbClr val="FDF9F3"/>
        </a:accent3>
        <a:accent4>
          <a:srgbClr val="000000"/>
        </a:accent4>
        <a:accent5>
          <a:srgbClr val="CCAAB1"/>
        </a:accent5>
        <a:accent6>
          <a:srgbClr val="007D53"/>
        </a:accent6>
        <a:hlink>
          <a:srgbClr val="364395"/>
        </a:hlink>
        <a:folHlink>
          <a:srgbClr val="ED6B0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resentation 2">
        <a:dk1>
          <a:srgbClr val="000000"/>
        </a:dk1>
        <a:lt1>
          <a:srgbClr val="FBF5EA"/>
        </a:lt1>
        <a:dk2>
          <a:srgbClr val="008B5D"/>
        </a:dk2>
        <a:lt2>
          <a:srgbClr val="FFFFFF"/>
        </a:lt2>
        <a:accent1>
          <a:srgbClr val="008B5D"/>
        </a:accent1>
        <a:accent2>
          <a:srgbClr val="33A27D"/>
        </a:accent2>
        <a:accent3>
          <a:srgbClr val="FDF9F3"/>
        </a:accent3>
        <a:accent4>
          <a:srgbClr val="000000"/>
        </a:accent4>
        <a:accent5>
          <a:srgbClr val="AAC4B6"/>
        </a:accent5>
        <a:accent6>
          <a:srgbClr val="2D9271"/>
        </a:accent6>
        <a:hlink>
          <a:srgbClr val="4CAE8E"/>
        </a:hlink>
        <a:folHlink>
          <a:srgbClr val="66B9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4025</TotalTime>
  <Words>1513</Words>
  <Application>Microsoft Office PowerPoint</Application>
  <PresentationFormat>On-screen Show (4:3)</PresentationFormat>
  <Paragraphs>139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ＭＳ Ｐゴシック</vt:lpstr>
      <vt:lpstr>Arial</vt:lpstr>
      <vt:lpstr>Arial Narrow</vt:lpstr>
      <vt:lpstr>Calibri</vt:lpstr>
      <vt:lpstr>Symbol</vt:lpstr>
      <vt:lpstr>Times New Roman</vt:lpstr>
      <vt:lpstr>Verdana</vt:lpstr>
      <vt:lpstr>Wingdings</vt:lpstr>
      <vt:lpstr>Martin Gay</vt:lpstr>
      <vt:lpstr>Pearson_Presentation</vt:lpstr>
      <vt:lpstr>1_Martin Gay</vt:lpstr>
      <vt:lpstr>2_Office Theme</vt:lpstr>
      <vt:lpstr>2_Martin Gay</vt:lpstr>
      <vt:lpstr>Section 3.6 Introduction to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Beginning Algebra</dc:title>
  <dc:subject>Chapter 1</dc:subject>
  <dc:creator>Martin-Gay</dc:creator>
  <cp:lastModifiedBy>Skorczewski, Tyler</cp:lastModifiedBy>
  <cp:revision>420</cp:revision>
  <cp:lastPrinted>1601-01-01T00:00:00Z</cp:lastPrinted>
  <dcterms:created xsi:type="dcterms:W3CDTF">2005-01-06T16:58:30Z</dcterms:created>
  <dcterms:modified xsi:type="dcterms:W3CDTF">2018-06-07T21:07:18Z</dcterms:modified>
</cp:coreProperties>
</file>