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</p:sldMasterIdLst>
  <p:notesMasterIdLst>
    <p:notesMasterId r:id="rId14"/>
  </p:notesMasterIdLst>
  <p:handoutMasterIdLst>
    <p:handoutMasterId r:id="rId15"/>
  </p:handoutMasterIdLst>
  <p:sldIdLst>
    <p:sldId id="841" r:id="rId6"/>
    <p:sldId id="869" r:id="rId7"/>
    <p:sldId id="878" r:id="rId8"/>
    <p:sldId id="879" r:id="rId9"/>
    <p:sldId id="875" r:id="rId10"/>
    <p:sldId id="874" r:id="rId11"/>
    <p:sldId id="880" r:id="rId12"/>
    <p:sldId id="8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5D"/>
    <a:srgbClr val="0000FF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9" autoAdjust="0"/>
    <p:restoredTop sz="94413" autoAdjust="0"/>
  </p:normalViewPr>
  <p:slideViewPr>
    <p:cSldViewPr>
      <p:cViewPr varScale="1">
        <p:scale>
          <a:sx n="82" d="100"/>
          <a:sy n="82" d="100"/>
        </p:scale>
        <p:origin x="1085" y="67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5F096FD2-AB4D-4022-B62C-4178BB9A993D}"/>
    <pc:docChg chg="delSld delMainMaster">
      <pc:chgData name="Skorczewski, Tyler" userId="51e037cb-caff-4c31-880d-f686087de38b" providerId="ADAL" clId="{5F096FD2-AB4D-4022-B62C-4178BB9A993D}" dt="2018-06-07T21:07:51.744" v="38" actId="2696"/>
      <pc:docMkLst>
        <pc:docMk/>
      </pc:docMkLst>
      <pc:sldChg chg="del">
        <pc:chgData name="Skorczewski, Tyler" userId="51e037cb-caff-4c31-880d-f686087de38b" providerId="ADAL" clId="{5F096FD2-AB4D-4022-B62C-4178BB9A993D}" dt="2018-06-07T21:07:51.719" v="26" actId="2696"/>
        <pc:sldMkLst>
          <pc:docMk/>
          <pc:sldMk cId="1645271388" sldId="839"/>
        </pc:sldMkLst>
      </pc:sldChg>
      <pc:sldChg chg="del">
        <pc:chgData name="Skorczewski, Tyler" userId="51e037cb-caff-4c31-880d-f686087de38b" providerId="ADAL" clId="{5F096FD2-AB4D-4022-B62C-4178BB9A993D}" dt="2018-06-07T21:07:50.618" v="13" actId="2696"/>
        <pc:sldMkLst>
          <pc:docMk/>
          <pc:sldMk cId="3633920675" sldId="884"/>
        </pc:sldMkLst>
      </pc:sldChg>
      <pc:sldChg chg="del">
        <pc:chgData name="Skorczewski, Tyler" userId="51e037cb-caff-4c31-880d-f686087de38b" providerId="ADAL" clId="{5F096FD2-AB4D-4022-B62C-4178BB9A993D}" dt="2018-06-07T21:07:40.117" v="0" actId="2696"/>
        <pc:sldMkLst>
          <pc:docMk/>
          <pc:sldMk cId="909386208" sldId="886"/>
        </pc:sldMkLst>
      </pc:sldChg>
      <pc:sldMasterChg chg="del delSldLayout">
        <pc:chgData name="Skorczewski, Tyler" userId="51e037cb-caff-4c31-880d-f686087de38b" providerId="ADAL" clId="{5F096FD2-AB4D-4022-B62C-4178BB9A993D}" dt="2018-06-07T21:07:50.643" v="25" actId="2696"/>
        <pc:sldMasterMkLst>
          <pc:docMk/>
          <pc:sldMasterMk cId="2019258041" sldId="2147483977"/>
        </pc:sldMasterMkLst>
        <pc:sldLayoutChg chg="del">
          <pc:chgData name="Skorczewski, Tyler" userId="51e037cb-caff-4c31-880d-f686087de38b" providerId="ADAL" clId="{5F096FD2-AB4D-4022-B62C-4178BB9A993D}" dt="2018-06-07T21:07:50.619" v="14" actId="2696"/>
          <pc:sldLayoutMkLst>
            <pc:docMk/>
            <pc:sldMasterMk cId="2019258041" sldId="2147483977"/>
            <pc:sldLayoutMk cId="756238567" sldId="2147483978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25" v="15" actId="2696"/>
          <pc:sldLayoutMkLst>
            <pc:docMk/>
            <pc:sldMasterMk cId="2019258041" sldId="2147483977"/>
            <pc:sldLayoutMk cId="3832859147" sldId="2147483979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27" v="16" actId="2696"/>
          <pc:sldLayoutMkLst>
            <pc:docMk/>
            <pc:sldMasterMk cId="2019258041" sldId="2147483977"/>
            <pc:sldLayoutMk cId="3473499938" sldId="2147483980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28" v="17" actId="2696"/>
          <pc:sldLayoutMkLst>
            <pc:docMk/>
            <pc:sldMasterMk cId="2019258041" sldId="2147483977"/>
            <pc:sldLayoutMk cId="2579427285" sldId="2147483981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0" v="18" actId="2696"/>
          <pc:sldLayoutMkLst>
            <pc:docMk/>
            <pc:sldMasterMk cId="2019258041" sldId="2147483977"/>
            <pc:sldLayoutMk cId="2406789724" sldId="2147483982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1" v="19" actId="2696"/>
          <pc:sldLayoutMkLst>
            <pc:docMk/>
            <pc:sldMasterMk cId="2019258041" sldId="2147483977"/>
            <pc:sldLayoutMk cId="1576940486" sldId="2147483983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2" v="20" actId="2696"/>
          <pc:sldLayoutMkLst>
            <pc:docMk/>
            <pc:sldMasterMk cId="2019258041" sldId="2147483977"/>
            <pc:sldLayoutMk cId="4236380839" sldId="2147483984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5" v="21" actId="2696"/>
          <pc:sldLayoutMkLst>
            <pc:docMk/>
            <pc:sldMasterMk cId="2019258041" sldId="2147483977"/>
            <pc:sldLayoutMk cId="122803653" sldId="2147483985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6" v="22" actId="2696"/>
          <pc:sldLayoutMkLst>
            <pc:docMk/>
            <pc:sldMasterMk cId="2019258041" sldId="2147483977"/>
            <pc:sldLayoutMk cId="1365805899" sldId="2147483986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7" v="23" actId="2696"/>
          <pc:sldLayoutMkLst>
            <pc:docMk/>
            <pc:sldMasterMk cId="2019258041" sldId="2147483977"/>
            <pc:sldLayoutMk cId="788276348" sldId="2147483987"/>
          </pc:sldLayoutMkLst>
        </pc:sldLayoutChg>
        <pc:sldLayoutChg chg="del">
          <pc:chgData name="Skorczewski, Tyler" userId="51e037cb-caff-4c31-880d-f686087de38b" providerId="ADAL" clId="{5F096FD2-AB4D-4022-B62C-4178BB9A993D}" dt="2018-06-07T21:07:50.639" v="24" actId="2696"/>
          <pc:sldLayoutMkLst>
            <pc:docMk/>
            <pc:sldMasterMk cId="2019258041" sldId="2147483977"/>
            <pc:sldLayoutMk cId="2993020846" sldId="2147483988"/>
          </pc:sldLayoutMkLst>
        </pc:sldLayoutChg>
      </pc:sldMasterChg>
      <pc:sldMasterChg chg="del delSldLayout">
        <pc:chgData name="Skorczewski, Tyler" userId="51e037cb-caff-4c31-880d-f686087de38b" providerId="ADAL" clId="{5F096FD2-AB4D-4022-B62C-4178BB9A993D}" dt="2018-06-07T21:07:51.744" v="38" actId="2696"/>
        <pc:sldMasterMkLst>
          <pc:docMk/>
          <pc:sldMasterMk cId="1437702961" sldId="2147483989"/>
        </pc:sldMasterMkLst>
        <pc:sldLayoutChg chg="del">
          <pc:chgData name="Skorczewski, Tyler" userId="51e037cb-caff-4c31-880d-f686087de38b" providerId="ADAL" clId="{5F096FD2-AB4D-4022-B62C-4178BB9A993D}" dt="2018-06-07T21:07:51.719" v="27" actId="2696"/>
          <pc:sldLayoutMkLst>
            <pc:docMk/>
            <pc:sldMasterMk cId="1437702961" sldId="2147483989"/>
            <pc:sldLayoutMk cId="2860929990" sldId="2147483990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28" v="28" actId="2696"/>
          <pc:sldLayoutMkLst>
            <pc:docMk/>
            <pc:sldMasterMk cId="1437702961" sldId="2147483989"/>
            <pc:sldLayoutMk cId="1142636545" sldId="2147483991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0" v="29" actId="2696"/>
          <pc:sldLayoutMkLst>
            <pc:docMk/>
            <pc:sldMasterMk cId="1437702961" sldId="2147483989"/>
            <pc:sldLayoutMk cId="1828951875" sldId="2147483992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2" v="30" actId="2696"/>
          <pc:sldLayoutMkLst>
            <pc:docMk/>
            <pc:sldMasterMk cId="1437702961" sldId="2147483989"/>
            <pc:sldLayoutMk cId="1673135665" sldId="2147483993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4" v="31" actId="2696"/>
          <pc:sldLayoutMkLst>
            <pc:docMk/>
            <pc:sldMasterMk cId="1437702961" sldId="2147483989"/>
            <pc:sldLayoutMk cId="183598141" sldId="2147483994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6" v="32" actId="2696"/>
          <pc:sldLayoutMkLst>
            <pc:docMk/>
            <pc:sldMasterMk cId="1437702961" sldId="2147483989"/>
            <pc:sldLayoutMk cId="3742041212" sldId="2147483995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7" v="33" actId="2696"/>
          <pc:sldLayoutMkLst>
            <pc:docMk/>
            <pc:sldMasterMk cId="1437702961" sldId="2147483989"/>
            <pc:sldLayoutMk cId="1508418907" sldId="2147483996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8" v="34" actId="2696"/>
          <pc:sldLayoutMkLst>
            <pc:docMk/>
            <pc:sldMasterMk cId="1437702961" sldId="2147483989"/>
            <pc:sldLayoutMk cId="3768434346" sldId="2147483997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39" v="35" actId="2696"/>
          <pc:sldLayoutMkLst>
            <pc:docMk/>
            <pc:sldMasterMk cId="1437702961" sldId="2147483989"/>
            <pc:sldLayoutMk cId="1456027525" sldId="2147483998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40" v="36" actId="2696"/>
          <pc:sldLayoutMkLst>
            <pc:docMk/>
            <pc:sldMasterMk cId="1437702961" sldId="2147483989"/>
            <pc:sldLayoutMk cId="2207951104" sldId="2147483999"/>
          </pc:sldLayoutMkLst>
        </pc:sldLayoutChg>
        <pc:sldLayoutChg chg="del">
          <pc:chgData name="Skorczewski, Tyler" userId="51e037cb-caff-4c31-880d-f686087de38b" providerId="ADAL" clId="{5F096FD2-AB4D-4022-B62C-4178BB9A993D}" dt="2018-06-07T21:07:51.740" v="37" actId="2696"/>
          <pc:sldLayoutMkLst>
            <pc:docMk/>
            <pc:sldMasterMk cId="1437702961" sldId="2147483989"/>
            <pc:sldLayoutMk cId="1917040473" sldId="2147484000"/>
          </pc:sldLayoutMkLst>
        </pc:sldLayoutChg>
      </pc:sldMasterChg>
      <pc:sldMasterChg chg="del delSldLayout">
        <pc:chgData name="Skorczewski, Tyler" userId="51e037cb-caff-4c31-880d-f686087de38b" providerId="ADAL" clId="{5F096FD2-AB4D-4022-B62C-4178BB9A993D}" dt="2018-06-07T21:07:40.127" v="12" actId="2696"/>
        <pc:sldMasterMkLst>
          <pc:docMk/>
          <pc:sldMasterMk cId="4066432625" sldId="2147484050"/>
        </pc:sldMasterMkLst>
        <pc:sldLayoutChg chg="del">
          <pc:chgData name="Skorczewski, Tyler" userId="51e037cb-caff-4c31-880d-f686087de38b" providerId="ADAL" clId="{5F096FD2-AB4D-4022-B62C-4178BB9A993D}" dt="2018-06-07T21:07:40.120" v="1" actId="2696"/>
          <pc:sldLayoutMkLst>
            <pc:docMk/>
            <pc:sldMasterMk cId="4066432625" sldId="2147484050"/>
            <pc:sldLayoutMk cId="1127039149" sldId="2147484051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1" v="2" actId="2696"/>
          <pc:sldLayoutMkLst>
            <pc:docMk/>
            <pc:sldMasterMk cId="4066432625" sldId="2147484050"/>
            <pc:sldLayoutMk cId="1728035416" sldId="2147484052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1" v="3" actId="2696"/>
          <pc:sldLayoutMkLst>
            <pc:docMk/>
            <pc:sldMasterMk cId="4066432625" sldId="2147484050"/>
            <pc:sldLayoutMk cId="2093852001" sldId="2147484053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1" v="4" actId="2696"/>
          <pc:sldLayoutMkLst>
            <pc:docMk/>
            <pc:sldMasterMk cId="4066432625" sldId="2147484050"/>
            <pc:sldLayoutMk cId="4240345129" sldId="2147484054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2" v="5" actId="2696"/>
          <pc:sldLayoutMkLst>
            <pc:docMk/>
            <pc:sldMasterMk cId="4066432625" sldId="2147484050"/>
            <pc:sldLayoutMk cId="1967588007" sldId="2147484055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3" v="6" actId="2696"/>
          <pc:sldLayoutMkLst>
            <pc:docMk/>
            <pc:sldMasterMk cId="4066432625" sldId="2147484050"/>
            <pc:sldLayoutMk cId="374270343" sldId="2147484056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4" v="7" actId="2696"/>
          <pc:sldLayoutMkLst>
            <pc:docMk/>
            <pc:sldMasterMk cId="4066432625" sldId="2147484050"/>
            <pc:sldLayoutMk cId="845461511" sldId="2147484057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5" v="8" actId="2696"/>
          <pc:sldLayoutMkLst>
            <pc:docMk/>
            <pc:sldMasterMk cId="4066432625" sldId="2147484050"/>
            <pc:sldLayoutMk cId="1381560571" sldId="2147484058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5" v="9" actId="2696"/>
          <pc:sldLayoutMkLst>
            <pc:docMk/>
            <pc:sldMasterMk cId="4066432625" sldId="2147484050"/>
            <pc:sldLayoutMk cId="800680791" sldId="2147484059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6" v="10" actId="2696"/>
          <pc:sldLayoutMkLst>
            <pc:docMk/>
            <pc:sldMasterMk cId="4066432625" sldId="2147484050"/>
            <pc:sldLayoutMk cId="2340657516" sldId="2147484060"/>
          </pc:sldLayoutMkLst>
        </pc:sldLayoutChg>
        <pc:sldLayoutChg chg="del">
          <pc:chgData name="Skorczewski, Tyler" userId="51e037cb-caff-4c31-880d-f686087de38b" providerId="ADAL" clId="{5F096FD2-AB4D-4022-B62C-4178BB9A993D}" dt="2018-06-07T21:07:40.126" v="11" actId="2696"/>
          <pc:sldLayoutMkLst>
            <pc:docMk/>
            <pc:sldMasterMk cId="4066432625" sldId="2147484050"/>
            <pc:sldLayoutMk cId="550117624" sldId="21474840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B488940-1D94-47D1-91AE-962E5BCC75E5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algn="r" eaLnBrk="1" hangingPunct="1"/>
              <a:t>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6C16-242E-4849-90D7-9894BB1872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5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57E60-83C2-4171-B910-BC7820ED0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34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94101-E135-4302-8C98-897799BC68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41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3260-FA7B-4174-9891-D09123B214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6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7DB3D-A179-47E0-9F09-8B618EC62E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24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844FC-69A1-4405-8FFC-78172FA3A19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20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8ED9-286E-4C31-8E5D-2A12A5E787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F235-BBE3-4C7A-ACA3-61AF539772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E97C-AF1B-4002-8614-F0D054859D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81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A1E93-B159-47B7-B43A-54135045F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42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DE57F-F123-4A70-B682-D1BA54AA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5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734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5862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056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550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4905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932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603B2FBD-4601-40BF-86ED-D05CB0E3D0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307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7772400" cy="1306513"/>
          </a:xfrm>
        </p:spPr>
        <p:txBody>
          <a:bodyPr/>
          <a:lstStyle/>
          <a:p>
            <a:pPr eaLnBrk="1" hangingPunct="1"/>
            <a:r>
              <a:rPr lang="en-US" dirty="0"/>
              <a:t>Section 3.6B</a:t>
            </a:r>
            <a:br>
              <a:rPr lang="en-US" dirty="0"/>
            </a:br>
            <a:br>
              <a:rPr lang="en-US" u="sng" dirty="0">
                <a:latin typeface="Times New Roman" pitchFamily="18" charset="0"/>
              </a:rPr>
            </a:br>
            <a:r>
              <a:rPr lang="en-US" b="1" u="sng" dirty="0">
                <a:latin typeface="Times New Roman" pitchFamily="18" charset="0"/>
              </a:rPr>
              <a:t>More About Functions:</a:t>
            </a:r>
            <a:br>
              <a:rPr lang="en-US" b="1" u="sng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Functions that are non-linear,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i.e. that can’t be represented in the form </a:t>
            </a:r>
            <a:r>
              <a:rPr lang="en-US" b="1" dirty="0">
                <a:latin typeface="Times New Roman" pitchFamily="18" charset="0"/>
              </a:rPr>
              <a:t>Ax + By = C</a:t>
            </a:r>
          </a:p>
        </p:txBody>
      </p:sp>
    </p:spTree>
    <p:extLst>
      <p:ext uri="{BB962C8B-B14F-4D97-AF65-F5344CB8AC3E}">
        <p14:creationId xmlns:p14="http://schemas.microsoft.com/office/powerpoint/2010/main" val="1524422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5433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3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341313" y="1452563"/>
            <a:ext cx="317817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Given the graph of the following function, find each function value by inspecting the graph.</a:t>
            </a:r>
          </a:p>
        </p:txBody>
      </p:sp>
      <p:grpSp>
        <p:nvGrpSpPr>
          <p:cNvPr id="54276" name="Group 56"/>
          <p:cNvGrpSpPr>
            <a:grpSpLocks/>
          </p:cNvGrpSpPr>
          <p:nvPr/>
        </p:nvGrpSpPr>
        <p:grpSpPr bwMode="auto">
          <a:xfrm>
            <a:off x="457200" y="3829050"/>
            <a:ext cx="1404938" cy="530225"/>
            <a:chOff x="288" y="2412"/>
            <a:chExt cx="885" cy="334"/>
          </a:xfrm>
        </p:grpSpPr>
        <p:sp>
          <p:nvSpPr>
            <p:cNvPr id="54333" name="Text Box 39"/>
            <p:cNvSpPr txBox="1">
              <a:spLocks noChangeArrowheads="1"/>
            </p:cNvSpPr>
            <p:nvPr/>
          </p:nvSpPr>
          <p:spPr bwMode="auto">
            <a:xfrm>
              <a:off x="288" y="2419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prstClr val="black"/>
                  </a:solidFill>
                </a:rPr>
                <a:t>f</a:t>
              </a:r>
              <a:r>
                <a:rPr lang="en-US" sz="2800">
                  <a:solidFill>
                    <a:prstClr val="black"/>
                  </a:solidFill>
                </a:rPr>
                <a:t>(0) =</a:t>
              </a:r>
            </a:p>
          </p:txBody>
        </p:sp>
        <p:sp>
          <p:nvSpPr>
            <p:cNvPr id="54334" name="Text Box 46"/>
            <p:cNvSpPr txBox="1">
              <a:spLocks noChangeArrowheads="1"/>
            </p:cNvSpPr>
            <p:nvPr/>
          </p:nvSpPr>
          <p:spPr bwMode="auto">
            <a:xfrm>
              <a:off x="900" y="2412"/>
              <a:ext cx="2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54277" name="Group 6"/>
          <p:cNvGrpSpPr>
            <a:grpSpLocks/>
          </p:cNvGrpSpPr>
          <p:nvPr/>
        </p:nvGrpSpPr>
        <p:grpSpPr bwMode="auto">
          <a:xfrm>
            <a:off x="3814763" y="1333500"/>
            <a:ext cx="5045075" cy="5029200"/>
            <a:chOff x="370" y="518"/>
            <a:chExt cx="3178" cy="3168"/>
          </a:xfrm>
        </p:grpSpPr>
        <p:sp>
          <p:nvSpPr>
            <p:cNvPr id="54301" name="Line 7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2" name="Line 8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3" name="Line 9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4" name="Line 10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5" name="Line 11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6" name="Line 12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7" name="Line 13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8" name="Line 14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9" name="Line 15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0" name="Line 16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1" name="Line 17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2" name="Line 18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3" name="Line 19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4" name="Line 20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5" name="Line 21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6" name="Line 22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7" name="Line 23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8" name="Line 24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19" name="Line 25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0" name="Line 26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1" name="Line 27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2" name="Line 28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3" name="Line 29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4" name="Line 30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5" name="Line 31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6" name="Line 32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7" name="Line 33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8" name="Line 34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29" name="Line 35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30" name="Line 36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31" name="Text Box 37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54332" name="Text Box 38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54278" name="Group 55"/>
          <p:cNvGrpSpPr>
            <a:grpSpLocks/>
          </p:cNvGrpSpPr>
          <p:nvPr/>
        </p:nvGrpSpPr>
        <p:grpSpPr bwMode="auto">
          <a:xfrm>
            <a:off x="4351338" y="1703388"/>
            <a:ext cx="3352800" cy="4478337"/>
            <a:chOff x="2741" y="1073"/>
            <a:chExt cx="2112" cy="2821"/>
          </a:xfrm>
        </p:grpSpPr>
        <p:sp>
          <p:nvSpPr>
            <p:cNvPr id="54296" name="Arc 40"/>
            <p:cNvSpPr>
              <a:spLocks/>
            </p:cNvSpPr>
            <p:nvPr/>
          </p:nvSpPr>
          <p:spPr bwMode="auto">
            <a:xfrm flipV="1">
              <a:off x="4169" y="1073"/>
              <a:ext cx="684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297" name="Arc 41"/>
            <p:cNvSpPr>
              <a:spLocks/>
            </p:cNvSpPr>
            <p:nvPr/>
          </p:nvSpPr>
          <p:spPr bwMode="auto">
            <a:xfrm flipH="1" flipV="1">
              <a:off x="3888" y="2124"/>
              <a:ext cx="281" cy="202"/>
            </a:xfrm>
            <a:custGeom>
              <a:avLst/>
              <a:gdLst>
                <a:gd name="T0" fmla="*/ 0 w 21589"/>
                <a:gd name="T1" fmla="*/ 0 h 21600"/>
                <a:gd name="T2" fmla="*/ 0 w 21589"/>
                <a:gd name="T3" fmla="*/ 0 h 21600"/>
                <a:gd name="T4" fmla="*/ 0 w 215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9"/>
                <a:gd name="T10" fmla="*/ 0 h 21600"/>
                <a:gd name="T11" fmla="*/ 21589 w 215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9" h="21600" fill="none" extrusionOk="0">
                  <a:moveTo>
                    <a:pt x="-1" y="0"/>
                  </a:moveTo>
                  <a:cubicBezTo>
                    <a:pt x="11666" y="0"/>
                    <a:pt x="21224" y="9263"/>
                    <a:pt x="21589" y="20923"/>
                  </a:cubicBezTo>
                </a:path>
                <a:path w="21589" h="21600" stroke="0" extrusionOk="0">
                  <a:moveTo>
                    <a:pt x="-1" y="0"/>
                  </a:moveTo>
                  <a:cubicBezTo>
                    <a:pt x="11666" y="0"/>
                    <a:pt x="21224" y="9263"/>
                    <a:pt x="21589" y="209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298" name="Arc 42"/>
            <p:cNvSpPr>
              <a:spLocks/>
            </p:cNvSpPr>
            <p:nvPr/>
          </p:nvSpPr>
          <p:spPr bwMode="auto">
            <a:xfrm>
              <a:off x="3625" y="1939"/>
              <a:ext cx="259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299" name="Arc 44"/>
            <p:cNvSpPr>
              <a:spLocks/>
            </p:cNvSpPr>
            <p:nvPr/>
          </p:nvSpPr>
          <p:spPr bwMode="auto">
            <a:xfrm flipH="1">
              <a:off x="2741" y="1936"/>
              <a:ext cx="893" cy="19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4300" name="Text Box 47"/>
            <p:cNvSpPr txBox="1">
              <a:spLocks noChangeArrowheads="1"/>
            </p:cNvSpPr>
            <p:nvPr/>
          </p:nvSpPr>
          <p:spPr bwMode="auto">
            <a:xfrm>
              <a:off x="2808" y="1894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prstClr val="black"/>
                  </a:solidFill>
                </a:rPr>
                <a:t>f</a:t>
              </a:r>
              <a:r>
                <a:rPr lang="en-US">
                  <a:solidFill>
                    <a:prstClr val="black"/>
                  </a:solidFill>
                </a:rPr>
                <a:t>(x)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84188" y="4416425"/>
            <a:ext cx="1393825" cy="530225"/>
            <a:chOff x="305" y="2782"/>
            <a:chExt cx="878" cy="334"/>
          </a:xfrm>
        </p:grpSpPr>
        <p:sp>
          <p:nvSpPr>
            <p:cNvPr id="54294" name="Text Box 48"/>
            <p:cNvSpPr txBox="1">
              <a:spLocks noChangeArrowheads="1"/>
            </p:cNvSpPr>
            <p:nvPr/>
          </p:nvSpPr>
          <p:spPr bwMode="auto">
            <a:xfrm>
              <a:off x="305" y="2789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prstClr val="black"/>
                  </a:solidFill>
                </a:rPr>
                <a:t>f</a:t>
              </a:r>
              <a:r>
                <a:rPr lang="en-US" sz="2800">
                  <a:solidFill>
                    <a:prstClr val="black"/>
                  </a:solidFill>
                </a:rPr>
                <a:t>(4) =</a:t>
              </a:r>
            </a:p>
          </p:txBody>
        </p:sp>
        <p:sp>
          <p:nvSpPr>
            <p:cNvPr id="54295" name="Text Box 49"/>
            <p:cNvSpPr txBox="1">
              <a:spLocks noChangeArrowheads="1"/>
            </p:cNvSpPr>
            <p:nvPr/>
          </p:nvSpPr>
          <p:spPr bwMode="auto">
            <a:xfrm>
              <a:off x="910" y="2782"/>
              <a:ext cx="2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85763" y="5051425"/>
            <a:ext cx="1563687" cy="530225"/>
            <a:chOff x="243" y="3182"/>
            <a:chExt cx="985" cy="334"/>
          </a:xfrm>
        </p:grpSpPr>
        <p:sp>
          <p:nvSpPr>
            <p:cNvPr id="54292" name="Text Box 50"/>
            <p:cNvSpPr txBox="1">
              <a:spLocks noChangeArrowheads="1"/>
            </p:cNvSpPr>
            <p:nvPr/>
          </p:nvSpPr>
          <p:spPr bwMode="auto">
            <a:xfrm>
              <a:off x="243" y="3189"/>
              <a:ext cx="7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prstClr val="black"/>
                  </a:solidFill>
                </a:rPr>
                <a:t>f</a:t>
              </a:r>
              <a:r>
                <a:rPr lang="en-US" sz="2800">
                  <a:solidFill>
                    <a:prstClr val="black"/>
                  </a:solidFill>
                </a:rPr>
                <a:t>(-5) =</a:t>
              </a:r>
            </a:p>
          </p:txBody>
        </p:sp>
        <p:sp>
          <p:nvSpPr>
            <p:cNvPr id="54293" name="Text Box 51"/>
            <p:cNvSpPr txBox="1">
              <a:spLocks noChangeArrowheads="1"/>
            </p:cNvSpPr>
            <p:nvPr/>
          </p:nvSpPr>
          <p:spPr bwMode="auto">
            <a:xfrm>
              <a:off x="898" y="3182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11163" y="5673725"/>
            <a:ext cx="1563687" cy="530225"/>
            <a:chOff x="259" y="3574"/>
            <a:chExt cx="985" cy="334"/>
          </a:xfrm>
        </p:grpSpPr>
        <p:sp>
          <p:nvSpPr>
            <p:cNvPr id="54290" name="Text Box 52"/>
            <p:cNvSpPr txBox="1">
              <a:spLocks noChangeArrowheads="1"/>
            </p:cNvSpPr>
            <p:nvPr/>
          </p:nvSpPr>
          <p:spPr bwMode="auto">
            <a:xfrm>
              <a:off x="259" y="3581"/>
              <a:ext cx="7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prstClr val="black"/>
                  </a:solidFill>
                </a:rPr>
                <a:t>f</a:t>
              </a:r>
              <a:r>
                <a:rPr lang="en-US" sz="2800">
                  <a:solidFill>
                    <a:prstClr val="black"/>
                  </a:solidFill>
                </a:rPr>
                <a:t>(-6) =</a:t>
              </a:r>
            </a:p>
          </p:txBody>
        </p:sp>
        <p:sp>
          <p:nvSpPr>
            <p:cNvPr id="54291" name="Text Box 53"/>
            <p:cNvSpPr txBox="1">
              <a:spLocks noChangeArrowheads="1"/>
            </p:cNvSpPr>
            <p:nvPr/>
          </p:nvSpPr>
          <p:spPr bwMode="auto">
            <a:xfrm>
              <a:off x="914" y="357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800">
                <a:solidFill>
                  <a:prstClr val="black"/>
                </a:solidFill>
              </a:endParaRPr>
            </a:p>
          </p:txBody>
        </p:sp>
      </p:grpSp>
      <p:sp>
        <p:nvSpPr>
          <p:cNvPr id="171068" name="Text Box 60"/>
          <p:cNvSpPr txBox="1">
            <a:spLocks noChangeArrowheads="1"/>
          </p:cNvSpPr>
          <p:nvPr/>
        </p:nvSpPr>
        <p:spPr bwMode="auto">
          <a:xfrm>
            <a:off x="1481138" y="3859213"/>
            <a:ext cx="404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71069" name="Text Box 61"/>
          <p:cNvSpPr txBox="1">
            <a:spLocks noChangeArrowheads="1"/>
          </p:cNvSpPr>
          <p:nvPr/>
        </p:nvSpPr>
        <p:spPr bwMode="auto">
          <a:xfrm>
            <a:off x="1489075" y="4446588"/>
            <a:ext cx="404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71070" name="Text Box 62"/>
          <p:cNvSpPr txBox="1">
            <a:spLocks noChangeArrowheads="1"/>
          </p:cNvSpPr>
          <p:nvPr/>
        </p:nvSpPr>
        <p:spPr bwMode="auto">
          <a:xfrm>
            <a:off x="1509713" y="5092700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-1</a:t>
            </a:r>
          </a:p>
        </p:txBody>
      </p:sp>
      <p:sp>
        <p:nvSpPr>
          <p:cNvPr id="171071" name="Text Box 63"/>
          <p:cNvSpPr txBox="1">
            <a:spLocks noChangeArrowheads="1"/>
          </p:cNvSpPr>
          <p:nvPr/>
        </p:nvSpPr>
        <p:spPr bwMode="auto">
          <a:xfrm>
            <a:off x="1533525" y="5694363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-7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5688806" y="1539082"/>
            <a:ext cx="2220913" cy="1117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7271545" y="3193256"/>
            <a:ext cx="1566862" cy="1393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506913" y="4464050"/>
            <a:ext cx="1792287" cy="1414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2663032" y="4433094"/>
            <a:ext cx="1879600" cy="14303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14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68" grpId="0"/>
      <p:bldP spid="171069" grpId="0"/>
      <p:bldP spid="1710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90600"/>
            <a:ext cx="4843060" cy="48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75438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This graph represents the cost of mailing a large envelope through the postal service by weight.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152400" y="995928"/>
            <a:ext cx="4471517" cy="625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open circles </a:t>
            </a:r>
            <a:r>
              <a:rPr lang="en-US" sz="2000" dirty="0"/>
              <a:t>indicate points that </a:t>
            </a:r>
            <a:r>
              <a:rPr lang="en-US" sz="2000" b="1" u="sng" dirty="0"/>
              <a:t>are not </a:t>
            </a:r>
            <a:r>
              <a:rPr lang="en-US" sz="2000" dirty="0"/>
              <a:t>included in the relation.</a:t>
            </a:r>
          </a:p>
          <a:p>
            <a:pPr marL="342900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8B5D"/>
                </a:solidFill>
              </a:rPr>
              <a:t>filled circles </a:t>
            </a:r>
            <a:r>
              <a:rPr lang="en-US" sz="2000" dirty="0"/>
              <a:t>indicate points that </a:t>
            </a:r>
            <a:r>
              <a:rPr lang="en-US" sz="2000" b="1" u="sng" dirty="0"/>
              <a:t>are</a:t>
            </a:r>
            <a:r>
              <a:rPr lang="en-US" sz="2000" dirty="0"/>
              <a:t> included in the relation.</a:t>
            </a:r>
          </a:p>
          <a:p>
            <a:pPr marL="342900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Reading the graph</a:t>
            </a:r>
            <a:r>
              <a:rPr lang="en-US" sz="2000" dirty="0"/>
              <a:t>:</a:t>
            </a:r>
          </a:p>
          <a:p>
            <a:pPr marL="800100" lvl="1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 package that weighs more than 4 ounces but no more than 5 ounces costs $1.50 to mail</a:t>
            </a:r>
          </a:p>
          <a:p>
            <a:pPr marL="342900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also interpret this graph using an inequality or interval notation to express parts of the domain:</a:t>
            </a:r>
          </a:p>
          <a:p>
            <a:pPr marL="800100" lvl="1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package whose weight falls within the interval (4,5] costs $1.50 to mail.</a:t>
            </a:r>
          </a:p>
          <a:p>
            <a:pPr marL="800100" lvl="1" indent="-18288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Or, package whose weight x is in the interval 4 &lt; x ≤ 5 will cost $1.50 to mail.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57800" y="3505200"/>
            <a:ext cx="304800" cy="231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2209800"/>
            <a:ext cx="304800" cy="231949"/>
          </a:xfrm>
          <a:prstGeom prst="ellipse">
            <a:avLst/>
          </a:prstGeom>
          <a:noFill/>
          <a:ln>
            <a:solidFill>
              <a:srgbClr val="008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2709504"/>
            <a:ext cx="893170" cy="268375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40" y="970528"/>
            <a:ext cx="4843060" cy="48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75438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Does the relation depicted by this graph satisfy the definition of “function”?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76200" y="995928"/>
            <a:ext cx="4471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answer this question, use the vertical line test.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is no vertical line that will intersect more than one point of the graph at a time, so this relation IS a function.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Practically speaking, this means that there can’t be more than one price assigned to any one weight: A 4-ounce package costs about $1.35 to mail; a 4.2 ounce package costs $1.50 to mail.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kind of function is called a </a:t>
            </a:r>
            <a:r>
              <a:rPr lang="en-US" sz="2000" b="1" dirty="0">
                <a:solidFill>
                  <a:srgbClr val="FF0000"/>
                </a:solidFill>
              </a:rPr>
              <a:t>piecewise-defined function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381000" y="1371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Graph </a:t>
            </a:r>
            <a:r>
              <a:rPr lang="en-US" altLang="en-US" sz="2800" i="1" dirty="0">
                <a:solidFill>
                  <a:srgbClr val="000000"/>
                </a:solidFill>
              </a:rPr>
              <a:t>y</a:t>
            </a:r>
            <a:r>
              <a:rPr lang="en-US" altLang="en-US" sz="2800" dirty="0">
                <a:solidFill>
                  <a:srgbClr val="000000"/>
                </a:solidFill>
              </a:rPr>
              <a:t>  = 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| </a:t>
            </a:r>
            <a:r>
              <a:rPr lang="en-US" altLang="en-US" sz="2800" i="1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|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1000" y="214313"/>
            <a:ext cx="8229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43066"/>
              </a:buClr>
            </a:pPr>
            <a:r>
              <a:rPr lang="en-US" altLang="en-US" sz="4400" b="1" dirty="0">
                <a:solidFill>
                  <a:srgbClr val="000000"/>
                </a:solidFill>
                <a:latin typeface="Arial" charset="0"/>
                <a:cs typeface="Arial" charset="0"/>
              </a:rPr>
              <a:t>Example: Is this a function?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82613" y="2308225"/>
            <a:ext cx="2057400" cy="3352800"/>
            <a:chOff x="288" y="1008"/>
            <a:chExt cx="1296" cy="2880"/>
          </a:xfrm>
        </p:grpSpPr>
        <p:sp>
          <p:nvSpPr>
            <p:cNvPr id="84998" name="Line 40"/>
            <p:cNvSpPr>
              <a:spLocks noChangeShapeType="1"/>
            </p:cNvSpPr>
            <p:nvPr/>
          </p:nvSpPr>
          <p:spPr bwMode="auto">
            <a:xfrm>
              <a:off x="288" y="146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999" name="Line 41"/>
            <p:cNvSpPr>
              <a:spLocks noChangeShapeType="1"/>
            </p:cNvSpPr>
            <p:nvPr/>
          </p:nvSpPr>
          <p:spPr bwMode="auto">
            <a:xfrm>
              <a:off x="912" y="1056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00" name="Text Box 42"/>
            <p:cNvSpPr txBox="1">
              <a:spLocks noChangeArrowheads="1"/>
            </p:cNvSpPr>
            <p:nvPr/>
          </p:nvSpPr>
          <p:spPr bwMode="auto">
            <a:xfrm>
              <a:off x="528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i="1" dirty="0">
                  <a:solidFill>
                    <a:srgbClr val="000000"/>
                  </a:solidFill>
                </a:rPr>
                <a:t>x</a:t>
              </a:r>
              <a:r>
                <a:rPr lang="en-US" altLang="en-US" sz="2800" dirty="0">
                  <a:solidFill>
                    <a:srgbClr val="000000"/>
                  </a:solidFill>
                </a:rPr>
                <a:t>        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112" name="Text Box 43"/>
          <p:cNvSpPr txBox="1">
            <a:spLocks noChangeArrowheads="1"/>
          </p:cNvSpPr>
          <p:nvPr/>
        </p:nvSpPr>
        <p:spPr bwMode="auto">
          <a:xfrm>
            <a:off x="838200" y="4038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5" name="Text Box 44"/>
          <p:cNvSpPr txBox="1">
            <a:spLocks noChangeArrowheads="1"/>
          </p:cNvSpPr>
          <p:nvPr/>
        </p:nvSpPr>
        <p:spPr bwMode="auto">
          <a:xfrm>
            <a:off x="1752600" y="4038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838200" y="3505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1" name="Text Box 46"/>
          <p:cNvSpPr txBox="1">
            <a:spLocks noChangeArrowheads="1"/>
          </p:cNvSpPr>
          <p:nvPr/>
        </p:nvSpPr>
        <p:spPr bwMode="auto">
          <a:xfrm>
            <a:off x="1752600" y="3505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" name="Text Box 47"/>
          <p:cNvSpPr txBox="1">
            <a:spLocks noChangeArrowheads="1"/>
          </p:cNvSpPr>
          <p:nvPr/>
        </p:nvSpPr>
        <p:spPr bwMode="auto">
          <a:xfrm>
            <a:off x="582613" y="45720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– 1</a:t>
            </a:r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17526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6" name="Text Box 49"/>
          <p:cNvSpPr txBox="1">
            <a:spLocks noChangeArrowheads="1"/>
          </p:cNvSpPr>
          <p:nvPr/>
        </p:nvSpPr>
        <p:spPr bwMode="auto">
          <a:xfrm>
            <a:off x="838200" y="2971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7" name="Text Box 50"/>
          <p:cNvSpPr txBox="1">
            <a:spLocks noChangeArrowheads="1"/>
          </p:cNvSpPr>
          <p:nvPr/>
        </p:nvSpPr>
        <p:spPr bwMode="auto">
          <a:xfrm>
            <a:off x="582613" y="51054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– 2</a:t>
            </a:r>
          </a:p>
        </p:txBody>
      </p:sp>
      <p:sp>
        <p:nvSpPr>
          <p:cNvPr id="128" name="Text Box 66"/>
          <p:cNvSpPr txBox="1">
            <a:spLocks noChangeArrowheads="1"/>
          </p:cNvSpPr>
          <p:nvPr/>
        </p:nvSpPr>
        <p:spPr bwMode="auto">
          <a:xfrm>
            <a:off x="1757363" y="29829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9" name="Text Box 67"/>
          <p:cNvSpPr txBox="1">
            <a:spLocks noChangeArrowheads="1"/>
          </p:cNvSpPr>
          <p:nvPr/>
        </p:nvSpPr>
        <p:spPr bwMode="auto">
          <a:xfrm>
            <a:off x="1773238" y="51022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022725" y="1187450"/>
            <a:ext cx="5045075" cy="5105400"/>
            <a:chOff x="370" y="518"/>
            <a:chExt cx="3178" cy="3168"/>
          </a:xfrm>
        </p:grpSpPr>
        <p:sp>
          <p:nvSpPr>
            <p:cNvPr id="85012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4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6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8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0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1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2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3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4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5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6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7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8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29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0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1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2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3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4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5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6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7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8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39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40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41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42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5043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934200" y="3032125"/>
            <a:ext cx="1166813" cy="457200"/>
            <a:chOff x="4303" y="2670"/>
            <a:chExt cx="735" cy="288"/>
          </a:xfrm>
        </p:grpSpPr>
        <p:sp>
          <p:nvSpPr>
            <p:cNvPr id="85045" name="Oval 52"/>
            <p:cNvSpPr>
              <a:spLocks noChangeArrowheads="1"/>
            </p:cNvSpPr>
            <p:nvPr/>
          </p:nvSpPr>
          <p:spPr bwMode="auto">
            <a:xfrm>
              <a:off x="4303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46" name="Text Box 53"/>
            <p:cNvSpPr txBox="1">
              <a:spLocks noChangeArrowheads="1"/>
            </p:cNvSpPr>
            <p:nvPr/>
          </p:nvSpPr>
          <p:spPr bwMode="auto">
            <a:xfrm>
              <a:off x="4392" y="26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(2, 2)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572000" y="2971800"/>
            <a:ext cx="1219200" cy="457200"/>
            <a:chOff x="2801" y="2667"/>
            <a:chExt cx="768" cy="288"/>
          </a:xfrm>
        </p:grpSpPr>
        <p:sp>
          <p:nvSpPr>
            <p:cNvPr id="85048" name="Oval 55"/>
            <p:cNvSpPr>
              <a:spLocks noChangeArrowheads="1"/>
            </p:cNvSpPr>
            <p:nvPr/>
          </p:nvSpPr>
          <p:spPr bwMode="auto">
            <a:xfrm>
              <a:off x="3521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5049" name="Text Box 56"/>
            <p:cNvSpPr txBox="1">
              <a:spLocks noChangeArrowheads="1"/>
            </p:cNvSpPr>
            <p:nvPr/>
          </p:nvSpPr>
          <p:spPr bwMode="auto">
            <a:xfrm>
              <a:off x="2801" y="2667"/>
              <a:ext cx="7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(-2, 2)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642100" y="3376613"/>
            <a:ext cx="1147763" cy="457200"/>
            <a:chOff x="4104" y="2876"/>
            <a:chExt cx="723" cy="288"/>
          </a:xfrm>
        </p:grpSpPr>
        <p:sp>
          <p:nvSpPr>
            <p:cNvPr id="85051" name="Oval 58"/>
            <p:cNvSpPr>
              <a:spLocks noChangeArrowheads="1"/>
            </p:cNvSpPr>
            <p:nvPr/>
          </p:nvSpPr>
          <p:spPr bwMode="auto">
            <a:xfrm>
              <a:off x="4104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52" name="Text Box 59"/>
            <p:cNvSpPr txBox="1">
              <a:spLocks noChangeArrowheads="1"/>
            </p:cNvSpPr>
            <p:nvPr/>
          </p:nvSpPr>
          <p:spPr bwMode="auto">
            <a:xfrm>
              <a:off x="4181" y="2876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(1, 1)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4940300" y="3429000"/>
            <a:ext cx="1168400" cy="457200"/>
            <a:chOff x="3032" y="2897"/>
            <a:chExt cx="736" cy="288"/>
          </a:xfrm>
        </p:grpSpPr>
        <p:sp>
          <p:nvSpPr>
            <p:cNvPr id="85054" name="Oval 61"/>
            <p:cNvSpPr>
              <a:spLocks noChangeArrowheads="1"/>
            </p:cNvSpPr>
            <p:nvPr/>
          </p:nvSpPr>
          <p:spPr bwMode="auto">
            <a:xfrm>
              <a:off x="3720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55" name="Text Box 62"/>
            <p:cNvSpPr txBox="1">
              <a:spLocks noChangeArrowheads="1"/>
            </p:cNvSpPr>
            <p:nvPr/>
          </p:nvSpPr>
          <p:spPr bwMode="auto">
            <a:xfrm>
              <a:off x="3032" y="2897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(-1, 1)</a:t>
              </a: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5905500" y="3908425"/>
            <a:ext cx="1025525" cy="460375"/>
            <a:chOff x="3634" y="2628"/>
            <a:chExt cx="646" cy="290"/>
          </a:xfrm>
        </p:grpSpPr>
        <p:sp>
          <p:nvSpPr>
            <p:cNvPr id="85057" name="Oval 64"/>
            <p:cNvSpPr>
              <a:spLocks noChangeArrowheads="1"/>
            </p:cNvSpPr>
            <p:nvPr/>
          </p:nvSpPr>
          <p:spPr bwMode="auto">
            <a:xfrm>
              <a:off x="3906" y="26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58" name="Text Box 65"/>
            <p:cNvSpPr txBox="1">
              <a:spLocks noChangeArrowheads="1"/>
            </p:cNvSpPr>
            <p:nvPr/>
          </p:nvSpPr>
          <p:spPr bwMode="auto">
            <a:xfrm>
              <a:off x="3634" y="263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(0, 0)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4216400" y="1687513"/>
            <a:ext cx="4370388" cy="2214562"/>
            <a:chOff x="2570" y="1838"/>
            <a:chExt cx="2753" cy="1395"/>
          </a:xfrm>
        </p:grpSpPr>
        <p:sp>
          <p:nvSpPr>
            <p:cNvPr id="85060" name="Line 69"/>
            <p:cNvSpPr>
              <a:spLocks noChangeShapeType="1"/>
            </p:cNvSpPr>
            <p:nvPr/>
          </p:nvSpPr>
          <p:spPr bwMode="auto">
            <a:xfrm flipH="1" flipV="1">
              <a:off x="2570" y="1850"/>
              <a:ext cx="1383" cy="138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61" name="Line 70"/>
            <p:cNvSpPr>
              <a:spLocks noChangeShapeType="1"/>
            </p:cNvSpPr>
            <p:nvPr/>
          </p:nvSpPr>
          <p:spPr bwMode="auto">
            <a:xfrm flipV="1">
              <a:off x="3940" y="1838"/>
              <a:ext cx="1383" cy="138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200" y="4777762"/>
            <a:ext cx="9067800" cy="12325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ANSWER</a:t>
            </a:r>
            <a:r>
              <a:rPr lang="en-US" sz="3600" dirty="0"/>
              <a:t>: Yes, so we can write it as f(x)</a:t>
            </a:r>
            <a:r>
              <a:rPr lang="en-US" altLang="en-US" sz="3600" dirty="0">
                <a:solidFill>
                  <a:srgbClr val="000000"/>
                </a:solidFill>
              </a:rPr>
              <a:t> = </a:t>
            </a:r>
            <a:r>
              <a:rPr lang="en-US" altLang="en-US" sz="3600" dirty="0">
                <a:solidFill>
                  <a:srgbClr val="000000"/>
                </a:solidFill>
                <a:cs typeface="Arial" charset="0"/>
              </a:rPr>
              <a:t>| </a:t>
            </a:r>
            <a:r>
              <a:rPr lang="en-US" altLang="en-US" sz="3600" i="1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altLang="en-US" sz="3600" dirty="0">
                <a:solidFill>
                  <a:srgbClr val="000000"/>
                </a:solidFill>
                <a:cs typeface="Arial" charset="0"/>
              </a:rPr>
              <a:t> |</a:t>
            </a:r>
            <a:r>
              <a:rPr lang="en-US" altLang="en-US" sz="3600" dirty="0">
                <a:solidFill>
                  <a:srgbClr val="000000"/>
                </a:solidFill>
              </a:rPr>
              <a:t>, which is the absolute value function.</a:t>
            </a:r>
            <a:r>
              <a:rPr lang="en-US" sz="3600" dirty="0"/>
              <a:t> </a:t>
            </a: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357188" y="214313"/>
            <a:ext cx="8229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43066"/>
              </a:buClr>
            </a:pPr>
            <a:r>
              <a:rPr lang="en-US" altLang="en-US" sz="4400" b="1" dirty="0">
                <a:solidFill>
                  <a:srgbClr val="000000"/>
                </a:solidFill>
                <a:latin typeface="Arial" charset="0"/>
                <a:cs typeface="Arial" charset="0"/>
              </a:rPr>
              <a:t>Example: Is this a function?</a:t>
            </a:r>
          </a:p>
        </p:txBody>
      </p:sp>
    </p:spTree>
    <p:extLst>
      <p:ext uri="{BB962C8B-B14F-4D97-AF65-F5344CB8AC3E}">
        <p14:creationId xmlns:p14="http://schemas.microsoft.com/office/powerpoint/2010/main" val="2516354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/>
      <p:bldP spid="118" grpId="0"/>
      <p:bldP spid="121" grpId="0"/>
      <p:bldP spid="124" grpId="0"/>
      <p:bldP spid="125" grpId="0"/>
      <p:bldP spid="126" grpId="0"/>
      <p:bldP spid="127" grpId="0"/>
      <p:bldP spid="128" grpId="0"/>
      <p:bldP spid="129" grpId="0"/>
      <p:bldP spid="10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304800" y="144780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Graph </a:t>
            </a:r>
            <a:r>
              <a:rPr lang="en-US" altLang="en-US" sz="2800" i="1" dirty="0">
                <a:solidFill>
                  <a:srgbClr val="000000"/>
                </a:solidFill>
              </a:rPr>
              <a:t>y</a:t>
            </a:r>
            <a:r>
              <a:rPr lang="en-US" altLang="en-US" sz="2800" dirty="0">
                <a:solidFill>
                  <a:srgbClr val="000000"/>
                </a:solidFill>
              </a:rPr>
              <a:t> = 2</a:t>
            </a:r>
            <a:r>
              <a:rPr lang="en-US" altLang="en-US" sz="2800" i="1" dirty="0">
                <a:solidFill>
                  <a:srgbClr val="000000"/>
                </a:solidFill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2209800"/>
            <a:ext cx="2057400" cy="3521075"/>
            <a:chOff x="288" y="1008"/>
            <a:chExt cx="1296" cy="2832"/>
          </a:xfrm>
        </p:grpSpPr>
        <p:sp>
          <p:nvSpPr>
            <p:cNvPr id="82948" name="Line 40"/>
            <p:cNvSpPr>
              <a:spLocks noChangeShapeType="1"/>
            </p:cNvSpPr>
            <p:nvPr/>
          </p:nvSpPr>
          <p:spPr bwMode="auto">
            <a:xfrm>
              <a:off x="288" y="149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49" name="Line 41"/>
            <p:cNvSpPr>
              <a:spLocks noChangeShapeType="1"/>
            </p:cNvSpPr>
            <p:nvPr/>
          </p:nvSpPr>
          <p:spPr bwMode="auto">
            <a:xfrm>
              <a:off x="912" y="100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50" name="Text Box 42"/>
            <p:cNvSpPr txBox="1">
              <a:spLocks noChangeArrowheads="1"/>
            </p:cNvSpPr>
            <p:nvPr/>
          </p:nvSpPr>
          <p:spPr bwMode="auto">
            <a:xfrm>
              <a:off x="528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i="1" dirty="0">
                  <a:solidFill>
                    <a:srgbClr val="000000"/>
                  </a:solidFill>
                </a:rPr>
                <a:t>x</a:t>
              </a:r>
              <a:r>
                <a:rPr lang="en-US" altLang="en-US" sz="2800" dirty="0">
                  <a:solidFill>
                    <a:srgbClr val="000000"/>
                  </a:solidFill>
                </a:rPr>
                <a:t>         </a:t>
              </a:r>
              <a:r>
                <a:rPr lang="en-US" altLang="en-US" sz="2800" i="1" dirty="0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217131" name="Text Box 43"/>
          <p:cNvSpPr txBox="1">
            <a:spLocks noChangeArrowheads="1"/>
          </p:cNvSpPr>
          <p:nvPr/>
        </p:nvSpPr>
        <p:spPr bwMode="auto">
          <a:xfrm>
            <a:off x="838200" y="3886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7132" name="Text Box 44"/>
          <p:cNvSpPr txBox="1">
            <a:spLocks noChangeArrowheads="1"/>
          </p:cNvSpPr>
          <p:nvPr/>
        </p:nvSpPr>
        <p:spPr bwMode="auto">
          <a:xfrm>
            <a:off x="1843088" y="3886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7133" name="Text Box 45"/>
          <p:cNvSpPr txBox="1">
            <a:spLocks noChangeArrowheads="1"/>
          </p:cNvSpPr>
          <p:nvPr/>
        </p:nvSpPr>
        <p:spPr bwMode="auto">
          <a:xfrm>
            <a:off x="838200" y="3352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7134" name="Text Box 46"/>
          <p:cNvSpPr txBox="1">
            <a:spLocks noChangeArrowheads="1"/>
          </p:cNvSpPr>
          <p:nvPr/>
        </p:nvSpPr>
        <p:spPr bwMode="auto">
          <a:xfrm>
            <a:off x="1844675" y="33432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7135" name="Text Box 47"/>
          <p:cNvSpPr txBox="1">
            <a:spLocks noChangeArrowheads="1"/>
          </p:cNvSpPr>
          <p:nvPr/>
        </p:nvSpPr>
        <p:spPr bwMode="auto">
          <a:xfrm>
            <a:off x="517525" y="44196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 – 1 </a:t>
            </a:r>
          </a:p>
        </p:txBody>
      </p:sp>
      <p:sp>
        <p:nvSpPr>
          <p:cNvPr id="217136" name="Text Box 48"/>
          <p:cNvSpPr txBox="1">
            <a:spLocks noChangeArrowheads="1"/>
          </p:cNvSpPr>
          <p:nvPr/>
        </p:nvSpPr>
        <p:spPr bwMode="auto">
          <a:xfrm>
            <a:off x="1833563" y="4419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7137" name="Text Box 49"/>
          <p:cNvSpPr txBox="1">
            <a:spLocks noChangeArrowheads="1"/>
          </p:cNvSpPr>
          <p:nvPr/>
        </p:nvSpPr>
        <p:spPr bwMode="auto">
          <a:xfrm>
            <a:off x="8382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7138" name="Text Box 50"/>
          <p:cNvSpPr txBox="1">
            <a:spLocks noChangeArrowheads="1"/>
          </p:cNvSpPr>
          <p:nvPr/>
        </p:nvSpPr>
        <p:spPr bwMode="auto">
          <a:xfrm>
            <a:off x="18288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7139" name="Text Box 51"/>
          <p:cNvSpPr txBox="1">
            <a:spLocks noChangeArrowheads="1"/>
          </p:cNvSpPr>
          <p:nvPr/>
        </p:nvSpPr>
        <p:spPr bwMode="auto">
          <a:xfrm>
            <a:off x="582613" y="49530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– 2</a:t>
            </a:r>
          </a:p>
        </p:txBody>
      </p:sp>
      <p:sp>
        <p:nvSpPr>
          <p:cNvPr id="217140" name="Text Box 52"/>
          <p:cNvSpPr txBox="1">
            <a:spLocks noChangeArrowheads="1"/>
          </p:cNvSpPr>
          <p:nvPr/>
        </p:nvSpPr>
        <p:spPr bwMode="auto">
          <a:xfrm>
            <a:off x="18288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8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86200" y="1984375"/>
            <a:ext cx="5045075" cy="4416425"/>
            <a:chOff x="370" y="518"/>
            <a:chExt cx="3178" cy="3168"/>
          </a:xfrm>
        </p:grpSpPr>
        <p:sp>
          <p:nvSpPr>
            <p:cNvPr id="82964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5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6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8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0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2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4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6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8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0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2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4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6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8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90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92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93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94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2995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783388" y="1795463"/>
            <a:ext cx="1063625" cy="495300"/>
            <a:chOff x="4296" y="1584"/>
            <a:chExt cx="670" cy="312"/>
          </a:xfrm>
        </p:grpSpPr>
        <p:sp>
          <p:nvSpPr>
            <p:cNvPr id="82997" name="Oval 54"/>
            <p:cNvSpPr>
              <a:spLocks noChangeArrowheads="1"/>
            </p:cNvSpPr>
            <p:nvPr/>
          </p:nvSpPr>
          <p:spPr bwMode="auto">
            <a:xfrm>
              <a:off x="4296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998" name="Text Box 55"/>
            <p:cNvSpPr txBox="1">
              <a:spLocks noChangeArrowheads="1"/>
            </p:cNvSpPr>
            <p:nvPr/>
          </p:nvSpPr>
          <p:spPr bwMode="auto">
            <a:xfrm>
              <a:off x="4320" y="1584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(2, 8)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625975" y="1858963"/>
            <a:ext cx="1025525" cy="457200"/>
            <a:chOff x="2930" y="1608"/>
            <a:chExt cx="646" cy="288"/>
          </a:xfrm>
        </p:grpSpPr>
        <p:sp>
          <p:nvSpPr>
            <p:cNvPr id="83000" name="Oval 57"/>
            <p:cNvSpPr>
              <a:spLocks noChangeArrowheads="1"/>
            </p:cNvSpPr>
            <p:nvPr/>
          </p:nvSpPr>
          <p:spPr bwMode="auto">
            <a:xfrm>
              <a:off x="3528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001" name="Text Box 58"/>
            <p:cNvSpPr txBox="1">
              <a:spLocks noChangeArrowheads="1"/>
            </p:cNvSpPr>
            <p:nvPr/>
          </p:nvSpPr>
          <p:spPr bwMode="auto">
            <a:xfrm>
              <a:off x="2930" y="16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(-2, 8)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537325" y="3511550"/>
            <a:ext cx="1127125" cy="457200"/>
            <a:chOff x="4104" y="2775"/>
            <a:chExt cx="710" cy="288"/>
          </a:xfrm>
        </p:grpSpPr>
        <p:sp>
          <p:nvSpPr>
            <p:cNvPr id="83003" name="Oval 60"/>
            <p:cNvSpPr>
              <a:spLocks noChangeArrowheads="1"/>
            </p:cNvSpPr>
            <p:nvPr/>
          </p:nvSpPr>
          <p:spPr bwMode="auto">
            <a:xfrm>
              <a:off x="4104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004" name="Text Box 61"/>
            <p:cNvSpPr txBox="1">
              <a:spLocks noChangeArrowheads="1"/>
            </p:cNvSpPr>
            <p:nvPr/>
          </p:nvSpPr>
          <p:spPr bwMode="auto">
            <a:xfrm>
              <a:off x="4168" y="2775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(1, 2)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4800600" y="3536950"/>
            <a:ext cx="1122363" cy="457200"/>
            <a:chOff x="3061" y="2775"/>
            <a:chExt cx="707" cy="288"/>
          </a:xfrm>
        </p:grpSpPr>
        <p:sp>
          <p:nvSpPr>
            <p:cNvPr id="83006" name="Oval 63"/>
            <p:cNvSpPr>
              <a:spLocks noChangeArrowheads="1"/>
            </p:cNvSpPr>
            <p:nvPr/>
          </p:nvSpPr>
          <p:spPr bwMode="auto">
            <a:xfrm>
              <a:off x="3720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007" name="Text Box 64"/>
            <p:cNvSpPr txBox="1">
              <a:spLocks noChangeArrowheads="1"/>
            </p:cNvSpPr>
            <p:nvPr/>
          </p:nvSpPr>
          <p:spPr bwMode="auto">
            <a:xfrm>
              <a:off x="3061" y="2775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(-1, 2)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6205538" y="4343400"/>
            <a:ext cx="1101725" cy="495300"/>
            <a:chOff x="3912" y="3384"/>
            <a:chExt cx="694" cy="312"/>
          </a:xfrm>
        </p:grpSpPr>
        <p:sp>
          <p:nvSpPr>
            <p:cNvPr id="83009" name="Oval 66"/>
            <p:cNvSpPr>
              <a:spLocks noChangeArrowheads="1"/>
            </p:cNvSpPr>
            <p:nvPr/>
          </p:nvSpPr>
          <p:spPr bwMode="auto">
            <a:xfrm>
              <a:off x="3912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010" name="Text Box 67"/>
            <p:cNvSpPr txBox="1">
              <a:spLocks noChangeArrowheads="1"/>
            </p:cNvSpPr>
            <p:nvPr/>
          </p:nvSpPr>
          <p:spPr bwMode="auto">
            <a:xfrm>
              <a:off x="3960" y="34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(0, 0)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5610225" y="930275"/>
            <a:ext cx="1241425" cy="3382963"/>
            <a:chOff x="3528" y="669"/>
            <a:chExt cx="816" cy="2739"/>
          </a:xfrm>
        </p:grpSpPr>
        <p:sp>
          <p:nvSpPr>
            <p:cNvPr id="83012" name="Arc 69"/>
            <p:cNvSpPr>
              <a:spLocks/>
            </p:cNvSpPr>
            <p:nvPr/>
          </p:nvSpPr>
          <p:spPr bwMode="auto">
            <a:xfrm flipV="1">
              <a:off x="3929" y="669"/>
              <a:ext cx="415" cy="2739"/>
            </a:xfrm>
            <a:custGeom>
              <a:avLst/>
              <a:gdLst>
                <a:gd name="T0" fmla="*/ 0 w 21975"/>
                <a:gd name="T1" fmla="*/ 0 h 23937"/>
                <a:gd name="T2" fmla="*/ 413 w 21975"/>
                <a:gd name="T3" fmla="*/ 2739 h 23937"/>
                <a:gd name="T4" fmla="*/ 7 w 21975"/>
                <a:gd name="T5" fmla="*/ 2472 h 23937"/>
                <a:gd name="T6" fmla="*/ 0 60000 65536"/>
                <a:gd name="T7" fmla="*/ 0 60000 65536"/>
                <a:gd name="T8" fmla="*/ 0 60000 65536"/>
                <a:gd name="T9" fmla="*/ 0 w 21975"/>
                <a:gd name="T10" fmla="*/ 0 h 23937"/>
                <a:gd name="T11" fmla="*/ 21975 w 21975"/>
                <a:gd name="T12" fmla="*/ 23937 h 23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3937" fill="none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</a:path>
                <a:path w="21975" h="23937" stroke="0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  <a:lnTo>
                    <a:pt x="375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13" name="Arc 70"/>
            <p:cNvSpPr>
              <a:spLocks/>
            </p:cNvSpPr>
            <p:nvPr/>
          </p:nvSpPr>
          <p:spPr bwMode="auto">
            <a:xfrm flipH="1" flipV="1">
              <a:off x="3528" y="669"/>
              <a:ext cx="415" cy="2739"/>
            </a:xfrm>
            <a:custGeom>
              <a:avLst/>
              <a:gdLst>
                <a:gd name="T0" fmla="*/ 0 w 21975"/>
                <a:gd name="T1" fmla="*/ 0 h 23937"/>
                <a:gd name="T2" fmla="*/ 413 w 21975"/>
                <a:gd name="T3" fmla="*/ 2739 h 23937"/>
                <a:gd name="T4" fmla="*/ 7 w 21975"/>
                <a:gd name="T5" fmla="*/ 2472 h 23937"/>
                <a:gd name="T6" fmla="*/ 0 60000 65536"/>
                <a:gd name="T7" fmla="*/ 0 60000 65536"/>
                <a:gd name="T8" fmla="*/ 0 60000 65536"/>
                <a:gd name="T9" fmla="*/ 0 w 21975"/>
                <a:gd name="T10" fmla="*/ 0 h 23937"/>
                <a:gd name="T11" fmla="*/ 21975 w 21975"/>
                <a:gd name="T12" fmla="*/ 23937 h 23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3937" fill="none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</a:path>
                <a:path w="21975" h="23937" stroke="0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  <a:lnTo>
                    <a:pt x="375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304800" y="152400"/>
            <a:ext cx="8229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43066"/>
              </a:buClr>
            </a:pPr>
            <a:r>
              <a:rPr lang="en-US" altLang="en-US" sz="4400" b="1" dirty="0">
                <a:solidFill>
                  <a:srgbClr val="000000"/>
                </a:solidFill>
                <a:latin typeface="Arial" charset="0"/>
                <a:cs typeface="Arial" charset="0"/>
              </a:rPr>
              <a:t>Example: Is this a function?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82613" y="2252037"/>
            <a:ext cx="1795462" cy="36803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4974" y="2214562"/>
            <a:ext cx="2079625" cy="388143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137" y="5397067"/>
            <a:ext cx="8991600" cy="12325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ANSWER</a:t>
            </a:r>
            <a:r>
              <a:rPr lang="en-US" sz="3600" dirty="0"/>
              <a:t>: Yes, so we can write it as </a:t>
            </a:r>
            <a:r>
              <a:rPr lang="en-US" sz="3600" b="1" dirty="0"/>
              <a:t>f(x)</a:t>
            </a:r>
            <a:r>
              <a:rPr lang="en-US" altLang="en-US" sz="3600" b="1" dirty="0">
                <a:solidFill>
                  <a:srgbClr val="000000"/>
                </a:solidFill>
              </a:rPr>
              <a:t> =2</a:t>
            </a:r>
            <a:r>
              <a:rPr lang="en-US" altLang="en-US" sz="3600" b="1" i="1" dirty="0">
                <a:solidFill>
                  <a:srgbClr val="000000"/>
                </a:solidFill>
              </a:rPr>
              <a:t>x</a:t>
            </a:r>
            <a:r>
              <a:rPr lang="en-US" altLang="en-US" sz="3600" b="1" baseline="30000" dirty="0">
                <a:solidFill>
                  <a:srgbClr val="000000"/>
                </a:solidFill>
              </a:rPr>
              <a:t>2</a:t>
            </a:r>
            <a:r>
              <a:rPr lang="en-US" altLang="en-US" sz="3600" dirty="0">
                <a:solidFill>
                  <a:srgbClr val="000000"/>
                </a:solidFill>
              </a:rPr>
              <a:t>, which is a quadratic function.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363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3200" b="0" dirty="0"/>
              <a:t>Evaluating a function for a variable</a:t>
            </a:r>
            <a:br>
              <a:rPr lang="en-US" sz="3200" b="0" dirty="0"/>
            </a:br>
            <a:r>
              <a:rPr lang="en-US" sz="3200" b="0" dirty="0"/>
              <a:t>instead of a number: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</a:t>
            </a:r>
            <a:r>
              <a:rPr lang="en-US" dirty="0"/>
              <a:t>Evaluate f(x) = 2x + 5 for: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f(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 = 2*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+ 5 = 12+ 5 = </a:t>
            </a:r>
            <a:r>
              <a:rPr lang="en-US" b="1" dirty="0"/>
              <a:t>17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 = 2*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+ 5 = </a:t>
            </a:r>
            <a:r>
              <a:rPr lang="en-US" b="1" dirty="0"/>
              <a:t>2t + 5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008B5D"/>
                </a:solidFill>
              </a:rPr>
              <a:t>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008B5D"/>
                </a:solidFill>
              </a:rPr>
              <a:t>p</a:t>
            </a:r>
            <a:r>
              <a:rPr lang="en-US" dirty="0"/>
              <a:t>) = 2*</a:t>
            </a:r>
            <a:r>
              <a:rPr lang="en-US" dirty="0">
                <a:solidFill>
                  <a:srgbClr val="008B5D"/>
                </a:solidFill>
              </a:rPr>
              <a:t>p</a:t>
            </a:r>
            <a:r>
              <a:rPr lang="en-US" dirty="0"/>
              <a:t> + 5 = </a:t>
            </a:r>
            <a:r>
              <a:rPr lang="en-US" b="1" dirty="0"/>
              <a:t>2p + 5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b="1" dirty="0">
                <a:solidFill>
                  <a:srgbClr val="7030A0"/>
                </a:solidFill>
              </a:rPr>
              <a:t>h + 3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7030A0"/>
                </a:solidFill>
              </a:rPr>
              <a:t>h +3</a:t>
            </a:r>
            <a:r>
              <a:rPr lang="en-US" dirty="0"/>
              <a:t>) = 2*(</a:t>
            </a:r>
            <a:r>
              <a:rPr lang="en-US" dirty="0">
                <a:solidFill>
                  <a:srgbClr val="7030A0"/>
                </a:solidFill>
              </a:rPr>
              <a:t>h + 3</a:t>
            </a:r>
            <a:r>
              <a:rPr lang="en-US" dirty="0"/>
              <a:t>) + 5 = 2*h + 2*3 + 5 </a:t>
            </a:r>
          </a:p>
          <a:p>
            <a:pPr marL="0" indent="0">
              <a:buNone/>
            </a:pPr>
            <a:r>
              <a:rPr lang="en-US" dirty="0"/>
              <a:t>		= 2h + 6 + 5 = </a:t>
            </a:r>
            <a:r>
              <a:rPr lang="en-US" b="1" dirty="0"/>
              <a:t>2h + 11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3200" b="0" dirty="0"/>
              <a:t>Evaluating a function for a variable</a:t>
            </a:r>
            <a:br>
              <a:rPr lang="en-US" sz="3200" b="0" dirty="0"/>
            </a:br>
            <a:r>
              <a:rPr lang="en-US" sz="3200" b="0" dirty="0"/>
              <a:t>instead of a number: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 2: </a:t>
            </a:r>
            <a:r>
              <a:rPr lang="en-US" dirty="0"/>
              <a:t>Evaluate </a:t>
            </a:r>
            <a:r>
              <a:rPr lang="en-US" b="1" dirty="0"/>
              <a:t>f(x) = </a:t>
            </a:r>
            <a:r>
              <a:rPr lang="en-US" altLang="en-US" b="1" i="1" dirty="0">
                <a:solidFill>
                  <a:srgbClr val="000000"/>
                </a:solidFill>
              </a:rPr>
              <a:t>x</a:t>
            </a:r>
            <a:r>
              <a:rPr lang="en-US" altLang="en-US" b="1" baseline="30000" dirty="0">
                <a:solidFill>
                  <a:srgbClr val="000000"/>
                </a:solidFill>
              </a:rPr>
              <a:t>2 </a:t>
            </a:r>
            <a:r>
              <a:rPr lang="en-US" b="1" dirty="0"/>
              <a:t>+ 1</a:t>
            </a:r>
            <a:r>
              <a:rPr lang="en-US" dirty="0"/>
              <a:t> for: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f(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 = 6</a:t>
            </a:r>
            <a:r>
              <a:rPr lang="en-US" baseline="30000" dirty="0"/>
              <a:t>2</a:t>
            </a:r>
            <a:r>
              <a:rPr lang="en-US" dirty="0"/>
              <a:t> + 1= 36 + 1 = 37 .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 = t</a:t>
            </a:r>
            <a:r>
              <a:rPr lang="en-US" baseline="30000" dirty="0"/>
              <a:t>2 </a:t>
            </a:r>
            <a:r>
              <a:rPr lang="en-US" dirty="0"/>
              <a:t>+ 1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008B5D"/>
                </a:solidFill>
              </a:rPr>
              <a:t>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008B5D"/>
                </a:solidFill>
              </a:rPr>
              <a:t>p</a:t>
            </a:r>
            <a:r>
              <a:rPr lang="en-US" dirty="0"/>
              <a:t>) = p</a:t>
            </a:r>
            <a:r>
              <a:rPr lang="en-US" baseline="30000" dirty="0"/>
              <a:t>2 </a:t>
            </a:r>
            <a:r>
              <a:rPr lang="en-US" dirty="0"/>
              <a:t>+ 1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b="1" dirty="0">
                <a:solidFill>
                  <a:srgbClr val="7030A0"/>
                </a:solidFill>
              </a:rPr>
              <a:t>h + 3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	f(</a:t>
            </a:r>
            <a:r>
              <a:rPr lang="en-US" dirty="0">
                <a:solidFill>
                  <a:srgbClr val="7030A0"/>
                </a:solidFill>
              </a:rPr>
              <a:t>h +3</a:t>
            </a:r>
            <a:r>
              <a:rPr lang="en-US" dirty="0"/>
              <a:t>) = (</a:t>
            </a:r>
            <a:r>
              <a:rPr lang="en-US" dirty="0">
                <a:solidFill>
                  <a:srgbClr val="7030A0"/>
                </a:solidFill>
              </a:rPr>
              <a:t>h + 3</a:t>
            </a:r>
            <a:r>
              <a:rPr lang="en-US" dirty="0"/>
              <a:t>)</a:t>
            </a:r>
            <a:r>
              <a:rPr lang="en-US" baseline="30000" dirty="0"/>
              <a:t> 2</a:t>
            </a:r>
            <a:r>
              <a:rPr lang="en-US" dirty="0"/>
              <a:t> + 1 = (h+3)(h+3) + 1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= h</a:t>
            </a:r>
            <a:r>
              <a:rPr lang="en-US" baseline="30000" dirty="0"/>
              <a:t>2 </a:t>
            </a:r>
            <a:r>
              <a:rPr lang="en-US" dirty="0"/>
              <a:t>+3h +3h +3*3 + 1 = </a:t>
            </a:r>
            <a:r>
              <a:rPr lang="en-US" b="1" dirty="0"/>
              <a:t>h</a:t>
            </a:r>
            <a:r>
              <a:rPr lang="en-US" b="1" baseline="30000" dirty="0"/>
              <a:t>2 </a:t>
            </a:r>
            <a:r>
              <a:rPr lang="en-US" b="1" dirty="0"/>
              <a:t>+ 6h + 10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4099</TotalTime>
  <Words>479</Words>
  <Application>Microsoft Office PowerPoint</Application>
  <PresentationFormat>On-screen Show (4:3)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Times New Roman</vt:lpstr>
      <vt:lpstr>Verdana</vt:lpstr>
      <vt:lpstr>Wingdings</vt:lpstr>
      <vt:lpstr>Martin Gay</vt:lpstr>
      <vt:lpstr>Pearson_Presentation</vt:lpstr>
      <vt:lpstr>1_Martin Gay</vt:lpstr>
      <vt:lpstr>2_Office Theme</vt:lpstr>
      <vt:lpstr>2_Martin Gay</vt:lpstr>
      <vt:lpstr>Section 3.6B  More About Functions: Functions that are non-linear,  i.e. that can’t be represented in the form Ax + By =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a function for a variable instead of a number:</vt:lpstr>
      <vt:lpstr>Evaluating a function for a variable instead of a number: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419</cp:revision>
  <cp:lastPrinted>1601-01-01T00:00:00Z</cp:lastPrinted>
  <dcterms:created xsi:type="dcterms:W3CDTF">2005-01-06T16:58:30Z</dcterms:created>
  <dcterms:modified xsi:type="dcterms:W3CDTF">2018-06-07T21:08:02Z</dcterms:modified>
</cp:coreProperties>
</file>