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11" r:id="rId2"/>
    <p:sldMasterId id="2147484013" r:id="rId3"/>
    <p:sldMasterId id="2147484031" r:id="rId4"/>
    <p:sldMasterId id="2147484037" r:id="rId5"/>
  </p:sldMasterIdLst>
  <p:notesMasterIdLst>
    <p:notesMasterId r:id="rId22"/>
  </p:notesMasterIdLst>
  <p:handoutMasterIdLst>
    <p:handoutMasterId r:id="rId23"/>
  </p:handoutMasterIdLst>
  <p:sldIdLst>
    <p:sldId id="878" r:id="rId6"/>
    <p:sldId id="879" r:id="rId7"/>
    <p:sldId id="880" r:id="rId8"/>
    <p:sldId id="881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891" r:id="rId19"/>
    <p:sldId id="892" r:id="rId20"/>
    <p:sldId id="893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pos="26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B5D"/>
    <a:srgbClr val="053B7D"/>
    <a:srgbClr val="7E0404"/>
    <a:srgbClr val="FFFFCC"/>
    <a:srgbClr val="000000"/>
    <a:srgbClr val="000099"/>
    <a:srgbClr val="86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99" autoAdjust="0"/>
    <p:restoredTop sz="94413" autoAdjust="0"/>
  </p:normalViewPr>
  <p:slideViewPr>
    <p:cSldViewPr>
      <p:cViewPr varScale="1">
        <p:scale>
          <a:sx n="82" d="100"/>
          <a:sy n="82" d="100"/>
        </p:scale>
        <p:origin x="1085" y="48"/>
      </p:cViewPr>
      <p:guideLst>
        <p:guide orient="horz" pos="240"/>
        <p:guide pos="2640"/>
      </p:guideLst>
    </p:cSldViewPr>
  </p:slideViewPr>
  <p:outlineViewPr>
    <p:cViewPr>
      <p:scale>
        <a:sx n="33" d="100"/>
        <a:sy n="33" d="100"/>
      </p:scale>
      <p:origin x="0" y="230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264"/>
    </p:cViewPr>
  </p:sorterViewPr>
  <p:notesViewPr>
    <p:cSldViewPr>
      <p:cViewPr varScale="1">
        <p:scale>
          <a:sx n="77" d="100"/>
          <a:sy n="77" d="100"/>
        </p:scale>
        <p:origin x="-245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2A4C8667-A118-4537-9B20-2E06625948AF}"/>
    <pc:docChg chg="delSld delMainMaster">
      <pc:chgData name="Skorczewski, Tyler" userId="51e037cb-caff-4c31-880d-f686087de38b" providerId="ADAL" clId="{2A4C8667-A118-4537-9B20-2E06625948AF}" dt="2018-06-07T21:08:50.416" v="26" actId="2696"/>
      <pc:docMkLst>
        <pc:docMk/>
      </pc:docMkLst>
      <pc:sldChg chg="del">
        <pc:chgData name="Skorczewski, Tyler" userId="51e037cb-caff-4c31-880d-f686087de38b" providerId="ADAL" clId="{2A4C8667-A118-4537-9B20-2E06625948AF}" dt="2018-06-07T21:08:26.747" v="0" actId="2696"/>
        <pc:sldMkLst>
          <pc:docMk/>
          <pc:sldMk cId="3743239308" sldId="896"/>
        </pc:sldMkLst>
      </pc:sldChg>
      <pc:sldChg chg="del">
        <pc:chgData name="Skorczewski, Tyler" userId="51e037cb-caff-4c31-880d-f686087de38b" providerId="ADAL" clId="{2A4C8667-A118-4537-9B20-2E06625948AF}" dt="2018-06-07T21:08:27.714" v="13" actId="2696"/>
        <pc:sldMkLst>
          <pc:docMk/>
          <pc:sldMk cId="3795619904" sldId="897"/>
        </pc:sldMkLst>
      </pc:sldChg>
      <pc:sldChg chg="del">
        <pc:chgData name="Skorczewski, Tyler" userId="51e037cb-caff-4c31-880d-f686087de38b" providerId="ADAL" clId="{2A4C8667-A118-4537-9B20-2E06625948AF}" dt="2018-06-07T21:08:50.416" v="26" actId="2696"/>
        <pc:sldMkLst>
          <pc:docMk/>
          <pc:sldMk cId="1782833393" sldId="898"/>
        </pc:sldMkLst>
      </pc:sldChg>
      <pc:sldMasterChg chg="del delSldLayout">
        <pc:chgData name="Skorczewski, Tyler" userId="51e037cb-caff-4c31-880d-f686087de38b" providerId="ADAL" clId="{2A4C8667-A118-4537-9B20-2E06625948AF}" dt="2018-06-07T21:08:26.759" v="12" actId="2696"/>
        <pc:sldMasterMkLst>
          <pc:docMk/>
          <pc:sldMasterMk cId="1502403513" sldId="2147484049"/>
        </pc:sldMasterMkLst>
        <pc:sldLayoutChg chg="del">
          <pc:chgData name="Skorczewski, Tyler" userId="51e037cb-caff-4c31-880d-f686087de38b" providerId="ADAL" clId="{2A4C8667-A118-4537-9B20-2E06625948AF}" dt="2018-06-07T21:08:26.750" v="1" actId="2696"/>
          <pc:sldLayoutMkLst>
            <pc:docMk/>
            <pc:sldMasterMk cId="1502403513" sldId="2147484049"/>
            <pc:sldLayoutMk cId="2048382677" sldId="2147484050"/>
          </pc:sldLayoutMkLst>
        </pc:sldLayoutChg>
        <pc:sldLayoutChg chg="del">
          <pc:chgData name="Skorczewski, Tyler" userId="51e037cb-caff-4c31-880d-f686087de38b" providerId="ADAL" clId="{2A4C8667-A118-4537-9B20-2E06625948AF}" dt="2018-06-07T21:08:26.750" v="2" actId="2696"/>
          <pc:sldLayoutMkLst>
            <pc:docMk/>
            <pc:sldMasterMk cId="1502403513" sldId="2147484049"/>
            <pc:sldLayoutMk cId="3850032642" sldId="2147484051"/>
          </pc:sldLayoutMkLst>
        </pc:sldLayoutChg>
        <pc:sldLayoutChg chg="del">
          <pc:chgData name="Skorczewski, Tyler" userId="51e037cb-caff-4c31-880d-f686087de38b" providerId="ADAL" clId="{2A4C8667-A118-4537-9B20-2E06625948AF}" dt="2018-06-07T21:08:26.751" v="3" actId="2696"/>
          <pc:sldLayoutMkLst>
            <pc:docMk/>
            <pc:sldMasterMk cId="1502403513" sldId="2147484049"/>
            <pc:sldLayoutMk cId="3049358742" sldId="2147484052"/>
          </pc:sldLayoutMkLst>
        </pc:sldLayoutChg>
        <pc:sldLayoutChg chg="del">
          <pc:chgData name="Skorczewski, Tyler" userId="51e037cb-caff-4c31-880d-f686087de38b" providerId="ADAL" clId="{2A4C8667-A118-4537-9B20-2E06625948AF}" dt="2018-06-07T21:08:26.751" v="4" actId="2696"/>
          <pc:sldLayoutMkLst>
            <pc:docMk/>
            <pc:sldMasterMk cId="1502403513" sldId="2147484049"/>
            <pc:sldLayoutMk cId="2227507075" sldId="2147484053"/>
          </pc:sldLayoutMkLst>
        </pc:sldLayoutChg>
        <pc:sldLayoutChg chg="del">
          <pc:chgData name="Skorczewski, Tyler" userId="51e037cb-caff-4c31-880d-f686087de38b" providerId="ADAL" clId="{2A4C8667-A118-4537-9B20-2E06625948AF}" dt="2018-06-07T21:08:26.753" v="5" actId="2696"/>
          <pc:sldLayoutMkLst>
            <pc:docMk/>
            <pc:sldMasterMk cId="1502403513" sldId="2147484049"/>
            <pc:sldLayoutMk cId="1125236155" sldId="2147484054"/>
          </pc:sldLayoutMkLst>
        </pc:sldLayoutChg>
        <pc:sldLayoutChg chg="del">
          <pc:chgData name="Skorczewski, Tyler" userId="51e037cb-caff-4c31-880d-f686087de38b" providerId="ADAL" clId="{2A4C8667-A118-4537-9B20-2E06625948AF}" dt="2018-06-07T21:08:26.753" v="6" actId="2696"/>
          <pc:sldLayoutMkLst>
            <pc:docMk/>
            <pc:sldMasterMk cId="1502403513" sldId="2147484049"/>
            <pc:sldLayoutMk cId="2417087987" sldId="2147484055"/>
          </pc:sldLayoutMkLst>
        </pc:sldLayoutChg>
        <pc:sldLayoutChg chg="del">
          <pc:chgData name="Skorczewski, Tyler" userId="51e037cb-caff-4c31-880d-f686087de38b" providerId="ADAL" clId="{2A4C8667-A118-4537-9B20-2E06625948AF}" dt="2018-06-07T21:08:26.754" v="7" actId="2696"/>
          <pc:sldLayoutMkLst>
            <pc:docMk/>
            <pc:sldMasterMk cId="1502403513" sldId="2147484049"/>
            <pc:sldLayoutMk cId="2796904984" sldId="2147484056"/>
          </pc:sldLayoutMkLst>
        </pc:sldLayoutChg>
        <pc:sldLayoutChg chg="del">
          <pc:chgData name="Skorczewski, Tyler" userId="51e037cb-caff-4c31-880d-f686087de38b" providerId="ADAL" clId="{2A4C8667-A118-4537-9B20-2E06625948AF}" dt="2018-06-07T21:08:26.754" v="8" actId="2696"/>
          <pc:sldLayoutMkLst>
            <pc:docMk/>
            <pc:sldMasterMk cId="1502403513" sldId="2147484049"/>
            <pc:sldLayoutMk cId="3605936082" sldId="2147484057"/>
          </pc:sldLayoutMkLst>
        </pc:sldLayoutChg>
        <pc:sldLayoutChg chg="del">
          <pc:chgData name="Skorczewski, Tyler" userId="51e037cb-caff-4c31-880d-f686087de38b" providerId="ADAL" clId="{2A4C8667-A118-4537-9B20-2E06625948AF}" dt="2018-06-07T21:08:26.756" v="9" actId="2696"/>
          <pc:sldLayoutMkLst>
            <pc:docMk/>
            <pc:sldMasterMk cId="1502403513" sldId="2147484049"/>
            <pc:sldLayoutMk cId="2088092990" sldId="2147484058"/>
          </pc:sldLayoutMkLst>
        </pc:sldLayoutChg>
        <pc:sldLayoutChg chg="del">
          <pc:chgData name="Skorczewski, Tyler" userId="51e037cb-caff-4c31-880d-f686087de38b" providerId="ADAL" clId="{2A4C8667-A118-4537-9B20-2E06625948AF}" dt="2018-06-07T21:08:26.756" v="10" actId="2696"/>
          <pc:sldLayoutMkLst>
            <pc:docMk/>
            <pc:sldMasterMk cId="1502403513" sldId="2147484049"/>
            <pc:sldLayoutMk cId="2669345166" sldId="2147484059"/>
          </pc:sldLayoutMkLst>
        </pc:sldLayoutChg>
        <pc:sldLayoutChg chg="del">
          <pc:chgData name="Skorczewski, Tyler" userId="51e037cb-caff-4c31-880d-f686087de38b" providerId="ADAL" clId="{2A4C8667-A118-4537-9B20-2E06625948AF}" dt="2018-06-07T21:08:26.757" v="11" actId="2696"/>
          <pc:sldLayoutMkLst>
            <pc:docMk/>
            <pc:sldMasterMk cId="1502403513" sldId="2147484049"/>
            <pc:sldLayoutMk cId="138966031" sldId="2147484060"/>
          </pc:sldLayoutMkLst>
        </pc:sldLayoutChg>
      </pc:sldMasterChg>
      <pc:sldMasterChg chg="del delSldLayout">
        <pc:chgData name="Skorczewski, Tyler" userId="51e037cb-caff-4c31-880d-f686087de38b" providerId="ADAL" clId="{2A4C8667-A118-4537-9B20-2E06625948AF}" dt="2018-06-07T21:08:27.731" v="25" actId="2696"/>
        <pc:sldMasterMkLst>
          <pc:docMk/>
          <pc:sldMasterMk cId="787683516" sldId="2147484061"/>
        </pc:sldMasterMkLst>
        <pc:sldLayoutChg chg="del">
          <pc:chgData name="Skorczewski, Tyler" userId="51e037cb-caff-4c31-880d-f686087de38b" providerId="ADAL" clId="{2A4C8667-A118-4537-9B20-2E06625948AF}" dt="2018-06-07T21:08:27.714" v="14" actId="2696"/>
          <pc:sldLayoutMkLst>
            <pc:docMk/>
            <pc:sldMasterMk cId="787683516" sldId="2147484061"/>
            <pc:sldLayoutMk cId="3655994050" sldId="2147484062"/>
          </pc:sldLayoutMkLst>
        </pc:sldLayoutChg>
        <pc:sldLayoutChg chg="del">
          <pc:chgData name="Skorczewski, Tyler" userId="51e037cb-caff-4c31-880d-f686087de38b" providerId="ADAL" clId="{2A4C8667-A118-4537-9B20-2E06625948AF}" dt="2018-06-07T21:08:27.723" v="15" actId="2696"/>
          <pc:sldLayoutMkLst>
            <pc:docMk/>
            <pc:sldMasterMk cId="787683516" sldId="2147484061"/>
            <pc:sldLayoutMk cId="4075303025" sldId="2147484063"/>
          </pc:sldLayoutMkLst>
        </pc:sldLayoutChg>
        <pc:sldLayoutChg chg="del">
          <pc:chgData name="Skorczewski, Tyler" userId="51e037cb-caff-4c31-880d-f686087de38b" providerId="ADAL" clId="{2A4C8667-A118-4537-9B20-2E06625948AF}" dt="2018-06-07T21:08:27.723" v="16" actId="2696"/>
          <pc:sldLayoutMkLst>
            <pc:docMk/>
            <pc:sldMasterMk cId="787683516" sldId="2147484061"/>
            <pc:sldLayoutMk cId="2564801266" sldId="2147484064"/>
          </pc:sldLayoutMkLst>
        </pc:sldLayoutChg>
        <pc:sldLayoutChg chg="del">
          <pc:chgData name="Skorczewski, Tyler" userId="51e037cb-caff-4c31-880d-f686087de38b" providerId="ADAL" clId="{2A4C8667-A118-4537-9B20-2E06625948AF}" dt="2018-06-07T21:08:27.724" v="17" actId="2696"/>
          <pc:sldLayoutMkLst>
            <pc:docMk/>
            <pc:sldMasterMk cId="787683516" sldId="2147484061"/>
            <pc:sldLayoutMk cId="704068021" sldId="2147484065"/>
          </pc:sldLayoutMkLst>
        </pc:sldLayoutChg>
        <pc:sldLayoutChg chg="del">
          <pc:chgData name="Skorczewski, Tyler" userId="51e037cb-caff-4c31-880d-f686087de38b" providerId="ADAL" clId="{2A4C8667-A118-4537-9B20-2E06625948AF}" dt="2018-06-07T21:08:27.724" v="18" actId="2696"/>
          <pc:sldLayoutMkLst>
            <pc:docMk/>
            <pc:sldMasterMk cId="787683516" sldId="2147484061"/>
            <pc:sldLayoutMk cId="1372496346" sldId="2147484066"/>
          </pc:sldLayoutMkLst>
        </pc:sldLayoutChg>
        <pc:sldLayoutChg chg="del">
          <pc:chgData name="Skorczewski, Tyler" userId="51e037cb-caff-4c31-880d-f686087de38b" providerId="ADAL" clId="{2A4C8667-A118-4537-9B20-2E06625948AF}" dt="2018-06-07T21:08:27.726" v="19" actId="2696"/>
          <pc:sldLayoutMkLst>
            <pc:docMk/>
            <pc:sldMasterMk cId="787683516" sldId="2147484061"/>
            <pc:sldLayoutMk cId="3624093179" sldId="2147484067"/>
          </pc:sldLayoutMkLst>
        </pc:sldLayoutChg>
        <pc:sldLayoutChg chg="del">
          <pc:chgData name="Skorczewski, Tyler" userId="51e037cb-caff-4c31-880d-f686087de38b" providerId="ADAL" clId="{2A4C8667-A118-4537-9B20-2E06625948AF}" dt="2018-06-07T21:08:27.726" v="20" actId="2696"/>
          <pc:sldLayoutMkLst>
            <pc:docMk/>
            <pc:sldMasterMk cId="787683516" sldId="2147484061"/>
            <pc:sldLayoutMk cId="3923441471" sldId="2147484068"/>
          </pc:sldLayoutMkLst>
        </pc:sldLayoutChg>
        <pc:sldLayoutChg chg="del">
          <pc:chgData name="Skorczewski, Tyler" userId="51e037cb-caff-4c31-880d-f686087de38b" providerId="ADAL" clId="{2A4C8667-A118-4537-9B20-2E06625948AF}" dt="2018-06-07T21:08:27.727" v="21" actId="2696"/>
          <pc:sldLayoutMkLst>
            <pc:docMk/>
            <pc:sldMasterMk cId="787683516" sldId="2147484061"/>
            <pc:sldLayoutMk cId="705162020" sldId="2147484069"/>
          </pc:sldLayoutMkLst>
        </pc:sldLayoutChg>
        <pc:sldLayoutChg chg="del">
          <pc:chgData name="Skorczewski, Tyler" userId="51e037cb-caff-4c31-880d-f686087de38b" providerId="ADAL" clId="{2A4C8667-A118-4537-9B20-2E06625948AF}" dt="2018-06-07T21:08:27.728" v="22" actId="2696"/>
          <pc:sldLayoutMkLst>
            <pc:docMk/>
            <pc:sldMasterMk cId="787683516" sldId="2147484061"/>
            <pc:sldLayoutMk cId="3594377165" sldId="2147484070"/>
          </pc:sldLayoutMkLst>
        </pc:sldLayoutChg>
        <pc:sldLayoutChg chg="del">
          <pc:chgData name="Skorczewski, Tyler" userId="51e037cb-caff-4c31-880d-f686087de38b" providerId="ADAL" clId="{2A4C8667-A118-4537-9B20-2E06625948AF}" dt="2018-06-07T21:08:27.728" v="23" actId="2696"/>
          <pc:sldLayoutMkLst>
            <pc:docMk/>
            <pc:sldMasterMk cId="787683516" sldId="2147484061"/>
            <pc:sldLayoutMk cId="3415410429" sldId="2147484071"/>
          </pc:sldLayoutMkLst>
        </pc:sldLayoutChg>
        <pc:sldLayoutChg chg="del">
          <pc:chgData name="Skorczewski, Tyler" userId="51e037cb-caff-4c31-880d-f686087de38b" providerId="ADAL" clId="{2A4C8667-A118-4537-9B20-2E06625948AF}" dt="2018-06-07T21:08:27.729" v="24" actId="2696"/>
          <pc:sldLayoutMkLst>
            <pc:docMk/>
            <pc:sldMasterMk cId="787683516" sldId="2147484061"/>
            <pc:sldLayoutMk cId="1964384362" sldId="214748407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B01AF8-093F-4D47-A5BD-23D4A2C866CB}" type="datetimeFigureOut">
              <a:rPr lang="en-US"/>
              <a:pPr>
                <a:defRPr/>
              </a:pPr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D904D59-006F-48A4-9471-4C5471C99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1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 Narrow" pitchFamily="34" charset="0"/>
              </a:defRPr>
            </a:lvl1pPr>
          </a:lstStyle>
          <a:p>
            <a:pPr>
              <a:defRPr/>
            </a:pPr>
            <a:fld id="{EC5EFE4D-AD76-4364-8096-FB920066C5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85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37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740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7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46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3824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395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26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84808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4213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16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008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556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39589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7347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5862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3056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5509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849056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201A2-3B15-4006-B9EC-08ED3CE2364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35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681E4-B218-4991-82BA-87B2808E431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505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CFD1E-B8FA-484E-8BA0-81D3C43F0D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7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031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B32D8-4314-471B-91AD-AAB2ED80CF9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2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D2231-B740-44E4-B9F1-4D4E9EEBDB3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2779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6C664-451B-47F2-9FC0-DF59A09534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346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00AFF-CB48-4AFD-AF94-A0BA84A3FB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480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EF41-2428-47E0-AA49-4DF354FEA2B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7403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638D1-2B5B-4E1F-BDC6-E5083A0686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58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97E3F-3CC1-4E27-A40E-5F2C004D05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6615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32DCC-5724-4927-A4B4-7247286E4B1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8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85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56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19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36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417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730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/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2013, 2010, 2007, 2005, Pearson, Education,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4400">
              <a:solidFill>
                <a:srgbClr val="000000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6645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39307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 baseline="30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 baseline="30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41FEAC6-F8E7-4CE0-BF63-CE9DC1879044}" type="slidenum">
              <a:rPr lang="en-US" baseline="3000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baseline="30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7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8" r:id="rId1"/>
    <p:sldLayoutId id="2147484039" r:id="rId2"/>
    <p:sldLayoutId id="2147484040" r:id="rId3"/>
    <p:sldLayoutId id="2147484041" r:id="rId4"/>
    <p:sldLayoutId id="2147484042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intfree.com/Office_forms/GraphPaper2.htm" TargetMode="Externa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938338"/>
          </a:xfrm>
        </p:spPr>
        <p:txBody>
          <a:bodyPr/>
          <a:lstStyle/>
          <a:p>
            <a:pPr eaLnBrk="1" hangingPunct="1"/>
            <a:r>
              <a:rPr lang="en-US" sz="4800" b="1" dirty="0">
                <a:latin typeface="Times New Roman" pitchFamily="18" charset="0"/>
              </a:rPr>
              <a:t>Section 4.1</a:t>
            </a:r>
            <a:br>
              <a:rPr lang="en-US" sz="4000" dirty="0">
                <a:latin typeface="Times New Roman" pitchFamily="18" charset="0"/>
              </a:rPr>
            </a:br>
            <a:r>
              <a:rPr lang="en-US" sz="4000" dirty="0">
                <a:latin typeface="Times New Roman" pitchFamily="18" charset="0"/>
              </a:rPr>
              <a:t>Solving Systems of Equations in Two Variables by Graphing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590800"/>
            <a:ext cx="8077200" cy="38100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A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system of linear equations</a:t>
            </a:r>
            <a:r>
              <a:rPr lang="en-US">
                <a:latin typeface="Times New Roman" pitchFamily="18" charset="0"/>
              </a:rPr>
              <a:t> consists of two or more linear equations.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This section focuses on only two equations at a time.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The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solution</a:t>
            </a:r>
            <a:r>
              <a:rPr lang="en-US">
                <a:latin typeface="Times New Roman" pitchFamily="18" charset="0"/>
              </a:rPr>
              <a:t> of a system of linear equations in two variables is any ordered pair that solves both of the linear equations.</a:t>
            </a:r>
          </a:p>
        </p:txBody>
      </p:sp>
    </p:spTree>
    <p:extLst>
      <p:ext uri="{BB962C8B-B14F-4D97-AF65-F5344CB8AC3E}">
        <p14:creationId xmlns:p14="http://schemas.microsoft.com/office/powerpoint/2010/main" val="1474311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2745" y="-76200"/>
            <a:ext cx="8933645" cy="9906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b="1" u="sng" dirty="0">
                <a:latin typeface="Times New Roman" pitchFamily="18" charset="0"/>
              </a:rPr>
              <a:t>Example: </a:t>
            </a:r>
          </a:p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Solve the following system of equations by graphing: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>
                <a:latin typeface="Times New Roman" pitchFamily="18" charset="0"/>
              </a:rPr>
              <a:t>2</a:t>
            </a:r>
            <a:r>
              <a:rPr lang="en-US" sz="3200" i="1" dirty="0">
                <a:latin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</a:rPr>
              <a:t> – </a:t>
            </a:r>
            <a:r>
              <a:rPr lang="en-US" sz="3200" i="1" dirty="0">
                <a:latin typeface="Times New Roman" pitchFamily="18" charset="0"/>
              </a:rPr>
              <a:t>y</a:t>
            </a:r>
            <a:r>
              <a:rPr lang="en-US" sz="3200" dirty="0">
                <a:latin typeface="Times New Roman" pitchFamily="18" charset="0"/>
              </a:rPr>
              <a:t> = 6   </a:t>
            </a:r>
            <a:r>
              <a:rPr lang="en-US" sz="3200" i="1" dirty="0">
                <a:latin typeface="Times New Roman" pitchFamily="18" charset="0"/>
              </a:rPr>
              <a:t>and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i="1" dirty="0">
                <a:latin typeface="Times New Roman" pitchFamily="18" charset="0"/>
              </a:rPr>
              <a:t>x</a:t>
            </a:r>
            <a:r>
              <a:rPr lang="en-US" sz="3200" dirty="0">
                <a:latin typeface="Times New Roman" pitchFamily="18" charset="0"/>
              </a:rPr>
              <a:t> + 3</a:t>
            </a:r>
            <a:r>
              <a:rPr lang="en-US" sz="3200" i="1" dirty="0">
                <a:latin typeface="Times New Roman" pitchFamily="18" charset="0"/>
              </a:rPr>
              <a:t>y</a:t>
            </a:r>
            <a:r>
              <a:rPr lang="en-US" sz="3200" dirty="0">
                <a:latin typeface="Times New Roman" pitchFamily="18" charset="0"/>
              </a:rPr>
              <a:t> = 10</a:t>
            </a:r>
          </a:p>
        </p:txBody>
      </p:sp>
      <p:grpSp>
        <p:nvGrpSpPr>
          <p:cNvPr id="14340" name="Group 8"/>
          <p:cNvGrpSpPr>
            <a:grpSpLocks/>
          </p:cNvGrpSpPr>
          <p:nvPr/>
        </p:nvGrpSpPr>
        <p:grpSpPr bwMode="auto">
          <a:xfrm>
            <a:off x="4098925" y="990600"/>
            <a:ext cx="5045075" cy="5029200"/>
            <a:chOff x="370" y="518"/>
            <a:chExt cx="3178" cy="3168"/>
          </a:xfrm>
        </p:grpSpPr>
        <p:sp>
          <p:nvSpPr>
            <p:cNvPr id="14367" name="Line 9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68" name="Line 10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69" name="Line 11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70" name="Line 12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71" name="Line 13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72" name="Line 14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73" name="Line 15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74" name="Line 16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75" name="Line 17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76" name="Line 18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77" name="Line 19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78" name="Line 20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79" name="Line 21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80" name="Line 22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81" name="Line 23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82" name="Line 24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83" name="Line 25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84" name="Line 26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85" name="Line 27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86" name="Line 28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87" name="Line 29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88" name="Line 30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89" name="Line 31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90" name="Line 32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91" name="Line 33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92" name="Line 34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93" name="Line 35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94" name="Line 36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95" name="Line 37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96" name="Line 38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97" name="Text Box 39"/>
            <p:cNvSpPr txBox="1">
              <a:spLocks noChangeArrowheads="1"/>
            </p:cNvSpPr>
            <p:nvPr/>
          </p:nvSpPr>
          <p:spPr bwMode="auto">
            <a:xfrm>
              <a:off x="3336" y="20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 i="1" baseline="0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14398" name="Text Box 40"/>
            <p:cNvSpPr txBox="1">
              <a:spLocks noChangeArrowheads="1"/>
            </p:cNvSpPr>
            <p:nvPr/>
          </p:nvSpPr>
          <p:spPr bwMode="auto">
            <a:xfrm>
              <a:off x="1666" y="51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 i="1" baseline="0">
                  <a:solidFill>
                    <a:prstClr val="black"/>
                  </a:solidFill>
                </a:rPr>
                <a:t>y</a:t>
              </a: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6400800" y="5410200"/>
            <a:ext cx="1254125" cy="457200"/>
            <a:chOff x="4032" y="3408"/>
            <a:chExt cx="790" cy="288"/>
          </a:xfrm>
        </p:grpSpPr>
        <p:sp>
          <p:nvSpPr>
            <p:cNvPr id="14365" name="Oval 42"/>
            <p:cNvSpPr>
              <a:spLocks noChangeArrowheads="1"/>
            </p:cNvSpPr>
            <p:nvPr/>
          </p:nvSpPr>
          <p:spPr bwMode="auto">
            <a:xfrm>
              <a:off x="4032" y="34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66" name="Text Box 43"/>
            <p:cNvSpPr txBox="1">
              <a:spLocks noChangeArrowheads="1"/>
            </p:cNvSpPr>
            <p:nvPr/>
          </p:nvSpPr>
          <p:spPr bwMode="auto">
            <a:xfrm>
              <a:off x="4176" y="3408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aseline="0" dirty="0">
                  <a:solidFill>
                    <a:prstClr val="black"/>
                  </a:solidFill>
                </a:rPr>
                <a:t>(0, -6)</a:t>
              </a:r>
            </a:p>
          </p:txBody>
        </p:sp>
      </p:grp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117475" y="2431702"/>
            <a:ext cx="4530725" cy="138499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aseline="0" dirty="0">
                <a:solidFill>
                  <a:srgbClr val="0000FF"/>
                </a:solidFill>
              </a:rPr>
              <a:t>First, graph 2</a:t>
            </a:r>
            <a:r>
              <a:rPr lang="en-US" sz="2400" i="1" baseline="0" dirty="0">
                <a:solidFill>
                  <a:srgbClr val="0000FF"/>
                </a:solidFill>
              </a:rPr>
              <a:t>x</a:t>
            </a:r>
            <a:r>
              <a:rPr lang="en-US" sz="2400" baseline="0" dirty="0">
                <a:solidFill>
                  <a:srgbClr val="0000FF"/>
                </a:solidFill>
              </a:rPr>
              <a:t> – </a:t>
            </a:r>
            <a:r>
              <a:rPr lang="en-US" sz="2400" i="1" baseline="0" dirty="0">
                <a:solidFill>
                  <a:srgbClr val="0000FF"/>
                </a:solidFill>
              </a:rPr>
              <a:t>y</a:t>
            </a:r>
            <a:r>
              <a:rPr lang="en-US" sz="2400" baseline="0" dirty="0">
                <a:solidFill>
                  <a:srgbClr val="0000FF"/>
                </a:solidFill>
              </a:rPr>
              <a:t> = 6.  </a:t>
            </a:r>
          </a:p>
          <a:p>
            <a:pPr marL="274320" indent="-27432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baseline="0" dirty="0">
                <a:solidFill>
                  <a:srgbClr val="0000FF"/>
                </a:solidFill>
              </a:rPr>
              <a:t>Solving for y gives y = 2x – 6.</a:t>
            </a:r>
          </a:p>
          <a:p>
            <a:pPr marL="274320" indent="-27432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baseline="0" dirty="0">
                <a:solidFill>
                  <a:srgbClr val="0000FF"/>
                </a:solidFill>
              </a:rPr>
              <a:t>Plot the y-intercept of -6, then use the slope of 2 to go up two, over one.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6753225" y="4864104"/>
            <a:ext cx="1101725" cy="461963"/>
            <a:chOff x="4608" y="2304"/>
            <a:chExt cx="694" cy="291"/>
          </a:xfrm>
        </p:grpSpPr>
        <p:sp>
          <p:nvSpPr>
            <p:cNvPr id="14363" name="Oval 44"/>
            <p:cNvSpPr>
              <a:spLocks noChangeArrowheads="1"/>
            </p:cNvSpPr>
            <p:nvPr/>
          </p:nvSpPr>
          <p:spPr bwMode="auto">
            <a:xfrm>
              <a:off x="4608" y="23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64" name="Text Box 45"/>
            <p:cNvSpPr txBox="1">
              <a:spLocks noChangeArrowheads="1"/>
            </p:cNvSpPr>
            <p:nvPr/>
          </p:nvSpPr>
          <p:spPr bwMode="auto">
            <a:xfrm>
              <a:off x="4656" y="2304"/>
              <a:ext cx="6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aseline="0" dirty="0">
                  <a:solidFill>
                    <a:prstClr val="black"/>
                  </a:solidFill>
                </a:rPr>
                <a:t>(1, -4), </a:t>
              </a:r>
            </a:p>
          </p:txBody>
        </p:sp>
      </p:grpSp>
      <p:sp>
        <p:nvSpPr>
          <p:cNvPr id="47155" name="Line 51"/>
          <p:cNvSpPr>
            <a:spLocks noChangeShapeType="1"/>
          </p:cNvSpPr>
          <p:nvPr/>
        </p:nvSpPr>
        <p:spPr bwMode="auto">
          <a:xfrm flipV="1">
            <a:off x="6232525" y="1219199"/>
            <a:ext cx="2362200" cy="4800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 baseline="300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7156" name="Text Box 52"/>
          <p:cNvSpPr txBox="1">
            <a:spLocks noChangeArrowheads="1"/>
          </p:cNvSpPr>
          <p:nvPr/>
        </p:nvSpPr>
        <p:spPr bwMode="auto">
          <a:xfrm>
            <a:off x="910942" y="3990127"/>
            <a:ext cx="4804058" cy="2000548"/>
          </a:xfrm>
          <a:prstGeom prst="rect">
            <a:avLst/>
          </a:prstGeom>
          <a:solidFill>
            <a:schemeClr val="bg1">
              <a:alpha val="44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aseline="0" dirty="0">
                <a:solidFill>
                  <a:srgbClr val="00CC00"/>
                </a:solidFill>
              </a:rPr>
              <a:t>Second, graph </a:t>
            </a:r>
            <a:r>
              <a:rPr lang="en-US" sz="2400" i="1" baseline="0" dirty="0">
                <a:solidFill>
                  <a:srgbClr val="00CC00"/>
                </a:solidFill>
              </a:rPr>
              <a:t>x</a:t>
            </a:r>
            <a:r>
              <a:rPr lang="en-US" sz="2400" baseline="0" dirty="0">
                <a:solidFill>
                  <a:srgbClr val="00CC00"/>
                </a:solidFill>
              </a:rPr>
              <a:t> + 3</a:t>
            </a:r>
            <a:r>
              <a:rPr lang="en-US" sz="2400" i="1" baseline="0" dirty="0">
                <a:solidFill>
                  <a:srgbClr val="00CC00"/>
                </a:solidFill>
              </a:rPr>
              <a:t>y</a:t>
            </a:r>
            <a:r>
              <a:rPr lang="en-US" sz="2400" baseline="0" dirty="0">
                <a:solidFill>
                  <a:srgbClr val="00CC00"/>
                </a:solidFill>
              </a:rPr>
              <a:t> = 10.</a:t>
            </a:r>
          </a:p>
          <a:p>
            <a:pPr marL="274320" indent="-27432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baseline="0" dirty="0">
                <a:solidFill>
                  <a:srgbClr val="00CC00"/>
                </a:solidFill>
              </a:rPr>
              <a:t>Solving for y gives y = -1/3x + 10/3.</a:t>
            </a:r>
          </a:p>
          <a:p>
            <a:pPr marL="274320" indent="-27432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baseline="0" dirty="0">
                <a:solidFill>
                  <a:srgbClr val="00CC00"/>
                </a:solidFill>
              </a:rPr>
              <a:t>The y-intercept is a fraction, so let x = 1; then y = -1/3 + 10/3 = 9/ 3 = 3. </a:t>
            </a:r>
          </a:p>
          <a:p>
            <a:pPr marL="274320" indent="-27432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baseline="0" dirty="0">
                <a:solidFill>
                  <a:srgbClr val="00CC00"/>
                </a:solidFill>
              </a:rPr>
              <a:t>Plot (1,3), then use the slope of -1/3 to go down one, over three.</a:t>
            </a:r>
            <a:endParaRPr lang="en-US" sz="2800" baseline="0" dirty="0">
              <a:solidFill>
                <a:prstClr val="black"/>
              </a:solidFill>
            </a:endParaRPr>
          </a:p>
        </p:txBody>
      </p: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6019800" y="2743200"/>
            <a:ext cx="914400" cy="533400"/>
            <a:chOff x="3792" y="1728"/>
            <a:chExt cx="576" cy="336"/>
          </a:xfrm>
        </p:grpSpPr>
        <p:sp>
          <p:nvSpPr>
            <p:cNvPr id="14359" name="Oval 54"/>
            <p:cNvSpPr>
              <a:spLocks noChangeArrowheads="1"/>
            </p:cNvSpPr>
            <p:nvPr/>
          </p:nvSpPr>
          <p:spPr bwMode="auto">
            <a:xfrm>
              <a:off x="4224" y="172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60" name="Text Box 55"/>
            <p:cNvSpPr txBox="1">
              <a:spLocks noChangeArrowheads="1"/>
            </p:cNvSpPr>
            <p:nvPr/>
          </p:nvSpPr>
          <p:spPr bwMode="auto">
            <a:xfrm>
              <a:off x="3792" y="1776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aseline="0">
                  <a:solidFill>
                    <a:prstClr val="black"/>
                  </a:solidFill>
                </a:rPr>
                <a:t>(1, 3)</a:t>
              </a:r>
            </a:p>
          </p:txBody>
        </p:sp>
      </p:grpSp>
      <p:sp>
        <p:nvSpPr>
          <p:cNvPr id="47167" name="Line 63"/>
          <p:cNvSpPr>
            <a:spLocks noChangeShapeType="1"/>
          </p:cNvSpPr>
          <p:nvPr/>
        </p:nvSpPr>
        <p:spPr bwMode="auto">
          <a:xfrm>
            <a:off x="4343400" y="1950493"/>
            <a:ext cx="4479925" cy="1565275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 baseline="300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7169" name="Text Box 65"/>
          <p:cNvSpPr txBox="1">
            <a:spLocks noChangeArrowheads="1"/>
          </p:cNvSpPr>
          <p:nvPr/>
        </p:nvSpPr>
        <p:spPr bwMode="auto">
          <a:xfrm>
            <a:off x="2454203" y="6248400"/>
            <a:ext cx="6400800" cy="523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baseline="0" dirty="0">
                <a:solidFill>
                  <a:srgbClr val="FF0000"/>
                </a:solidFill>
              </a:rPr>
              <a:t>The lines </a:t>
            </a:r>
            <a:r>
              <a:rPr lang="en-US" sz="2800" b="1" i="1" baseline="0" dirty="0">
                <a:solidFill>
                  <a:srgbClr val="FF0000"/>
                </a:solidFill>
              </a:rPr>
              <a:t>APPEAR</a:t>
            </a:r>
            <a:r>
              <a:rPr lang="en-US" sz="2800" b="1" baseline="0" dirty="0">
                <a:solidFill>
                  <a:srgbClr val="FF0000"/>
                </a:solidFill>
              </a:rPr>
              <a:t> to intersect at (4, 2).</a:t>
            </a:r>
          </a:p>
        </p:txBody>
      </p: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7654925" y="2590800"/>
            <a:ext cx="1025525" cy="533400"/>
            <a:chOff x="4992" y="1632"/>
            <a:chExt cx="646" cy="336"/>
          </a:xfrm>
        </p:grpSpPr>
        <p:sp>
          <p:nvSpPr>
            <p:cNvPr id="14353" name="Oval 67"/>
            <p:cNvSpPr>
              <a:spLocks noChangeArrowheads="1"/>
            </p:cNvSpPr>
            <p:nvPr/>
          </p:nvSpPr>
          <p:spPr bwMode="auto">
            <a:xfrm>
              <a:off x="4992" y="19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4354" name="Text Box 68"/>
            <p:cNvSpPr txBox="1">
              <a:spLocks noChangeArrowheads="1"/>
            </p:cNvSpPr>
            <p:nvPr/>
          </p:nvSpPr>
          <p:spPr bwMode="auto">
            <a:xfrm>
              <a:off x="4992" y="1632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aseline="0">
                  <a:solidFill>
                    <a:prstClr val="black"/>
                  </a:solidFill>
                </a:rPr>
                <a:t>(4, 2)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7739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45" grpId="0" animBg="1"/>
      <p:bldP spid="47155" grpId="0" animBg="1"/>
      <p:bldP spid="47156" grpId="0" animBg="1"/>
      <p:bldP spid="47167" grpId="0" animBg="1"/>
      <p:bldP spid="471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 marL="0" indent="0" eaLnBrk="1" hangingPunct="1">
              <a:buClr>
                <a:schemeClr val="tx2"/>
              </a:buClr>
              <a:buSzPct val="125000"/>
              <a:buNone/>
            </a:pPr>
            <a:r>
              <a:rPr lang="en-US" dirty="0">
                <a:latin typeface="Times New Roman" pitchFamily="18" charset="0"/>
              </a:rPr>
              <a:t>Although the solution to the system of equations appears to be (4, 2), </a:t>
            </a:r>
            <a:r>
              <a:rPr lang="en-US" dirty="0">
                <a:solidFill>
                  <a:srgbClr val="D02800"/>
                </a:solidFill>
                <a:latin typeface="Times New Roman" pitchFamily="18" charset="0"/>
              </a:rPr>
              <a:t>you still need to check the answer </a:t>
            </a:r>
            <a:r>
              <a:rPr lang="en-US" dirty="0">
                <a:latin typeface="Times New Roman" pitchFamily="18" charset="0"/>
              </a:rPr>
              <a:t>by substituting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= 4 and 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 = 2 into the two equations.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First equation,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2(4) – 2 = 8 – 2 = 6    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true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Second equation,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4 + 3(2) = 4 + 6 = 10   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true</a:t>
            </a:r>
          </a:p>
          <a:p>
            <a:pPr marL="0" indent="0" eaLnBrk="1" hangingPunct="1">
              <a:buClr>
                <a:schemeClr val="tx2"/>
              </a:buClr>
              <a:buSzPct val="125000"/>
              <a:buNone/>
            </a:pPr>
            <a:r>
              <a:rPr lang="en-US" dirty="0">
                <a:latin typeface="Times New Roman" pitchFamily="18" charset="0"/>
              </a:rPr>
              <a:t>The point (4, 2) checks, so it is the solution of the system.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  <a:solidFill>
            <a:srgbClr val="FFFF00"/>
          </a:solidFill>
        </p:grpSpPr>
        <p:sp>
          <p:nvSpPr>
            <p:cNvPr id="99333" name="Rectangle 5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aseline="30000">
                <a:solidFill>
                  <a:prstClr val="black"/>
                </a:solidFill>
              </a:endParaRPr>
            </a:p>
          </p:txBody>
        </p:sp>
        <p:sp>
          <p:nvSpPr>
            <p:cNvPr id="99334" name="Text Box 6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051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 sz="3600" b="1"/>
              <a:t>Problem from today’s homework: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85800"/>
            <a:ext cx="84645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533400" y="3429000"/>
            <a:ext cx="4530725" cy="3031599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sz="3200" b="1" u="sng" baseline="0" dirty="0">
                <a:solidFill>
                  <a:srgbClr val="0000FF"/>
                </a:solidFill>
              </a:rPr>
              <a:t>Solution: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aseline="0" dirty="0">
                <a:solidFill>
                  <a:srgbClr val="0000FF"/>
                </a:solidFill>
              </a:rPr>
              <a:t>Graph the 2 lines.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aseline="0" dirty="0">
                <a:solidFill>
                  <a:srgbClr val="0000FF"/>
                </a:solidFill>
              </a:rPr>
              <a:t>They appear to intersect at (3,3)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baseline="0" dirty="0">
                <a:solidFill>
                  <a:srgbClr val="0000FF"/>
                </a:solidFill>
              </a:rPr>
              <a:t>Now check x = 3, y = 3 back into BOTH equations to make sure they both give true statements.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3473379" y="537041"/>
            <a:ext cx="227979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aseline="30000" dirty="0">
                <a:solidFill>
                  <a:prstClr val="black"/>
                </a:solidFill>
                <a:cs typeface="Arial" charset="0"/>
              </a:rPr>
              <a:t>(try this one in your notebook)</a:t>
            </a:r>
          </a:p>
        </p:txBody>
      </p:sp>
    </p:spTree>
    <p:extLst>
      <p:ext uri="{BB962C8B-B14F-4D97-AF65-F5344CB8AC3E}">
        <p14:creationId xmlns:p14="http://schemas.microsoft.com/office/powerpoint/2010/main" val="2342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-38101" y="210403"/>
            <a:ext cx="5178426" cy="1618397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Solve the following system of equations by graphing.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+ 3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 = 6   </a:t>
            </a:r>
            <a:r>
              <a:rPr lang="en-US" i="1" dirty="0">
                <a:latin typeface="Times New Roman" pitchFamily="18" charset="0"/>
              </a:rPr>
              <a:t>and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– 9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 = 9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015565" y="119122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100356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aseline="30000">
                <a:solidFill>
                  <a:prstClr val="black"/>
                </a:solidFill>
              </a:endParaRPr>
            </a:p>
          </p:txBody>
        </p:sp>
        <p:sp>
          <p:nvSpPr>
            <p:cNvPr id="100357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422100"/>
                  </a:solidFill>
                </a:rPr>
                <a:t>Example</a:t>
              </a:r>
            </a:p>
          </p:txBody>
        </p:sp>
      </p:grpSp>
      <p:grpSp>
        <p:nvGrpSpPr>
          <p:cNvPr id="17412" name="Group 6"/>
          <p:cNvGrpSpPr>
            <a:grpSpLocks/>
          </p:cNvGrpSpPr>
          <p:nvPr/>
        </p:nvGrpSpPr>
        <p:grpSpPr bwMode="auto">
          <a:xfrm>
            <a:off x="4098925" y="990600"/>
            <a:ext cx="5045075" cy="5029200"/>
            <a:chOff x="370" y="518"/>
            <a:chExt cx="3178" cy="3168"/>
          </a:xfrm>
        </p:grpSpPr>
        <p:sp>
          <p:nvSpPr>
            <p:cNvPr id="17436" name="Line 7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37" name="Line 8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38" name="Line 9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39" name="Line 10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40" name="Line 11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41" name="Line 12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42" name="Line 13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43" name="Line 14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44" name="Line 15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45" name="Line 16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46" name="Line 17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47" name="Line 18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48" name="Line 19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49" name="Line 20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50" name="Line 21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51" name="Line 22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52" name="Line 23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53" name="Line 24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54" name="Line 25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55" name="Line 26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56" name="Line 27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57" name="Line 28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58" name="Line 29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59" name="Line 30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60" name="Line 31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61" name="Line 32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62" name="Line 33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63" name="Line 34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64" name="Line 35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65" name="Line 36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66" name="Text Box 37"/>
            <p:cNvSpPr txBox="1">
              <a:spLocks noChangeArrowheads="1"/>
            </p:cNvSpPr>
            <p:nvPr/>
          </p:nvSpPr>
          <p:spPr bwMode="auto">
            <a:xfrm>
              <a:off x="3336" y="20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 i="1" baseline="0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17467" name="Text Box 38"/>
            <p:cNvSpPr txBox="1">
              <a:spLocks noChangeArrowheads="1"/>
            </p:cNvSpPr>
            <p:nvPr/>
          </p:nvSpPr>
          <p:spPr bwMode="auto">
            <a:xfrm>
              <a:off x="1666" y="51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 i="1" baseline="0">
                  <a:solidFill>
                    <a:prstClr val="black"/>
                  </a:solidFill>
                </a:rPr>
                <a:t>y</a:t>
              </a:r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638802" y="2667000"/>
            <a:ext cx="1025525" cy="457200"/>
            <a:chOff x="3552" y="1680"/>
            <a:chExt cx="646" cy="288"/>
          </a:xfrm>
        </p:grpSpPr>
        <p:sp>
          <p:nvSpPr>
            <p:cNvPr id="17432" name="Oval 44"/>
            <p:cNvSpPr>
              <a:spLocks noChangeArrowheads="1"/>
            </p:cNvSpPr>
            <p:nvPr/>
          </p:nvSpPr>
          <p:spPr bwMode="auto">
            <a:xfrm>
              <a:off x="4032" y="19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33" name="Text Box 45"/>
            <p:cNvSpPr txBox="1">
              <a:spLocks noChangeArrowheads="1"/>
            </p:cNvSpPr>
            <p:nvPr/>
          </p:nvSpPr>
          <p:spPr bwMode="auto">
            <a:xfrm>
              <a:off x="3552" y="1680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aseline="0">
                  <a:solidFill>
                    <a:prstClr val="black"/>
                  </a:solidFill>
                </a:rPr>
                <a:t>(0, 2)</a:t>
              </a: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6634164" y="2085975"/>
            <a:ext cx="1025526" cy="733425"/>
            <a:chOff x="4298" y="1572"/>
            <a:chExt cx="646" cy="462"/>
          </a:xfrm>
        </p:grpSpPr>
        <p:sp>
          <p:nvSpPr>
            <p:cNvPr id="17430" name="Oval 47"/>
            <p:cNvSpPr>
              <a:spLocks noChangeArrowheads="1"/>
            </p:cNvSpPr>
            <p:nvPr/>
          </p:nvSpPr>
          <p:spPr bwMode="auto">
            <a:xfrm>
              <a:off x="4698" y="198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31" name="Text Box 48"/>
            <p:cNvSpPr txBox="1">
              <a:spLocks noChangeArrowheads="1"/>
            </p:cNvSpPr>
            <p:nvPr/>
          </p:nvSpPr>
          <p:spPr bwMode="auto">
            <a:xfrm>
              <a:off x="4298" y="1572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aseline="0" dirty="0">
                  <a:solidFill>
                    <a:prstClr val="black"/>
                  </a:solidFill>
                </a:rPr>
                <a:t>(3,3)</a:t>
              </a:r>
            </a:p>
          </p:txBody>
        </p:sp>
      </p:grpSp>
      <p:sp>
        <p:nvSpPr>
          <p:cNvPr id="100401" name="Line 49"/>
          <p:cNvSpPr>
            <a:spLocks noChangeShapeType="1"/>
          </p:cNvSpPr>
          <p:nvPr/>
        </p:nvSpPr>
        <p:spPr bwMode="auto">
          <a:xfrm flipV="1">
            <a:off x="4191000" y="2286000"/>
            <a:ext cx="45720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 baseline="30000">
              <a:solidFill>
                <a:prstClr val="black"/>
              </a:solidFill>
              <a:cs typeface="Arial" charset="0"/>
            </a:endParaRPr>
          </a:p>
        </p:txBody>
      </p: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6400800" y="3886200"/>
            <a:ext cx="990600" cy="457200"/>
            <a:chOff x="4032" y="2448"/>
            <a:chExt cx="624" cy="288"/>
          </a:xfrm>
        </p:grpSpPr>
        <p:sp>
          <p:nvSpPr>
            <p:cNvPr id="17428" name="Oval 52"/>
            <p:cNvSpPr>
              <a:spLocks noChangeArrowheads="1"/>
            </p:cNvSpPr>
            <p:nvPr/>
          </p:nvSpPr>
          <p:spPr bwMode="auto">
            <a:xfrm>
              <a:off x="4032" y="244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29" name="Text Box 53"/>
            <p:cNvSpPr txBox="1">
              <a:spLocks noChangeArrowheads="1"/>
            </p:cNvSpPr>
            <p:nvPr/>
          </p:nvSpPr>
          <p:spPr bwMode="auto">
            <a:xfrm>
              <a:off x="4032" y="244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aseline="0">
                  <a:solidFill>
                    <a:prstClr val="black"/>
                  </a:solidFill>
                </a:rPr>
                <a:t>(0, -1)</a:t>
              </a:r>
            </a:p>
          </p:txBody>
        </p:sp>
      </p:grpSp>
      <p:grpSp>
        <p:nvGrpSpPr>
          <p:cNvPr id="9" name="Group 69"/>
          <p:cNvGrpSpPr>
            <a:grpSpLocks/>
          </p:cNvGrpSpPr>
          <p:nvPr/>
        </p:nvGrpSpPr>
        <p:grpSpPr bwMode="auto">
          <a:xfrm>
            <a:off x="6858000" y="3200400"/>
            <a:ext cx="1025525" cy="495300"/>
            <a:chOff x="4320" y="2016"/>
            <a:chExt cx="646" cy="312"/>
          </a:xfrm>
        </p:grpSpPr>
        <p:sp>
          <p:nvSpPr>
            <p:cNvPr id="17424" name="Oval 58"/>
            <p:cNvSpPr>
              <a:spLocks noChangeArrowheads="1"/>
            </p:cNvSpPr>
            <p:nvPr/>
          </p:nvSpPr>
          <p:spPr bwMode="auto">
            <a:xfrm>
              <a:off x="4621" y="22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7425" name="Text Box 59"/>
            <p:cNvSpPr txBox="1">
              <a:spLocks noChangeArrowheads="1"/>
            </p:cNvSpPr>
            <p:nvPr/>
          </p:nvSpPr>
          <p:spPr bwMode="auto">
            <a:xfrm>
              <a:off x="4320" y="2016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aseline="0">
                  <a:solidFill>
                    <a:prstClr val="black"/>
                  </a:solidFill>
                </a:rPr>
                <a:t>(3, 0)</a:t>
              </a:r>
            </a:p>
          </p:txBody>
        </p:sp>
      </p:grpSp>
      <p:sp>
        <p:nvSpPr>
          <p:cNvPr id="100412" name="Line 60"/>
          <p:cNvSpPr>
            <a:spLocks noChangeShapeType="1"/>
          </p:cNvSpPr>
          <p:nvPr/>
        </p:nvSpPr>
        <p:spPr bwMode="auto">
          <a:xfrm flipV="1">
            <a:off x="4324207" y="3179123"/>
            <a:ext cx="4495800" cy="1447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 baseline="300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0413" name="Text Box 61"/>
          <p:cNvSpPr txBox="1">
            <a:spLocks noChangeArrowheads="1"/>
          </p:cNvSpPr>
          <p:nvPr/>
        </p:nvSpPr>
        <p:spPr bwMode="auto">
          <a:xfrm>
            <a:off x="228600" y="60960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baseline="0">
                <a:solidFill>
                  <a:srgbClr val="FF0000"/>
                </a:solidFill>
              </a:rPr>
              <a:t>The lines APPEAR to be parallel.</a:t>
            </a:r>
          </a:p>
        </p:txBody>
      </p:sp>
      <p:sp>
        <p:nvSpPr>
          <p:cNvPr id="62" name="Text Box 41"/>
          <p:cNvSpPr txBox="1">
            <a:spLocks noChangeArrowheads="1"/>
          </p:cNvSpPr>
          <p:nvPr/>
        </p:nvSpPr>
        <p:spPr bwMode="auto">
          <a:xfrm>
            <a:off x="117475" y="2622202"/>
            <a:ext cx="4530725" cy="138499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aseline="0" dirty="0">
                <a:solidFill>
                  <a:srgbClr val="0000FF"/>
                </a:solidFill>
              </a:rPr>
              <a:t>First, graph -</a:t>
            </a:r>
            <a:r>
              <a:rPr lang="en-US" sz="2400" i="1" baseline="0" dirty="0">
                <a:solidFill>
                  <a:srgbClr val="0000FF"/>
                </a:solidFill>
              </a:rPr>
              <a:t>x</a:t>
            </a:r>
            <a:r>
              <a:rPr lang="en-US" sz="2400" baseline="0" dirty="0">
                <a:solidFill>
                  <a:srgbClr val="0000FF"/>
                </a:solidFill>
              </a:rPr>
              <a:t> + 3</a:t>
            </a:r>
            <a:r>
              <a:rPr lang="en-US" sz="2400" i="1" baseline="0" dirty="0">
                <a:solidFill>
                  <a:srgbClr val="0000FF"/>
                </a:solidFill>
              </a:rPr>
              <a:t>y</a:t>
            </a:r>
            <a:r>
              <a:rPr lang="en-US" sz="2400" baseline="0" dirty="0">
                <a:solidFill>
                  <a:srgbClr val="0000FF"/>
                </a:solidFill>
              </a:rPr>
              <a:t> = 6.  </a:t>
            </a:r>
          </a:p>
          <a:p>
            <a:pPr marL="274320" indent="-27432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baseline="0" dirty="0">
                <a:solidFill>
                  <a:srgbClr val="0000FF"/>
                </a:solidFill>
              </a:rPr>
              <a:t>Solving for y gives y = 1/3x  + 2.</a:t>
            </a:r>
          </a:p>
          <a:p>
            <a:pPr marL="274320" indent="-27432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baseline="0" dirty="0">
                <a:solidFill>
                  <a:srgbClr val="0000FF"/>
                </a:solidFill>
              </a:rPr>
              <a:t>Plot the y-intercept of  2, then use the slope of 1/3 to go up one, over three.</a:t>
            </a:r>
          </a:p>
        </p:txBody>
      </p:sp>
      <p:sp>
        <p:nvSpPr>
          <p:cNvPr id="63" name="Text Box 41"/>
          <p:cNvSpPr txBox="1">
            <a:spLocks noChangeArrowheads="1"/>
          </p:cNvSpPr>
          <p:nvPr/>
        </p:nvSpPr>
        <p:spPr bwMode="auto">
          <a:xfrm>
            <a:off x="406400" y="4159597"/>
            <a:ext cx="4530725" cy="138499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aseline="0" dirty="0">
                <a:solidFill>
                  <a:srgbClr val="0000FF"/>
                </a:solidFill>
              </a:rPr>
              <a:t>Next, graph 3</a:t>
            </a:r>
            <a:r>
              <a:rPr lang="en-US" sz="2400" i="1" baseline="0" dirty="0">
                <a:solidFill>
                  <a:srgbClr val="0000FF"/>
                </a:solidFill>
              </a:rPr>
              <a:t>x</a:t>
            </a:r>
            <a:r>
              <a:rPr lang="en-US" sz="2400" baseline="0" dirty="0">
                <a:solidFill>
                  <a:srgbClr val="0000FF"/>
                </a:solidFill>
              </a:rPr>
              <a:t>  - 9y  = 9.  </a:t>
            </a:r>
          </a:p>
          <a:p>
            <a:pPr marL="274320" indent="-27432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baseline="0" dirty="0">
                <a:solidFill>
                  <a:srgbClr val="0000FF"/>
                </a:solidFill>
              </a:rPr>
              <a:t>Solving for y gives y = 1/3x  - 1.</a:t>
            </a:r>
          </a:p>
          <a:p>
            <a:pPr marL="274320" indent="-274320" eaLnBrk="1" hangingPunct="1">
              <a:spcBef>
                <a:spcPts val="0"/>
              </a:spcBef>
              <a:buFont typeface="Arial" pitchFamily="34" charset="0"/>
              <a:buChar char="•"/>
            </a:pPr>
            <a:r>
              <a:rPr lang="en-US" baseline="0" dirty="0">
                <a:solidFill>
                  <a:srgbClr val="0000FF"/>
                </a:solidFill>
              </a:rPr>
              <a:t>Plot the y-intercept of -1, then use the slope of 1/3 to go up one, over three.</a:t>
            </a:r>
          </a:p>
        </p:txBody>
      </p:sp>
    </p:spTree>
    <p:extLst>
      <p:ext uri="{BB962C8B-B14F-4D97-AF65-F5344CB8AC3E}">
        <p14:creationId xmlns:p14="http://schemas.microsoft.com/office/powerpoint/2010/main" val="647557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01" grpId="0" animBg="1"/>
      <p:bldP spid="100412" grpId="0" animBg="1"/>
      <p:bldP spid="100413" grpId="0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Although the lines appear to be parallel, </a:t>
            </a:r>
            <a:r>
              <a:rPr lang="en-US" sz="2800" dirty="0">
                <a:solidFill>
                  <a:srgbClr val="D02800"/>
                </a:solidFill>
                <a:latin typeface="Times New Roman" pitchFamily="18" charset="0"/>
              </a:rPr>
              <a:t>you still need to check that they have the same slope</a:t>
            </a:r>
            <a:r>
              <a:rPr lang="en-US" sz="2800" dirty="0">
                <a:latin typeface="Times New Roman" pitchFamily="18" charset="0"/>
              </a:rPr>
              <a:t>.  You can do this by solving both equations for </a:t>
            </a:r>
            <a:r>
              <a:rPr lang="en-US" sz="2800" i="1" dirty="0">
                <a:latin typeface="Times New Roman" pitchFamily="18" charset="0"/>
              </a:rPr>
              <a:t>y</a:t>
            </a:r>
            <a:r>
              <a:rPr lang="en-US" sz="2800" dirty="0">
                <a:latin typeface="Times New Roman" pitchFamily="18" charset="0"/>
              </a:rPr>
              <a:t>, as we did on  the previous slide.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</a:rPr>
              <a:t>	</a:t>
            </a:r>
            <a:r>
              <a:rPr lang="en-US" sz="2000" dirty="0">
                <a:latin typeface="Times New Roman" pitchFamily="18" charset="0"/>
              </a:rPr>
              <a:t>	</a:t>
            </a:r>
            <a:endParaRPr lang="en-US" sz="18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  <a:solidFill>
            <a:srgbClr val="FFFF00"/>
          </a:solidFill>
        </p:grpSpPr>
        <p:sp>
          <p:nvSpPr>
            <p:cNvPr id="101380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aseline="30000">
                <a:solidFill>
                  <a:prstClr val="black"/>
                </a:solidFill>
              </a:endParaRPr>
            </a:p>
          </p:txBody>
        </p:sp>
        <p:sp>
          <p:nvSpPr>
            <p:cNvPr id="101381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85800" y="3365500"/>
            <a:ext cx="8153400" cy="1244600"/>
            <a:chOff x="288" y="3504"/>
            <a:chExt cx="5136" cy="784"/>
          </a:xfrm>
        </p:grpSpPr>
        <p:graphicFrame>
          <p:nvGraphicFramePr>
            <p:cNvPr id="18440" name="Object 8"/>
            <p:cNvGraphicFramePr>
              <a:graphicFrameLocks noChangeAspect="1"/>
            </p:cNvGraphicFramePr>
            <p:nvPr/>
          </p:nvGraphicFramePr>
          <p:xfrm>
            <a:off x="2928" y="3504"/>
            <a:ext cx="11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39639" imgH="393529" progId="Equation.3">
                    <p:embed/>
                  </p:oleObj>
                </mc:Choice>
                <mc:Fallback>
                  <p:oleObj name="Equation" r:id="rId3" imgW="139639" imgH="393529" progId="Equation.3">
                    <p:embed/>
                    <p:pic>
                      <p:nvPicPr>
                        <p:cNvPr id="1844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504"/>
                          <a:ext cx="11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Text Box 14"/>
            <p:cNvSpPr txBox="1">
              <a:spLocks noChangeArrowheads="1"/>
            </p:cNvSpPr>
            <p:nvPr/>
          </p:nvSpPr>
          <p:spPr bwMode="auto">
            <a:xfrm>
              <a:off x="288" y="3504"/>
              <a:ext cx="513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1F497D"/>
                </a:buClr>
                <a:buSzPct val="125000"/>
                <a:buFontTx/>
                <a:buChar char="•"/>
              </a:pPr>
              <a:r>
                <a:rPr lang="en-US" sz="2800" baseline="0" dirty="0">
                  <a:solidFill>
                    <a:prstClr val="black"/>
                  </a:solidFill>
                </a:rPr>
                <a:t>  Both lines have a slope of   ; since they have different y-intercepts they are parallel and do not intersect.  Hence, there is </a:t>
              </a:r>
              <a:r>
                <a:rPr lang="en-US" sz="2800" b="1" baseline="0" dirty="0">
                  <a:solidFill>
                    <a:srgbClr val="FF0000"/>
                  </a:solidFill>
                </a:rPr>
                <a:t>no solution </a:t>
              </a:r>
              <a:r>
                <a:rPr lang="en-US" sz="2800" baseline="0" dirty="0">
                  <a:solidFill>
                    <a:prstClr val="black"/>
                  </a:solidFill>
                </a:rPr>
                <a:t>to the system.</a:t>
              </a:r>
              <a:endParaRPr lang="en-US" sz="2400" baseline="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123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3352800" cy="31242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Solve the following system of equations by graphing.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= 3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 – 1    </a:t>
            </a:r>
            <a:r>
              <a:rPr lang="en-US" i="1">
                <a:latin typeface="Times New Roman" pitchFamily="18" charset="0"/>
              </a:rPr>
              <a:t>and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– 6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 = -2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102404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aseline="30000">
                <a:solidFill>
                  <a:prstClr val="black"/>
                </a:solidFill>
              </a:endParaRPr>
            </a:p>
          </p:txBody>
        </p:sp>
        <p:sp>
          <p:nvSpPr>
            <p:cNvPr id="102405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 b="1">
                  <a:solidFill>
                    <a:srgbClr val="422100"/>
                  </a:solidFill>
                </a:rPr>
                <a:t>Example</a:t>
              </a:r>
            </a:p>
          </p:txBody>
        </p:sp>
      </p:grpSp>
      <p:grpSp>
        <p:nvGrpSpPr>
          <p:cNvPr id="19460" name="Group 6"/>
          <p:cNvGrpSpPr>
            <a:grpSpLocks/>
          </p:cNvGrpSpPr>
          <p:nvPr/>
        </p:nvGrpSpPr>
        <p:grpSpPr bwMode="auto">
          <a:xfrm>
            <a:off x="4098925" y="990600"/>
            <a:ext cx="5045075" cy="5029200"/>
            <a:chOff x="370" y="518"/>
            <a:chExt cx="3178" cy="3168"/>
          </a:xfrm>
        </p:grpSpPr>
        <p:sp>
          <p:nvSpPr>
            <p:cNvPr id="19481" name="Line 7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82" name="Line 8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83" name="Line 9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84" name="Line 10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85" name="Line 11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86" name="Line 12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87" name="Line 13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88" name="Line 14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89" name="Line 15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90" name="Line 16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91" name="Line 17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92" name="Line 18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93" name="Line 19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94" name="Line 20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95" name="Line 21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96" name="Line 22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97" name="Line 23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98" name="Line 24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99" name="Line 25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500" name="Line 26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501" name="Line 27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502" name="Line 28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503" name="Line 29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504" name="Line 30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505" name="Line 31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506" name="Line 32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507" name="Line 33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508" name="Line 34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509" name="Line 35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510" name="Line 36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511" name="Text Box 37"/>
            <p:cNvSpPr txBox="1">
              <a:spLocks noChangeArrowheads="1"/>
            </p:cNvSpPr>
            <p:nvPr/>
          </p:nvSpPr>
          <p:spPr bwMode="auto">
            <a:xfrm>
              <a:off x="3336" y="20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 i="1" baseline="0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19512" name="Text Box 38"/>
            <p:cNvSpPr txBox="1">
              <a:spLocks noChangeArrowheads="1"/>
            </p:cNvSpPr>
            <p:nvPr/>
          </p:nvSpPr>
          <p:spPr bwMode="auto">
            <a:xfrm>
              <a:off x="1666" y="51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 i="1" baseline="0">
                  <a:solidFill>
                    <a:prstClr val="black"/>
                  </a:solidFill>
                </a:rPr>
                <a:t>y</a:t>
              </a:r>
            </a:p>
          </p:txBody>
        </p:sp>
      </p:grpSp>
      <p:sp>
        <p:nvSpPr>
          <p:cNvPr id="102439" name="Text Box 39"/>
          <p:cNvSpPr txBox="1">
            <a:spLocks noChangeArrowheads="1"/>
          </p:cNvSpPr>
          <p:nvPr/>
        </p:nvSpPr>
        <p:spPr bwMode="auto">
          <a:xfrm>
            <a:off x="228600" y="4648200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aseline="0">
                <a:solidFill>
                  <a:prstClr val="black"/>
                </a:solidFill>
              </a:rPr>
              <a:t>First, graph </a:t>
            </a:r>
            <a:r>
              <a:rPr lang="en-US" sz="2800" i="1" baseline="0">
                <a:solidFill>
                  <a:prstClr val="black"/>
                </a:solidFill>
              </a:rPr>
              <a:t>x</a:t>
            </a:r>
            <a:r>
              <a:rPr lang="en-US" sz="2800" baseline="0">
                <a:solidFill>
                  <a:prstClr val="black"/>
                </a:solidFill>
              </a:rPr>
              <a:t> = 3</a:t>
            </a:r>
            <a:r>
              <a:rPr lang="en-US" sz="2800" i="1" baseline="0">
                <a:solidFill>
                  <a:prstClr val="black"/>
                </a:solidFill>
              </a:rPr>
              <a:t>y</a:t>
            </a:r>
            <a:r>
              <a:rPr lang="en-US" sz="2800" baseline="0">
                <a:solidFill>
                  <a:prstClr val="black"/>
                </a:solidFill>
              </a:rPr>
              <a:t> – 1.</a:t>
            </a:r>
          </a:p>
        </p:txBody>
      </p: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5435600" y="3200400"/>
            <a:ext cx="1025525" cy="495300"/>
            <a:chOff x="3424" y="2016"/>
            <a:chExt cx="646" cy="312"/>
          </a:xfrm>
        </p:grpSpPr>
        <p:sp>
          <p:nvSpPr>
            <p:cNvPr id="19479" name="Oval 41"/>
            <p:cNvSpPr>
              <a:spLocks noChangeArrowheads="1"/>
            </p:cNvSpPr>
            <p:nvPr/>
          </p:nvSpPr>
          <p:spPr bwMode="auto">
            <a:xfrm>
              <a:off x="3854" y="22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80" name="Text Box 42"/>
            <p:cNvSpPr txBox="1">
              <a:spLocks noChangeArrowheads="1"/>
            </p:cNvSpPr>
            <p:nvPr/>
          </p:nvSpPr>
          <p:spPr bwMode="auto">
            <a:xfrm>
              <a:off x="3424" y="2016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aseline="0">
                  <a:solidFill>
                    <a:prstClr val="black"/>
                  </a:solidFill>
                </a:rPr>
                <a:t>(-1, 0)</a:t>
              </a:r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7239000" y="2590800"/>
            <a:ext cx="1025525" cy="495300"/>
            <a:chOff x="4560" y="1632"/>
            <a:chExt cx="646" cy="312"/>
          </a:xfrm>
        </p:grpSpPr>
        <p:sp>
          <p:nvSpPr>
            <p:cNvPr id="19477" name="Oval 44"/>
            <p:cNvSpPr>
              <a:spLocks noChangeArrowheads="1"/>
            </p:cNvSpPr>
            <p:nvPr/>
          </p:nvSpPr>
          <p:spPr bwMode="auto">
            <a:xfrm>
              <a:off x="5016" y="18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78" name="Text Box 45"/>
            <p:cNvSpPr txBox="1">
              <a:spLocks noChangeArrowheads="1"/>
            </p:cNvSpPr>
            <p:nvPr/>
          </p:nvSpPr>
          <p:spPr bwMode="auto">
            <a:xfrm>
              <a:off x="4560" y="1632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aseline="0">
                  <a:solidFill>
                    <a:prstClr val="black"/>
                  </a:solidFill>
                </a:rPr>
                <a:t>(5, 2)</a:t>
              </a:r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4216400" y="4229100"/>
            <a:ext cx="1025525" cy="495300"/>
            <a:chOff x="2656" y="2664"/>
            <a:chExt cx="646" cy="312"/>
          </a:xfrm>
        </p:grpSpPr>
        <p:sp>
          <p:nvSpPr>
            <p:cNvPr id="19475" name="Oval 47"/>
            <p:cNvSpPr>
              <a:spLocks noChangeArrowheads="1"/>
            </p:cNvSpPr>
            <p:nvPr/>
          </p:nvSpPr>
          <p:spPr bwMode="auto">
            <a:xfrm>
              <a:off x="2712" y="26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76" name="Text Box 48"/>
            <p:cNvSpPr txBox="1">
              <a:spLocks noChangeArrowheads="1"/>
            </p:cNvSpPr>
            <p:nvPr/>
          </p:nvSpPr>
          <p:spPr bwMode="auto">
            <a:xfrm>
              <a:off x="2656" y="2688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aseline="0">
                  <a:solidFill>
                    <a:prstClr val="black"/>
                  </a:solidFill>
                </a:rPr>
                <a:t>(7, -2)</a:t>
              </a:r>
            </a:p>
          </p:txBody>
        </p:sp>
      </p:grpSp>
      <p:sp>
        <p:nvSpPr>
          <p:cNvPr id="102449" name="Line 49"/>
          <p:cNvSpPr>
            <a:spLocks noChangeShapeType="1"/>
          </p:cNvSpPr>
          <p:nvPr/>
        </p:nvSpPr>
        <p:spPr bwMode="auto">
          <a:xfrm flipV="1">
            <a:off x="4114800" y="2819400"/>
            <a:ext cx="457200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 baseline="3000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2450" name="Text Box 50"/>
          <p:cNvSpPr txBox="1">
            <a:spLocks noChangeArrowheads="1"/>
          </p:cNvSpPr>
          <p:nvPr/>
        </p:nvSpPr>
        <p:spPr bwMode="auto">
          <a:xfrm>
            <a:off x="228600" y="53340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aseline="0">
                <a:solidFill>
                  <a:prstClr val="black"/>
                </a:solidFill>
              </a:rPr>
              <a:t>Second, graph 2</a:t>
            </a:r>
            <a:r>
              <a:rPr lang="en-US" sz="2800" i="1" baseline="0">
                <a:solidFill>
                  <a:prstClr val="black"/>
                </a:solidFill>
              </a:rPr>
              <a:t>x</a:t>
            </a:r>
            <a:r>
              <a:rPr lang="en-US" sz="2800" baseline="0">
                <a:solidFill>
                  <a:prstClr val="black"/>
                </a:solidFill>
              </a:rPr>
              <a:t> – 6</a:t>
            </a:r>
            <a:r>
              <a:rPr lang="en-US" sz="2800" i="1" baseline="0">
                <a:solidFill>
                  <a:prstClr val="black"/>
                </a:solidFill>
              </a:rPr>
              <a:t>y</a:t>
            </a:r>
            <a:r>
              <a:rPr lang="en-US" sz="2800" baseline="0">
                <a:solidFill>
                  <a:prstClr val="black"/>
                </a:solidFill>
              </a:rPr>
              <a:t> = -2.</a:t>
            </a:r>
          </a:p>
        </p:txBody>
      </p: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5219700" y="3924300"/>
            <a:ext cx="1143000" cy="460375"/>
            <a:chOff x="3288" y="2472"/>
            <a:chExt cx="720" cy="290"/>
          </a:xfrm>
        </p:grpSpPr>
        <p:sp>
          <p:nvSpPr>
            <p:cNvPr id="19473" name="Oval 52"/>
            <p:cNvSpPr>
              <a:spLocks noChangeArrowheads="1"/>
            </p:cNvSpPr>
            <p:nvPr/>
          </p:nvSpPr>
          <p:spPr bwMode="auto">
            <a:xfrm>
              <a:off x="3288" y="24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74" name="Text Box 53"/>
            <p:cNvSpPr txBox="1">
              <a:spLocks noChangeArrowheads="1"/>
            </p:cNvSpPr>
            <p:nvPr/>
          </p:nvSpPr>
          <p:spPr bwMode="auto">
            <a:xfrm>
              <a:off x="3288" y="247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aseline="0">
                  <a:solidFill>
                    <a:prstClr val="black"/>
                  </a:solidFill>
                </a:rPr>
                <a:t>(-4, -1)</a:t>
              </a:r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7048500" y="3241675"/>
            <a:ext cx="1047750" cy="457200"/>
            <a:chOff x="4440" y="2042"/>
            <a:chExt cx="660" cy="288"/>
          </a:xfrm>
        </p:grpSpPr>
        <p:sp>
          <p:nvSpPr>
            <p:cNvPr id="19471" name="Oval 55"/>
            <p:cNvSpPr>
              <a:spLocks noChangeArrowheads="1"/>
            </p:cNvSpPr>
            <p:nvPr/>
          </p:nvSpPr>
          <p:spPr bwMode="auto">
            <a:xfrm>
              <a:off x="4440" y="208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aseline="30000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9472" name="Text Box 56"/>
            <p:cNvSpPr txBox="1">
              <a:spLocks noChangeArrowheads="1"/>
            </p:cNvSpPr>
            <p:nvPr/>
          </p:nvSpPr>
          <p:spPr bwMode="auto">
            <a:xfrm>
              <a:off x="4454" y="2042"/>
              <a:ext cx="6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baseline="0">
                  <a:solidFill>
                    <a:prstClr val="black"/>
                  </a:solidFill>
                </a:rPr>
                <a:t>(2, 1)</a:t>
              </a:r>
            </a:p>
          </p:txBody>
        </p:sp>
      </p:grpSp>
      <p:sp>
        <p:nvSpPr>
          <p:cNvPr id="102461" name="Text Box 61"/>
          <p:cNvSpPr txBox="1">
            <a:spLocks noChangeArrowheads="1"/>
          </p:cNvSpPr>
          <p:nvPr/>
        </p:nvSpPr>
        <p:spPr bwMode="auto">
          <a:xfrm>
            <a:off x="228600" y="60960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baseline="0">
                <a:solidFill>
                  <a:srgbClr val="FF0000"/>
                </a:solidFill>
              </a:rPr>
              <a:t>The lines APPEAR to be identical.</a:t>
            </a:r>
          </a:p>
        </p:txBody>
      </p:sp>
      <p:sp>
        <p:nvSpPr>
          <p:cNvPr id="58" name="Line 49"/>
          <p:cNvSpPr>
            <a:spLocks noChangeShapeType="1"/>
          </p:cNvSpPr>
          <p:nvPr/>
        </p:nvSpPr>
        <p:spPr bwMode="auto">
          <a:xfrm flipV="1">
            <a:off x="4114800" y="2819400"/>
            <a:ext cx="4572000" cy="1524000"/>
          </a:xfrm>
          <a:prstGeom prst="line">
            <a:avLst/>
          </a:prstGeom>
          <a:noFill/>
          <a:ln w="28575">
            <a:solidFill>
              <a:srgbClr val="00CC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000" baseline="3000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911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9" grpId="0"/>
      <p:bldP spid="102449" grpId="0" animBg="1"/>
      <p:bldP spid="102450" grpId="0"/>
      <p:bldP spid="102461" grpId="0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Char char="•"/>
            </a:pPr>
            <a:r>
              <a:rPr lang="en-US" sz="2800">
                <a:latin typeface="Times New Roman" pitchFamily="18" charset="0"/>
              </a:rPr>
              <a:t>Although the lines appear to be identical, you still need to check that they are identical equations.  You can do this by solving for </a:t>
            </a:r>
            <a:r>
              <a:rPr lang="en-US" sz="2800" i="1">
                <a:latin typeface="Times New Roman" pitchFamily="18" charset="0"/>
              </a:rPr>
              <a:t>y</a:t>
            </a:r>
            <a:r>
              <a:rPr lang="en-US" sz="2800">
                <a:latin typeface="Times New Roman" pitchFamily="18" charset="0"/>
              </a:rPr>
              <a:t>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Times New Roman" pitchFamily="18" charset="0"/>
              </a:rPr>
              <a:t>	First equation,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	  </a:t>
            </a:r>
            <a:r>
              <a:rPr lang="en-US" sz="2000" i="1">
                <a:latin typeface="Times New Roman" pitchFamily="18" charset="0"/>
              </a:rPr>
              <a:t>x</a:t>
            </a:r>
            <a:r>
              <a:rPr lang="en-US" sz="2000">
                <a:latin typeface="Times New Roman" pitchFamily="18" charset="0"/>
              </a:rPr>
              <a:t> = 3</a:t>
            </a:r>
            <a:r>
              <a:rPr lang="en-US" sz="2000" i="1">
                <a:latin typeface="Times New Roman" pitchFamily="18" charset="0"/>
              </a:rPr>
              <a:t>y</a:t>
            </a:r>
            <a:r>
              <a:rPr lang="en-US" sz="2000">
                <a:latin typeface="Times New Roman" pitchFamily="18" charset="0"/>
              </a:rPr>
              <a:t> – 1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>
                <a:latin typeface="Times New Roman" pitchFamily="18" charset="0"/>
              </a:rPr>
              <a:t>    3</a:t>
            </a:r>
            <a:r>
              <a:rPr lang="en-US" sz="2000" i="1">
                <a:latin typeface="Times New Roman" pitchFamily="18" charset="0"/>
              </a:rPr>
              <a:t>y</a:t>
            </a:r>
            <a:r>
              <a:rPr lang="en-US" sz="2000">
                <a:latin typeface="Times New Roman" pitchFamily="18" charset="0"/>
              </a:rPr>
              <a:t> = </a:t>
            </a:r>
            <a:r>
              <a:rPr lang="en-US" sz="2000" i="1">
                <a:latin typeface="Times New Roman" pitchFamily="18" charset="0"/>
              </a:rPr>
              <a:t>x</a:t>
            </a:r>
            <a:r>
              <a:rPr lang="en-US" sz="2000">
                <a:latin typeface="Times New Roman" pitchFamily="18" charset="0"/>
              </a:rPr>
              <a:t> + 1       </a:t>
            </a:r>
            <a:r>
              <a:rPr lang="en-US" sz="1800">
                <a:solidFill>
                  <a:schemeClr val="tx2"/>
                </a:solidFill>
                <a:latin typeface="Times New Roman" pitchFamily="18" charset="0"/>
              </a:rPr>
              <a:t>(add 1 to both sides)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  <a:solidFill>
            <a:srgbClr val="FFFF00"/>
          </a:solidFill>
        </p:grpSpPr>
        <p:sp>
          <p:nvSpPr>
            <p:cNvPr id="103428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aseline="30000">
                <a:solidFill>
                  <a:prstClr val="black"/>
                </a:solidFill>
              </a:endParaRPr>
            </a:p>
          </p:txBody>
        </p:sp>
        <p:sp>
          <p:nvSpPr>
            <p:cNvPr id="103429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990600" y="4038600"/>
            <a:ext cx="75438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1F497D"/>
              </a:buClr>
              <a:buFont typeface="Wingdings" pitchFamily="2" charset="2"/>
              <a:buNone/>
            </a:pPr>
            <a:r>
              <a:rPr lang="en-US" sz="2400" baseline="0">
                <a:solidFill>
                  <a:prstClr val="black"/>
                </a:solidFill>
              </a:rPr>
              <a:t>Second equation,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baseline="0">
                <a:solidFill>
                  <a:prstClr val="black"/>
                </a:solidFill>
              </a:rPr>
              <a:t>2</a:t>
            </a:r>
            <a:r>
              <a:rPr lang="en-US" i="1" baseline="0">
                <a:solidFill>
                  <a:prstClr val="black"/>
                </a:solidFill>
              </a:rPr>
              <a:t>x</a:t>
            </a:r>
            <a:r>
              <a:rPr lang="en-US" baseline="0">
                <a:solidFill>
                  <a:prstClr val="black"/>
                </a:solidFill>
              </a:rPr>
              <a:t> – 6</a:t>
            </a:r>
            <a:r>
              <a:rPr lang="en-US" i="1" baseline="0">
                <a:solidFill>
                  <a:prstClr val="black"/>
                </a:solidFill>
              </a:rPr>
              <a:t>y</a:t>
            </a:r>
            <a:r>
              <a:rPr lang="en-US" baseline="0">
                <a:solidFill>
                  <a:prstClr val="black"/>
                </a:solidFill>
              </a:rPr>
              <a:t> = -2</a:t>
            </a:r>
          </a:p>
          <a:p>
            <a:pPr lvl="2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Font typeface="Wingdings" pitchFamily="2" charset="2"/>
              <a:buNone/>
            </a:pPr>
            <a:r>
              <a:rPr lang="en-US" baseline="0">
                <a:solidFill>
                  <a:prstClr val="black"/>
                </a:solidFill>
              </a:rPr>
              <a:t>       -6</a:t>
            </a:r>
            <a:r>
              <a:rPr lang="en-US" i="1" baseline="0">
                <a:solidFill>
                  <a:prstClr val="black"/>
                </a:solidFill>
              </a:rPr>
              <a:t>y</a:t>
            </a:r>
            <a:r>
              <a:rPr lang="en-US" baseline="0">
                <a:solidFill>
                  <a:prstClr val="black"/>
                </a:solidFill>
              </a:rPr>
              <a:t> = -2</a:t>
            </a:r>
            <a:r>
              <a:rPr lang="en-US" i="1" baseline="0">
                <a:solidFill>
                  <a:prstClr val="black"/>
                </a:solidFill>
              </a:rPr>
              <a:t>x</a:t>
            </a:r>
            <a:r>
              <a:rPr lang="en-US" baseline="0">
                <a:solidFill>
                  <a:prstClr val="black"/>
                </a:solidFill>
              </a:rPr>
              <a:t> – 2       </a:t>
            </a:r>
            <a:r>
              <a:rPr lang="en-US" sz="1800" baseline="0">
                <a:solidFill>
                  <a:srgbClr val="1F497D"/>
                </a:solidFill>
              </a:rPr>
              <a:t>(subtract 2</a:t>
            </a:r>
            <a:r>
              <a:rPr lang="en-US" sz="1800" i="1" baseline="0">
                <a:solidFill>
                  <a:srgbClr val="1F497D"/>
                </a:solidFill>
              </a:rPr>
              <a:t>x</a:t>
            </a:r>
            <a:r>
              <a:rPr lang="en-US" sz="1800" baseline="0">
                <a:solidFill>
                  <a:srgbClr val="1F497D"/>
                </a:solidFill>
              </a:rPr>
              <a:t> from both sides)</a:t>
            </a:r>
            <a:endParaRPr lang="en-US" sz="2400" baseline="0">
              <a:solidFill>
                <a:prstClr val="black"/>
              </a:solidFill>
            </a:endParaRPr>
          </a:p>
        </p:txBody>
      </p:sp>
      <p:sp>
        <p:nvSpPr>
          <p:cNvPr id="103439" name="Text Box 15"/>
          <p:cNvSpPr txBox="1">
            <a:spLocks noChangeArrowheads="1"/>
          </p:cNvSpPr>
          <p:nvPr/>
        </p:nvSpPr>
        <p:spPr bwMode="auto">
          <a:xfrm>
            <a:off x="431800" y="5562600"/>
            <a:ext cx="81534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1F497D"/>
              </a:buClr>
              <a:buSzPct val="125000"/>
              <a:buFontTx/>
              <a:buChar char="•"/>
            </a:pPr>
            <a:r>
              <a:rPr lang="en-US" sz="2800" baseline="0">
                <a:solidFill>
                  <a:prstClr val="black"/>
                </a:solidFill>
              </a:rPr>
              <a:t>  The two equations are identical, so the graphs must be identical.  There are an </a:t>
            </a:r>
            <a:r>
              <a:rPr lang="en-US" sz="2800" b="1" baseline="0">
                <a:solidFill>
                  <a:srgbClr val="FF0000"/>
                </a:solidFill>
              </a:rPr>
              <a:t>infinite number of solutions </a:t>
            </a:r>
            <a:r>
              <a:rPr lang="en-US" sz="2800" baseline="0">
                <a:solidFill>
                  <a:prstClr val="black"/>
                </a:solidFill>
              </a:rPr>
              <a:t>to the system (all the points on the line y = 1/3 x + 1/3).</a:t>
            </a:r>
            <a:endParaRPr lang="en-US" sz="2400" baseline="0">
              <a:solidFill>
                <a:prstClr val="black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90600" y="3657600"/>
            <a:ext cx="5029200" cy="501650"/>
            <a:chOff x="624" y="2304"/>
            <a:chExt cx="3168" cy="316"/>
          </a:xfrm>
        </p:grpSpPr>
        <p:graphicFrame>
          <p:nvGraphicFramePr>
            <p:cNvPr id="20491" name="Object 7"/>
            <p:cNvGraphicFramePr>
              <a:graphicFrameLocks noChangeAspect="1"/>
            </p:cNvGraphicFramePr>
            <p:nvPr/>
          </p:nvGraphicFramePr>
          <p:xfrm>
            <a:off x="1584" y="2304"/>
            <a:ext cx="11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139639" imgH="393529" progId="Equation.3">
                    <p:embed/>
                  </p:oleObj>
                </mc:Choice>
                <mc:Fallback>
                  <p:oleObj name="Equation" r:id="rId3" imgW="139639" imgH="393529" progId="Equation.3">
                    <p:embed/>
                    <p:pic>
                      <p:nvPicPr>
                        <p:cNvPr id="2049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304"/>
                          <a:ext cx="11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8"/>
            <p:cNvSpPr txBox="1">
              <a:spLocks noChangeArrowheads="1"/>
            </p:cNvSpPr>
            <p:nvPr/>
          </p:nvSpPr>
          <p:spPr bwMode="auto">
            <a:xfrm>
              <a:off x="624" y="2327"/>
              <a:ext cx="31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lvl="2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0000FF"/>
                </a:buClr>
                <a:buFont typeface="Wingdings" pitchFamily="2" charset="2"/>
                <a:buNone/>
              </a:pPr>
              <a:r>
                <a:rPr lang="en-US" baseline="0">
                  <a:solidFill>
                    <a:prstClr val="black"/>
                  </a:solidFill>
                </a:rPr>
                <a:t> </a:t>
              </a:r>
              <a:r>
                <a:rPr lang="en-US" i="1" baseline="0">
                  <a:solidFill>
                    <a:prstClr val="black"/>
                  </a:solidFill>
                </a:rPr>
                <a:t>y</a:t>
              </a:r>
              <a:r>
                <a:rPr lang="en-US" baseline="0">
                  <a:solidFill>
                    <a:prstClr val="black"/>
                  </a:solidFill>
                </a:rPr>
                <a:t> =     </a:t>
              </a:r>
              <a:r>
                <a:rPr lang="en-US" i="1" baseline="0">
                  <a:solidFill>
                    <a:prstClr val="black"/>
                  </a:solidFill>
                </a:rPr>
                <a:t>x</a:t>
              </a:r>
              <a:r>
                <a:rPr lang="en-US" baseline="0">
                  <a:solidFill>
                    <a:prstClr val="black"/>
                  </a:solidFill>
                </a:rPr>
                <a:t> +         </a:t>
              </a:r>
              <a:r>
                <a:rPr lang="en-US" sz="1800" baseline="0">
                  <a:solidFill>
                    <a:srgbClr val="1F497D"/>
                  </a:solidFill>
                </a:rPr>
                <a:t>(divide both sides by 3)</a:t>
              </a:r>
            </a:p>
          </p:txBody>
        </p:sp>
        <p:graphicFrame>
          <p:nvGraphicFramePr>
            <p:cNvPr id="20493" name="Object 17"/>
            <p:cNvGraphicFramePr>
              <a:graphicFrameLocks noChangeAspect="1"/>
            </p:cNvGraphicFramePr>
            <p:nvPr/>
          </p:nvGraphicFramePr>
          <p:xfrm>
            <a:off x="1968" y="2304"/>
            <a:ext cx="11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139639" imgH="393529" progId="Equation.3">
                    <p:embed/>
                  </p:oleObj>
                </mc:Choice>
                <mc:Fallback>
                  <p:oleObj name="Equation" r:id="rId5" imgW="139639" imgH="393529" progId="Equation.3">
                    <p:embed/>
                    <p:pic>
                      <p:nvPicPr>
                        <p:cNvPr id="2049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304"/>
                          <a:ext cx="11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625600" y="5060950"/>
            <a:ext cx="5029200" cy="501650"/>
            <a:chOff x="624" y="2304"/>
            <a:chExt cx="3168" cy="316"/>
          </a:xfrm>
        </p:grpSpPr>
        <p:graphicFrame>
          <p:nvGraphicFramePr>
            <p:cNvPr id="20488" name="Object 20"/>
            <p:cNvGraphicFramePr>
              <a:graphicFrameLocks noChangeAspect="1"/>
            </p:cNvGraphicFramePr>
            <p:nvPr/>
          </p:nvGraphicFramePr>
          <p:xfrm>
            <a:off x="1584" y="2304"/>
            <a:ext cx="11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6" imgW="139639" imgH="393529" progId="Equation.3">
                    <p:embed/>
                  </p:oleObj>
                </mc:Choice>
                <mc:Fallback>
                  <p:oleObj name="Equation" r:id="rId6" imgW="139639" imgH="393529" progId="Equation.3">
                    <p:embed/>
                    <p:pic>
                      <p:nvPicPr>
                        <p:cNvPr id="2048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304"/>
                          <a:ext cx="11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Text Box 21"/>
            <p:cNvSpPr txBox="1">
              <a:spLocks noChangeArrowheads="1"/>
            </p:cNvSpPr>
            <p:nvPr/>
          </p:nvSpPr>
          <p:spPr bwMode="auto">
            <a:xfrm>
              <a:off x="624" y="2327"/>
              <a:ext cx="31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aseline="300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lvl="2" eaLnBrk="1" hangingPunct="1">
                <a:lnSpc>
                  <a:spcPct val="90000"/>
                </a:lnSpc>
                <a:spcBef>
                  <a:spcPct val="20000"/>
                </a:spcBef>
                <a:buClr>
                  <a:srgbClr val="0000FF"/>
                </a:buClr>
                <a:buFont typeface="Wingdings" pitchFamily="2" charset="2"/>
                <a:buNone/>
              </a:pPr>
              <a:r>
                <a:rPr lang="en-US" baseline="0">
                  <a:solidFill>
                    <a:prstClr val="black"/>
                  </a:solidFill>
                </a:rPr>
                <a:t> </a:t>
              </a:r>
              <a:r>
                <a:rPr lang="en-US" i="1" baseline="0">
                  <a:solidFill>
                    <a:prstClr val="black"/>
                  </a:solidFill>
                </a:rPr>
                <a:t>y</a:t>
              </a:r>
              <a:r>
                <a:rPr lang="en-US" baseline="0">
                  <a:solidFill>
                    <a:prstClr val="black"/>
                  </a:solidFill>
                </a:rPr>
                <a:t> =     </a:t>
              </a:r>
              <a:r>
                <a:rPr lang="en-US" i="1" baseline="0">
                  <a:solidFill>
                    <a:prstClr val="black"/>
                  </a:solidFill>
                </a:rPr>
                <a:t>x</a:t>
              </a:r>
              <a:r>
                <a:rPr lang="en-US" baseline="0">
                  <a:solidFill>
                    <a:prstClr val="black"/>
                  </a:solidFill>
                </a:rPr>
                <a:t> +         </a:t>
              </a:r>
              <a:r>
                <a:rPr lang="en-US" sz="1800" baseline="0">
                  <a:solidFill>
                    <a:srgbClr val="1F497D"/>
                  </a:solidFill>
                </a:rPr>
                <a:t>(divide both sides by -6)</a:t>
              </a:r>
            </a:p>
          </p:txBody>
        </p:sp>
        <p:graphicFrame>
          <p:nvGraphicFramePr>
            <p:cNvPr id="20490" name="Object 22"/>
            <p:cNvGraphicFramePr>
              <a:graphicFrameLocks noChangeAspect="1"/>
            </p:cNvGraphicFramePr>
            <p:nvPr/>
          </p:nvGraphicFramePr>
          <p:xfrm>
            <a:off x="1968" y="2304"/>
            <a:ext cx="11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Equation" r:id="rId7" imgW="139639" imgH="393529" progId="Equation.3">
                    <p:embed/>
                  </p:oleObj>
                </mc:Choice>
                <mc:Fallback>
                  <p:oleObj name="Equation" r:id="rId7" imgW="139639" imgH="393529" progId="Equation.3">
                    <p:embed/>
                    <p:pic>
                      <p:nvPicPr>
                        <p:cNvPr id="2049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304"/>
                          <a:ext cx="11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7369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What does this look like on a graph?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848600" cy="4876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FontTx/>
              <a:buBlip>
                <a:blip r:embed="rId2"/>
              </a:buBlip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to a system of two linear equations is the 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intersection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 (if any) of the two lines.</a:t>
            </a:r>
          </a:p>
          <a:p>
            <a:pPr marL="609600" indent="-609600" eaLnBrk="1" hangingPunct="1">
              <a:lnSpc>
                <a:spcPct val="90000"/>
              </a:lnSpc>
              <a:buClr>
                <a:srgbClr val="FF0000"/>
              </a:buClr>
              <a:buFontTx/>
              <a:buBlip>
                <a:blip r:embed="rId2"/>
              </a:buBlip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There are only three possible solution scenarios: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lines intersect in a 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 point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(so the answer is one ordered pair).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lines don’t intersect at all, i.e. they are 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parallel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(so the answer is “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solution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”.)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AutoNum type="arabicPeriod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The two lines are identical, i.e. 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coincident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so there are </a:t>
            </a:r>
            <a:r>
              <a:rPr 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infinitely many solutions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(all of the points that fall on that line.)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32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304800"/>
            <a:ext cx="7924800" cy="65532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Tx/>
              <a:buNone/>
            </a:pPr>
            <a:endParaRPr lang="en-US">
              <a:solidFill>
                <a:srgbClr val="6600CC"/>
              </a:solidFill>
              <a:latin typeface="Times New Roman" pitchFamily="18" charset="0"/>
            </a:endParaRPr>
          </a:p>
          <a:p>
            <a:pPr lvl="1" eaLnBrk="1" hangingPunct="1"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sz="3200">
                <a:latin typeface="Times New Roman" pitchFamily="18" charset="0"/>
              </a:rPr>
              <a:t>To be a 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SOLUTION</a:t>
            </a:r>
            <a:r>
              <a:rPr lang="en-US" sz="3200">
                <a:latin typeface="Times New Roman" pitchFamily="18" charset="0"/>
              </a:rPr>
              <a:t> of a system of equations, an ordered pair must result in true statements for </a:t>
            </a:r>
            <a:r>
              <a:rPr lang="en-US" sz="3200" b="1">
                <a:solidFill>
                  <a:srgbClr val="FF0000"/>
                </a:solidFill>
                <a:latin typeface="Times New Roman" pitchFamily="18" charset="0"/>
              </a:rPr>
              <a:t>BOTH equations </a:t>
            </a:r>
            <a:r>
              <a:rPr lang="en-US" sz="3200">
                <a:latin typeface="Times New Roman" pitchFamily="18" charset="0"/>
              </a:rPr>
              <a:t>when the values for x &amp; y are plugged into them. </a:t>
            </a:r>
            <a:r>
              <a:rPr lang="en-US" sz="3200" i="1">
                <a:solidFill>
                  <a:srgbClr val="0070C0"/>
                </a:solidFill>
                <a:latin typeface="Times New Roman" pitchFamily="18" charset="0"/>
              </a:rPr>
              <a:t>If either one (or both) gives a false statement, the ordered pair is NOT a solution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7320864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Determine whether the given point is a solution of the following system.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	point:  (-3, 1)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	system: 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– 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 = -4   </a:t>
            </a:r>
            <a:r>
              <a:rPr lang="en-US" i="1">
                <a:latin typeface="Times New Roman" pitchFamily="18" charset="0"/>
              </a:rPr>
              <a:t>and</a:t>
            </a:r>
            <a:r>
              <a:rPr lang="en-US">
                <a:latin typeface="Times New Roman" pitchFamily="18" charset="0"/>
              </a:rPr>
              <a:t>   2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+ 10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 = 4</a:t>
            </a:r>
          </a:p>
          <a:p>
            <a:pPr eaLnBrk="1" hangingPunct="1">
              <a:buClr>
                <a:schemeClr val="tx2"/>
              </a:buClr>
              <a:buFontTx/>
              <a:buChar char="•"/>
            </a:pPr>
            <a:r>
              <a:rPr lang="en-US">
                <a:latin typeface="Times New Roman" pitchFamily="18" charset="0"/>
              </a:rPr>
              <a:t>Plug the values into the equations.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	First equation:  -3 – 1 = -4     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</a:rPr>
              <a:t>true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	Second equation:  2</a:t>
            </a:r>
            <a:r>
              <a:rPr lang="en-US">
                <a:latin typeface="Times New Roman" pitchFamily="18" charset="0"/>
                <a:cs typeface="Arial" charset="0"/>
              </a:rPr>
              <a:t>(-3) + 10(1) = -6 + 10 = 4     </a:t>
            </a:r>
            <a:r>
              <a:rPr lang="en-US" sz="2400" b="1" i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true</a:t>
            </a:r>
          </a:p>
          <a:p>
            <a:pPr eaLnBrk="1" hangingPunct="1">
              <a:buClr>
                <a:schemeClr val="tx2"/>
              </a:buClr>
              <a:buFontTx/>
              <a:buChar char="•"/>
            </a:pPr>
            <a:r>
              <a:rPr lang="en-US">
                <a:latin typeface="Times New Roman" pitchFamily="18" charset="0"/>
                <a:cs typeface="Arial" charset="0"/>
              </a:rPr>
              <a:t>Since the point (-3, 1) produces a true statement in </a:t>
            </a:r>
            <a:r>
              <a:rPr lang="en-US" b="1" i="1" u="sng">
                <a:solidFill>
                  <a:srgbClr val="D02800"/>
                </a:solidFill>
                <a:latin typeface="Times New Roman" pitchFamily="18" charset="0"/>
                <a:cs typeface="Arial" charset="0"/>
              </a:rPr>
              <a:t>both</a:t>
            </a:r>
            <a:r>
              <a:rPr lang="en-US" b="1" i="1">
                <a:solidFill>
                  <a:srgbClr val="D028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>
                <a:latin typeface="Times New Roman" pitchFamily="18" charset="0"/>
                <a:cs typeface="Arial" charset="0"/>
              </a:rPr>
              <a:t>equations, it is a solution.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aseline="30000">
                <a:solidFill>
                  <a:prstClr val="black"/>
                </a:solidFill>
              </a:endParaRPr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4221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652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54102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Determine whether the given point is a solution of the following system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point:  (4, 2)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system:  2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– 5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 = -2  </a:t>
            </a:r>
            <a:r>
              <a:rPr lang="en-US" i="1">
                <a:latin typeface="Times New Roman" pitchFamily="18" charset="0"/>
              </a:rPr>
              <a:t>and</a:t>
            </a:r>
            <a:r>
              <a:rPr lang="en-US">
                <a:latin typeface="Times New Roman" pitchFamily="18" charset="0"/>
              </a:rPr>
              <a:t>  3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+ 4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>
                <a:latin typeface="Times New Roman" pitchFamily="18" charset="0"/>
              </a:rPr>
              <a:t> = 4</a:t>
            </a:r>
          </a:p>
          <a:p>
            <a:pPr eaLnBrk="1" hangingPunct="1">
              <a:buClr>
                <a:schemeClr val="tx2"/>
              </a:buClr>
            </a:pPr>
            <a:r>
              <a:rPr lang="en-US">
                <a:latin typeface="Times New Roman" pitchFamily="18" charset="0"/>
              </a:rPr>
              <a:t>Plug the values into the equations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	First equation:  2</a:t>
            </a:r>
            <a:r>
              <a:rPr lang="en-US">
                <a:latin typeface="Times New Roman" pitchFamily="18" charset="0"/>
                <a:cs typeface="Arial" charset="0"/>
              </a:rPr>
              <a:t>•4 - 5•2 = 8 – 10 = -2       </a:t>
            </a: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true</a:t>
            </a:r>
            <a:endParaRPr lang="en-US" sz="2400" b="1" i="1">
              <a:solidFill>
                <a:schemeClr val="accent2"/>
              </a:solidFill>
              <a:latin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	Second equation:  3</a:t>
            </a:r>
            <a:r>
              <a:rPr lang="en-US">
                <a:latin typeface="Times New Roman" pitchFamily="18" charset="0"/>
                <a:cs typeface="Arial" charset="0"/>
              </a:rPr>
              <a:t>•4 + 4•2 = 12 + 8 = 20 </a:t>
            </a:r>
            <a:r>
              <a:rPr lang="en-US">
                <a:latin typeface="Times New Roman" pitchFamily="18" charset="0"/>
                <a:cs typeface="Arial" charset="0"/>
                <a:sym typeface="Symbol" pitchFamily="18" charset="2"/>
              </a:rPr>
              <a:t> 4     </a:t>
            </a: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false</a:t>
            </a:r>
            <a:endParaRPr lang="en-US" sz="2400" b="1" i="1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eaLnBrk="1" hangingPunct="1">
              <a:buClr>
                <a:schemeClr val="tx2"/>
              </a:buClr>
              <a:buFontTx/>
              <a:buChar char="•"/>
            </a:pPr>
            <a:r>
              <a:rPr lang="en-US">
                <a:latin typeface="Times New Roman" pitchFamily="18" charset="0"/>
                <a:cs typeface="Arial" charset="0"/>
              </a:rPr>
              <a:t>Since the point (4, 2) produces a true statement in only </a:t>
            </a:r>
            <a:r>
              <a:rPr lang="en-US">
                <a:solidFill>
                  <a:srgbClr val="D02800"/>
                </a:solidFill>
                <a:latin typeface="Times New Roman" pitchFamily="18" charset="0"/>
                <a:cs typeface="Arial" charset="0"/>
              </a:rPr>
              <a:t>one</a:t>
            </a:r>
            <a:r>
              <a:rPr lang="en-US">
                <a:latin typeface="Times New Roman" pitchFamily="18" charset="0"/>
                <a:cs typeface="Arial" charset="0"/>
              </a:rPr>
              <a:t> equation, it is </a:t>
            </a:r>
            <a:r>
              <a:rPr lang="en-US" b="1" u="sng">
                <a:solidFill>
                  <a:srgbClr val="D02800"/>
                </a:solidFill>
                <a:latin typeface="Times New Roman" pitchFamily="18" charset="0"/>
                <a:cs typeface="Arial" charset="0"/>
              </a:rPr>
              <a:t>NOT</a:t>
            </a:r>
            <a:r>
              <a:rPr lang="en-US">
                <a:latin typeface="Times New Roman" pitchFamily="18" charset="0"/>
                <a:cs typeface="Arial" charset="0"/>
              </a:rPr>
              <a:t> a solution.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000" baseline="30000">
                <a:solidFill>
                  <a:prstClr val="black"/>
                </a:solidFill>
              </a:endParaRPr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4221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742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143000"/>
          </a:xfrm>
        </p:spPr>
        <p:txBody>
          <a:bodyPr/>
          <a:lstStyle/>
          <a:p>
            <a:r>
              <a:rPr lang="en-US" sz="3600" b="1"/>
              <a:t>Problem from today’s homework: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1143000" y="3560956"/>
            <a:ext cx="1524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aseline="3000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0" y="3964632"/>
            <a:ext cx="51562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cs typeface="Arial" charset="0"/>
              </a:rPr>
              <a:t>x = 5 and y = 3 works in the first equation, but not in the second one.  </a:t>
            </a:r>
            <a:endParaRPr lang="en-US" b="1" baseline="300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43204" y="616883"/>
            <a:ext cx="2279791" cy="2975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aseline="30000" dirty="0">
                <a:solidFill>
                  <a:prstClr val="black"/>
                </a:solidFill>
                <a:cs typeface="Arial" charset="0"/>
              </a:rPr>
              <a:t>(try this one in your notebook)</a:t>
            </a:r>
          </a:p>
        </p:txBody>
      </p:sp>
    </p:spTree>
    <p:extLst>
      <p:ext uri="{BB962C8B-B14F-4D97-AF65-F5344CB8AC3E}">
        <p14:creationId xmlns:p14="http://schemas.microsoft.com/office/powerpoint/2010/main" val="41583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81000"/>
            <a:ext cx="7772400" cy="59436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Since a solution of a system of equations is a solution common to both equations, it would also be a point common to the graphs of both equations.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One way to find the solution of a system of 2 linear equations is to graph the equations and see where the lines intersect.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You can use any of the techniques from Chapter 3 to graph the two lines </a:t>
            </a:r>
            <a:r>
              <a:rPr lang="en-US" sz="2000" dirty="0">
                <a:latin typeface="Times New Roman" pitchFamily="18" charset="0"/>
              </a:rPr>
              <a:t>(e.g. </a:t>
            </a:r>
            <a:r>
              <a:rPr lang="en-US" sz="2000" dirty="0">
                <a:solidFill>
                  <a:srgbClr val="FC301A"/>
                </a:solidFill>
                <a:latin typeface="Times New Roman" pitchFamily="18" charset="0"/>
              </a:rPr>
              <a:t>solving each equation for y and using the slope and intercept</a:t>
            </a:r>
            <a:r>
              <a:rPr lang="en-US" sz="2000" dirty="0">
                <a:latin typeface="Times New Roman" pitchFamily="18" charset="0"/>
              </a:rPr>
              <a:t>, or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making a table of x- and y-values for each equation and plotting the ordered pairs.)</a:t>
            </a:r>
          </a:p>
        </p:txBody>
      </p:sp>
    </p:spTree>
    <p:extLst>
      <p:ext uri="{BB962C8B-B14F-4D97-AF65-F5344CB8AC3E}">
        <p14:creationId xmlns:p14="http://schemas.microsoft.com/office/powerpoint/2010/main" val="4161604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610600" cy="69342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FontTx/>
              <a:buNone/>
            </a:pPr>
            <a:r>
              <a:rPr lang="en-US" dirty="0">
                <a:latin typeface="Times New Roman" pitchFamily="18" charset="0"/>
              </a:rPr>
              <a:t>Graphing is the first of three methods for solving systems of equations that we will be studying in this chapter. The other two methods we will be using are:</a:t>
            </a:r>
          </a:p>
          <a:p>
            <a:pPr lvl="1" eaLnBrk="1" hangingPunct="1">
              <a:buFontTx/>
              <a:buChar char="•"/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</a:rPr>
              <a:t>Substitution method (Section 4.2)</a:t>
            </a:r>
          </a:p>
          <a:p>
            <a:pPr lvl="1" eaLnBrk="1" hangingPunct="1">
              <a:buFontTx/>
              <a:buChar char="•"/>
            </a:pPr>
            <a:r>
              <a:rPr lang="en-US" sz="3200" dirty="0">
                <a:solidFill>
                  <a:srgbClr val="6600CC"/>
                </a:solidFill>
                <a:latin typeface="Times New Roman" pitchFamily="18" charset="0"/>
              </a:rPr>
              <a:t>Addition or elimination method (Section 4.3)</a:t>
            </a:r>
          </a:p>
          <a:p>
            <a:pPr lvl="1" eaLnBrk="1" hangingPunct="1">
              <a:buFontTx/>
              <a:buChar char="•"/>
            </a:pP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785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/>
              <a:t>Note: Graph Paper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600200"/>
            <a:ext cx="89916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/>
              <a:t>Click on the </a:t>
            </a:r>
            <a:r>
              <a:rPr lang="en-US" sz="2800" b="1" dirty="0">
                <a:solidFill>
                  <a:srgbClr val="00CC00"/>
                </a:solidFill>
              </a:rPr>
              <a:t>“Announcements”</a:t>
            </a:r>
            <a:r>
              <a:rPr lang="en-US" sz="2800" dirty="0"/>
              <a:t> button to find a site that allows you to print free graph paper.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If you want to be able to draw accurate graphs but you don't want to buy a whole pack of graph paper for one assignment, go to this web site and print a couple pages of graph paper for free. (You don’t have to do this – graphing by hand on plain paper is fine, but sometimes it’s easier to see the solutions if you can plot your points carefully on real graph paper instead of a hand-drawn graph grid.) 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r>
              <a:rPr lang="en-US" sz="2800" b="1" dirty="0">
                <a:hlinkClick r:id="rId2"/>
              </a:rPr>
              <a:t>http://www.printfree.com/Office</a:t>
            </a:r>
            <a:r>
              <a:rPr lang="en-US" sz="2800" b="1" u="sng" dirty="0">
                <a:hlinkClick r:id="rId2"/>
              </a:rPr>
              <a:t>_f</a:t>
            </a:r>
            <a:r>
              <a:rPr lang="en-US" sz="2800" b="1" dirty="0">
                <a:hlinkClick r:id="rId2"/>
              </a:rPr>
              <a:t>orms/GraphPaper2.htm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4199566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4165</TotalTime>
  <Words>1108</Words>
  <Application>Microsoft Office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Arial Narrow</vt:lpstr>
      <vt:lpstr>Calibri</vt:lpstr>
      <vt:lpstr>Symbol</vt:lpstr>
      <vt:lpstr>Times New Roman</vt:lpstr>
      <vt:lpstr>Verdana</vt:lpstr>
      <vt:lpstr>Wingdings</vt:lpstr>
      <vt:lpstr>Martin Gay</vt:lpstr>
      <vt:lpstr>Pearson_Presentation</vt:lpstr>
      <vt:lpstr>1_Martin Gay</vt:lpstr>
      <vt:lpstr>2_Martin Gay</vt:lpstr>
      <vt:lpstr>2_Office Theme</vt:lpstr>
      <vt:lpstr>Equation</vt:lpstr>
      <vt:lpstr>Section 4.1 Solving Systems of Equations in Two Variables by Graphing</vt:lpstr>
      <vt:lpstr>What does this look like on a graph?</vt:lpstr>
      <vt:lpstr>PowerPoint Presentation</vt:lpstr>
      <vt:lpstr>PowerPoint Presentation</vt:lpstr>
      <vt:lpstr>PowerPoint Presentation</vt:lpstr>
      <vt:lpstr>Problem from today’s homework:</vt:lpstr>
      <vt:lpstr>PowerPoint Presentation</vt:lpstr>
      <vt:lpstr>PowerPoint Presentation</vt:lpstr>
      <vt:lpstr>Note: Graph Paper</vt:lpstr>
      <vt:lpstr>PowerPoint Presentation</vt:lpstr>
      <vt:lpstr>PowerPoint Presentation</vt:lpstr>
      <vt:lpstr>Problem from today’s homework: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Algebra</dc:title>
  <dc:subject>Chapter 1</dc:subject>
  <dc:creator>Martin-Gay</dc:creator>
  <cp:lastModifiedBy>Skorczewski, Tyler</cp:lastModifiedBy>
  <cp:revision>430</cp:revision>
  <cp:lastPrinted>1601-01-01T00:00:00Z</cp:lastPrinted>
  <dcterms:created xsi:type="dcterms:W3CDTF">2005-01-06T16:58:30Z</dcterms:created>
  <dcterms:modified xsi:type="dcterms:W3CDTF">2018-06-07T21:09:01Z</dcterms:modified>
</cp:coreProperties>
</file>