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19" r:id="rId4"/>
    <p:sldMasterId id="2147484031" r:id="rId5"/>
    <p:sldMasterId id="2147484037" r:id="rId6"/>
    <p:sldMasterId id="2147484049" r:id="rId7"/>
    <p:sldMasterId id="2147484055" r:id="rId8"/>
    <p:sldMasterId id="2147484091" r:id="rId9"/>
    <p:sldMasterId id="2147484097" r:id="rId10"/>
  </p:sldMasterIdLst>
  <p:notesMasterIdLst>
    <p:notesMasterId r:id="rId22"/>
  </p:notesMasterIdLst>
  <p:handoutMasterIdLst>
    <p:handoutMasterId r:id="rId23"/>
  </p:handoutMasterIdLst>
  <p:sldIdLst>
    <p:sldId id="880" r:id="rId11"/>
    <p:sldId id="882" r:id="rId12"/>
    <p:sldId id="883" r:id="rId13"/>
    <p:sldId id="884" r:id="rId14"/>
    <p:sldId id="885" r:id="rId15"/>
    <p:sldId id="886" r:id="rId16"/>
    <p:sldId id="887" r:id="rId17"/>
    <p:sldId id="889" r:id="rId18"/>
    <p:sldId id="890" r:id="rId19"/>
    <p:sldId id="891" r:id="rId20"/>
    <p:sldId id="89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FF9933"/>
    <a:srgbClr val="CC00FF"/>
    <a:srgbClr val="053B7D"/>
    <a:srgbClr val="008B5D"/>
    <a:srgbClr val="7E0404"/>
    <a:srgbClr val="FFFFCC"/>
    <a:srgbClr val="0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41895D29-FD85-4516-9424-DB39F8871C56}"/>
    <pc:docChg chg="delSld delMainMaster">
      <pc:chgData name="Skorczewski, Tyler" userId="51e037cb-caff-4c31-880d-f686087de38b" providerId="ADAL" clId="{41895D29-FD85-4516-9424-DB39F8871C56}" dt="2018-06-07T21:11:50.409" v="25" actId="2696"/>
      <pc:docMkLst>
        <pc:docMk/>
      </pc:docMkLst>
      <pc:sldChg chg="del">
        <pc:chgData name="Skorczewski, Tyler" userId="51e037cb-caff-4c31-880d-f686087de38b" providerId="ADAL" clId="{41895D29-FD85-4516-9424-DB39F8871C56}" dt="2018-06-07T21:11:04.698" v="0" actId="2696"/>
        <pc:sldMkLst>
          <pc:docMk/>
          <pc:sldMk cId="826400567" sldId="894"/>
        </pc:sldMkLst>
      </pc:sldChg>
      <pc:sldChg chg="del">
        <pc:chgData name="Skorczewski, Tyler" userId="51e037cb-caff-4c31-880d-f686087de38b" providerId="ADAL" clId="{41895D29-FD85-4516-9424-DB39F8871C56}" dt="2018-06-07T21:11:50.394" v="13" actId="2696"/>
        <pc:sldMkLst>
          <pc:docMk/>
          <pc:sldMk cId="3141092482" sldId="895"/>
        </pc:sldMkLst>
      </pc:sldChg>
      <pc:sldMasterChg chg="del delSldLayout">
        <pc:chgData name="Skorczewski, Tyler" userId="51e037cb-caff-4c31-880d-f686087de38b" providerId="ADAL" clId="{41895D29-FD85-4516-9424-DB39F8871C56}" dt="2018-06-07T21:11:50.409" v="25" actId="2696"/>
        <pc:sldMasterMkLst>
          <pc:docMk/>
          <pc:sldMasterMk cId="1079235578" sldId="2147484079"/>
        </pc:sldMasterMkLst>
        <pc:sldLayoutChg chg="del">
          <pc:chgData name="Skorczewski, Tyler" userId="51e037cb-caff-4c31-880d-f686087de38b" providerId="ADAL" clId="{41895D29-FD85-4516-9424-DB39F8871C56}" dt="2018-06-07T21:11:50.400" v="14" actId="2696"/>
          <pc:sldLayoutMkLst>
            <pc:docMk/>
            <pc:sldMasterMk cId="1079235578" sldId="2147484079"/>
            <pc:sldLayoutMk cId="99657825" sldId="2147484080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0" v="15" actId="2696"/>
          <pc:sldLayoutMkLst>
            <pc:docMk/>
            <pc:sldMasterMk cId="1079235578" sldId="2147484079"/>
            <pc:sldLayoutMk cId="2178258409" sldId="2147484081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2" v="16" actId="2696"/>
          <pc:sldLayoutMkLst>
            <pc:docMk/>
            <pc:sldMasterMk cId="1079235578" sldId="2147484079"/>
            <pc:sldLayoutMk cId="2272103360" sldId="2147484082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2" v="17" actId="2696"/>
          <pc:sldLayoutMkLst>
            <pc:docMk/>
            <pc:sldMasterMk cId="1079235578" sldId="2147484079"/>
            <pc:sldLayoutMk cId="2359029994" sldId="2147484083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4" v="18" actId="2696"/>
          <pc:sldLayoutMkLst>
            <pc:docMk/>
            <pc:sldMasterMk cId="1079235578" sldId="2147484079"/>
            <pc:sldLayoutMk cId="3875089599" sldId="2147484084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4" v="19" actId="2696"/>
          <pc:sldLayoutMkLst>
            <pc:docMk/>
            <pc:sldMasterMk cId="1079235578" sldId="2147484079"/>
            <pc:sldLayoutMk cId="2096892265" sldId="2147484085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5" v="20" actId="2696"/>
          <pc:sldLayoutMkLst>
            <pc:docMk/>
            <pc:sldMasterMk cId="1079235578" sldId="2147484079"/>
            <pc:sldLayoutMk cId="3170166900" sldId="2147484086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5" v="21" actId="2696"/>
          <pc:sldLayoutMkLst>
            <pc:docMk/>
            <pc:sldMasterMk cId="1079235578" sldId="2147484079"/>
            <pc:sldLayoutMk cId="4186278686" sldId="2147484087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6" v="22" actId="2696"/>
          <pc:sldLayoutMkLst>
            <pc:docMk/>
            <pc:sldMasterMk cId="1079235578" sldId="2147484079"/>
            <pc:sldLayoutMk cId="1775432489" sldId="2147484088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7" v="23" actId="2696"/>
          <pc:sldLayoutMkLst>
            <pc:docMk/>
            <pc:sldMasterMk cId="1079235578" sldId="2147484079"/>
            <pc:sldLayoutMk cId="1740152265" sldId="2147484089"/>
          </pc:sldLayoutMkLst>
        </pc:sldLayoutChg>
        <pc:sldLayoutChg chg="del">
          <pc:chgData name="Skorczewski, Tyler" userId="51e037cb-caff-4c31-880d-f686087de38b" providerId="ADAL" clId="{41895D29-FD85-4516-9424-DB39F8871C56}" dt="2018-06-07T21:11:50.408" v="24" actId="2696"/>
          <pc:sldLayoutMkLst>
            <pc:docMk/>
            <pc:sldMasterMk cId="1079235578" sldId="2147484079"/>
            <pc:sldLayoutMk cId="4047140584" sldId="2147484090"/>
          </pc:sldLayoutMkLst>
        </pc:sldLayoutChg>
      </pc:sldMasterChg>
      <pc:sldMasterChg chg="del delSldLayout">
        <pc:chgData name="Skorczewski, Tyler" userId="51e037cb-caff-4c31-880d-f686087de38b" providerId="ADAL" clId="{41895D29-FD85-4516-9424-DB39F8871C56}" dt="2018-06-07T21:11:04.714" v="12" actId="2696"/>
        <pc:sldMasterMkLst>
          <pc:docMk/>
          <pc:sldMasterMk cId="1770981361" sldId="2147484103"/>
        </pc:sldMasterMkLst>
        <pc:sldLayoutChg chg="del">
          <pc:chgData name="Skorczewski, Tyler" userId="51e037cb-caff-4c31-880d-f686087de38b" providerId="ADAL" clId="{41895D29-FD85-4516-9424-DB39F8871C56}" dt="2018-06-07T21:11:04.698" v="1" actId="2696"/>
          <pc:sldLayoutMkLst>
            <pc:docMk/>
            <pc:sldMasterMk cId="1770981361" sldId="2147484103"/>
            <pc:sldLayoutMk cId="4187243600" sldId="2147484104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5" v="2" actId="2696"/>
          <pc:sldLayoutMkLst>
            <pc:docMk/>
            <pc:sldMasterMk cId="1770981361" sldId="2147484103"/>
            <pc:sldLayoutMk cId="4271222277" sldId="2147484105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5" v="3" actId="2696"/>
          <pc:sldLayoutMkLst>
            <pc:docMk/>
            <pc:sldMasterMk cId="1770981361" sldId="2147484103"/>
            <pc:sldLayoutMk cId="3215645701" sldId="2147484106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6" v="4" actId="2696"/>
          <pc:sldLayoutMkLst>
            <pc:docMk/>
            <pc:sldMasterMk cId="1770981361" sldId="2147484103"/>
            <pc:sldLayoutMk cId="1638692613" sldId="2147484107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6" v="5" actId="2696"/>
          <pc:sldLayoutMkLst>
            <pc:docMk/>
            <pc:sldMasterMk cId="1770981361" sldId="2147484103"/>
            <pc:sldLayoutMk cId="2360625921" sldId="2147484108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8" v="6" actId="2696"/>
          <pc:sldLayoutMkLst>
            <pc:docMk/>
            <pc:sldMasterMk cId="1770981361" sldId="2147484103"/>
            <pc:sldLayoutMk cId="714331812" sldId="2147484109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8" v="7" actId="2696"/>
          <pc:sldLayoutMkLst>
            <pc:docMk/>
            <pc:sldMasterMk cId="1770981361" sldId="2147484103"/>
            <pc:sldLayoutMk cId="2399416279" sldId="2147484110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9" v="8" actId="2696"/>
          <pc:sldLayoutMkLst>
            <pc:docMk/>
            <pc:sldMasterMk cId="1770981361" sldId="2147484103"/>
            <pc:sldLayoutMk cId="3304610193" sldId="2147484111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09" v="9" actId="2696"/>
          <pc:sldLayoutMkLst>
            <pc:docMk/>
            <pc:sldMasterMk cId="1770981361" sldId="2147484103"/>
            <pc:sldLayoutMk cId="2887468686" sldId="2147484112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11" v="10" actId="2696"/>
          <pc:sldLayoutMkLst>
            <pc:docMk/>
            <pc:sldMasterMk cId="1770981361" sldId="2147484103"/>
            <pc:sldLayoutMk cId="2405160154" sldId="2147484113"/>
          </pc:sldLayoutMkLst>
        </pc:sldLayoutChg>
        <pc:sldLayoutChg chg="del">
          <pc:chgData name="Skorczewski, Tyler" userId="51e037cb-caff-4c31-880d-f686087de38b" providerId="ADAL" clId="{41895D29-FD85-4516-9424-DB39F8871C56}" dt="2018-06-07T21:11:04.711" v="11" actId="2696"/>
          <pc:sldLayoutMkLst>
            <pc:docMk/>
            <pc:sldMasterMk cId="1770981361" sldId="2147484103"/>
            <pc:sldLayoutMk cId="1717615059" sldId="2147484114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1882C9-A63E-4724-BE86-2B8D5336EA04}" type="slidenum">
              <a:rPr lang="en-US" altLang="en-US" sz="120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2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60F7C1-F1BF-4D92-8B2B-F07ED7D13693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3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71F32B-3DD3-4D1D-931B-0D52DD9BE857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4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611733-BD59-4A1C-90B6-8934FA0B4EEF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F3D5BD7-0A02-453A-92B0-FAF5197CAB65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6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E05068-DAB9-42ED-B0A3-CDFA896DF86D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7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1AF372E-DBA6-4F9B-BE0C-E60CC019F9D6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8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54B88C-C32C-4627-B9BD-09FA841C4EB6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9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1985C8-2F68-4AF0-8318-71D07FED2EE0}" type="slidenum">
              <a:rPr lang="en-US" altLang="en-US" sz="120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10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04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4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087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992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29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12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298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677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475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67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012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838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0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1955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195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8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75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194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234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30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218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841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828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887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6376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0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9068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537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30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51761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67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833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29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083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313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881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32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390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10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107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7524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62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962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05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9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097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200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6298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865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3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5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724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4101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076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8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590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13317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464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229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29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178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819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20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61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b="1" dirty="0"/>
              <a:t>Section 4.5, Part A</a:t>
            </a:r>
            <a:br>
              <a:rPr lang="en-US" b="1" dirty="0"/>
            </a:br>
            <a:r>
              <a:rPr lang="en-US" dirty="0"/>
              <a:t>Solving Problems with </a:t>
            </a:r>
            <a:br>
              <a:rPr lang="en-US" dirty="0"/>
            </a:br>
            <a:r>
              <a:rPr lang="en-US" dirty="0"/>
              <a:t>Systems of Linear Equations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228600" y="28194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4.	INTERPRET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609600" y="32766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Check: 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Substitute </a:t>
            </a:r>
            <a:r>
              <a:rPr lang="en-US" altLang="en-US" i="1" dirty="0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230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into both of the equations.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685800" y="3581400"/>
            <a:ext cx="604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	 </a:t>
            </a: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311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First Equation</a:t>
            </a:r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533400" y="3886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i="1" dirty="0">
                <a:solidFill>
                  <a:srgbClr val="053B7D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2000" dirty="0">
                <a:solidFill>
                  <a:srgbClr val="053B7D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230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311     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</p:txBody>
      </p:sp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609600" y="4370173"/>
            <a:ext cx="74977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0.50</a:t>
            </a: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+ 1.50</a:t>
            </a:r>
            <a:r>
              <a:rPr lang="en-US" alt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385.50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Second Equation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0727" name="Text Box 12"/>
          <p:cNvSpPr txBox="1">
            <a:spLocks noChangeArrowheads="1"/>
          </p:cNvSpPr>
          <p:nvPr/>
        </p:nvSpPr>
        <p:spPr bwMode="auto">
          <a:xfrm>
            <a:off x="609600" y="5029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40.50 + 345 = 385.50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</p:txBody>
      </p:sp>
      <p:sp>
        <p:nvSpPr>
          <p:cNvPr id="30728" name="Text Box 13"/>
          <p:cNvSpPr txBox="1">
            <a:spLocks noChangeArrowheads="1"/>
          </p:cNvSpPr>
          <p:nvPr/>
        </p:nvSpPr>
        <p:spPr bwMode="auto">
          <a:xfrm>
            <a:off x="762000" y="4724400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0.50(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81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) + 1.50(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230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) = 385.50</a:t>
            </a:r>
          </a:p>
        </p:txBody>
      </p:sp>
      <p:sp>
        <p:nvSpPr>
          <p:cNvPr id="30729" name="Text Box 14"/>
          <p:cNvSpPr txBox="1">
            <a:spLocks noChangeArrowheads="1"/>
          </p:cNvSpPr>
          <p:nvPr/>
        </p:nvSpPr>
        <p:spPr bwMode="auto">
          <a:xfrm>
            <a:off x="609600" y="5410200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76313" indent="-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State: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  There were 81 student tickets and 230 non student tickets sold.</a:t>
            </a:r>
          </a:p>
        </p:txBody>
      </p:sp>
      <p:sp>
        <p:nvSpPr>
          <p:cNvPr id="30730" name="Text Box 27"/>
          <p:cNvSpPr txBox="1">
            <a:spLocks noChangeArrowheads="1"/>
          </p:cNvSpPr>
          <p:nvPr/>
        </p:nvSpPr>
        <p:spPr bwMode="auto">
          <a:xfrm>
            <a:off x="685800" y="1295400"/>
            <a:ext cx="8229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Now we substitute 230 for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into the first equation to solve for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0731" name="Text Box 28"/>
          <p:cNvSpPr txBox="1">
            <a:spLocks noChangeArrowheads="1"/>
          </p:cNvSpPr>
          <p:nvPr/>
        </p:nvSpPr>
        <p:spPr bwMode="auto">
          <a:xfrm>
            <a:off x="2057400" y="17526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000" i="1">
                <a:solidFill>
                  <a:srgbClr val="FF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  <a:cs typeface="Arial" charset="0"/>
              </a:rPr>
              <a:t> = 311</a:t>
            </a:r>
          </a:p>
        </p:txBody>
      </p:sp>
      <p:sp>
        <p:nvSpPr>
          <p:cNvPr id="30732" name="Text Box 30"/>
          <p:cNvSpPr txBox="1">
            <a:spLocks noChangeArrowheads="1"/>
          </p:cNvSpPr>
          <p:nvPr/>
        </p:nvSpPr>
        <p:spPr bwMode="auto">
          <a:xfrm>
            <a:off x="1752600" y="21336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230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311</a:t>
            </a:r>
          </a:p>
        </p:txBody>
      </p:sp>
      <p:sp>
        <p:nvSpPr>
          <p:cNvPr id="30733" name="Text Box 32"/>
          <p:cNvSpPr txBox="1">
            <a:spLocks noChangeArrowheads="1"/>
          </p:cNvSpPr>
          <p:nvPr/>
        </p:nvSpPr>
        <p:spPr bwMode="auto">
          <a:xfrm>
            <a:off x="2286000" y="25146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  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81 </a:t>
            </a:r>
          </a:p>
        </p:txBody>
      </p:sp>
      <p:sp>
        <p:nvSpPr>
          <p:cNvPr id="30734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4258891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4" grpId="0"/>
      <p:bldP spid="30725" grpId="0"/>
      <p:bldP spid="30729" grpId="0"/>
      <p:bldP spid="30730" grpId="0"/>
      <p:bldP spid="30731" grpId="0"/>
      <p:bldP spid="30732" grpId="0"/>
      <p:bldP spid="307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8" b="12495"/>
          <a:stretch/>
        </p:blipFill>
        <p:spPr bwMode="auto">
          <a:xfrm>
            <a:off x="0" y="633046"/>
            <a:ext cx="9257345" cy="27572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10201" y="66933"/>
            <a:ext cx="7387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could we set this problem up using </a:t>
            </a:r>
            <a:r>
              <a:rPr lang="en-US" b="1" u="sng" dirty="0">
                <a:solidFill>
                  <a:srgbClr val="FF0000"/>
                </a:solidFill>
              </a:rPr>
              <a:t>two</a:t>
            </a:r>
            <a:r>
              <a:rPr lang="en-US" b="1" dirty="0">
                <a:solidFill>
                  <a:srgbClr val="FF0000"/>
                </a:solidFill>
              </a:rPr>
              <a:t> variables?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2400" y="2057400"/>
            <a:ext cx="381000" cy="26234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2971800"/>
            <a:ext cx="381000" cy="26234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836" y="3397847"/>
            <a:ext cx="87630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/>
              <a:t>x = ? 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	Ounces of 16% solution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y = ?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	Ounces of 8 % solution</a:t>
            </a:r>
          </a:p>
          <a:p>
            <a:pPr>
              <a:lnSpc>
                <a:spcPct val="80000"/>
              </a:lnSpc>
            </a:pPr>
            <a:endParaRPr lang="en-US" sz="2800" b="1" dirty="0"/>
          </a:p>
          <a:p>
            <a:pPr>
              <a:lnSpc>
                <a:spcPct val="80000"/>
              </a:lnSpc>
            </a:pPr>
            <a:r>
              <a:rPr lang="en-US" sz="2800" b="1" dirty="0"/>
              <a:t>Equation 1?        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		x + y = 32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Equation 2?       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		0.16 ● x + 0.08 ● y = 0.11●32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1" y="2819400"/>
            <a:ext cx="4021014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How would you </a:t>
            </a:r>
            <a:r>
              <a:rPr lang="en-US" sz="7200" b="1" dirty="0">
                <a:solidFill>
                  <a:srgbClr val="FF0000"/>
                </a:solidFill>
              </a:rPr>
              <a:t>check </a:t>
            </a:r>
          </a:p>
          <a:p>
            <a:pPr algn="ctr"/>
            <a:r>
              <a:rPr lang="en-US" sz="4400" b="1" dirty="0">
                <a:solidFill>
                  <a:srgbClr val="FF0000"/>
                </a:solidFill>
              </a:rPr>
              <a:t>these answers?</a:t>
            </a:r>
          </a:p>
        </p:txBody>
      </p:sp>
    </p:spTree>
    <p:extLst>
      <p:ext uri="{BB962C8B-B14F-4D97-AF65-F5344CB8AC3E}">
        <p14:creationId xmlns:p14="http://schemas.microsoft.com/office/powerpoint/2010/main" val="6535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8991600" cy="5943600"/>
          </a:xfrm>
        </p:spPr>
        <p:txBody>
          <a:bodyPr/>
          <a:lstStyle/>
          <a:p>
            <a:pPr marL="609600" indent="-609600" algn="ctr"/>
            <a:r>
              <a:rPr lang="en-US" altLang="en-US" sz="32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Steps in Solving Problems Involving Systems of Two Linear Equations in Two Variables: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Understand the problem.</a:t>
            </a:r>
          </a:p>
          <a:p>
            <a:pPr marL="1371600" lvl="2" indent="-457200">
              <a:buClr>
                <a:schemeClr val="tx1"/>
              </a:buClr>
              <a:buSzTx/>
              <a:buFontTx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Read and reread the problem.</a:t>
            </a:r>
          </a:p>
          <a:p>
            <a:pPr marL="1371600" lvl="2" indent="-457200">
              <a:buClr>
                <a:schemeClr val="tx1"/>
              </a:buClr>
              <a:buSzTx/>
              <a:buFontTx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Choose </a:t>
            </a:r>
            <a:r>
              <a:rPr lang="en-US" altLang="en-US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 variables </a:t>
            </a:r>
            <a:r>
              <a:rPr lang="en-US" altLang="en-US" dirty="0">
                <a:latin typeface="Arial" charset="0"/>
                <a:cs typeface="Arial" charset="0"/>
              </a:rPr>
              <a:t>to represent the two unknowns.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Translate the problem into </a:t>
            </a:r>
            <a:r>
              <a:rPr lang="en-US" altLang="en-US" b="1" u="sng" dirty="0">
                <a:solidFill>
                  <a:srgbClr val="0000FF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 equations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Solve the system of equations.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en-US" altLang="en-US" dirty="0">
                <a:latin typeface="Arial" charset="0"/>
                <a:cs typeface="Arial" charset="0"/>
              </a:rPr>
              <a:t>Interpret the results.</a:t>
            </a:r>
          </a:p>
          <a:p>
            <a:pPr marL="1371600" lvl="2" indent="-457200">
              <a:buClr>
                <a:schemeClr val="tx1"/>
              </a:buClr>
              <a:buSzTx/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Check proposed solution in the problem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marL="1371600" lvl="2" indent="-457200">
              <a:buClr>
                <a:schemeClr val="tx1"/>
              </a:buClr>
              <a:buSzTx/>
              <a:buFontTx/>
              <a:buChar char="•"/>
            </a:pPr>
            <a:r>
              <a:rPr lang="en-US" altLang="en-US" dirty="0">
                <a:latin typeface="Arial" charset="0"/>
                <a:cs typeface="Arial" charset="0"/>
              </a:rPr>
              <a:t>State your conclusion.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4876800"/>
            <a:ext cx="785984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alt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Check proposed solution in the problem !!!!!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30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  <a:noFill/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Example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31113" y="6124575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09600" y="13716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One number is 4 more than twice the second number.  Their total is 25.  Find the numbers.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609600" y="2895600"/>
            <a:ext cx="8077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Read and reread the problem. </a:t>
            </a:r>
          </a:p>
          <a:p>
            <a:pPr eaLnBrk="1" hangingPunct="1">
              <a:spcBef>
                <a:spcPct val="20000"/>
              </a:spcBef>
            </a:pPr>
            <a:endParaRPr lang="en-US" alt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Since we are looking for two numbers, we let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first number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second number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39813" y="3917950"/>
          <a:ext cx="3778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7646" imgH="291847" progId="Equation.DSMT4">
                  <p:embed/>
                </p:oleObj>
              </mc:Choice>
              <mc:Fallback>
                <p:oleObj name="Equation" r:id="rId4" imgW="177646" imgH="291847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3917950"/>
                        <a:ext cx="3778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304800" y="2286000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76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1.	UNDERSTAND</a:t>
            </a:r>
          </a:p>
        </p:txBody>
      </p:sp>
    </p:spTree>
    <p:extLst>
      <p:ext uri="{BB962C8B-B14F-4D97-AF65-F5344CB8AC3E}">
        <p14:creationId xmlns:p14="http://schemas.microsoft.com/office/powerpoint/2010/main" val="2889014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586663" y="60198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000000"/>
                </a:solidFill>
              </a:rPr>
              <a:t>2. </a:t>
            </a:r>
            <a:r>
              <a:rPr lang="en-US" altLang="en-US" sz="2800" b="1" i="1">
                <a:solidFill>
                  <a:srgbClr val="000000"/>
                </a:solidFill>
              </a:rPr>
              <a:t>  </a:t>
            </a:r>
            <a:r>
              <a:rPr lang="en-US" altLang="en-US" b="1">
                <a:solidFill>
                  <a:srgbClr val="000000"/>
                </a:solidFill>
              </a:rPr>
              <a:t>TRANSLATE</a:t>
            </a:r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grpSp>
        <p:nvGrpSpPr>
          <p:cNvPr id="23557" name="Group 15"/>
          <p:cNvGrpSpPr>
            <a:grpSpLocks/>
          </p:cNvGrpSpPr>
          <p:nvPr/>
        </p:nvGrpSpPr>
        <p:grpSpPr bwMode="auto">
          <a:xfrm>
            <a:off x="838200" y="2590800"/>
            <a:ext cx="6781800" cy="457200"/>
            <a:chOff x="528" y="1632"/>
            <a:chExt cx="4272" cy="288"/>
          </a:xfrm>
        </p:grpSpPr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528" y="1632"/>
              <a:ext cx="4272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528" y="1632"/>
              <a:ext cx="4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</a:rPr>
                <a:t>One number is 4 more than twice the second number.</a:t>
              </a:r>
            </a:p>
          </p:txBody>
        </p:sp>
      </p:grpSp>
      <p:sp>
        <p:nvSpPr>
          <p:cNvPr id="23558" name="Text Box 12"/>
          <p:cNvSpPr txBox="1">
            <a:spLocks noChangeArrowheads="1"/>
          </p:cNvSpPr>
          <p:nvPr/>
        </p:nvSpPr>
        <p:spPr bwMode="auto">
          <a:xfrm>
            <a:off x="1828800" y="32623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</a:rPr>
              <a:t> = 2</a:t>
            </a:r>
            <a:r>
              <a:rPr lang="en-US" altLang="en-US" i="1" dirty="0">
                <a:solidFill>
                  <a:srgbClr val="000000"/>
                </a:solidFill>
              </a:rPr>
              <a:t>y </a:t>
            </a:r>
            <a:r>
              <a:rPr lang="en-US" altLang="en-US" dirty="0">
                <a:solidFill>
                  <a:srgbClr val="000000"/>
                </a:solidFill>
              </a:rPr>
              <a:t>+ 4 </a:t>
            </a:r>
            <a:endParaRPr lang="en-US" altLang="en-US" i="1" dirty="0">
              <a:solidFill>
                <a:srgbClr val="000000"/>
              </a:solidFill>
            </a:endParaRPr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838200" y="3962400"/>
            <a:ext cx="2209800" cy="457200"/>
          </a:xfrm>
          <a:prstGeom prst="rect">
            <a:avLst/>
          </a:prstGeom>
          <a:solidFill>
            <a:srgbClr val="99CC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60" name="Text Box 15"/>
          <p:cNvSpPr txBox="1">
            <a:spLocks noChangeArrowheads="1"/>
          </p:cNvSpPr>
          <p:nvPr/>
        </p:nvSpPr>
        <p:spPr bwMode="auto">
          <a:xfrm>
            <a:off x="838200" y="39624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Their total is 25.</a:t>
            </a:r>
          </a:p>
        </p:txBody>
      </p:sp>
      <p:sp>
        <p:nvSpPr>
          <p:cNvPr id="23561" name="Text Box 16"/>
          <p:cNvSpPr txBox="1">
            <a:spLocks noChangeArrowheads="1"/>
          </p:cNvSpPr>
          <p:nvPr/>
        </p:nvSpPr>
        <p:spPr bwMode="auto">
          <a:xfrm>
            <a:off x="1828800" y="46339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</a:rPr>
              <a:t> + </a:t>
            </a:r>
            <a:r>
              <a:rPr lang="en-US" altLang="en-US" i="1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</a:rPr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450401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 animBg="1"/>
      <p:bldP spid="23560" grpId="0"/>
      <p:bldP spid="235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59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3.	SOLVE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7631113" y="601980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533400" y="3048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731108" y="3184525"/>
            <a:ext cx="777240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Using the substitution method, we substitute the solution for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from the first equation into the second equation.</a:t>
            </a:r>
          </a:p>
        </p:txBody>
      </p:sp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2133600" y="40449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25</a:t>
            </a: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1295400" y="4441825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y +4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25   </a:t>
            </a:r>
            <a:r>
              <a:rPr lang="en-US" altLang="en-US" dirty="0">
                <a:solidFill>
                  <a:srgbClr val="7E0404"/>
                </a:solidFill>
                <a:latin typeface="Arial" charset="0"/>
                <a:cs typeface="Arial" charset="0"/>
              </a:rPr>
              <a:t>   	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Replace </a:t>
            </a: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 with 4 + 2</a:t>
            </a:r>
            <a:r>
              <a:rPr lang="en-US" altLang="en-US" sz="2000" i="1" dirty="0">
                <a:solidFill>
                  <a:srgbClr val="0000FF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1981200" y="4876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+ 4  = 25    </a:t>
            </a:r>
            <a:r>
              <a:rPr lang="en-US" altLang="en-US" dirty="0">
                <a:solidFill>
                  <a:srgbClr val="7E0404"/>
                </a:solidFill>
                <a:latin typeface="Arial" charset="0"/>
                <a:cs typeface="Arial" charset="0"/>
              </a:rPr>
              <a:t>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Simplify.</a:t>
            </a:r>
          </a:p>
        </p:txBody>
      </p:sp>
      <p:sp>
        <p:nvSpPr>
          <p:cNvPr id="24585" name="Text Box 16"/>
          <p:cNvSpPr txBox="1">
            <a:spLocks noChangeArrowheads="1"/>
          </p:cNvSpPr>
          <p:nvPr/>
        </p:nvSpPr>
        <p:spPr bwMode="auto">
          <a:xfrm>
            <a:off x="2438400" y="5319713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21    </a:t>
            </a:r>
            <a:r>
              <a:rPr lang="en-US" altLang="en-US" dirty="0">
                <a:solidFill>
                  <a:srgbClr val="7E0404"/>
                </a:solidFill>
                <a:latin typeface="Arial" charset="0"/>
                <a:cs typeface="Arial" charset="0"/>
              </a:rPr>
              <a:t>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Subtract 4 from both sides.</a:t>
            </a:r>
          </a:p>
        </p:txBody>
      </p:sp>
      <p:sp>
        <p:nvSpPr>
          <p:cNvPr id="24586" name="Text Box 17"/>
          <p:cNvSpPr txBox="1">
            <a:spLocks noChangeArrowheads="1"/>
          </p:cNvSpPr>
          <p:nvPr/>
        </p:nvSpPr>
        <p:spPr bwMode="auto">
          <a:xfrm>
            <a:off x="2590800" y="57150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7   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Divide both sides by 3.</a:t>
            </a:r>
          </a:p>
        </p:txBody>
      </p:sp>
      <p:sp>
        <p:nvSpPr>
          <p:cNvPr id="24587" name="Text Box 20"/>
          <p:cNvSpPr txBox="1">
            <a:spLocks noChangeArrowheads="1"/>
          </p:cNvSpPr>
          <p:nvPr/>
        </p:nvSpPr>
        <p:spPr bwMode="auto">
          <a:xfrm>
            <a:off x="685800" y="198120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We are solving the system       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2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 +4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25</a:t>
            </a:r>
          </a:p>
        </p:txBody>
      </p:sp>
    </p:spTree>
    <p:extLst>
      <p:ext uri="{BB962C8B-B14F-4D97-AF65-F5344CB8AC3E}">
        <p14:creationId xmlns:p14="http://schemas.microsoft.com/office/powerpoint/2010/main" val="607795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  <p:bldP spid="24583" grpId="0"/>
      <p:bldP spid="24584" grpId="0"/>
      <p:bldP spid="24585" grpId="0"/>
      <p:bldP spid="24586" grpId="0"/>
      <p:bldP spid="245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52400" y="22860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4.	INTERPRET</a:t>
            </a:r>
            <a:endParaRPr lang="en-US" alt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5603" name="Rectangle 10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25604" name="Text Box 11"/>
          <p:cNvSpPr txBox="1">
            <a:spLocks noChangeArrowheads="1"/>
          </p:cNvSpPr>
          <p:nvPr/>
        </p:nvSpPr>
        <p:spPr bwMode="auto">
          <a:xfrm>
            <a:off x="609600" y="2667000"/>
            <a:ext cx="8001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Check: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Substitute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18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into both of the equations.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	First equation:	 	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4 + 2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					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18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4 + 2(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)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	Second equation: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		  			 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25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					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18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25         </a:t>
            </a:r>
            <a:r>
              <a:rPr lang="en-US" altLang="en-US" sz="2000" dirty="0">
                <a:solidFill>
                  <a:srgbClr val="0000FF"/>
                </a:solidFill>
                <a:latin typeface="Arial" charset="0"/>
                <a:cs typeface="Arial" charset="0"/>
              </a:rPr>
              <a:t>True</a:t>
            </a:r>
          </a:p>
          <a:p>
            <a:pPr eaLnBrk="1" hangingPunct="1"/>
            <a:r>
              <a:rPr lang="en-US" altLang="en-US" sz="2800" b="1" dirty="0">
                <a:solidFill>
                  <a:srgbClr val="000000"/>
                </a:solidFill>
                <a:latin typeface="Arial" charset="0"/>
                <a:cs typeface="Arial" charset="0"/>
              </a:rPr>
              <a:t>State: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  The two numbers are 18 and 7.</a:t>
            </a:r>
          </a:p>
        </p:txBody>
      </p:sp>
      <p:sp>
        <p:nvSpPr>
          <p:cNvPr id="25605" name="Text Box 18"/>
          <p:cNvSpPr txBox="1">
            <a:spLocks noChangeArrowheads="1"/>
          </p:cNvSpPr>
          <p:nvPr/>
        </p:nvSpPr>
        <p:spPr bwMode="auto">
          <a:xfrm>
            <a:off x="609600" y="990600"/>
            <a:ext cx="7772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Now we substitute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for 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into the first equation.</a:t>
            </a:r>
          </a:p>
        </p:txBody>
      </p:sp>
      <p:sp>
        <p:nvSpPr>
          <p:cNvPr id="25606" name="Text Box 19"/>
          <p:cNvSpPr txBox="1">
            <a:spLocks noChangeArrowheads="1"/>
          </p:cNvSpPr>
          <p:nvPr/>
        </p:nvSpPr>
        <p:spPr bwMode="auto">
          <a:xfrm>
            <a:off x="1752600" y="1500959"/>
            <a:ext cx="662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= 4 + 2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= 4 + 2(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) = 4 + 14 =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6104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5" grpId="0"/>
      <p:bldP spid="25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  <a:noFill/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Example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696200" y="6257367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00FF"/>
                </a:solidFill>
              </a:rPr>
              <a:t>continued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73050" y="9144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Hilton University Drama club sold 311 tickets for a play.  Student tickets cost 50 cents each; non-student tickets cost $1.50.  If the total receipts were $385.50, find how many tickets of each type were sold.</a:t>
            </a:r>
          </a:p>
        </p:txBody>
      </p:sp>
      <p:sp>
        <p:nvSpPr>
          <p:cNvPr id="26629" name="Text Box 9"/>
          <p:cNvSpPr txBox="1">
            <a:spLocks noChangeArrowheads="1"/>
          </p:cNvSpPr>
          <p:nvPr/>
        </p:nvSpPr>
        <p:spPr bwMode="auto">
          <a:xfrm>
            <a:off x="273050" y="3505200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46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1.	UNDERSTAND</a:t>
            </a:r>
          </a:p>
        </p:txBody>
      </p:sp>
      <p:sp>
        <p:nvSpPr>
          <p:cNvPr id="26630" name="Text Box 10"/>
          <p:cNvSpPr txBox="1">
            <a:spLocks noChangeArrowheads="1"/>
          </p:cNvSpPr>
          <p:nvPr/>
        </p:nvSpPr>
        <p:spPr bwMode="auto">
          <a:xfrm>
            <a:off x="838200" y="4070350"/>
            <a:ext cx="7772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Read and reread the problem.</a:t>
            </a:r>
          </a:p>
          <a:p>
            <a:pPr eaLnBrk="1" hangingPunct="1"/>
            <a:endParaRPr lang="en-US" altLang="en-US" sz="2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Since we are looking for two numbers, we let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the number of student tickets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= the number of non-student tickets</a:t>
            </a: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318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7662863" y="6000750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5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2.	TRANSLATE</a:t>
            </a:r>
          </a:p>
        </p:txBody>
      </p:sp>
      <p:grpSp>
        <p:nvGrpSpPr>
          <p:cNvPr id="28676" name="Group 25"/>
          <p:cNvGrpSpPr>
            <a:grpSpLocks/>
          </p:cNvGrpSpPr>
          <p:nvPr/>
        </p:nvGrpSpPr>
        <p:grpSpPr bwMode="auto">
          <a:xfrm>
            <a:off x="1066800" y="1905000"/>
            <a:ext cx="7239000" cy="457200"/>
            <a:chOff x="672" y="1200"/>
            <a:chExt cx="4560" cy="288"/>
          </a:xfrm>
        </p:grpSpPr>
        <p:sp>
          <p:nvSpPr>
            <p:cNvPr id="28694" name="Rectangle 15"/>
            <p:cNvSpPr>
              <a:spLocks noChangeArrowheads="1"/>
            </p:cNvSpPr>
            <p:nvPr/>
          </p:nvSpPr>
          <p:spPr bwMode="auto">
            <a:xfrm>
              <a:off x="672" y="1200"/>
              <a:ext cx="456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95" name="Text Box 16"/>
            <p:cNvSpPr txBox="1">
              <a:spLocks noChangeArrowheads="1"/>
            </p:cNvSpPr>
            <p:nvPr/>
          </p:nvSpPr>
          <p:spPr bwMode="auto">
            <a:xfrm>
              <a:off x="672" y="1200"/>
              <a:ext cx="4560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</a:rPr>
                <a:t>Hilton University Drama club sold 311 tickets for a play.</a:t>
              </a:r>
            </a:p>
          </p:txBody>
        </p:sp>
      </p:grpSp>
      <p:sp>
        <p:nvSpPr>
          <p:cNvPr id="28677" name="Text Box 17"/>
          <p:cNvSpPr txBox="1">
            <a:spLocks noChangeArrowheads="1"/>
          </p:cNvSpPr>
          <p:nvPr/>
        </p:nvSpPr>
        <p:spPr bwMode="auto">
          <a:xfrm>
            <a:off x="1866900" y="26050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s</a:t>
            </a:r>
            <a:r>
              <a:rPr lang="en-US" altLang="en-US" dirty="0">
                <a:solidFill>
                  <a:srgbClr val="000000"/>
                </a:solidFill>
              </a:rPr>
              <a:t> +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 = 311</a:t>
            </a:r>
          </a:p>
        </p:txBody>
      </p:sp>
      <p:grpSp>
        <p:nvGrpSpPr>
          <p:cNvPr id="28678" name="Group 26"/>
          <p:cNvGrpSpPr>
            <a:grpSpLocks/>
          </p:cNvGrpSpPr>
          <p:nvPr/>
        </p:nvGrpSpPr>
        <p:grpSpPr bwMode="auto">
          <a:xfrm>
            <a:off x="1066800" y="3733800"/>
            <a:ext cx="3505200" cy="457200"/>
            <a:chOff x="672" y="2352"/>
            <a:chExt cx="2208" cy="288"/>
          </a:xfrm>
        </p:grpSpPr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672" y="2352"/>
              <a:ext cx="2208" cy="2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672" y="2352"/>
              <a:ext cx="2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rgbClr val="000000"/>
                  </a:solidFill>
                </a:rPr>
                <a:t>total receipts were $385.50</a:t>
              </a:r>
            </a:p>
          </p:txBody>
        </p:sp>
      </p:grpSp>
      <p:sp>
        <p:nvSpPr>
          <p:cNvPr id="28679" name="Text Box 24"/>
          <p:cNvSpPr txBox="1">
            <a:spLocks noChangeArrowheads="1"/>
          </p:cNvSpPr>
          <p:nvPr/>
        </p:nvSpPr>
        <p:spPr bwMode="auto">
          <a:xfrm>
            <a:off x="2286000" y="550068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0.50</a:t>
            </a:r>
            <a:r>
              <a:rPr lang="en-US" altLang="en-US" i="1"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8689" name="Text Box 34"/>
          <p:cNvSpPr txBox="1">
            <a:spLocks noChangeArrowheads="1"/>
          </p:cNvSpPr>
          <p:nvPr/>
        </p:nvSpPr>
        <p:spPr bwMode="auto">
          <a:xfrm>
            <a:off x="7483475" y="4495800"/>
            <a:ext cx="990600" cy="7016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Total receipts</a:t>
            </a:r>
          </a:p>
        </p:txBody>
      </p:sp>
      <p:sp>
        <p:nvSpPr>
          <p:cNvPr id="28690" name="Text Box 35"/>
          <p:cNvSpPr txBox="1">
            <a:spLocks noChangeArrowheads="1"/>
          </p:cNvSpPr>
          <p:nvPr/>
        </p:nvSpPr>
        <p:spPr bwMode="auto">
          <a:xfrm>
            <a:off x="6705600" y="5311914"/>
            <a:ext cx="4764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8691" name="Text Box 36"/>
          <p:cNvSpPr txBox="1">
            <a:spLocks noChangeArrowheads="1"/>
          </p:cNvSpPr>
          <p:nvPr/>
        </p:nvSpPr>
        <p:spPr bwMode="auto">
          <a:xfrm>
            <a:off x="7559675" y="5502275"/>
            <a:ext cx="118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385.50</a:t>
            </a:r>
          </a:p>
        </p:txBody>
      </p:sp>
      <p:grpSp>
        <p:nvGrpSpPr>
          <p:cNvPr id="28681" name="Group 21"/>
          <p:cNvGrpSpPr>
            <a:grpSpLocks/>
          </p:cNvGrpSpPr>
          <p:nvPr/>
        </p:nvGrpSpPr>
        <p:grpSpPr bwMode="auto">
          <a:xfrm>
            <a:off x="1828800" y="4495800"/>
            <a:ext cx="1905000" cy="701675"/>
            <a:chOff x="1056" y="2928"/>
            <a:chExt cx="1200" cy="442"/>
          </a:xfrm>
        </p:grpSpPr>
        <p:sp>
          <p:nvSpPr>
            <p:cNvPr id="28687" name="Rectangle 22"/>
            <p:cNvSpPr>
              <a:spLocks noChangeArrowheads="1"/>
            </p:cNvSpPr>
            <p:nvPr/>
          </p:nvSpPr>
          <p:spPr bwMode="auto">
            <a:xfrm>
              <a:off x="1056" y="2928"/>
              <a:ext cx="1052" cy="442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88" name="Text Box 23"/>
            <p:cNvSpPr txBox="1">
              <a:spLocks noChangeArrowheads="1"/>
            </p:cNvSpPr>
            <p:nvPr/>
          </p:nvSpPr>
          <p:spPr bwMode="auto">
            <a:xfrm>
              <a:off x="1056" y="2928"/>
              <a:ext cx="12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Admission for students</a:t>
              </a:r>
            </a:p>
          </p:txBody>
        </p:sp>
      </p:grpSp>
      <p:sp>
        <p:nvSpPr>
          <p:cNvPr id="28684" name="Text Box 30"/>
          <p:cNvSpPr txBox="1">
            <a:spLocks noChangeArrowheads="1"/>
          </p:cNvSpPr>
          <p:nvPr/>
        </p:nvSpPr>
        <p:spPr bwMode="auto">
          <a:xfrm>
            <a:off x="5143500" y="5486400"/>
            <a:ext cx="100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1.50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8685" name="Text Box 28"/>
          <p:cNvSpPr txBox="1">
            <a:spLocks noChangeArrowheads="1"/>
          </p:cNvSpPr>
          <p:nvPr/>
        </p:nvSpPr>
        <p:spPr bwMode="auto">
          <a:xfrm>
            <a:off x="4572000" y="4495800"/>
            <a:ext cx="1905000" cy="70167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Admission for non-students</a:t>
            </a:r>
          </a:p>
        </p:txBody>
      </p:sp>
      <p:sp>
        <p:nvSpPr>
          <p:cNvPr id="28686" name="Text Box 29"/>
          <p:cNvSpPr txBox="1">
            <a:spLocks noChangeArrowheads="1"/>
          </p:cNvSpPr>
          <p:nvPr/>
        </p:nvSpPr>
        <p:spPr bwMode="auto">
          <a:xfrm>
            <a:off x="3810000" y="5334000"/>
            <a:ext cx="38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8683" name="Rectangle 2"/>
          <p:cNvSpPr txBox="1"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095397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9" grpId="0"/>
      <p:bldP spid="28689" grpId="0" animBg="1"/>
      <p:bldP spid="28690" grpId="0"/>
      <p:bldP spid="28691" grpId="0"/>
      <p:bldP spid="28684" grpId="0"/>
      <p:bldP spid="286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20362" y="533400"/>
            <a:ext cx="254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6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Arial" charset="0"/>
                <a:cs typeface="Arial" charset="0"/>
              </a:rPr>
              <a:t>3.	SOLVE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7631113" y="6061075"/>
            <a:ext cx="118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continued</a:t>
            </a:r>
          </a:p>
        </p:txBody>
      </p:sp>
      <p:sp>
        <p:nvSpPr>
          <p:cNvPr id="29700" name="Text Box 15"/>
          <p:cNvSpPr txBox="1">
            <a:spLocks noChangeArrowheads="1"/>
          </p:cNvSpPr>
          <p:nvPr/>
        </p:nvSpPr>
        <p:spPr bwMode="auto">
          <a:xfrm>
            <a:off x="457200" y="9144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We are solving the system 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    s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 +    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   = 311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0.50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+ 1.50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= 385.50</a:t>
            </a:r>
          </a:p>
        </p:txBody>
      </p:sp>
      <p:sp>
        <p:nvSpPr>
          <p:cNvPr id="29701" name="Text Box 16"/>
          <p:cNvSpPr txBox="1">
            <a:spLocks noChangeArrowheads="1"/>
          </p:cNvSpPr>
          <p:nvPr/>
        </p:nvSpPr>
        <p:spPr bwMode="auto">
          <a:xfrm>
            <a:off x="280515" y="2114550"/>
            <a:ext cx="845820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Since the equations are written in standard form (and we might like to get rid of the decimals anyway), we’ll solve by the addition/elimination method. 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(Substitution could be used instead, if you prefer to do it that way.)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Question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 If we wanted to eliminate s, what would we multiply the 0.50s in the second equation by to make it become -1s?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Answer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 Multiply the second equation by –2.</a:t>
            </a:r>
          </a:p>
        </p:txBody>
      </p:sp>
      <p:sp>
        <p:nvSpPr>
          <p:cNvPr id="29713" name="Text Box 18"/>
          <p:cNvSpPr txBox="1">
            <a:spLocks noChangeArrowheads="1"/>
          </p:cNvSpPr>
          <p:nvPr/>
        </p:nvSpPr>
        <p:spPr bwMode="auto">
          <a:xfrm>
            <a:off x="1805257" y="4929187"/>
            <a:ext cx="143788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311</a:t>
            </a: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500449" y="5362575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–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(0.50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+ 1.50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) = </a:t>
            </a:r>
            <a:r>
              <a:rPr lang="en-US" alt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–2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(385.50)</a:t>
            </a:r>
          </a:p>
        </p:txBody>
      </p:sp>
      <p:sp>
        <p:nvSpPr>
          <p:cNvPr id="29710" name="Text Box 21"/>
          <p:cNvSpPr txBox="1">
            <a:spLocks noChangeArrowheads="1"/>
          </p:cNvSpPr>
          <p:nvPr/>
        </p:nvSpPr>
        <p:spPr bwMode="auto">
          <a:xfrm>
            <a:off x="5361709" y="4967288"/>
            <a:ext cx="166225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+ 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311</a:t>
            </a:r>
          </a:p>
        </p:txBody>
      </p:sp>
      <p:sp>
        <p:nvSpPr>
          <p:cNvPr id="29711" name="Text Box 22"/>
          <p:cNvSpPr txBox="1">
            <a:spLocks noChangeArrowheads="1"/>
          </p:cNvSpPr>
          <p:nvPr/>
        </p:nvSpPr>
        <p:spPr bwMode="auto">
          <a:xfrm>
            <a:off x="5181600" y="53340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–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– 3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–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771</a:t>
            </a:r>
          </a:p>
        </p:txBody>
      </p:sp>
      <p:sp>
        <p:nvSpPr>
          <p:cNvPr id="29712" name="Line 23"/>
          <p:cNvSpPr>
            <a:spLocks noChangeShapeType="1"/>
          </p:cNvSpPr>
          <p:nvPr/>
        </p:nvSpPr>
        <p:spPr bwMode="auto">
          <a:xfrm>
            <a:off x="5181600" y="5715000"/>
            <a:ext cx="18423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704" name="Text Box 24"/>
          <p:cNvSpPr txBox="1">
            <a:spLocks noChangeArrowheads="1"/>
          </p:cNvSpPr>
          <p:nvPr/>
        </p:nvSpPr>
        <p:spPr bwMode="auto">
          <a:xfrm>
            <a:off x="5231632" y="57150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–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–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460</a:t>
            </a:r>
          </a:p>
        </p:txBody>
      </p:sp>
      <p:sp>
        <p:nvSpPr>
          <p:cNvPr id="29705" name="Text Box 25"/>
          <p:cNvSpPr txBox="1">
            <a:spLocks noChangeArrowheads="1"/>
          </p:cNvSpPr>
          <p:nvPr/>
        </p:nvSpPr>
        <p:spPr bwMode="auto">
          <a:xfrm>
            <a:off x="5361709" y="6019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 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n</a:t>
            </a:r>
            <a:r>
              <a:rPr lang="en-US" alt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= 230</a:t>
            </a:r>
          </a:p>
        </p:txBody>
      </p:sp>
      <p:sp>
        <p:nvSpPr>
          <p:cNvPr id="29706" name="Text Box 26"/>
          <p:cNvSpPr txBox="1">
            <a:spLocks noChangeArrowheads="1"/>
          </p:cNvSpPr>
          <p:nvPr/>
        </p:nvSpPr>
        <p:spPr bwMode="auto">
          <a:xfrm>
            <a:off x="4114800" y="4708525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000">
              <a:solidFill>
                <a:srgbClr val="7E0404"/>
              </a:solidFill>
            </a:endParaRPr>
          </a:p>
        </p:txBody>
      </p:sp>
      <p:sp>
        <p:nvSpPr>
          <p:cNvPr id="29707" name="Rectangle 2"/>
          <p:cNvSpPr txBox="1">
            <a:spLocks noChangeArrowheads="1"/>
          </p:cNvSpPr>
          <p:nvPr/>
        </p:nvSpPr>
        <p:spPr bwMode="auto">
          <a:xfrm>
            <a:off x="457200" y="-76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4400" b="1" dirty="0">
                <a:solidFill>
                  <a:srgbClr val="000000"/>
                </a:solidFill>
                <a:latin typeface="Arial" charset="0"/>
                <a:cs typeface="Arial" charset="0"/>
              </a:rPr>
              <a:t>continued</a:t>
            </a:r>
          </a:p>
        </p:txBody>
      </p:sp>
      <p:sp>
        <p:nvSpPr>
          <p:cNvPr id="29708" name="Line 27"/>
          <p:cNvSpPr>
            <a:spLocks noChangeShapeType="1"/>
          </p:cNvSpPr>
          <p:nvPr/>
        </p:nvSpPr>
        <p:spPr bwMode="auto">
          <a:xfrm>
            <a:off x="4305300" y="5561012"/>
            <a:ext cx="838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709" name="Line 27"/>
          <p:cNvSpPr>
            <a:spLocks noChangeShapeType="1"/>
          </p:cNvSpPr>
          <p:nvPr/>
        </p:nvSpPr>
        <p:spPr bwMode="auto">
          <a:xfrm>
            <a:off x="3352800" y="5128032"/>
            <a:ext cx="1600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92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13" grpId="0"/>
      <p:bldP spid="29714" grpId="0"/>
      <p:bldP spid="29710" grpId="0"/>
      <p:bldP spid="29711" grpId="0"/>
      <p:bldP spid="29712" grpId="0" animBg="1"/>
      <p:bldP spid="29704" grpId="0"/>
      <p:bldP spid="29705" grpId="0"/>
      <p:bldP spid="29708" grpId="0" animBg="1"/>
      <p:bldP spid="29709" grpId="0" animBg="1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4366</TotalTime>
  <Words>586</Words>
  <Application>Microsoft Office PowerPoint</Application>
  <PresentationFormat>On-screen Show (4:3)</PresentationFormat>
  <Paragraphs>124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ＭＳ Ｐゴシック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Martin Gay</vt:lpstr>
      <vt:lpstr>Pearson_Presentation</vt:lpstr>
      <vt:lpstr>1_Martin Gay</vt:lpstr>
      <vt:lpstr>1_Pearson_Presentation</vt:lpstr>
      <vt:lpstr>2_Martin Gay</vt:lpstr>
      <vt:lpstr>2_Pearson_Presentation</vt:lpstr>
      <vt:lpstr>3_Martin Gay</vt:lpstr>
      <vt:lpstr>2_Office Theme</vt:lpstr>
      <vt:lpstr>4_Martin Gay</vt:lpstr>
      <vt:lpstr>5_Martin Gay</vt:lpstr>
      <vt:lpstr>Equation</vt:lpstr>
      <vt:lpstr>Section 4.5, Part A Solving Problems with  Systems of Linear Equations 1</vt:lpstr>
      <vt:lpstr>PowerPoint Presentation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470</cp:revision>
  <cp:lastPrinted>1601-01-01T00:00:00Z</cp:lastPrinted>
  <dcterms:created xsi:type="dcterms:W3CDTF">2005-01-06T16:58:30Z</dcterms:created>
  <dcterms:modified xsi:type="dcterms:W3CDTF">2018-06-07T21:12:00Z</dcterms:modified>
</cp:coreProperties>
</file>