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1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4013" r:id="rId3"/>
    <p:sldMasterId id="2147484019" r:id="rId4"/>
    <p:sldMasterId id="2147484031" r:id="rId5"/>
    <p:sldMasterId id="2147484037" r:id="rId6"/>
    <p:sldMasterId id="2147484049" r:id="rId7"/>
    <p:sldMasterId id="2147484055" r:id="rId8"/>
    <p:sldMasterId id="2147484091" r:id="rId9"/>
    <p:sldMasterId id="2147484097" r:id="rId10"/>
    <p:sldMasterId id="2147484103" r:id="rId11"/>
    <p:sldMasterId id="2147484187" r:id="rId12"/>
  </p:sldMasterIdLst>
  <p:notesMasterIdLst>
    <p:notesMasterId r:id="rId30"/>
  </p:notesMasterIdLst>
  <p:handoutMasterIdLst>
    <p:handoutMasterId r:id="rId31"/>
  </p:handoutMasterIdLst>
  <p:sldIdLst>
    <p:sldId id="909" r:id="rId13"/>
    <p:sldId id="880" r:id="rId14"/>
    <p:sldId id="919" r:id="rId15"/>
    <p:sldId id="913" r:id="rId16"/>
    <p:sldId id="915" r:id="rId17"/>
    <p:sldId id="916" r:id="rId18"/>
    <p:sldId id="917" r:id="rId19"/>
    <p:sldId id="918" r:id="rId20"/>
    <p:sldId id="920" r:id="rId21"/>
    <p:sldId id="892" r:id="rId22"/>
    <p:sldId id="894" r:id="rId23"/>
    <p:sldId id="895" r:id="rId24"/>
    <p:sldId id="896" r:id="rId25"/>
    <p:sldId id="934" r:id="rId26"/>
    <p:sldId id="935" r:id="rId27"/>
    <p:sldId id="936" r:id="rId28"/>
    <p:sldId id="93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5D"/>
    <a:srgbClr val="0000FF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26" autoAdjust="0"/>
    <p:restoredTop sz="94419" autoAdjust="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4F771A73-B72A-4921-9368-EE866E39DF44}"/>
    <pc:docChg chg="custSel delSld modSld sldOrd delMainMaster">
      <pc:chgData name="Skorczewski, Tyler" userId="51e037cb-caff-4c31-880d-f686087de38b" providerId="ADAL" clId="{4F771A73-B72A-4921-9368-EE866E39DF44}" dt="2018-06-07T21:25:24.256" v="126" actId="2696"/>
      <pc:docMkLst>
        <pc:docMk/>
      </pc:docMkLst>
      <pc:sldChg chg="modSp">
        <pc:chgData name="Skorczewski, Tyler" userId="51e037cb-caff-4c31-880d-f686087de38b" providerId="ADAL" clId="{4F771A73-B72A-4921-9368-EE866E39DF44}" dt="2018-06-07T21:22:21.880" v="57" actId="20577"/>
        <pc:sldMkLst>
          <pc:docMk/>
          <pc:sldMk cId="2538104216" sldId="909"/>
        </pc:sldMkLst>
        <pc:spChg chg="mod">
          <ac:chgData name="Skorczewski, Tyler" userId="51e037cb-caff-4c31-880d-f686087de38b" providerId="ADAL" clId="{4F771A73-B72A-4921-9368-EE866E39DF44}" dt="2018-06-07T21:21:41.508" v="19" actId="20577"/>
          <ac:spMkLst>
            <pc:docMk/>
            <pc:sldMk cId="2538104216" sldId="909"/>
            <ac:spMk id="2" creationId="{00000000-0000-0000-0000-000000000000}"/>
          </ac:spMkLst>
        </pc:spChg>
        <pc:spChg chg="mod">
          <ac:chgData name="Skorczewski, Tyler" userId="51e037cb-caff-4c31-880d-f686087de38b" providerId="ADAL" clId="{4F771A73-B72A-4921-9368-EE866E39DF44}" dt="2018-06-07T21:22:21.880" v="57" actId="20577"/>
          <ac:spMkLst>
            <pc:docMk/>
            <pc:sldMk cId="2538104216" sldId="909"/>
            <ac:spMk id="3" creationId="{00000000-0000-0000-0000-000000000000}"/>
          </ac:spMkLst>
        </pc:spChg>
      </pc:sldChg>
      <pc:sldChg chg="ord">
        <pc:chgData name="Skorczewski, Tyler" userId="51e037cb-caff-4c31-880d-f686087de38b" providerId="ADAL" clId="{4F771A73-B72A-4921-9368-EE866E39DF44}" dt="2018-06-07T14:51:13.400" v="0"/>
        <pc:sldMkLst>
          <pc:docMk/>
          <pc:sldMk cId="3535290420" sldId="916"/>
        </pc:sldMkLst>
      </pc:sldChg>
      <pc:sldChg chg="del">
        <pc:chgData name="Skorczewski, Tyler" userId="51e037cb-caff-4c31-880d-f686087de38b" providerId="ADAL" clId="{4F771A73-B72A-4921-9368-EE866E39DF44}" dt="2018-06-07T21:21:30.626" v="1" actId="2696"/>
        <pc:sldMkLst>
          <pc:docMk/>
          <pc:sldMk cId="524700304" sldId="921"/>
        </pc:sldMkLst>
      </pc:sldChg>
      <pc:sldChg chg="del">
        <pc:chgData name="Skorczewski, Tyler" userId="51e037cb-caff-4c31-880d-f686087de38b" providerId="ADAL" clId="{4F771A73-B72A-4921-9368-EE866E39DF44}" dt="2018-06-07T21:25:24.240" v="114" actId="2696"/>
        <pc:sldMkLst>
          <pc:docMk/>
          <pc:sldMk cId="1423678577" sldId="922"/>
        </pc:sldMkLst>
      </pc:sldChg>
      <pc:sldChg chg="modSp modAnim">
        <pc:chgData name="Skorczewski, Tyler" userId="51e037cb-caff-4c31-880d-f686087de38b" providerId="ADAL" clId="{4F771A73-B72A-4921-9368-EE866E39DF44}" dt="2018-06-07T21:25:17.408" v="113" actId="20577"/>
        <pc:sldMkLst>
          <pc:docMk/>
          <pc:sldMk cId="2783738899" sldId="937"/>
        </pc:sldMkLst>
        <pc:spChg chg="mod">
          <ac:chgData name="Skorczewski, Tyler" userId="51e037cb-caff-4c31-880d-f686087de38b" providerId="ADAL" clId="{4F771A73-B72A-4921-9368-EE866E39DF44}" dt="2018-06-07T21:25:17.408" v="113" actId="20577"/>
          <ac:spMkLst>
            <pc:docMk/>
            <pc:sldMk cId="2783738899" sldId="937"/>
            <ac:spMk id="9" creationId="{00000000-0000-0000-0000-000000000000}"/>
          </ac:spMkLst>
        </pc:spChg>
      </pc:sldChg>
      <pc:sldMasterChg chg="del delSldLayout">
        <pc:chgData name="Skorczewski, Tyler" userId="51e037cb-caff-4c31-880d-f686087de38b" providerId="ADAL" clId="{4F771A73-B72A-4921-9368-EE866E39DF44}" dt="2018-06-07T21:25:24.256" v="126" actId="2696"/>
        <pc:sldMasterMkLst>
          <pc:docMk/>
          <pc:sldMasterMk cId="491749221" sldId="2147484115"/>
        </pc:sldMasterMkLst>
        <pc:sldLayoutChg chg="del">
          <pc:chgData name="Skorczewski, Tyler" userId="51e037cb-caff-4c31-880d-f686087de38b" providerId="ADAL" clId="{4F771A73-B72A-4921-9368-EE866E39DF44}" dt="2018-06-07T21:25:24.243" v="115" actId="2696"/>
          <pc:sldLayoutMkLst>
            <pc:docMk/>
            <pc:sldMasterMk cId="491749221" sldId="2147484115"/>
            <pc:sldLayoutMk cId="2305787032" sldId="2147484116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44" v="116" actId="2696"/>
          <pc:sldLayoutMkLst>
            <pc:docMk/>
            <pc:sldMasterMk cId="491749221" sldId="2147484115"/>
            <pc:sldLayoutMk cId="1551428845" sldId="2147484117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46" v="117" actId="2696"/>
          <pc:sldLayoutMkLst>
            <pc:docMk/>
            <pc:sldMasterMk cId="491749221" sldId="2147484115"/>
            <pc:sldLayoutMk cId="2135853502" sldId="2147484118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47" v="118" actId="2696"/>
          <pc:sldLayoutMkLst>
            <pc:docMk/>
            <pc:sldMasterMk cId="491749221" sldId="2147484115"/>
            <pc:sldLayoutMk cId="3992320252" sldId="2147484119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48" v="119" actId="2696"/>
          <pc:sldLayoutMkLst>
            <pc:docMk/>
            <pc:sldMasterMk cId="491749221" sldId="2147484115"/>
            <pc:sldLayoutMk cId="2316667905" sldId="2147484120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48" v="120" actId="2696"/>
          <pc:sldLayoutMkLst>
            <pc:docMk/>
            <pc:sldMasterMk cId="491749221" sldId="2147484115"/>
            <pc:sldLayoutMk cId="1321127262" sldId="2147484121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49" v="121" actId="2696"/>
          <pc:sldLayoutMkLst>
            <pc:docMk/>
            <pc:sldMasterMk cId="491749221" sldId="2147484115"/>
            <pc:sldLayoutMk cId="4055417893" sldId="2147484122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50" v="122" actId="2696"/>
          <pc:sldLayoutMkLst>
            <pc:docMk/>
            <pc:sldMasterMk cId="491749221" sldId="2147484115"/>
            <pc:sldLayoutMk cId="2447781554" sldId="2147484123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51" v="123" actId="2696"/>
          <pc:sldLayoutMkLst>
            <pc:docMk/>
            <pc:sldMasterMk cId="491749221" sldId="2147484115"/>
            <pc:sldLayoutMk cId="3182321946" sldId="2147484124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52" v="124" actId="2696"/>
          <pc:sldLayoutMkLst>
            <pc:docMk/>
            <pc:sldMasterMk cId="491749221" sldId="2147484115"/>
            <pc:sldLayoutMk cId="4017147861" sldId="2147484125"/>
          </pc:sldLayoutMkLst>
        </pc:sldLayoutChg>
        <pc:sldLayoutChg chg="del">
          <pc:chgData name="Skorczewski, Tyler" userId="51e037cb-caff-4c31-880d-f686087de38b" providerId="ADAL" clId="{4F771A73-B72A-4921-9368-EE866E39DF44}" dt="2018-06-07T21:25:24.252" v="125" actId="2696"/>
          <pc:sldLayoutMkLst>
            <pc:docMk/>
            <pc:sldMasterMk cId="491749221" sldId="2147484115"/>
            <pc:sldLayoutMk cId="2311630094" sldId="2147484126"/>
          </pc:sldLayoutMkLst>
        </pc:sldLayoutChg>
      </pc:sldMasterChg>
      <pc:sldMasterChg chg="del delSldLayout">
        <pc:chgData name="Skorczewski, Tyler" userId="51e037cb-caff-4c31-880d-f686087de38b" providerId="ADAL" clId="{4F771A73-B72A-4921-9368-EE866E39DF44}" dt="2018-06-07T21:21:30.642" v="13" actId="2696"/>
        <pc:sldMasterMkLst>
          <pc:docMk/>
          <pc:sldMasterMk cId="2472277609" sldId="2147484139"/>
        </pc:sldMasterMkLst>
        <pc:sldLayoutChg chg="del">
          <pc:chgData name="Skorczewski, Tyler" userId="51e037cb-caff-4c31-880d-f686087de38b" providerId="ADAL" clId="{4F771A73-B72A-4921-9368-EE866E39DF44}" dt="2018-06-07T21:21:30.626" v="2" actId="2696"/>
          <pc:sldLayoutMkLst>
            <pc:docMk/>
            <pc:sldMasterMk cId="2472277609" sldId="2147484139"/>
            <pc:sldLayoutMk cId="2781228782" sldId="2147484140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3" actId="2696"/>
          <pc:sldLayoutMkLst>
            <pc:docMk/>
            <pc:sldMasterMk cId="2472277609" sldId="2147484139"/>
            <pc:sldLayoutMk cId="1929256027" sldId="2147484141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4" actId="2696"/>
          <pc:sldLayoutMkLst>
            <pc:docMk/>
            <pc:sldMasterMk cId="2472277609" sldId="2147484139"/>
            <pc:sldLayoutMk cId="502988084" sldId="2147484142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5" actId="2696"/>
          <pc:sldLayoutMkLst>
            <pc:docMk/>
            <pc:sldMasterMk cId="2472277609" sldId="2147484139"/>
            <pc:sldLayoutMk cId="2292563788" sldId="2147484143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6" actId="2696"/>
          <pc:sldLayoutMkLst>
            <pc:docMk/>
            <pc:sldMasterMk cId="2472277609" sldId="2147484139"/>
            <pc:sldLayoutMk cId="729372984" sldId="2147484144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7" actId="2696"/>
          <pc:sldLayoutMkLst>
            <pc:docMk/>
            <pc:sldMasterMk cId="2472277609" sldId="2147484139"/>
            <pc:sldLayoutMk cId="4126499104" sldId="2147484145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8" actId="2696"/>
          <pc:sldLayoutMkLst>
            <pc:docMk/>
            <pc:sldMasterMk cId="2472277609" sldId="2147484139"/>
            <pc:sldLayoutMk cId="1239462607" sldId="2147484146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9" actId="2696"/>
          <pc:sldLayoutMkLst>
            <pc:docMk/>
            <pc:sldMasterMk cId="2472277609" sldId="2147484139"/>
            <pc:sldLayoutMk cId="1321898572" sldId="2147484147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10" actId="2696"/>
          <pc:sldLayoutMkLst>
            <pc:docMk/>
            <pc:sldMasterMk cId="2472277609" sldId="2147484139"/>
            <pc:sldLayoutMk cId="2266009738" sldId="2147484148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26" v="11" actId="2696"/>
          <pc:sldLayoutMkLst>
            <pc:docMk/>
            <pc:sldMasterMk cId="2472277609" sldId="2147484139"/>
            <pc:sldLayoutMk cId="3344131284" sldId="2147484149"/>
          </pc:sldLayoutMkLst>
        </pc:sldLayoutChg>
        <pc:sldLayoutChg chg="del">
          <pc:chgData name="Skorczewski, Tyler" userId="51e037cb-caff-4c31-880d-f686087de38b" providerId="ADAL" clId="{4F771A73-B72A-4921-9368-EE866E39DF44}" dt="2018-06-07T21:21:30.642" v="12" actId="2696"/>
          <pc:sldLayoutMkLst>
            <pc:docMk/>
            <pc:sldMasterMk cId="2472277609" sldId="2147484139"/>
            <pc:sldLayoutMk cId="2360982542" sldId="21474841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7B693D-9237-4A81-A9AD-891C1B47AD36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4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5CE3D6-4DD2-4235-9290-4D1B69E2F5DA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5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FE3C64-8E67-47C0-9834-C86F22EAEA34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6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C31AC5-C86F-4D0C-B8B5-77CE60BFFB44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7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B557C8-D2B5-48A3-B244-0CEDA0180D73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8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E025F3-C8E1-4706-98D6-2FFF6CBBED3F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10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6FE6BA-1008-41AF-8B73-2C3DB8E53069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11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4B96D0-F34E-4A4E-97A0-B07E25E59181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12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1F96C7-EC33-4D64-A605-0C40EF3322F8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13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3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04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4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087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992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299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12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298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677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475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67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0120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838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0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1955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195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8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75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194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234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30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2182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841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828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887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6376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0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9068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537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30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51761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67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833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29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083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313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881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32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390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910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107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7524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62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9626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05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9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097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200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6298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865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93018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757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550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507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863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497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856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7004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752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850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32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CA4C6-24B6-4919-A154-792C02583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216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9428E-5993-469F-A0DB-6821CF257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638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AD988-9360-44D6-B71E-BFAC5413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878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D2A6-852A-4EFF-8F16-F6D4BCF83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A4773-72BF-45BA-A26D-966BC84C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306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1B0C9-0825-48F2-A043-E05AA9F6A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548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19533-5A19-48F5-9DDE-971A51567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649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C3F6-7C6B-4FB9-A5D8-7ACAC80EF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94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CB559-2796-4959-A364-746D9C174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9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DB4E2-41E3-424D-A2BC-D70A34107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553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248E8-5DBE-4BC0-9E6C-B342E2CD6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0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5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724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5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7BB1A0-36D2-432F-8F24-9EF3AE538D0A}" type="slidenum">
              <a:rPr lang="en-US"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4101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076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08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590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13317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464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2295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29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178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819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20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61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Next lesson: Reviewing for Test 2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you want to get a head start preparing for Test 2, you can: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Start on Practice Test 2. </a:t>
            </a:r>
          </a:p>
          <a:p>
            <a:pPr marL="1371600" lvl="2" indent="-514350"/>
            <a:r>
              <a:rPr lang="en-US" dirty="0"/>
              <a:t>It’s available online now, and you can take it as many times as you want. </a:t>
            </a:r>
          </a:p>
          <a:p>
            <a:pPr marL="1371600" lvl="2" indent="-514350"/>
            <a:r>
              <a:rPr lang="en-US" dirty="0"/>
              <a:t>It </a:t>
            </a:r>
            <a:r>
              <a:rPr lang="en-US" b="1" i="1" u="sng" dirty="0">
                <a:solidFill>
                  <a:srgbClr val="FF0000"/>
                </a:solidFill>
              </a:rPr>
              <a:t>IS</a:t>
            </a:r>
            <a:r>
              <a:rPr lang="en-US" dirty="0"/>
              <a:t> a required assignment, worth 10 points and due on test day at class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Review your weekly quizzes from Chapters 3 &amp; 4 by clicking on “Review” in your online gradebook.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Review your for </a:t>
            </a:r>
            <a:r>
              <a:rPr lang="en-US" sz="3900" b="1" u="sng" dirty="0">
                <a:solidFill>
                  <a:srgbClr val="FF0000"/>
                </a:solidFill>
              </a:rPr>
              <a:t>Test 1</a:t>
            </a:r>
            <a:r>
              <a:rPr lang="en-US" b="1" dirty="0">
                <a:solidFill>
                  <a:srgbClr val="00B050"/>
                </a:solidFill>
              </a:rPr>
              <a:t>.     </a:t>
            </a:r>
            <a:r>
              <a:rPr lang="en-US" dirty="0"/>
              <a:t>(Remember, </a:t>
            </a:r>
            <a:r>
              <a:rPr lang="en-US" b="1" dirty="0"/>
              <a:t>there will be material from Unit 1 </a:t>
            </a:r>
            <a:r>
              <a:rPr lang="en-US" dirty="0"/>
              <a:t>on Test 2.)</a:t>
            </a:r>
          </a:p>
        </p:txBody>
      </p:sp>
    </p:spTree>
    <p:extLst>
      <p:ext uri="{BB962C8B-B14F-4D97-AF65-F5344CB8AC3E}">
        <p14:creationId xmlns:p14="http://schemas.microsoft.com/office/powerpoint/2010/main" val="25381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42887"/>
            <a:ext cx="8839200" cy="671513"/>
          </a:xfrm>
          <a:noFill/>
        </p:spPr>
        <p:txBody>
          <a:bodyPr/>
          <a:lstStyle/>
          <a:p>
            <a:r>
              <a:rPr lang="en-US" altLang="en-US" sz="3600" u="sng" dirty="0">
                <a:latin typeface="Arial" charset="0"/>
                <a:ea typeface="ＭＳ Ｐゴシック" pitchFamily="34" charset="-128"/>
                <a:cs typeface="Arial" charset="0"/>
              </a:rPr>
              <a:t>Example</a:t>
            </a:r>
            <a:r>
              <a:rPr lang="en-US" altLang="en-US" sz="3600" dirty="0">
                <a:latin typeface="Arial" charset="0"/>
                <a:ea typeface="ＭＳ Ｐゴシック" pitchFamily="34" charset="-128"/>
                <a:cs typeface="Arial" charset="0"/>
              </a:rPr>
              <a:t>: Solving a </a:t>
            </a:r>
            <a:r>
              <a:rPr lang="en-US" altLang="en-US" sz="3600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D = </a:t>
            </a:r>
            <a:r>
              <a:rPr lang="en-US" altLang="en-US" sz="3600" i="1" dirty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sz="3600" dirty="0">
                <a:solidFill>
                  <a:srgbClr val="FF0000"/>
                </a:solidFill>
                <a:latin typeface="Arial" charset="0"/>
                <a:cs typeface="Arial" charset="0"/>
              </a:rPr>
              <a:t> • </a:t>
            </a:r>
            <a:r>
              <a:rPr lang="en-US" altLang="en-US" sz="3600" i="1" dirty="0">
                <a:solidFill>
                  <a:srgbClr val="FF0000"/>
                </a:solidFill>
                <a:latin typeface="Arial" charset="0"/>
                <a:cs typeface="Arial" charset="0"/>
              </a:rPr>
              <a:t>t</a:t>
            </a:r>
            <a:r>
              <a:rPr lang="en-US" altLang="en-US" sz="3600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  <a:r>
              <a:rPr lang="en-US" alt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problem using a system of two equations</a:t>
            </a:r>
            <a:endParaRPr lang="en-US" altLang="en-US" sz="36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7959725" y="6463184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1112108"/>
            <a:ext cx="9307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Terry Watkins can row about 10.6 kilometers in 1 hour downstream and 6.8 kilometers upstream in 1 hour.  Find how fast he can row in still water, and find the speed of the current.</a:t>
            </a:r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29905" y="2341605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1.	UNDERSTAND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Read and reread the problem.  </a:t>
            </a:r>
          </a:p>
          <a:p>
            <a:pPr eaLnBrk="1" hangingPunct="1"/>
            <a:endParaRPr lang="en-US" altLang="en-US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208863" y="2843748"/>
            <a:ext cx="8469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We have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two unknowns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 this problem: the rate of the rower in still water (without the current), and the rate of the current pushing with or against the boat.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Let’s use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as the variable representing the speed of the rower in still water and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as the variable representing the speed of the current.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rate when traveling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downstream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(with the current) would actually be </a:t>
            </a:r>
            <a:r>
              <a:rPr lang="en-US" alt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and the rate </a:t>
            </a:r>
            <a:r>
              <a:rPr lang="en-US" alt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upstream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(against the current) would be </a:t>
            </a:r>
            <a:r>
              <a:rPr lang="en-US" alt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b="1" dirty="0">
                <a:solidFill>
                  <a:srgbClr val="00B050"/>
                </a:solidFill>
                <a:latin typeface="Arial" charset="0"/>
                <a:cs typeface="Arial" charset="0"/>
              </a:rPr>
              <a:t> – </a:t>
            </a:r>
            <a:r>
              <a:rPr lang="en-US" altLang="en-US" b="1" i="1" dirty="0">
                <a:solidFill>
                  <a:srgbClr val="00B05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, where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is the speed of the rower in still water, and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is the speed of the water current.</a:t>
            </a:r>
          </a:p>
        </p:txBody>
      </p:sp>
    </p:spTree>
    <p:extLst>
      <p:ext uri="{BB962C8B-B14F-4D97-AF65-F5344CB8AC3E}">
        <p14:creationId xmlns:p14="http://schemas.microsoft.com/office/powerpoint/2010/main" val="4081044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2.	TRANSLATE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grpSp>
        <p:nvGrpSpPr>
          <p:cNvPr id="33796" name="Group 40"/>
          <p:cNvGrpSpPr>
            <a:grpSpLocks/>
          </p:cNvGrpSpPr>
          <p:nvPr/>
        </p:nvGrpSpPr>
        <p:grpSpPr bwMode="auto">
          <a:xfrm>
            <a:off x="1676400" y="2438400"/>
            <a:ext cx="1905000" cy="701675"/>
            <a:chOff x="1056" y="1536"/>
            <a:chExt cx="1200" cy="442"/>
          </a:xfrm>
        </p:grpSpPr>
        <p:sp>
          <p:nvSpPr>
            <p:cNvPr id="33823" name="Rectangle 15"/>
            <p:cNvSpPr>
              <a:spLocks noChangeArrowheads="1"/>
            </p:cNvSpPr>
            <p:nvPr/>
          </p:nvSpPr>
          <p:spPr bwMode="auto">
            <a:xfrm>
              <a:off x="1056" y="1536"/>
              <a:ext cx="1052" cy="44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24" name="Text Box 16"/>
            <p:cNvSpPr txBox="1">
              <a:spLocks noChangeArrowheads="1"/>
            </p:cNvSpPr>
            <p:nvPr/>
          </p:nvSpPr>
          <p:spPr bwMode="auto">
            <a:xfrm>
              <a:off x="1056" y="1536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00"/>
                  </a:solidFill>
                </a:rPr>
                <a:t>rate  downstream</a:t>
              </a:r>
            </a:p>
          </p:txBody>
        </p:sp>
      </p:grpSp>
      <p:sp>
        <p:nvSpPr>
          <p:cNvPr id="33797" name="Text Box 17"/>
          <p:cNvSpPr txBox="1">
            <a:spLocks noChangeArrowheads="1"/>
          </p:cNvSpPr>
          <p:nvPr/>
        </p:nvSpPr>
        <p:spPr bwMode="auto">
          <a:xfrm>
            <a:off x="1981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</a:t>
            </a:r>
            <a:r>
              <a:rPr lang="en-US" altLang="en-US" i="1">
                <a:solidFill>
                  <a:srgbClr val="000000"/>
                </a:solidFill>
              </a:rPr>
              <a:t>r</a:t>
            </a:r>
            <a:r>
              <a:rPr lang="en-US" altLang="en-US">
                <a:solidFill>
                  <a:srgbClr val="000000"/>
                </a:solidFill>
              </a:rPr>
              <a:t> + </a:t>
            </a:r>
            <a:r>
              <a:rPr lang="en-US" altLang="en-US" i="1">
                <a:solidFill>
                  <a:srgbClr val="000000"/>
                </a:solidFill>
              </a:rPr>
              <a:t>w</a:t>
            </a:r>
            <a:r>
              <a:rPr lang="en-US" altLang="en-US">
                <a:solidFill>
                  <a:srgbClr val="000000"/>
                </a:solidFill>
              </a:rPr>
              <a:t>) </a:t>
            </a:r>
          </a:p>
        </p:txBody>
      </p:sp>
      <p:grpSp>
        <p:nvGrpSpPr>
          <p:cNvPr id="33798" name="Group 41"/>
          <p:cNvGrpSpPr>
            <a:grpSpLocks/>
          </p:cNvGrpSpPr>
          <p:nvPr/>
        </p:nvGrpSpPr>
        <p:grpSpPr bwMode="auto">
          <a:xfrm>
            <a:off x="3886200" y="2438400"/>
            <a:ext cx="1905000" cy="701675"/>
            <a:chOff x="2448" y="1536"/>
            <a:chExt cx="1200" cy="442"/>
          </a:xfrm>
        </p:grpSpPr>
        <p:sp>
          <p:nvSpPr>
            <p:cNvPr id="33821" name="Rectangle 20"/>
            <p:cNvSpPr>
              <a:spLocks noChangeArrowheads="1"/>
            </p:cNvSpPr>
            <p:nvPr/>
          </p:nvSpPr>
          <p:spPr bwMode="auto">
            <a:xfrm>
              <a:off x="2448" y="1536"/>
              <a:ext cx="1052" cy="44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22" name="Text Box 21"/>
            <p:cNvSpPr txBox="1">
              <a:spLocks noChangeArrowheads="1"/>
            </p:cNvSpPr>
            <p:nvPr/>
          </p:nvSpPr>
          <p:spPr bwMode="auto">
            <a:xfrm>
              <a:off x="2448" y="1536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time downstream</a:t>
              </a:r>
            </a:p>
          </p:txBody>
        </p:sp>
      </p:grp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3429000" y="3581400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cs typeface="Times New Roman" pitchFamily="18" charset="0"/>
              </a:rPr>
              <a:t>•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4495800" y="35941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3801" name="Group 42"/>
          <p:cNvGrpSpPr>
            <a:grpSpLocks/>
          </p:cNvGrpSpPr>
          <p:nvPr/>
        </p:nvGrpSpPr>
        <p:grpSpPr bwMode="auto">
          <a:xfrm>
            <a:off x="6248400" y="2438400"/>
            <a:ext cx="1905000" cy="701675"/>
            <a:chOff x="3936" y="1536"/>
            <a:chExt cx="1200" cy="442"/>
          </a:xfrm>
        </p:grpSpPr>
        <p:sp>
          <p:nvSpPr>
            <p:cNvPr id="33819" name="Rectangle 26"/>
            <p:cNvSpPr>
              <a:spLocks noChangeArrowheads="1"/>
            </p:cNvSpPr>
            <p:nvPr/>
          </p:nvSpPr>
          <p:spPr bwMode="auto">
            <a:xfrm>
              <a:off x="3936" y="1536"/>
              <a:ext cx="1052" cy="44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20" name="Text Box 27"/>
            <p:cNvSpPr txBox="1">
              <a:spLocks noChangeArrowheads="1"/>
            </p:cNvSpPr>
            <p:nvPr/>
          </p:nvSpPr>
          <p:spPr bwMode="auto">
            <a:xfrm>
              <a:off x="3936" y="1536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distance downstream</a:t>
              </a:r>
            </a:p>
          </p:txBody>
        </p:sp>
      </p:grpSp>
      <p:sp>
        <p:nvSpPr>
          <p:cNvPr id="33802" name="Text Box 28"/>
          <p:cNvSpPr txBox="1">
            <a:spLocks noChangeArrowheads="1"/>
          </p:cNvSpPr>
          <p:nvPr/>
        </p:nvSpPr>
        <p:spPr bwMode="auto">
          <a:xfrm>
            <a:off x="5715000" y="3581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33803" name="Text Box 29"/>
          <p:cNvSpPr txBox="1">
            <a:spLocks noChangeArrowheads="1"/>
          </p:cNvSpPr>
          <p:nvPr/>
        </p:nvSpPr>
        <p:spPr bwMode="auto">
          <a:xfrm>
            <a:off x="6629400" y="35941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10.6</a:t>
            </a:r>
          </a:p>
        </p:txBody>
      </p:sp>
      <p:grpSp>
        <p:nvGrpSpPr>
          <p:cNvPr id="33804" name="Group 43"/>
          <p:cNvGrpSpPr>
            <a:grpSpLocks/>
          </p:cNvGrpSpPr>
          <p:nvPr/>
        </p:nvGrpSpPr>
        <p:grpSpPr bwMode="auto">
          <a:xfrm>
            <a:off x="1676400" y="4419600"/>
            <a:ext cx="1905000" cy="701675"/>
            <a:chOff x="1056" y="2784"/>
            <a:chExt cx="1200" cy="442"/>
          </a:xfrm>
        </p:grpSpPr>
        <p:sp>
          <p:nvSpPr>
            <p:cNvPr id="33817" name="Rectangle 31"/>
            <p:cNvSpPr>
              <a:spLocks noChangeArrowheads="1"/>
            </p:cNvSpPr>
            <p:nvPr/>
          </p:nvSpPr>
          <p:spPr bwMode="auto">
            <a:xfrm>
              <a:off x="1056" y="2784"/>
              <a:ext cx="1052" cy="44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18" name="Text Box 32"/>
            <p:cNvSpPr txBox="1">
              <a:spLocks noChangeArrowheads="1"/>
            </p:cNvSpPr>
            <p:nvPr/>
          </p:nvSpPr>
          <p:spPr bwMode="auto">
            <a:xfrm>
              <a:off x="1056" y="2784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rate       upstream</a:t>
              </a:r>
            </a:p>
          </p:txBody>
        </p:sp>
      </p:grpSp>
      <p:sp>
        <p:nvSpPr>
          <p:cNvPr id="33805" name="Text Box 33"/>
          <p:cNvSpPr txBox="1">
            <a:spLocks noChangeArrowheads="1"/>
          </p:cNvSpPr>
          <p:nvPr/>
        </p:nvSpPr>
        <p:spPr bwMode="auto">
          <a:xfrm>
            <a:off x="1981200" y="5562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</a:t>
            </a:r>
            <a:r>
              <a:rPr lang="en-US" altLang="en-US" i="1">
                <a:solidFill>
                  <a:srgbClr val="000000"/>
                </a:solidFill>
              </a:rPr>
              <a:t>r</a:t>
            </a:r>
            <a:r>
              <a:rPr lang="en-US" altLang="en-US">
                <a:solidFill>
                  <a:srgbClr val="000000"/>
                </a:solidFill>
              </a:rPr>
              <a:t> – </a:t>
            </a:r>
            <a:r>
              <a:rPr lang="en-US" altLang="en-US" i="1">
                <a:solidFill>
                  <a:srgbClr val="000000"/>
                </a:solidFill>
              </a:rPr>
              <a:t>w</a:t>
            </a:r>
            <a:r>
              <a:rPr lang="en-US" altLang="en-US">
                <a:solidFill>
                  <a:srgbClr val="000000"/>
                </a:solidFill>
              </a:rPr>
              <a:t>) </a:t>
            </a:r>
          </a:p>
        </p:txBody>
      </p:sp>
      <p:grpSp>
        <p:nvGrpSpPr>
          <p:cNvPr id="33806" name="Group 44"/>
          <p:cNvGrpSpPr>
            <a:grpSpLocks/>
          </p:cNvGrpSpPr>
          <p:nvPr/>
        </p:nvGrpSpPr>
        <p:grpSpPr bwMode="auto">
          <a:xfrm>
            <a:off x="3962400" y="4419600"/>
            <a:ext cx="1905000" cy="701675"/>
            <a:chOff x="2496" y="2784"/>
            <a:chExt cx="1200" cy="442"/>
          </a:xfrm>
        </p:grpSpPr>
        <p:sp>
          <p:nvSpPr>
            <p:cNvPr id="33815" name="Rectangle 36"/>
            <p:cNvSpPr>
              <a:spLocks noChangeArrowheads="1"/>
            </p:cNvSpPr>
            <p:nvPr/>
          </p:nvSpPr>
          <p:spPr bwMode="auto">
            <a:xfrm>
              <a:off x="2496" y="2784"/>
              <a:ext cx="1052" cy="44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16" name="Text Box 37"/>
            <p:cNvSpPr txBox="1">
              <a:spLocks noChangeArrowheads="1"/>
            </p:cNvSpPr>
            <p:nvPr/>
          </p:nvSpPr>
          <p:spPr bwMode="auto">
            <a:xfrm>
              <a:off x="2496" y="2784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time      upstream</a:t>
              </a:r>
            </a:p>
          </p:txBody>
        </p:sp>
      </p:grpSp>
      <p:sp>
        <p:nvSpPr>
          <p:cNvPr id="33807" name="Text Box 38"/>
          <p:cNvSpPr txBox="1">
            <a:spLocks noChangeArrowheads="1"/>
          </p:cNvSpPr>
          <p:nvPr/>
        </p:nvSpPr>
        <p:spPr bwMode="auto">
          <a:xfrm>
            <a:off x="3505200" y="5562600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cs typeface="Times New Roman" pitchFamily="18" charset="0"/>
              </a:rPr>
              <a:t>•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808" name="Text Box 39"/>
          <p:cNvSpPr txBox="1">
            <a:spLocks noChangeArrowheads="1"/>
          </p:cNvSpPr>
          <p:nvPr/>
        </p:nvSpPr>
        <p:spPr bwMode="auto">
          <a:xfrm>
            <a:off x="4524375" y="55753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3809" name="Group 45"/>
          <p:cNvGrpSpPr>
            <a:grpSpLocks/>
          </p:cNvGrpSpPr>
          <p:nvPr/>
        </p:nvGrpSpPr>
        <p:grpSpPr bwMode="auto">
          <a:xfrm>
            <a:off x="6172200" y="4419600"/>
            <a:ext cx="1905000" cy="701675"/>
            <a:chOff x="3888" y="2784"/>
            <a:chExt cx="1200" cy="442"/>
          </a:xfrm>
        </p:grpSpPr>
        <p:sp>
          <p:nvSpPr>
            <p:cNvPr id="33813" name="Rectangle 42"/>
            <p:cNvSpPr>
              <a:spLocks noChangeArrowheads="1"/>
            </p:cNvSpPr>
            <p:nvPr/>
          </p:nvSpPr>
          <p:spPr bwMode="auto">
            <a:xfrm>
              <a:off x="3888" y="2784"/>
              <a:ext cx="1052" cy="44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14" name="Text Box 43"/>
            <p:cNvSpPr txBox="1">
              <a:spLocks noChangeArrowheads="1"/>
            </p:cNvSpPr>
            <p:nvPr/>
          </p:nvSpPr>
          <p:spPr bwMode="auto">
            <a:xfrm>
              <a:off x="3888" y="2784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distance upstream</a:t>
              </a:r>
            </a:p>
          </p:txBody>
        </p:sp>
      </p:grpSp>
      <p:sp>
        <p:nvSpPr>
          <p:cNvPr id="33810" name="Text Box 44"/>
          <p:cNvSpPr txBox="1">
            <a:spLocks noChangeArrowheads="1"/>
          </p:cNvSpPr>
          <p:nvPr/>
        </p:nvSpPr>
        <p:spPr bwMode="auto">
          <a:xfrm>
            <a:off x="5715000" y="556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33811" name="Text Box 45"/>
          <p:cNvSpPr txBox="1">
            <a:spLocks noChangeArrowheads="1"/>
          </p:cNvSpPr>
          <p:nvPr/>
        </p:nvSpPr>
        <p:spPr bwMode="auto">
          <a:xfrm>
            <a:off x="6705600" y="55753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6.8</a:t>
            </a:r>
          </a:p>
        </p:txBody>
      </p:sp>
      <p:sp>
        <p:nvSpPr>
          <p:cNvPr id="33812" name="Rectangle 4"/>
          <p:cNvSpPr>
            <a:spLocks noChangeArrowheads="1"/>
          </p:cNvSpPr>
          <p:nvPr/>
        </p:nvSpPr>
        <p:spPr bwMode="auto">
          <a:xfrm>
            <a:off x="7467600" y="60198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682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799" grpId="0"/>
      <p:bldP spid="33800" grpId="0"/>
      <p:bldP spid="33802" grpId="0"/>
      <p:bldP spid="33803" grpId="0"/>
      <p:bldP spid="33805" grpId="0"/>
      <p:bldP spid="33807" grpId="0"/>
      <p:bldP spid="33808" grpId="0"/>
      <p:bldP spid="33810" grpId="0"/>
      <p:bldP spid="338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3.	SOLVE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615238" y="600075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sp>
        <p:nvSpPr>
          <p:cNvPr id="34821" name="Text Box 15"/>
          <p:cNvSpPr txBox="1">
            <a:spLocks noChangeArrowheads="1"/>
          </p:cNvSpPr>
          <p:nvPr/>
        </p:nvSpPr>
        <p:spPr bwMode="auto">
          <a:xfrm>
            <a:off x="304800" y="22225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We are solving the system 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	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= 10.6</a:t>
            </a:r>
          </a:p>
          <a:p>
            <a:pPr eaLnBrk="1" hangingPunct="1"/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	r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– 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= 6.8</a:t>
            </a:r>
          </a:p>
        </p:txBody>
      </p:sp>
      <p:sp>
        <p:nvSpPr>
          <p:cNvPr id="34822" name="Text Box 16"/>
          <p:cNvSpPr txBox="1">
            <a:spLocks noChangeArrowheads="1"/>
          </p:cNvSpPr>
          <p:nvPr/>
        </p:nvSpPr>
        <p:spPr bwMode="auto">
          <a:xfrm>
            <a:off x="381000" y="3543300"/>
            <a:ext cx="84582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Since the equations are written in standard form, we’ll solve by the addition method.  Simply add the two equations together.</a:t>
            </a:r>
          </a:p>
        </p:txBody>
      </p:sp>
      <p:grpSp>
        <p:nvGrpSpPr>
          <p:cNvPr id="34823" name="Group 17"/>
          <p:cNvGrpSpPr>
            <a:grpSpLocks/>
          </p:cNvGrpSpPr>
          <p:nvPr/>
        </p:nvGrpSpPr>
        <p:grpSpPr bwMode="auto">
          <a:xfrm>
            <a:off x="1828800" y="4292600"/>
            <a:ext cx="2743200" cy="889000"/>
            <a:chOff x="1152" y="2401"/>
            <a:chExt cx="1056" cy="560"/>
          </a:xfrm>
        </p:grpSpPr>
        <p:sp>
          <p:nvSpPr>
            <p:cNvPr id="34826" name="Text Box 18"/>
            <p:cNvSpPr txBox="1">
              <a:spLocks noChangeArrowheads="1"/>
            </p:cNvSpPr>
            <p:nvPr/>
          </p:nvSpPr>
          <p:spPr bwMode="auto">
            <a:xfrm>
              <a:off x="1248" y="2401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</a:t>
              </a:r>
              <a:r>
                <a:rPr lang="en-US" alt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 + </a:t>
              </a:r>
              <a:r>
                <a:rPr lang="en-US" altLang="en-US" i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</a:t>
              </a:r>
              <a:r>
                <a:rPr lang="en-US" alt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 = 10.6</a:t>
              </a:r>
            </a:p>
          </p:txBody>
        </p:sp>
        <p:sp>
          <p:nvSpPr>
            <p:cNvPr id="34827" name="Text Box 19"/>
            <p:cNvSpPr txBox="1">
              <a:spLocks noChangeArrowheads="1"/>
            </p:cNvSpPr>
            <p:nvPr/>
          </p:nvSpPr>
          <p:spPr bwMode="auto">
            <a:xfrm>
              <a:off x="1152" y="2670"/>
              <a:ext cx="10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   </a:t>
              </a:r>
              <a:r>
                <a:rPr lang="en-US" altLang="en-US" i="1">
                  <a:solidFill>
                    <a:srgbClr val="000000"/>
                  </a:solidFill>
                  <a:latin typeface="Arial" charset="0"/>
                  <a:cs typeface="Arial" charset="0"/>
                </a:rPr>
                <a:t>r</a:t>
              </a: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 – </a:t>
              </a:r>
              <a:r>
                <a:rPr lang="en-US" altLang="en-US" i="1">
                  <a:solidFill>
                    <a:srgbClr val="000000"/>
                  </a:solidFill>
                  <a:latin typeface="Arial" charset="0"/>
                  <a:cs typeface="Arial" charset="0"/>
                </a:rPr>
                <a:t>w</a:t>
              </a:r>
              <a:r>
                <a:rPr lang="en-US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 =   6.8</a:t>
              </a:r>
            </a:p>
          </p:txBody>
        </p:sp>
        <p:sp>
          <p:nvSpPr>
            <p:cNvPr id="34828" name="Line 20"/>
            <p:cNvSpPr>
              <a:spLocks noChangeShapeType="1"/>
            </p:cNvSpPr>
            <p:nvPr/>
          </p:nvSpPr>
          <p:spPr bwMode="auto">
            <a:xfrm>
              <a:off x="1152" y="2920"/>
              <a:ext cx="9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824" name="Text Box 21"/>
          <p:cNvSpPr txBox="1">
            <a:spLocks noChangeArrowheads="1"/>
          </p:cNvSpPr>
          <p:nvPr/>
        </p:nvSpPr>
        <p:spPr bwMode="auto">
          <a:xfrm>
            <a:off x="2286000" y="51006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2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= 17.4</a:t>
            </a:r>
          </a:p>
        </p:txBody>
      </p:sp>
      <p:sp>
        <p:nvSpPr>
          <p:cNvPr id="34825" name="Text Box 22"/>
          <p:cNvSpPr txBox="1">
            <a:spLocks noChangeArrowheads="1"/>
          </p:cNvSpPr>
          <p:nvPr/>
        </p:nvSpPr>
        <p:spPr bwMode="auto">
          <a:xfrm>
            <a:off x="2209800" y="55578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=   8.7</a:t>
            </a:r>
          </a:p>
        </p:txBody>
      </p:sp>
    </p:spTree>
    <p:extLst>
      <p:ext uri="{BB962C8B-B14F-4D97-AF65-F5344CB8AC3E}">
        <p14:creationId xmlns:p14="http://schemas.microsoft.com/office/powerpoint/2010/main" val="1206039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4" grpId="0"/>
      <p:bldP spid="348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0" y="28194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4.	INTERPRET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609600" y="31242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Check: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Substitute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dirty="0">
                <a:solidFill>
                  <a:srgbClr val="8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8.7</a:t>
            </a:r>
            <a:r>
              <a:rPr lang="en-US" altLang="en-US" dirty="0">
                <a:solidFill>
                  <a:srgbClr val="8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1.9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into both equations.</a:t>
            </a:r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6096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        (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)1 = 10.6	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First equation</a:t>
            </a:r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609600" y="40386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	    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8.7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1.9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)1 = 10.6       </a:t>
            </a:r>
            <a:r>
              <a:rPr lang="en-US" alt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609600" y="4130675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609600" y="4600575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         (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–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)1 = 1.9	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Second equation</a:t>
            </a:r>
          </a:p>
        </p:txBody>
      </p:sp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609600" y="5105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	    (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8.7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– </a:t>
            </a:r>
            <a:r>
              <a:rPr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1.9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)1 = 6.8         </a:t>
            </a:r>
            <a:r>
              <a:rPr lang="en-US" alt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</p:txBody>
      </p:sp>
      <p:sp>
        <p:nvSpPr>
          <p:cNvPr id="35850" name="Text Box 13"/>
          <p:cNvSpPr txBox="1">
            <a:spLocks noChangeArrowheads="1"/>
          </p:cNvSpPr>
          <p:nvPr/>
        </p:nvSpPr>
        <p:spPr bwMode="auto">
          <a:xfrm>
            <a:off x="609600" y="54864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76313" indent="-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State: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Terry’s rate in still water is 8.7 km/hr and the rate of the water current is 1.9 km/hr.</a:t>
            </a:r>
          </a:p>
        </p:txBody>
      </p:sp>
      <p:sp>
        <p:nvSpPr>
          <p:cNvPr id="35851" name="Text Box 23"/>
          <p:cNvSpPr txBox="1">
            <a:spLocks noChangeArrowheads="1"/>
          </p:cNvSpPr>
          <p:nvPr/>
        </p:nvSpPr>
        <p:spPr bwMode="auto">
          <a:xfrm>
            <a:off x="609600" y="1447800"/>
            <a:ext cx="7086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Now we substitute 8.7 for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into the first equation.</a:t>
            </a:r>
          </a:p>
        </p:txBody>
      </p:sp>
      <p:sp>
        <p:nvSpPr>
          <p:cNvPr id="35852" name="Text Box 24"/>
          <p:cNvSpPr txBox="1">
            <a:spLocks noChangeArrowheads="1"/>
          </p:cNvSpPr>
          <p:nvPr/>
        </p:nvSpPr>
        <p:spPr bwMode="auto">
          <a:xfrm>
            <a:off x="990600" y="1828800"/>
            <a:ext cx="193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= 10.6</a:t>
            </a:r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762000" y="2209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8.7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10.6</a:t>
            </a:r>
          </a:p>
        </p:txBody>
      </p:sp>
      <p:sp>
        <p:nvSpPr>
          <p:cNvPr id="35854" name="Text Box 28"/>
          <p:cNvSpPr txBox="1">
            <a:spLocks noChangeArrowheads="1"/>
          </p:cNvSpPr>
          <p:nvPr/>
        </p:nvSpPr>
        <p:spPr bwMode="auto">
          <a:xfrm>
            <a:off x="1447800" y="2514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= 1.9</a:t>
            </a:r>
          </a:p>
        </p:txBody>
      </p:sp>
    </p:spTree>
    <p:extLst>
      <p:ext uri="{BB962C8B-B14F-4D97-AF65-F5344CB8AC3E}">
        <p14:creationId xmlns:p14="http://schemas.microsoft.com/office/powerpoint/2010/main" val="345457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4" grpId="0"/>
      <p:bldP spid="35845" grpId="0"/>
      <p:bldP spid="35846" grpId="0"/>
      <p:bldP spid="35847" grpId="0"/>
      <p:bldP spid="35848" grpId="0"/>
      <p:bldP spid="35849" grpId="0"/>
      <p:bldP spid="35850" grpId="0"/>
      <p:bldP spid="35851" grpId="0"/>
      <p:bldP spid="35852" grpId="0"/>
      <p:bldP spid="35853" grpId="0"/>
      <p:bldP spid="358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Extra Credit Assignment – Due next class at start of class: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ADD9E-E1DB-4F91-8A77-56850584F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18573" r="59166" b="40330"/>
          <a:stretch/>
        </p:blipFill>
        <p:spPr>
          <a:xfrm>
            <a:off x="304800" y="1066800"/>
            <a:ext cx="8534400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620000" cy="1143000"/>
          </a:xfrm>
        </p:spPr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Extra Credit Assignment Information: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024" y="914400"/>
            <a:ext cx="8816411" cy="1018374"/>
          </a:xfrm>
          <a:prstGeom prst="rect">
            <a:avLst/>
          </a:prstGeom>
          <a:solidFill>
            <a:srgbClr val="FFFFFF"/>
          </a:solidFill>
          <a:ln w="41275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indent="-3429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F2B20"/>
              </a:solidFill>
              <a:latin typeface="Calibri"/>
              <a:ea typeface="Calibri"/>
              <a:cs typeface="Times New Roman"/>
            </a:endParaRP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F2B20"/>
                </a:solidFill>
                <a:latin typeface="Calibri"/>
                <a:ea typeface="Calibri"/>
                <a:cs typeface="Times New Roman"/>
              </a:rPr>
              <a:t>Your score on this worksheet will be added to your </a:t>
            </a:r>
            <a:r>
              <a:rPr lang="en-US" sz="2000" b="1" dirty="0">
                <a:solidFill>
                  <a:srgbClr val="0000FF"/>
                </a:solidFill>
                <a:latin typeface="Calibri"/>
                <a:ea typeface="Calibri"/>
                <a:cs typeface="Times New Roman"/>
              </a:rPr>
              <a:t>quiz score</a:t>
            </a:r>
            <a:r>
              <a:rPr lang="en-US" sz="2000" dirty="0">
                <a:solidFill>
                  <a:srgbClr val="2F2B20"/>
                </a:solidFill>
                <a:latin typeface="Calibri"/>
                <a:ea typeface="Calibri"/>
                <a:cs typeface="Times New Roman"/>
              </a:rPr>
              <a:t>. 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2F2B2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430" y="2419608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F2B20"/>
                </a:solidFill>
                <a:latin typeface="Calibri"/>
              </a:rPr>
              <a:t>This assignment is especially important for those of you who need to take 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Math 123</a:t>
            </a:r>
            <a:r>
              <a:rPr lang="en-US" b="1" dirty="0">
                <a:solidFill>
                  <a:srgbClr val="2F2B20"/>
                </a:solidFill>
                <a:latin typeface="Calibri"/>
              </a:rPr>
              <a:t> for your major.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2B20"/>
                </a:solidFill>
                <a:latin typeface="Calibri"/>
              </a:rPr>
              <a:t>You will use these skills in  Math 123 to solve problems using a process called </a:t>
            </a:r>
            <a:r>
              <a:rPr lang="en-US" b="1" dirty="0">
                <a:solidFill>
                  <a:srgbClr val="FF0000"/>
                </a:solidFill>
                <a:latin typeface="Calibri"/>
              </a:rPr>
              <a:t>“linear programming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”.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933FF"/>
                </a:solidFill>
                <a:latin typeface="Calibri"/>
              </a:rPr>
              <a:t>We encourage </a:t>
            </a:r>
            <a:r>
              <a:rPr lang="en-US" b="1" u="sng" dirty="0">
                <a:solidFill>
                  <a:srgbClr val="9933FF"/>
                </a:solidFill>
                <a:latin typeface="Calibri"/>
              </a:rPr>
              <a:t>EVERYBODY</a:t>
            </a:r>
            <a:r>
              <a:rPr lang="en-US" b="1" dirty="0">
                <a:solidFill>
                  <a:srgbClr val="9933FF"/>
                </a:solidFill>
                <a:latin typeface="Calibri"/>
              </a:rPr>
              <a:t> in the class to do this extra credit worksheet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, whether or not your next class is Math 123.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2B20"/>
                </a:solidFill>
                <a:latin typeface="Calibri"/>
              </a:rPr>
              <a:t>The assignment should take about </a:t>
            </a:r>
            <a:r>
              <a:rPr lang="en-US" b="1" u="sng" dirty="0">
                <a:solidFill>
                  <a:srgbClr val="009900"/>
                </a:solidFill>
                <a:latin typeface="Calibri"/>
              </a:rPr>
              <a:t>15-20 minutes</a:t>
            </a:r>
            <a:r>
              <a:rPr lang="en-US" dirty="0">
                <a:solidFill>
                  <a:srgbClr val="2F2B20"/>
                </a:solidFill>
                <a:latin typeface="Calibri"/>
              </a:rPr>
              <a:t>. There are six systems of linear equations to solve, but five of them are simple substitution problems.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F2B20"/>
                </a:solidFill>
                <a:latin typeface="Calibri"/>
              </a:rPr>
              <a:t>We’ll do the first one together in class now to show you how the process works.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F2B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64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6374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52401"/>
            <a:ext cx="8839200" cy="231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F2B20"/>
                </a:solidFill>
                <a:latin typeface="Calibri"/>
              </a:rPr>
              <a:t>1. Use the diagram and the table of equations of the six boundary lines to calculate the coordinates of the six points A through F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. Each of these points is called a </a:t>
            </a:r>
            <a:r>
              <a:rPr lang="en-US" sz="1800" b="1" u="sng" dirty="0">
                <a:solidFill>
                  <a:srgbClr val="FF0000"/>
                </a:solidFill>
                <a:latin typeface="Calibri"/>
              </a:rPr>
              <a:t>vertex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 of the shaded shape.</a:t>
            </a:r>
          </a:p>
          <a:p>
            <a:pPr marL="285750" indent="-285750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FF"/>
                </a:solidFill>
                <a:latin typeface="Calibri"/>
              </a:rPr>
              <a:t>Each vertex is the point of intersection of two of the six boundary lines</a:t>
            </a:r>
            <a:r>
              <a:rPr lang="en-US" sz="1800" dirty="0">
                <a:solidFill>
                  <a:srgbClr val="0000FF"/>
                </a:solidFill>
                <a:latin typeface="Calibri"/>
              </a:rPr>
              <a:t>. The coordinates of each vertex will be the solution of that system of two linear equations. </a:t>
            </a:r>
          </a:p>
          <a:p>
            <a:pPr marL="285750" indent="-285750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9900"/>
                </a:solidFill>
                <a:latin typeface="Calibri"/>
              </a:rPr>
              <a:t>Use the diagram to figure out </a:t>
            </a:r>
            <a:r>
              <a:rPr lang="en-US" sz="1800" b="1" u="sng" dirty="0">
                <a:solidFill>
                  <a:srgbClr val="FF0000"/>
                </a:solidFill>
                <a:latin typeface="Calibri"/>
              </a:rPr>
              <a:t>which two lines intersect to form each vertex</a:t>
            </a:r>
            <a:r>
              <a:rPr lang="en-US" sz="1800" dirty="0">
                <a:solidFill>
                  <a:srgbClr val="009900"/>
                </a:solidFill>
                <a:latin typeface="Calibri"/>
              </a:rPr>
              <a:t>, and enter the equations of each pair of lines in the table on the </a:t>
            </a:r>
            <a:r>
              <a:rPr lang="en-US" sz="1800" b="1" i="1" u="sng" dirty="0">
                <a:solidFill>
                  <a:srgbClr val="009900"/>
                </a:solidFill>
                <a:latin typeface="Calibri"/>
              </a:rPr>
              <a:t>back</a:t>
            </a:r>
            <a:r>
              <a:rPr lang="en-US" sz="1800" dirty="0">
                <a:solidFill>
                  <a:srgbClr val="009900"/>
                </a:solidFill>
                <a:latin typeface="Calibri"/>
              </a:rPr>
              <a:t> of this worksheet. </a:t>
            </a:r>
          </a:p>
          <a:p>
            <a:pPr marL="285750" indent="-285750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9933FF"/>
                </a:solidFill>
                <a:latin typeface="Calibri"/>
              </a:rPr>
              <a:t>Then </a:t>
            </a:r>
            <a:r>
              <a:rPr lang="en-US" sz="1800" b="1" dirty="0">
                <a:solidFill>
                  <a:srgbClr val="9933FF"/>
                </a:solidFill>
                <a:latin typeface="Calibri"/>
              </a:rPr>
              <a:t>show all of the steps in solving each system </a:t>
            </a:r>
            <a:r>
              <a:rPr lang="en-US" sz="1800" dirty="0">
                <a:solidFill>
                  <a:srgbClr val="9933FF"/>
                </a:solidFill>
                <a:latin typeface="Calibri"/>
              </a:rPr>
              <a:t>and write the coordinates of the solution point.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472" y="59436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</a:rPr>
              <a:t>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57400" y="2743200"/>
            <a:ext cx="0" cy="137160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828800" y="3429000"/>
            <a:ext cx="685800" cy="762000"/>
          </a:xfrm>
          <a:prstGeom prst="straightConnector1">
            <a:avLst/>
          </a:prstGeom>
          <a:ln w="2222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036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036" y="624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Calibri"/>
              </a:rPr>
              <a:t>6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02" y="5650468"/>
            <a:ext cx="1031795" cy="3439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653"/>
            <a:ext cx="1563648" cy="23454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5600" y="5574268"/>
            <a:ext cx="3177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</a:rPr>
              <a:t>Eqn. 1.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  x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Calibri"/>
              </a:rPr>
              <a:t>Eqn. 2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. 20x + 40y = 800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Substitute 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x = 0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 into </a:t>
            </a:r>
            <a:r>
              <a:rPr lang="en-US" sz="1800" b="1" dirty="0">
                <a:solidFill>
                  <a:srgbClr val="0000FF"/>
                </a:solidFill>
                <a:latin typeface="Calibri"/>
              </a:rPr>
              <a:t>equation 2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   20∙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0 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+ 40y = 800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465802"/>
            <a:ext cx="1640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40y = 800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y = 800/40 = 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y= 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x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53400" y="5650467"/>
            <a:ext cx="228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58200" y="5650469"/>
            <a:ext cx="457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</a:rPr>
              <a:t>20</a:t>
            </a:r>
          </a:p>
        </p:txBody>
      </p:sp>
      <p:sp>
        <p:nvSpPr>
          <p:cNvPr id="24" name="Oval 23"/>
          <p:cNvSpPr/>
          <p:nvPr/>
        </p:nvSpPr>
        <p:spPr>
          <a:xfrm>
            <a:off x="2057400" y="3429000"/>
            <a:ext cx="287297" cy="304800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39696" y="2642787"/>
            <a:ext cx="1905000" cy="228600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74291" y="4267200"/>
            <a:ext cx="1905000" cy="228600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6" grpId="0" animBg="1"/>
      <p:bldP spid="27" grpId="0" animBg="1"/>
      <p:bldP spid="24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15400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2. 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Copy your answers for the coordinates of each vertex into the table at the bottom of the front page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. </a:t>
            </a:r>
          </a:p>
          <a:p>
            <a:pPr marL="285750" indent="-28575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Calibri"/>
              </a:rPr>
              <a:t>Calculate the value of the objective function F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 for each combination of x and y, </a:t>
            </a:r>
            <a:r>
              <a:rPr lang="en-US" sz="1800" i="1" u="sng" dirty="0">
                <a:solidFill>
                  <a:srgbClr val="2F2B20"/>
                </a:solidFill>
                <a:latin typeface="Calibri"/>
              </a:rPr>
              <a:t>showing the steps of your calculations 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and writing the final answers in the spaces provided.</a:t>
            </a: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3. </a:t>
            </a:r>
            <a:r>
              <a:rPr lang="en-US" sz="1800" b="1" dirty="0">
                <a:solidFill>
                  <a:srgbClr val="0000FF"/>
                </a:solidFill>
                <a:latin typeface="Calibri"/>
              </a:rPr>
              <a:t>Identify which vertex coordinates produce the minimum value of the objective function F by marking an “x” in the appropriate box.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8874125" cy="189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3276598"/>
            <a:ext cx="228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Calibri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288268"/>
            <a:ext cx="457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Calibri"/>
              </a:rPr>
              <a:t>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3319601"/>
            <a:ext cx="183896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F = 540 - 2∙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 – </a:t>
            </a:r>
            <a:r>
              <a:rPr lang="en-US" sz="1800" b="1" dirty="0">
                <a:solidFill>
                  <a:srgbClr val="0000FF"/>
                </a:solidFill>
                <a:latin typeface="Calibri"/>
              </a:rPr>
              <a:t>20 </a:t>
            </a:r>
            <a:endParaRPr lang="en-US" sz="1800" b="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3319601"/>
            <a:ext cx="53572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F2B20"/>
                </a:solidFill>
                <a:latin typeface="Calibri"/>
              </a:rPr>
              <a:t>520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3319601"/>
            <a:ext cx="33201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F = 540 - 2∙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 – </a:t>
            </a:r>
            <a:r>
              <a:rPr lang="en-US" sz="1800" b="1" dirty="0">
                <a:solidFill>
                  <a:srgbClr val="0000FF"/>
                </a:solidFill>
                <a:latin typeface="Calibri"/>
              </a:rPr>
              <a:t>20 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= 540 – 0 – 20 </a:t>
            </a:r>
            <a:endParaRPr lang="en-US" sz="1800" b="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7903" y="3288268"/>
            <a:ext cx="37240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F2B20"/>
                </a:solidFill>
                <a:latin typeface="Calibri"/>
              </a:rPr>
              <a:t>F = 540 - 2∙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 – </a:t>
            </a:r>
            <a:r>
              <a:rPr lang="en-US" sz="1800" b="1" dirty="0">
                <a:solidFill>
                  <a:srgbClr val="0000FF"/>
                </a:solidFill>
                <a:latin typeface="Calibri"/>
              </a:rPr>
              <a:t>20 </a:t>
            </a:r>
            <a:r>
              <a:rPr lang="en-US" sz="1800" dirty="0">
                <a:solidFill>
                  <a:srgbClr val="2F2B20"/>
                </a:solidFill>
                <a:latin typeface="Calibri"/>
              </a:rPr>
              <a:t>= 540 – 0 – 20 = </a:t>
            </a:r>
            <a:r>
              <a:rPr lang="en-US" sz="1800" b="1" dirty="0">
                <a:solidFill>
                  <a:srgbClr val="2F2B20"/>
                </a:solidFill>
                <a:latin typeface="Calibri"/>
              </a:rPr>
              <a:t>520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" y="4334909"/>
            <a:ext cx="88773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FF0000"/>
                </a:solidFill>
                <a:latin typeface="Calibri"/>
              </a:rPr>
              <a:t>REMINDERS: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b="1" u="sng" dirty="0">
              <a:solidFill>
                <a:srgbClr val="FF0000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2F2B20"/>
                </a:solidFill>
                <a:latin typeface="Calibri"/>
                <a:ea typeface="Calibri"/>
                <a:cs typeface="Times New Roman"/>
              </a:rPr>
              <a:t>This assignment is due 6/24/2018 at 11:59 PM sent via email to Dr. S.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9933FF"/>
                </a:solidFill>
                <a:latin typeface="Calibri"/>
                <a:ea typeface="Calibri"/>
                <a:cs typeface="Times New Roman"/>
              </a:rPr>
              <a:t>No late submissions will be accepted.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2F2B20"/>
                </a:solidFill>
                <a:latin typeface="Calibri"/>
                <a:ea typeface="Calibri"/>
                <a:cs typeface="Times New Roman"/>
              </a:rPr>
              <a:t>Your score on this worksheet will be added to your </a:t>
            </a:r>
            <a:r>
              <a:rPr lang="en-US" sz="2000" b="1" dirty="0">
                <a:solidFill>
                  <a:srgbClr val="0000FF"/>
                </a:solidFill>
                <a:latin typeface="Calibri"/>
                <a:ea typeface="Calibri"/>
                <a:cs typeface="Times New Roman"/>
              </a:rPr>
              <a:t>quiz score</a:t>
            </a:r>
            <a:r>
              <a:rPr lang="en-US" sz="2000" dirty="0">
                <a:solidFill>
                  <a:srgbClr val="2F2B20"/>
                </a:solidFill>
                <a:latin typeface="Calibri"/>
                <a:ea typeface="Calibri"/>
                <a:cs typeface="Times New Roman"/>
              </a:rPr>
              <a:t>. </a:t>
            </a:r>
          </a:p>
        </p:txBody>
      </p:sp>
      <p:sp>
        <p:nvSpPr>
          <p:cNvPr id="14" name="Oval 13"/>
          <p:cNvSpPr/>
          <p:nvPr/>
        </p:nvSpPr>
        <p:spPr>
          <a:xfrm>
            <a:off x="7848600" y="2438400"/>
            <a:ext cx="838200" cy="838198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6" grpId="0" animBg="1"/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b="1" dirty="0"/>
              <a:t>Section 4.5, Part B</a:t>
            </a:r>
            <a:br>
              <a:rPr lang="en-US" b="1" dirty="0"/>
            </a:br>
            <a:r>
              <a:rPr lang="en-US" dirty="0"/>
              <a:t>Solving Problems with </a:t>
            </a:r>
            <a:br>
              <a:rPr lang="en-US" dirty="0"/>
            </a:br>
            <a:r>
              <a:rPr lang="en-US" dirty="0"/>
              <a:t>Systems of Linear Equations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7" y="-122238"/>
            <a:ext cx="8839200" cy="126523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Remember this problem from </a:t>
            </a:r>
            <a:r>
              <a:rPr lang="en-US" sz="3600" b="1" dirty="0">
                <a:solidFill>
                  <a:srgbClr val="0000FF"/>
                </a:solidFill>
              </a:rPr>
              <a:t>Chapter 2</a:t>
            </a:r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36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34290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Back then, we had to solve this problem by creating an equation containing only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b="1" dirty="0"/>
              <a:t> variable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Now that we know how to work with systems of equations with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  <a:r>
              <a:rPr lang="en-US" b="1" dirty="0"/>
              <a:t> variables, it’s actually </a:t>
            </a:r>
            <a:r>
              <a:rPr lang="en-US" b="1" dirty="0">
                <a:solidFill>
                  <a:srgbClr val="0000FF"/>
                </a:solidFill>
              </a:rPr>
              <a:t>easier to set up and solve this problem</a:t>
            </a:r>
            <a:r>
              <a:rPr lang="en-US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You might take this as a hint that you’ll be seeing another mixture problem like this on the next quiz and/or Test 2.</a:t>
            </a:r>
          </a:p>
        </p:txBody>
      </p:sp>
    </p:spTree>
    <p:extLst>
      <p:ext uri="{BB962C8B-B14F-4D97-AF65-F5344CB8AC3E}">
        <p14:creationId xmlns:p14="http://schemas.microsoft.com/office/powerpoint/2010/main" val="12580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09600"/>
          </a:xfrm>
          <a:noFill/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Example of a mixture problem solved using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variables: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7620000" y="60198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228600" y="1676400"/>
            <a:ext cx="838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Candy Barrel shop manager mixes M&amp;M’s worth $2.00 per pound with trail mix worth $1.50 per pound.  How many pounds of each should she use to get 50 pounds of a party mix worth $1.80 per pound?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273050" y="326072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1.	UNDERSTAND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762000" y="3641725"/>
            <a:ext cx="807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Read and reread the problem.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First we need to understand the formulas we will be using. To find out the cost of any quantity of items we use the formula:</a:t>
            </a:r>
          </a:p>
        </p:txBody>
      </p:sp>
      <p:grpSp>
        <p:nvGrpSpPr>
          <p:cNvPr id="36871" name="Group 18"/>
          <p:cNvGrpSpPr>
            <a:grpSpLocks/>
          </p:cNvGrpSpPr>
          <p:nvPr/>
        </p:nvGrpSpPr>
        <p:grpSpPr bwMode="auto">
          <a:xfrm>
            <a:off x="1206843" y="5428741"/>
            <a:ext cx="7327901" cy="404813"/>
            <a:chOff x="768" y="3408"/>
            <a:chExt cx="4616" cy="255"/>
          </a:xfrm>
        </p:grpSpPr>
        <p:sp>
          <p:nvSpPr>
            <p:cNvPr id="36872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1544" cy="25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6873" name="Rectangle 10"/>
            <p:cNvSpPr>
              <a:spLocks noChangeArrowheads="1"/>
            </p:cNvSpPr>
            <p:nvPr/>
          </p:nvSpPr>
          <p:spPr bwMode="auto">
            <a:xfrm>
              <a:off x="2256" y="3408"/>
              <a:ext cx="1152" cy="25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6874" name="Rectangle 11"/>
            <p:cNvSpPr>
              <a:spLocks noChangeArrowheads="1"/>
            </p:cNvSpPr>
            <p:nvPr/>
          </p:nvSpPr>
          <p:spPr bwMode="auto">
            <a:xfrm>
              <a:off x="768" y="3408"/>
              <a:ext cx="1008" cy="25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6875" name="Text Box 12"/>
            <p:cNvSpPr txBox="1">
              <a:spLocks noChangeArrowheads="1"/>
            </p:cNvSpPr>
            <p:nvPr/>
          </p:nvSpPr>
          <p:spPr bwMode="auto">
            <a:xfrm>
              <a:off x="768" y="3408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00"/>
                  </a:solidFill>
                </a:rPr>
                <a:t>price per unit</a:t>
              </a:r>
            </a:p>
          </p:txBody>
        </p:sp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1916" y="3408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cs typeface="Times New Roman" pitchFamily="18" charset="0"/>
                </a:rPr>
                <a:t>•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877" name="Text Box 14"/>
            <p:cNvSpPr txBox="1">
              <a:spLocks noChangeArrowheads="1"/>
            </p:cNvSpPr>
            <p:nvPr/>
          </p:nvSpPr>
          <p:spPr bwMode="auto">
            <a:xfrm>
              <a:off x="2256" y="340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00"/>
                  </a:solidFill>
                </a:rPr>
                <a:t>number of units</a:t>
              </a:r>
            </a:p>
          </p:txBody>
        </p:sp>
        <p:sp>
          <p:nvSpPr>
            <p:cNvPr id="36878" name="Text Box 15"/>
            <p:cNvSpPr txBox="1">
              <a:spLocks noChangeArrowheads="1"/>
            </p:cNvSpPr>
            <p:nvPr/>
          </p:nvSpPr>
          <p:spPr bwMode="auto">
            <a:xfrm>
              <a:off x="3504" y="3408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  <a:cs typeface="Times New Roman" pitchFamily="18" charset="0"/>
                </a:rPr>
                <a:t>=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879" name="Text Box 16"/>
            <p:cNvSpPr txBox="1">
              <a:spLocks noChangeArrowheads="1"/>
            </p:cNvSpPr>
            <p:nvPr/>
          </p:nvSpPr>
          <p:spPr bwMode="auto">
            <a:xfrm>
              <a:off x="3840" y="3411"/>
              <a:ext cx="14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00"/>
                  </a:solidFill>
                </a:rPr>
                <a:t>Total cost of all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42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  <a:noFill/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continued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7662863" y="600075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273050" y="1885950"/>
            <a:ext cx="483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1. </a:t>
            </a:r>
            <a:r>
              <a:rPr lang="en-US" altLang="en-US" b="1" i="1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UNDERSTAND (continued)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654908" y="2743200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Since we are looking for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quantities, we let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the amount  (in pounds) of M&amp;M’s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the amount (in pounds) of trail mix</a:t>
            </a:r>
          </a:p>
        </p:txBody>
      </p:sp>
    </p:spTree>
    <p:extLst>
      <p:ext uri="{BB962C8B-B14F-4D97-AF65-F5344CB8AC3E}">
        <p14:creationId xmlns:p14="http://schemas.microsoft.com/office/powerpoint/2010/main" val="1527327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631113" y="60960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7550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2. </a:t>
            </a:r>
            <a:r>
              <a:rPr lang="en-US" altLang="en-US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Now</a:t>
            </a:r>
            <a:r>
              <a:rPr lang="en-US" altLang="en-US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TRANSLATE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this into two equations, using the information given in the problem.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altLang="en-US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397476" y="-110699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grpSp>
        <p:nvGrpSpPr>
          <p:cNvPr id="39941" name="Group 40"/>
          <p:cNvGrpSpPr>
            <a:grpSpLocks/>
          </p:cNvGrpSpPr>
          <p:nvPr/>
        </p:nvGrpSpPr>
        <p:grpSpPr bwMode="auto">
          <a:xfrm>
            <a:off x="2362200" y="2283767"/>
            <a:ext cx="5229442" cy="485710"/>
            <a:chOff x="912" y="1584"/>
            <a:chExt cx="2499" cy="303"/>
          </a:xfrm>
        </p:grpSpPr>
        <p:sp>
          <p:nvSpPr>
            <p:cNvPr id="39971" name="Rectangle 39"/>
            <p:cNvSpPr>
              <a:spLocks noChangeArrowheads="1"/>
            </p:cNvSpPr>
            <p:nvPr/>
          </p:nvSpPr>
          <p:spPr bwMode="auto">
            <a:xfrm>
              <a:off x="912" y="1584"/>
              <a:ext cx="2499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72" name="Text Box 40"/>
            <p:cNvSpPr txBox="1">
              <a:spLocks noChangeArrowheads="1"/>
            </p:cNvSpPr>
            <p:nvPr/>
          </p:nvSpPr>
          <p:spPr bwMode="auto">
            <a:xfrm>
              <a:off x="912" y="1599"/>
              <a:ext cx="2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</a:rPr>
                <a:t>There are fifty total pounds of party mix.</a:t>
              </a:r>
            </a:p>
          </p:txBody>
        </p:sp>
      </p:grpSp>
      <p:sp>
        <p:nvSpPr>
          <p:cNvPr id="39942" name="Text Box 41"/>
          <p:cNvSpPr txBox="1">
            <a:spLocks noChangeArrowheads="1"/>
          </p:cNvSpPr>
          <p:nvPr/>
        </p:nvSpPr>
        <p:spPr bwMode="auto">
          <a:xfrm>
            <a:off x="3276600" y="2971799"/>
            <a:ext cx="2667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000000"/>
                </a:solidFill>
              </a:rPr>
              <a:t>x</a:t>
            </a:r>
            <a:r>
              <a:rPr lang="en-US" altLang="en-US" sz="3200" dirty="0">
                <a:solidFill>
                  <a:srgbClr val="000000"/>
                </a:solidFill>
              </a:rPr>
              <a:t> + </a:t>
            </a:r>
            <a:r>
              <a:rPr lang="en-US" altLang="en-US" sz="3200" i="1" dirty="0">
                <a:solidFill>
                  <a:srgbClr val="000000"/>
                </a:solidFill>
              </a:rPr>
              <a:t>y</a:t>
            </a:r>
            <a:r>
              <a:rPr lang="en-US" altLang="en-US" sz="3200" dirty="0">
                <a:solidFill>
                  <a:srgbClr val="000000"/>
                </a:solidFill>
              </a:rPr>
              <a:t> = 50</a:t>
            </a:r>
          </a:p>
        </p:txBody>
      </p:sp>
      <p:grpSp>
        <p:nvGrpSpPr>
          <p:cNvPr id="39943" name="Group 42"/>
          <p:cNvGrpSpPr>
            <a:grpSpLocks/>
          </p:cNvGrpSpPr>
          <p:nvPr/>
        </p:nvGrpSpPr>
        <p:grpSpPr bwMode="auto">
          <a:xfrm>
            <a:off x="806150" y="3810000"/>
            <a:ext cx="8108950" cy="501650"/>
            <a:chOff x="768" y="2400"/>
            <a:chExt cx="5108" cy="316"/>
          </a:xfrm>
        </p:grpSpPr>
        <p:grpSp>
          <p:nvGrpSpPr>
            <p:cNvPr id="39959" name="Group 41"/>
            <p:cNvGrpSpPr>
              <a:grpSpLocks/>
            </p:cNvGrpSpPr>
            <p:nvPr/>
          </p:nvGrpSpPr>
          <p:grpSpPr bwMode="auto">
            <a:xfrm>
              <a:off x="1344" y="2409"/>
              <a:ext cx="1296" cy="279"/>
              <a:chOff x="1344" y="2409"/>
              <a:chExt cx="1296" cy="279"/>
            </a:xfrm>
          </p:grpSpPr>
          <p:sp>
            <p:nvSpPr>
              <p:cNvPr id="39969" name="Rectangle 44"/>
              <p:cNvSpPr>
                <a:spLocks noChangeArrowheads="1"/>
              </p:cNvSpPr>
              <p:nvPr/>
            </p:nvSpPr>
            <p:spPr bwMode="auto">
              <a:xfrm>
                <a:off x="1344" y="2429"/>
                <a:ext cx="11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70" name="Text Box 45"/>
              <p:cNvSpPr txBox="1">
                <a:spLocks noChangeArrowheads="1"/>
              </p:cNvSpPr>
              <p:nvPr/>
            </p:nvSpPr>
            <p:spPr bwMode="auto">
              <a:xfrm>
                <a:off x="1344" y="2409"/>
                <a:ext cx="1296" cy="279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0000"/>
                    </a:solidFill>
                  </a:rPr>
                  <a:t>price per pound</a:t>
                </a:r>
              </a:p>
            </p:txBody>
          </p:sp>
        </p:grpSp>
        <p:sp>
          <p:nvSpPr>
            <p:cNvPr id="39960" name="Text Box 46"/>
            <p:cNvSpPr txBox="1">
              <a:spLocks noChangeArrowheads="1"/>
            </p:cNvSpPr>
            <p:nvPr/>
          </p:nvSpPr>
          <p:spPr bwMode="auto">
            <a:xfrm>
              <a:off x="2608" y="240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  <a:cs typeface="Times New Roman" pitchFamily="18" charset="0"/>
                </a:rPr>
                <a:t>•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9961" name="Group 47"/>
            <p:cNvGrpSpPr>
              <a:grpSpLocks/>
            </p:cNvGrpSpPr>
            <p:nvPr/>
          </p:nvGrpSpPr>
          <p:grpSpPr bwMode="auto">
            <a:xfrm>
              <a:off x="2708" y="2400"/>
              <a:ext cx="1536" cy="288"/>
              <a:chOff x="2660" y="2352"/>
              <a:chExt cx="1536" cy="288"/>
            </a:xfrm>
          </p:grpSpPr>
          <p:sp>
            <p:nvSpPr>
              <p:cNvPr id="39967" name="Rectangle 48"/>
              <p:cNvSpPr>
                <a:spLocks noChangeArrowheads="1"/>
              </p:cNvSpPr>
              <p:nvPr/>
            </p:nvSpPr>
            <p:spPr bwMode="auto">
              <a:xfrm>
                <a:off x="2660" y="2362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8" name="Text Box 49"/>
              <p:cNvSpPr txBox="1">
                <a:spLocks noChangeArrowheads="1"/>
              </p:cNvSpPr>
              <p:nvPr/>
            </p:nvSpPr>
            <p:spPr bwMode="auto">
              <a:xfrm>
                <a:off x="2718" y="2352"/>
                <a:ext cx="1478" cy="288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0000"/>
                    </a:solidFill>
                  </a:rPr>
                  <a:t>number of pounds</a:t>
                </a:r>
              </a:p>
            </p:txBody>
          </p:sp>
        </p:grpSp>
        <p:sp>
          <p:nvSpPr>
            <p:cNvPr id="39962" name="Text Box 50"/>
            <p:cNvSpPr txBox="1">
              <a:spLocks noChangeArrowheads="1"/>
            </p:cNvSpPr>
            <p:nvPr/>
          </p:nvSpPr>
          <p:spPr bwMode="auto">
            <a:xfrm>
              <a:off x="4240" y="242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000000"/>
                  </a:solidFill>
                  <a:cs typeface="Times New Roman" pitchFamily="18" charset="0"/>
                </a:rPr>
                <a:t>=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39963" name="Group 51"/>
            <p:cNvGrpSpPr>
              <a:grpSpLocks/>
            </p:cNvGrpSpPr>
            <p:nvPr/>
          </p:nvGrpSpPr>
          <p:grpSpPr bwMode="auto">
            <a:xfrm>
              <a:off x="4324" y="2400"/>
              <a:ext cx="1552" cy="288"/>
              <a:chOff x="4180" y="2304"/>
              <a:chExt cx="1552" cy="288"/>
            </a:xfrm>
          </p:grpSpPr>
          <p:sp>
            <p:nvSpPr>
              <p:cNvPr id="39965" name="Rectangle 52"/>
              <p:cNvSpPr>
                <a:spLocks noChangeArrowheads="1"/>
              </p:cNvSpPr>
              <p:nvPr/>
            </p:nvSpPr>
            <p:spPr bwMode="auto">
              <a:xfrm>
                <a:off x="4180" y="2333"/>
                <a:ext cx="1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6" name="Text Box 53"/>
              <p:cNvSpPr txBox="1">
                <a:spLocks noChangeArrowheads="1"/>
              </p:cNvSpPr>
              <p:nvPr/>
            </p:nvSpPr>
            <p:spPr bwMode="auto">
              <a:xfrm>
                <a:off x="4296" y="2304"/>
                <a:ext cx="1436" cy="288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0000"/>
                    </a:solidFill>
                  </a:rPr>
                  <a:t>Total cost</a:t>
                </a:r>
              </a:p>
            </p:txBody>
          </p:sp>
        </p:grpSp>
        <p:sp>
          <p:nvSpPr>
            <p:cNvPr id="39964" name="Text Box 54"/>
            <p:cNvSpPr txBox="1">
              <a:spLocks noChangeArrowheads="1"/>
            </p:cNvSpPr>
            <p:nvPr/>
          </p:nvSpPr>
          <p:spPr bwMode="auto">
            <a:xfrm>
              <a:off x="768" y="2409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Using</a:t>
              </a:r>
            </a:p>
          </p:txBody>
        </p:sp>
      </p:grpSp>
      <p:grpSp>
        <p:nvGrpSpPr>
          <p:cNvPr id="39944" name="Group 55"/>
          <p:cNvGrpSpPr>
            <a:grpSpLocks/>
          </p:cNvGrpSpPr>
          <p:nvPr/>
        </p:nvGrpSpPr>
        <p:grpSpPr bwMode="auto">
          <a:xfrm>
            <a:off x="1600200" y="4495800"/>
            <a:ext cx="1219200" cy="822325"/>
            <a:chOff x="912" y="2832"/>
            <a:chExt cx="768" cy="518"/>
          </a:xfrm>
        </p:grpSpPr>
        <p:sp>
          <p:nvSpPr>
            <p:cNvPr id="39957" name="Rectangle 56"/>
            <p:cNvSpPr>
              <a:spLocks noChangeArrowheads="1"/>
            </p:cNvSpPr>
            <p:nvPr/>
          </p:nvSpPr>
          <p:spPr bwMode="auto">
            <a:xfrm>
              <a:off x="912" y="2832"/>
              <a:ext cx="76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58" name="Text Box 57"/>
            <p:cNvSpPr txBox="1">
              <a:spLocks noChangeArrowheads="1"/>
            </p:cNvSpPr>
            <p:nvPr/>
          </p:nvSpPr>
          <p:spPr bwMode="auto">
            <a:xfrm>
              <a:off x="912" y="2832"/>
              <a:ext cx="768" cy="51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</a:rPr>
                <a:t>Cost of M&amp;M’s</a:t>
              </a:r>
            </a:p>
          </p:txBody>
        </p:sp>
      </p:grpSp>
      <p:sp>
        <p:nvSpPr>
          <p:cNvPr id="39945" name="Text Box 58"/>
          <p:cNvSpPr txBox="1">
            <a:spLocks noChangeArrowheads="1"/>
          </p:cNvSpPr>
          <p:nvPr/>
        </p:nvSpPr>
        <p:spPr bwMode="auto">
          <a:xfrm>
            <a:off x="1740243" y="5467603"/>
            <a:ext cx="1123950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0000"/>
                </a:solidFill>
              </a:rPr>
              <a:t>$2</a:t>
            </a:r>
            <a:r>
              <a:rPr lang="en-US" altLang="en-US" sz="3600" dirty="0">
                <a:solidFill>
                  <a:srgbClr val="000000"/>
                </a:solidFill>
                <a:cs typeface="Times New Roman" pitchFamily="18" charset="0"/>
              </a:rPr>
              <a:t>•</a:t>
            </a:r>
            <a:r>
              <a:rPr lang="en-US" altLang="en-US" sz="3600" i="1" dirty="0">
                <a:solidFill>
                  <a:srgbClr val="000000"/>
                </a:solidFill>
              </a:rPr>
              <a:t>x</a:t>
            </a:r>
          </a:p>
        </p:txBody>
      </p:sp>
      <p:grpSp>
        <p:nvGrpSpPr>
          <p:cNvPr id="39946" name="Group 60"/>
          <p:cNvGrpSpPr>
            <a:grpSpLocks/>
          </p:cNvGrpSpPr>
          <p:nvPr/>
        </p:nvGrpSpPr>
        <p:grpSpPr bwMode="auto">
          <a:xfrm>
            <a:off x="3505200" y="4383604"/>
            <a:ext cx="1597025" cy="935038"/>
            <a:chOff x="2162" y="2736"/>
            <a:chExt cx="1006" cy="589"/>
          </a:xfrm>
        </p:grpSpPr>
        <p:sp>
          <p:nvSpPr>
            <p:cNvPr id="39955" name="Rectangle 61"/>
            <p:cNvSpPr>
              <a:spLocks noChangeArrowheads="1"/>
            </p:cNvSpPr>
            <p:nvPr/>
          </p:nvSpPr>
          <p:spPr bwMode="auto">
            <a:xfrm>
              <a:off x="2162" y="2736"/>
              <a:ext cx="76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9956" name="Text Box 62"/>
            <p:cNvSpPr txBox="1">
              <a:spLocks noChangeArrowheads="1"/>
            </p:cNvSpPr>
            <p:nvPr/>
          </p:nvSpPr>
          <p:spPr bwMode="auto">
            <a:xfrm>
              <a:off x="2304" y="2807"/>
              <a:ext cx="864" cy="51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</a:rPr>
                <a:t>Cost of trail mix</a:t>
              </a:r>
            </a:p>
          </p:txBody>
        </p:sp>
      </p:grpSp>
      <p:sp>
        <p:nvSpPr>
          <p:cNvPr id="39947" name="Text Box 63"/>
          <p:cNvSpPr txBox="1">
            <a:spLocks noChangeArrowheads="1"/>
          </p:cNvSpPr>
          <p:nvPr/>
        </p:nvSpPr>
        <p:spPr bwMode="auto">
          <a:xfrm>
            <a:off x="3048000" y="5486400"/>
            <a:ext cx="30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000000"/>
                </a:solidFill>
              </a:rPr>
              <a:t>+</a:t>
            </a:r>
          </a:p>
        </p:txBody>
      </p:sp>
      <p:grpSp>
        <p:nvGrpSpPr>
          <p:cNvPr id="39949" name="Group 43"/>
          <p:cNvGrpSpPr>
            <a:grpSpLocks/>
          </p:cNvGrpSpPr>
          <p:nvPr/>
        </p:nvGrpSpPr>
        <p:grpSpPr bwMode="auto">
          <a:xfrm>
            <a:off x="5187778" y="4495800"/>
            <a:ext cx="1905000" cy="822325"/>
            <a:chOff x="3408" y="2928"/>
            <a:chExt cx="1200" cy="518"/>
          </a:xfrm>
        </p:grpSpPr>
        <p:grpSp>
          <p:nvGrpSpPr>
            <p:cNvPr id="39951" name="Group 66"/>
            <p:cNvGrpSpPr>
              <a:grpSpLocks/>
            </p:cNvGrpSpPr>
            <p:nvPr/>
          </p:nvGrpSpPr>
          <p:grpSpPr bwMode="auto">
            <a:xfrm>
              <a:off x="3744" y="2928"/>
              <a:ext cx="864" cy="518"/>
              <a:chOff x="3792" y="2832"/>
              <a:chExt cx="864" cy="518"/>
            </a:xfrm>
          </p:grpSpPr>
          <p:sp>
            <p:nvSpPr>
              <p:cNvPr id="39953" name="Rectangle 67"/>
              <p:cNvSpPr>
                <a:spLocks noChangeArrowheads="1"/>
              </p:cNvSpPr>
              <p:nvPr/>
            </p:nvSpPr>
            <p:spPr bwMode="auto">
              <a:xfrm>
                <a:off x="3792" y="2832"/>
                <a:ext cx="72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4" name="Text Box 68"/>
              <p:cNvSpPr txBox="1">
                <a:spLocks noChangeArrowheads="1"/>
              </p:cNvSpPr>
              <p:nvPr/>
            </p:nvSpPr>
            <p:spPr bwMode="auto">
              <a:xfrm>
                <a:off x="3792" y="2832"/>
                <a:ext cx="864" cy="518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0000"/>
                    </a:solidFill>
                  </a:rPr>
                  <a:t>Cost of mixture</a:t>
                </a:r>
              </a:p>
            </p:txBody>
          </p:sp>
        </p:grpSp>
        <p:sp>
          <p:nvSpPr>
            <p:cNvPr id="39952" name="Text Box 69"/>
            <p:cNvSpPr txBox="1">
              <a:spLocks noChangeArrowheads="1"/>
            </p:cNvSpPr>
            <p:nvPr/>
          </p:nvSpPr>
          <p:spPr bwMode="auto">
            <a:xfrm>
              <a:off x="3408" y="306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00"/>
                  </a:solidFill>
                </a:rPr>
                <a:t>=</a:t>
              </a:r>
              <a:endParaRPr lang="en-US" altLang="en-US" sz="20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2283767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Equation 1: 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09600" y="464403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the amount  (in pounds) of M&amp;M’s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the amount (in pounds) of trail mix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9689" y="3372008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Equation 2: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4675704"/>
            <a:ext cx="450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 Box 69"/>
          <p:cNvSpPr txBox="1">
            <a:spLocks noChangeArrowheads="1"/>
          </p:cNvSpPr>
          <p:nvPr/>
        </p:nvSpPr>
        <p:spPr bwMode="auto">
          <a:xfrm>
            <a:off x="5237205" y="5486400"/>
            <a:ext cx="53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0000"/>
                </a:solidFill>
              </a:rPr>
              <a:t>=</a:t>
            </a:r>
            <a:endParaRPr lang="en-US" altLang="en-US" sz="3600" b="1" i="1" dirty="0">
              <a:solidFill>
                <a:srgbClr val="000000"/>
              </a:solidFill>
            </a:endParaRP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581400" y="5486400"/>
            <a:ext cx="1707978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0000"/>
                </a:solidFill>
              </a:rPr>
              <a:t>$1.50</a:t>
            </a:r>
            <a:r>
              <a:rPr lang="en-US" altLang="en-US" sz="3600" dirty="0">
                <a:solidFill>
                  <a:srgbClr val="000000"/>
                </a:solidFill>
                <a:cs typeface="Times New Roman" pitchFamily="18" charset="0"/>
              </a:rPr>
              <a:t>•</a:t>
            </a:r>
            <a:r>
              <a:rPr lang="en-US" altLang="en-US" sz="3600" i="1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endParaRPr lang="en-US" altLang="en-US" sz="3600" i="1" dirty="0">
              <a:solidFill>
                <a:srgbClr val="000000"/>
              </a:solidFill>
            </a:endParaRP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5721178" y="5486400"/>
            <a:ext cx="2008145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000000"/>
                </a:solidFill>
              </a:rPr>
              <a:t>$1.80</a:t>
            </a:r>
            <a:r>
              <a:rPr lang="en-US" altLang="en-US" sz="3600" dirty="0">
                <a:solidFill>
                  <a:srgbClr val="000000"/>
                </a:solidFill>
                <a:cs typeface="Times New Roman" pitchFamily="18" charset="0"/>
              </a:rPr>
              <a:t>•50</a:t>
            </a:r>
            <a:endParaRPr lang="en-US" altLang="en-US" sz="36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90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2" grpId="0" animBg="1"/>
      <p:bldP spid="39945" grpId="0" animBg="1"/>
      <p:bldP spid="39947" grpId="0"/>
      <p:bldP spid="2" grpId="0"/>
      <p:bldP spid="40" grpId="0"/>
      <p:bldP spid="43" grpId="0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685800" y="288325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3. </a:t>
            </a:r>
            <a:r>
              <a:rPr lang="en-US" altLang="en-US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SOLVE: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631113" y="60198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-3429000" y="-116874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sp>
        <p:nvSpPr>
          <p:cNvPr id="40965" name="Text Box 20"/>
          <p:cNvSpPr txBox="1">
            <a:spLocks noChangeArrowheads="1"/>
          </p:cNvSpPr>
          <p:nvPr/>
        </p:nvSpPr>
        <p:spPr bwMode="auto">
          <a:xfrm>
            <a:off x="2743200" y="219333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We are solving the system  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50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2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+ 1.50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90</a:t>
            </a:r>
          </a:p>
        </p:txBody>
      </p:sp>
      <p:sp>
        <p:nvSpPr>
          <p:cNvPr id="40966" name="Text Box 21"/>
          <p:cNvSpPr txBox="1">
            <a:spLocks noChangeArrowheads="1"/>
          </p:cNvSpPr>
          <p:nvPr/>
        </p:nvSpPr>
        <p:spPr bwMode="auto">
          <a:xfrm>
            <a:off x="34667" y="1419483"/>
            <a:ext cx="8870435" cy="313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Since the equations are written in standard form, let’s solve by the addition/elimination method.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sz="2000" i="1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(Could we use substitution on this? If so, how might we start start?)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One approach to using the addition method: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Let’s get rid of </a:t>
            </a:r>
            <a:r>
              <a:rPr lang="en-US" altLang="en-US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by multiplying the first equation by 3 and the second equation by –2 (which will also get rid of the decimal).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sz="2000" i="1" dirty="0">
                <a:solidFill>
                  <a:srgbClr val="0000FF"/>
                </a:solidFill>
                <a:latin typeface="Arial" charset="0"/>
                <a:cs typeface="Arial" charset="0"/>
              </a:rPr>
              <a:t>Note: We could also have chosen to eliminate </a:t>
            </a:r>
            <a:r>
              <a:rPr lang="en-US" altLang="en-US" sz="20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000" i="1" dirty="0">
                <a:solidFill>
                  <a:srgbClr val="0000FF"/>
                </a:solidFill>
                <a:latin typeface="Arial" charset="0"/>
                <a:cs typeface="Arial" charset="0"/>
              </a:rPr>
              <a:t> by simply multiplying  the first equation by -2. This would work fine, but it would require that we work with decimals. </a:t>
            </a: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1794433" y="4359275"/>
            <a:ext cx="229835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 =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(50)</a:t>
            </a: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952500" y="4816475"/>
            <a:ext cx="354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–2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(2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+ 1.50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 = 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–2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(90)</a:t>
            </a:r>
          </a:p>
        </p:txBody>
      </p:sp>
      <p:sp>
        <p:nvSpPr>
          <p:cNvPr id="40973" name="Text Box 26"/>
          <p:cNvSpPr txBox="1">
            <a:spLocks noChangeArrowheads="1"/>
          </p:cNvSpPr>
          <p:nvPr/>
        </p:nvSpPr>
        <p:spPr bwMode="auto">
          <a:xfrm>
            <a:off x="6096000" y="4384675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+ 3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150</a:t>
            </a:r>
          </a:p>
        </p:txBody>
      </p:sp>
      <p:sp>
        <p:nvSpPr>
          <p:cNvPr id="40974" name="Text Box 27"/>
          <p:cNvSpPr txBox="1">
            <a:spLocks noChangeArrowheads="1"/>
          </p:cNvSpPr>
          <p:nvPr/>
        </p:nvSpPr>
        <p:spPr bwMode="auto">
          <a:xfrm>
            <a:off x="5911850" y="4811713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u="sng" dirty="0">
                <a:solidFill>
                  <a:srgbClr val="000000"/>
                </a:solidFill>
                <a:latin typeface="Arial" charset="0"/>
                <a:cs typeface="Arial" charset="0"/>
              </a:rPr>
              <a:t>–4</a:t>
            </a:r>
            <a:r>
              <a:rPr lang="en-US" altLang="en-US" i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u="sng" dirty="0">
                <a:solidFill>
                  <a:srgbClr val="000000"/>
                </a:solidFill>
                <a:latin typeface="Arial" charset="0"/>
                <a:cs typeface="Arial" charset="0"/>
              </a:rPr>
              <a:t> – 3</a:t>
            </a:r>
            <a:r>
              <a:rPr lang="en-US" altLang="en-US" i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u="sng" dirty="0">
                <a:solidFill>
                  <a:srgbClr val="000000"/>
                </a:solidFill>
                <a:latin typeface="Arial" charset="0"/>
                <a:cs typeface="Arial" charset="0"/>
              </a:rPr>
              <a:t> = –180</a:t>
            </a:r>
          </a:p>
        </p:txBody>
      </p:sp>
      <p:sp>
        <p:nvSpPr>
          <p:cNvPr id="40969" name="Text Box 29"/>
          <p:cNvSpPr txBox="1">
            <a:spLocks noChangeArrowheads="1"/>
          </p:cNvSpPr>
          <p:nvPr/>
        </p:nvSpPr>
        <p:spPr bwMode="auto">
          <a:xfrm>
            <a:off x="6597307" y="5278438"/>
            <a:ext cx="175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–30</a:t>
            </a:r>
          </a:p>
        </p:txBody>
      </p:sp>
      <p:sp>
        <p:nvSpPr>
          <p:cNvPr id="40970" name="Text Box 30"/>
          <p:cNvSpPr txBox="1">
            <a:spLocks noChangeArrowheads="1"/>
          </p:cNvSpPr>
          <p:nvPr/>
        </p:nvSpPr>
        <p:spPr bwMode="auto">
          <a:xfrm>
            <a:off x="6591300" y="5698331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30</a:t>
            </a:r>
          </a:p>
        </p:txBody>
      </p:sp>
      <p:sp>
        <p:nvSpPr>
          <p:cNvPr id="40971" name="Line 27"/>
          <p:cNvSpPr>
            <a:spLocks noChangeShapeType="1"/>
          </p:cNvSpPr>
          <p:nvPr/>
        </p:nvSpPr>
        <p:spPr bwMode="auto">
          <a:xfrm>
            <a:off x="4419600" y="4587875"/>
            <a:ext cx="1143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972" name="Line 27"/>
          <p:cNvSpPr>
            <a:spLocks noChangeShapeType="1"/>
          </p:cNvSpPr>
          <p:nvPr/>
        </p:nvSpPr>
        <p:spPr bwMode="auto">
          <a:xfrm>
            <a:off x="4419600" y="5121275"/>
            <a:ext cx="1143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06296"/>
            <a:ext cx="6640555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</a:rPr>
              <a:t>Important note: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Different people might decide to do this problem different ways, but if they did the calculations right, they would still come up with the same answer.</a:t>
            </a:r>
          </a:p>
        </p:txBody>
      </p:sp>
    </p:spTree>
    <p:extLst>
      <p:ext uri="{BB962C8B-B14F-4D97-AF65-F5344CB8AC3E}">
        <p14:creationId xmlns:p14="http://schemas.microsoft.com/office/powerpoint/2010/main" val="509271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75" grpId="0"/>
      <p:bldP spid="40976" grpId="0"/>
      <p:bldP spid="40973" grpId="0"/>
      <p:bldP spid="40974" grpId="0"/>
      <p:bldP spid="40969" grpId="0"/>
      <p:bldP spid="40970" grpId="0"/>
      <p:bldP spid="40971" grpId="0" animBg="1"/>
      <p:bldP spid="40972" grpId="0" animBg="1"/>
      <p:bldP spid="2" grpId="0" animBg="1"/>
      <p:bldP spid="2" grpId="1" animBg="1"/>
      <p:bldP spid="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0" y="27432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4.	INTERPRET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04800" y="214313"/>
            <a:ext cx="1562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sp>
        <p:nvSpPr>
          <p:cNvPr id="41988" name="Text Box 13"/>
          <p:cNvSpPr txBox="1">
            <a:spLocks noChangeArrowheads="1"/>
          </p:cNvSpPr>
          <p:nvPr/>
        </p:nvSpPr>
        <p:spPr bwMode="auto">
          <a:xfrm>
            <a:off x="609600" y="3048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Check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: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Substitute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8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en-US" dirty="0">
                <a:solidFill>
                  <a:srgbClr val="8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30</a:t>
            </a:r>
            <a:r>
              <a:rPr lang="en-US" altLang="en-US" dirty="0">
                <a:solidFill>
                  <a:srgbClr val="8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20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into both of the equations.</a:t>
            </a:r>
          </a:p>
        </p:txBody>
      </p:sp>
      <p:sp>
        <p:nvSpPr>
          <p:cNvPr id="41989" name="Text Box 15"/>
          <p:cNvSpPr txBox="1">
            <a:spLocks noChangeArrowheads="1"/>
          </p:cNvSpPr>
          <p:nvPr/>
        </p:nvSpPr>
        <p:spPr bwMode="auto">
          <a:xfrm>
            <a:off x="762000" y="34290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	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50	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First equation</a:t>
            </a:r>
          </a:p>
        </p:txBody>
      </p:sp>
      <p:sp>
        <p:nvSpPr>
          <p:cNvPr id="41990" name="Text Box 16"/>
          <p:cNvSpPr txBox="1">
            <a:spLocks noChangeArrowheads="1"/>
          </p:cNvSpPr>
          <p:nvPr/>
        </p:nvSpPr>
        <p:spPr bwMode="auto">
          <a:xfrm>
            <a:off x="533400" y="38862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          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30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50  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</p:txBody>
      </p:sp>
      <p:sp>
        <p:nvSpPr>
          <p:cNvPr id="41991" name="Text Box 18"/>
          <p:cNvSpPr txBox="1">
            <a:spLocks noChangeArrowheads="1"/>
          </p:cNvSpPr>
          <p:nvPr/>
        </p:nvSpPr>
        <p:spPr bwMode="auto">
          <a:xfrm>
            <a:off x="609600" y="4343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     2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+ 1.50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90	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Second equation</a:t>
            </a:r>
          </a:p>
        </p:txBody>
      </p:sp>
      <p:sp>
        <p:nvSpPr>
          <p:cNvPr id="41992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         60 + 30 = 90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762000" y="4724400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    2(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30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 + 1.50(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 = 90</a:t>
            </a:r>
          </a:p>
        </p:txBody>
      </p:sp>
      <p:sp>
        <p:nvSpPr>
          <p:cNvPr id="41994" name="Text Box 21"/>
          <p:cNvSpPr txBox="1">
            <a:spLocks noChangeArrowheads="1"/>
          </p:cNvSpPr>
          <p:nvPr/>
        </p:nvSpPr>
        <p:spPr bwMode="auto">
          <a:xfrm>
            <a:off x="304800" y="5554663"/>
            <a:ext cx="8686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14400" indent="-914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Arial" charset="0"/>
                <a:cs typeface="Arial" charset="0"/>
              </a:rPr>
              <a:t>State:</a:t>
            </a:r>
            <a:r>
              <a:rPr lang="en-US" altLang="en-US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 The store manager needs to mix 30 pounds of M&amp;M’s and 20 pounds of trail mix to get the mixture at $1.80 a pound.</a:t>
            </a:r>
          </a:p>
        </p:txBody>
      </p:sp>
      <p:sp>
        <p:nvSpPr>
          <p:cNvPr id="41995" name="Text Box 32"/>
          <p:cNvSpPr txBox="1">
            <a:spLocks noChangeArrowheads="1"/>
          </p:cNvSpPr>
          <p:nvPr/>
        </p:nvSpPr>
        <p:spPr bwMode="auto">
          <a:xfrm>
            <a:off x="533400" y="1295400"/>
            <a:ext cx="7086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Now we substitute 30 for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into the first equation.</a:t>
            </a:r>
          </a:p>
        </p:txBody>
      </p:sp>
      <p:sp>
        <p:nvSpPr>
          <p:cNvPr id="41996" name="Text Box 33"/>
          <p:cNvSpPr txBox="1">
            <a:spLocks noChangeArrowheads="1"/>
          </p:cNvSpPr>
          <p:nvPr/>
        </p:nvSpPr>
        <p:spPr bwMode="auto">
          <a:xfrm>
            <a:off x="2286000" y="1676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8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50</a:t>
            </a:r>
          </a:p>
        </p:txBody>
      </p:sp>
      <p:sp>
        <p:nvSpPr>
          <p:cNvPr id="41997" name="Text Box 35"/>
          <p:cNvSpPr txBox="1">
            <a:spLocks noChangeArrowheads="1"/>
          </p:cNvSpPr>
          <p:nvPr/>
        </p:nvSpPr>
        <p:spPr bwMode="auto">
          <a:xfrm>
            <a:off x="2057400" y="20574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30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50</a:t>
            </a:r>
          </a:p>
        </p:txBody>
      </p:sp>
      <p:sp>
        <p:nvSpPr>
          <p:cNvPr id="41998" name="Text Box 37"/>
          <p:cNvSpPr txBox="1">
            <a:spLocks noChangeArrowheads="1"/>
          </p:cNvSpPr>
          <p:nvPr/>
        </p:nvSpPr>
        <p:spPr bwMode="auto">
          <a:xfrm>
            <a:off x="2590800" y="2438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20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3564924" y="288131"/>
            <a:ext cx="13716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30</a:t>
            </a:r>
          </a:p>
        </p:txBody>
      </p:sp>
    </p:spTree>
    <p:extLst>
      <p:ext uri="{BB962C8B-B14F-4D97-AF65-F5344CB8AC3E}">
        <p14:creationId xmlns:p14="http://schemas.microsoft.com/office/powerpoint/2010/main" val="1590084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9" grpId="0"/>
      <p:bldP spid="41990" grpId="0"/>
      <p:bldP spid="41991" grpId="0"/>
      <p:bldP spid="41992" grpId="0"/>
      <p:bldP spid="41993" grpId="0"/>
      <p:bldP spid="41994" grpId="0"/>
      <p:bldP spid="41995" grpId="0"/>
      <p:bldP spid="41996" grpId="0"/>
      <p:bldP spid="41997" grpId="0"/>
      <p:bldP spid="41998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7" y="-122238"/>
            <a:ext cx="8839200" cy="126523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Back to this problem from </a:t>
            </a:r>
            <a:r>
              <a:rPr lang="en-US" sz="3600" b="1" dirty="0">
                <a:solidFill>
                  <a:srgbClr val="0000FF"/>
                </a:solidFill>
              </a:rPr>
              <a:t>Chapter 2</a:t>
            </a:r>
            <a:r>
              <a:rPr lang="en-US" sz="36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36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431" y="3833688"/>
            <a:ext cx="87249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What two equations in x and y could we use to solve this problem using a system of equations?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5778</TotalTime>
  <Words>1494</Words>
  <Application>Microsoft Office PowerPoint</Application>
  <PresentationFormat>On-screen Show (4:3)</PresentationFormat>
  <Paragraphs>189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17</vt:i4>
      </vt:variant>
    </vt:vector>
  </HeadingPairs>
  <TitlesOfParts>
    <vt:vector size="37" baseType="lpstr">
      <vt:lpstr>ＭＳ Ｐゴシック</vt:lpstr>
      <vt:lpstr>Arial</vt:lpstr>
      <vt:lpstr>Arial Narrow</vt:lpstr>
      <vt:lpstr>Calibri</vt:lpstr>
      <vt:lpstr>Cambria</vt:lpstr>
      <vt:lpstr>Times New Roman</vt:lpstr>
      <vt:lpstr>Verdana</vt:lpstr>
      <vt:lpstr>Wingdings</vt:lpstr>
      <vt:lpstr>Martin Gay</vt:lpstr>
      <vt:lpstr>Pearson_Presentation</vt:lpstr>
      <vt:lpstr>1_Martin Gay</vt:lpstr>
      <vt:lpstr>1_Pearson_Presentation</vt:lpstr>
      <vt:lpstr>2_Martin Gay</vt:lpstr>
      <vt:lpstr>2_Pearson_Presentation</vt:lpstr>
      <vt:lpstr>3_Martin Gay</vt:lpstr>
      <vt:lpstr>2_Office Theme</vt:lpstr>
      <vt:lpstr>4_Martin Gay</vt:lpstr>
      <vt:lpstr>5_Martin Gay</vt:lpstr>
      <vt:lpstr>1_Office Theme</vt:lpstr>
      <vt:lpstr>Adjacency</vt:lpstr>
      <vt:lpstr>Next lesson: Reviewing for Test 2 </vt:lpstr>
      <vt:lpstr>Section 4.5, Part B Solving Problems with  Systems of Linear Equations 2</vt:lpstr>
      <vt:lpstr>Remember this problem from Chapter 2?</vt:lpstr>
      <vt:lpstr>Example of a mixture problem solved using TWO variables:</vt:lpstr>
      <vt:lpstr>continued</vt:lpstr>
      <vt:lpstr>PowerPoint Presentation</vt:lpstr>
      <vt:lpstr>PowerPoint Presentation</vt:lpstr>
      <vt:lpstr>PowerPoint Presentation</vt:lpstr>
      <vt:lpstr>Back to this problem from Chapter 2:</vt:lpstr>
      <vt:lpstr>Example: Solving a D = r • t  problem using a system of two equations</vt:lpstr>
      <vt:lpstr>PowerPoint Presentation</vt:lpstr>
      <vt:lpstr>PowerPoint Presentation</vt:lpstr>
      <vt:lpstr>PowerPoint Presentation</vt:lpstr>
      <vt:lpstr>Extra Credit Assignment – Due next class at start of class:</vt:lpstr>
      <vt:lpstr>Extra Credit Assignment Information: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502</cp:revision>
  <cp:lastPrinted>1601-01-01T00:00:00Z</cp:lastPrinted>
  <dcterms:created xsi:type="dcterms:W3CDTF">2005-01-06T16:58:30Z</dcterms:created>
  <dcterms:modified xsi:type="dcterms:W3CDTF">2018-06-07T21:25:26Z</dcterms:modified>
</cp:coreProperties>
</file>