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801" r:id="rId2"/>
    <p:sldMasterId id="2147483813" r:id="rId3"/>
    <p:sldMasterId id="2147483825" r:id="rId4"/>
    <p:sldMasterId id="2147483837" r:id="rId5"/>
    <p:sldMasterId id="2147483849" r:id="rId6"/>
    <p:sldMasterId id="2147483861" r:id="rId7"/>
  </p:sldMasterIdLst>
  <p:notesMasterIdLst>
    <p:notesMasterId r:id="rId25"/>
  </p:notesMasterIdLst>
  <p:sldIdLst>
    <p:sldId id="371" r:id="rId8"/>
    <p:sldId id="345" r:id="rId9"/>
    <p:sldId id="346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66" r:id="rId21"/>
    <p:sldId id="368" r:id="rId22"/>
    <p:sldId id="370" r:id="rId23"/>
    <p:sldId id="34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0000FF"/>
    <a:srgbClr val="FF99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114" d="100"/>
          <a:sy n="114" d="100"/>
        </p:scale>
        <p:origin x="-82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0B856-79B7-4D07-9872-FB86ED807FD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390B0-316B-4144-A149-F55902AE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5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0F0E4EC-EE9C-46AF-B80A-686D55908BC4}" type="slidenum">
              <a:rPr lang="en-US" sz="1200" smtClean="0">
                <a:solidFill>
                  <a:prstClr val="black"/>
                </a:solidFill>
                <a:latin typeface="Arial" charset="0"/>
              </a:rPr>
              <a:pPr eaLnBrk="1" hangingPunct="1"/>
              <a:t>1</a:t>
            </a:fld>
            <a:endParaRPr lang="en-US" sz="12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3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D2231-B740-44E4-B9F1-4D4E9EEBDB3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6C664-451B-47F2-9FC0-DF59A09534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096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00AFF-CB48-4AFD-AF94-A0BA84A3FB8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26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4EF41-2428-47E0-AA49-4DF354FEA2B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854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638D1-2B5B-4E1F-BDC6-E5083A06867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80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97E3F-3CC1-4E27-A40E-5F2C004D050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228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32DCC-5724-4927-A4B4-7247286E4B1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368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48 h 4320"/>
                <a:gd name="T2" fmla="*/ 1737 w 1737"/>
                <a:gd name="T3" fmla="*/ 43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4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36 h 4320"/>
                <a:gd name="T2" fmla="*/ 1737 w 1737"/>
                <a:gd name="T3" fmla="*/ 434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151 h 4420"/>
                <a:gd name="T2" fmla="*/ 1739 w 1739"/>
                <a:gd name="T3" fmla="*/ 415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1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96 h 4338"/>
                <a:gd name="T4" fmla="*/ 2080 w 2080"/>
                <a:gd name="T5" fmla="*/ 429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 h 4420"/>
                <a:gd name="T2" fmla="*/ 1739 w 1739"/>
                <a:gd name="T3" fmla="*/ 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 h 4338"/>
                <a:gd name="T4" fmla="*/ 2080 w 2080"/>
                <a:gd name="T5" fmla="*/ 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673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0674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3ABF-0685-4617-940C-C203C12A32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417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8A0C-A8C0-4606-B707-E5218AC774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3740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0FE38-438A-4774-8DC3-A7DC55D976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8601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38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520D8-A9C7-49DE-AC91-49EAB3D5D5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94610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47643-6114-42B2-9CCE-4A1EE29D55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7808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CB508-D8ED-4773-9F65-D44BE8208B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0083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0BD6A-3AD2-42ED-B304-3C8D2EE51B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8718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FF9C-9CE6-44F1-89A7-B9B6B6E2EE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02070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090C3-85B3-46C5-912D-106AFDC08F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77085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5B7C6-0196-4C56-8E54-5D175F30DE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7531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79FC1-BE59-43DF-856D-9F429D2D9E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4799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5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Freeform 36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7" name="Freeform 37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" name="Freeform 38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2BCE3-4D89-4EB1-A79C-38AD971F2D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9181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33B18-7710-4086-AFBC-005920539D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792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761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FC741-95B5-461A-AE89-36DD8E69A1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1083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EA533-EC94-47BB-B0E3-083341A9BC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3425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018A2-3FBF-47C1-B78E-A9703BEAF6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5727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1E9BF-7CED-42CD-8DBB-646E799A65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7255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94EAF-80F7-4344-A421-28D3002E3D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02136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DCE20-C545-4923-8EE3-F98DF1DC27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42032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E915F-3DED-4B64-96E4-3B09075E8C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5052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959B9-FF3F-4C37-B5B7-6E0249017C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7531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1036D-3CF9-4BFD-8AAA-B70703E1F4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125420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AD0-7E82-434E-BA04-9D54324145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2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823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E7353-345B-4F78-86EA-C9B50AD11E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1982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CD075-C2D4-4B74-BD36-BD0B2E1A77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037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7A60-0302-453A-9CAF-BF66A91E88E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121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723A3-C970-43E0-8315-725CF6C814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000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D28C3-1CE1-4837-984A-54D6F1FC03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5823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A81F-E9DD-4CDE-8AD6-4FF5A765A9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5600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92E2-16E6-4E87-B530-A7905DF7FB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632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AC1-9C68-4490-BD67-EAEB1F7D3D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3959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CD547-6DF1-4190-8868-803BC78EEC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519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542B7-F6F3-44EC-AC8F-9AFCA2BBF0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77831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97BA-E8DC-4C72-8CD4-1338086FAC4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9162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62AA1-2B02-4D40-9C65-A1E30CCFF8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0059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1EFE-42DA-40B2-BF21-CEA4760E7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6711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CF91E-F72E-43B5-86AB-C5312222167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866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DB9A5-EED2-4821-8637-855D88EE9E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777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7E759-4E1F-4EC3-91D6-7E6A49BD438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8421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AE2C6-B639-4F9E-9AC5-73FD2040A66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105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32FDD-D1A5-4692-9182-8698FBF61F0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8622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DC369-CA06-4467-A651-A6D07C078E4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6098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DBD63-E647-47EC-BE00-BF30167447B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97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201A2-3B15-4006-B9EC-08ED3CE2364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1902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9B13D-74D5-4A08-B595-B21311CE75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827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036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0370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06057-8A00-49BD-B3F5-1AA4AA1E236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681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38DE8-2C32-4E4A-A79E-050CB82B3B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74403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7629B-CAC5-4E5B-954E-AAE44B6074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905676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367D7-942C-488C-95A0-E533D3F7F8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565098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AE172-4595-4583-952E-BF2A8BC485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43029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0B1C-1E8F-4BD6-9D93-B386F42A19F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529213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B1EAB-FE75-409B-A622-1B0F3DA16B8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053446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85657-02E8-4B75-A275-D95FAF4F62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683192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F9D99-EC73-49C0-A1FD-3E0DAEF4867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237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681E4-B218-4991-82BA-87B2808E431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36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F07F7-7310-4AA5-96E7-08928D7C9AB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00576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DC7AD-436F-4FB0-9E67-70790D8E5A4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03468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CFD1E-B8FA-484E-8BA0-81D3C43F0DB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B32D8-4314-471B-91AD-AAB2ED80CF9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04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level36</a:t>
            </a:r>
          </a:p>
          <a:p>
            <a:pPr lvl="4"/>
            <a:endParaRPr lang="en-US" altLang="en-US" smtClean="0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grpSp>
        <p:nvGrpSpPr>
          <p:cNvPr id="615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15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70326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30000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30000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1FEAC6-F8E7-4CE0-BF63-CE9DC1879044}" type="slidenum">
              <a:rPr lang="en-US" baseline="30000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aseline="30000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00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48 h 4320"/>
                <a:gd name="T2" fmla="*/ 1737 w 1737"/>
                <a:gd name="T3" fmla="*/ 43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4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36 h 4320"/>
                <a:gd name="T2" fmla="*/ 1737 w 1737"/>
                <a:gd name="T3" fmla="*/ 434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151 h 4420"/>
                <a:gd name="T2" fmla="*/ 1739 w 1739"/>
                <a:gd name="T3" fmla="*/ 415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1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96 h 4338"/>
                <a:gd name="T4" fmla="*/ 2080 w 2080"/>
                <a:gd name="T5" fmla="*/ 429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3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4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5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6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7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8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9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 h 4420"/>
                <a:gd name="T2" fmla="*/ 1739 w 1739"/>
                <a:gd name="T3" fmla="*/ 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 h 4338"/>
                <a:gd name="T4" fmla="*/ 2080 w 2080"/>
                <a:gd name="T5" fmla="*/ 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6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7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8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9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0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1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2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3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4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5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9648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649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65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28AC5C-6AE4-4897-AE5A-B82D052060FE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3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F73EA2-A4A4-4E8A-A07A-B9EB62945D23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67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8E45B-3603-4521-8F71-D3F85337B019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0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596B0E-68DC-4E1A-A535-1FB6ECB86FAE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5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2056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57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58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59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6931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2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2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22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2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2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2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67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68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69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70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71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72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69332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3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4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5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6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7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8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9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40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41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051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9344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9345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9346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6B4EF8-78A3-47EE-A8A9-0891E68951B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9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4114800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2800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sz="2800" b="1" u="sng" dirty="0" smtClean="0">
                <a:solidFill>
                  <a:srgbClr val="0000FF"/>
                </a:solidFill>
              </a:rPr>
              <a:t>Note</a:t>
            </a:r>
            <a:r>
              <a:rPr lang="en-US" sz="2800" dirty="0" smtClean="0">
                <a:solidFill>
                  <a:srgbClr val="0000FF"/>
                </a:solidFill>
              </a:rPr>
              <a:t>: There are 56 problems in</a:t>
            </a:r>
          </a:p>
          <a:p>
            <a:pPr algn="ctr" eaLnBrk="1" hangingPunct="1">
              <a:buFontTx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The HW 5.1 assignment, </a:t>
            </a:r>
          </a:p>
          <a:p>
            <a:pPr algn="ctr" eaLnBrk="1" hangingPunct="1">
              <a:buFontTx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but most of them are very short. </a:t>
            </a:r>
          </a:p>
          <a:p>
            <a:pPr algn="ctr" eaLnBrk="1" hangingPunct="1">
              <a:buFontTx/>
              <a:buNone/>
            </a:pPr>
            <a:r>
              <a:rPr lang="en-US" sz="2800" i="1" dirty="0" smtClean="0">
                <a:solidFill>
                  <a:srgbClr val="0000FF"/>
                </a:solidFill>
              </a:rPr>
              <a:t>(This assignment will take most students less than an hour to complete.)</a:t>
            </a:r>
          </a:p>
        </p:txBody>
      </p:sp>
    </p:spTree>
    <p:extLst>
      <p:ext uri="{BB962C8B-B14F-4D97-AF65-F5344CB8AC3E}">
        <p14:creationId xmlns:p14="http://schemas.microsoft.com/office/powerpoint/2010/main" val="2527879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334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>
                <a:solidFill>
                  <a:prstClr val="black"/>
                </a:solidFill>
                <a:ea typeface="+mj-ea"/>
                <a:cs typeface="+mj-cs"/>
              </a:rPr>
              <a:t>Problem from today’s homework: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4400" y="1143000"/>
                <a:ext cx="3263266" cy="1243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Use the quotient rule to simplify.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−18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7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43000"/>
                <a:ext cx="3263266" cy="1243546"/>
              </a:xfrm>
              <a:prstGeom prst="rect">
                <a:avLst/>
              </a:prstGeom>
              <a:blipFill rotWithShape="1">
                <a:blip r:embed="rId2"/>
                <a:stretch>
                  <a:fillRect l="-1495" t="-2463" r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9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838200"/>
            <a:ext cx="87630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b="1" i="1" smtClean="0">
                <a:solidFill>
                  <a:schemeClr val="accent2"/>
                </a:solidFill>
                <a:latin typeface="Times New Roman" pitchFamily="18" charset="0"/>
              </a:rPr>
              <a:t>Power Rule: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smtClean="0">
                <a:latin typeface="Times New Roman" pitchFamily="18" charset="0"/>
              </a:rPr>
              <a:t>(</a:t>
            </a:r>
            <a:r>
              <a:rPr lang="en-US" sz="3600" i="1" smtClean="0">
                <a:latin typeface="Times New Roman" pitchFamily="18" charset="0"/>
              </a:rPr>
              <a:t>a</a:t>
            </a:r>
            <a:r>
              <a:rPr lang="en-US" sz="3600" i="1" baseline="30000" smtClean="0">
                <a:latin typeface="Times New Roman" pitchFamily="18" charset="0"/>
              </a:rPr>
              <a:t>m</a:t>
            </a:r>
            <a:r>
              <a:rPr lang="en-US" sz="3600" smtClean="0">
                <a:latin typeface="Times New Roman" pitchFamily="18" charset="0"/>
              </a:rPr>
              <a:t>)</a:t>
            </a:r>
            <a:r>
              <a:rPr lang="en-US" sz="3600" i="1" baseline="30000" smtClean="0">
                <a:latin typeface="Times New Roman" pitchFamily="18" charset="0"/>
              </a:rPr>
              <a:t>n</a:t>
            </a:r>
            <a:r>
              <a:rPr lang="en-US" sz="3600" smtClean="0">
                <a:latin typeface="Times New Roman" pitchFamily="18" charset="0"/>
              </a:rPr>
              <a:t> = </a:t>
            </a:r>
            <a:r>
              <a:rPr lang="en-US" sz="3600" i="1" smtClean="0">
                <a:latin typeface="Times New Roman" pitchFamily="18" charset="0"/>
              </a:rPr>
              <a:t>a</a:t>
            </a:r>
            <a:r>
              <a:rPr lang="en-US" sz="3600" i="1" baseline="30000" smtClean="0">
                <a:latin typeface="Times New Roman" pitchFamily="18" charset="0"/>
              </a:rPr>
              <a:t>mn</a:t>
            </a:r>
            <a:r>
              <a:rPr lang="en-US" sz="2400" i="1" baseline="30000" smtClean="0">
                <a:latin typeface="Times New Roman" pitchFamily="18" charset="0"/>
              </a:rPr>
              <a:t>  </a:t>
            </a:r>
            <a:r>
              <a:rPr lang="en-US" sz="2400" i="1" smtClean="0">
                <a:solidFill>
                  <a:srgbClr val="008000"/>
                </a:solidFill>
                <a:latin typeface="Times New Roman" pitchFamily="18" charset="0"/>
              </a:rPr>
              <a:t>Note that you </a:t>
            </a:r>
            <a:r>
              <a:rPr lang="en-US" sz="2400" i="1" smtClean="0">
                <a:solidFill>
                  <a:srgbClr val="D02800"/>
                </a:solidFill>
                <a:latin typeface="Times New Roman" pitchFamily="18" charset="0"/>
              </a:rPr>
              <a:t>MULTIPLY</a:t>
            </a:r>
            <a:r>
              <a:rPr lang="en-US" sz="2400" i="1" smtClean="0">
                <a:solidFill>
                  <a:srgbClr val="008000"/>
                </a:solidFill>
                <a:latin typeface="Times New Roman" pitchFamily="18" charset="0"/>
              </a:rPr>
              <a:t> the exponents in this case</a:t>
            </a:r>
            <a:r>
              <a:rPr lang="en-US" sz="2400" i="1" smtClean="0">
                <a:latin typeface="Times New Roman" pitchFamily="18" charset="0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2743200"/>
            <a:ext cx="1905000" cy="762000"/>
            <a:chOff x="192" y="240"/>
            <a:chExt cx="1200" cy="480"/>
          </a:xfrm>
        </p:grpSpPr>
        <p:sp>
          <p:nvSpPr>
            <p:cNvPr id="30732" name="Rectangle 5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0733" name="Text Box 6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34820" name="Text Box 7"/>
          <p:cNvSpPr txBox="1">
            <a:spLocks noChangeArrowheads="1"/>
          </p:cNvSpPr>
          <p:nvPr/>
        </p:nvSpPr>
        <p:spPr bwMode="auto">
          <a:xfrm>
            <a:off x="457200" y="3810000"/>
            <a:ext cx="800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3200">
                <a:solidFill>
                  <a:prstClr val="black"/>
                </a:solidFill>
              </a:rPr>
              <a:t>Simplify each of the following expressions.</a:t>
            </a:r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838200" y="48006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(2</a:t>
            </a:r>
            <a:r>
              <a:rPr lang="en-US" sz="2800" baseline="30000" dirty="0">
                <a:solidFill>
                  <a:prstClr val="black"/>
                </a:solidFill>
              </a:rPr>
              <a:t>3</a:t>
            </a:r>
            <a:r>
              <a:rPr lang="en-US" sz="2800" dirty="0">
                <a:solidFill>
                  <a:prstClr val="black"/>
                </a:solidFill>
              </a:rPr>
              <a:t>)</a:t>
            </a:r>
            <a:r>
              <a:rPr lang="en-US" sz="2800" baseline="30000" dirty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2667000" y="4800600"/>
            <a:ext cx="91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2</a:t>
            </a:r>
            <a:r>
              <a:rPr lang="en-US" sz="2800" baseline="3000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223242" name="Text Box 10"/>
          <p:cNvSpPr txBox="1">
            <a:spLocks noChangeArrowheads="1"/>
          </p:cNvSpPr>
          <p:nvPr/>
        </p:nvSpPr>
        <p:spPr bwMode="auto">
          <a:xfrm>
            <a:off x="3429000" y="4800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= 512</a:t>
            </a:r>
          </a:p>
        </p:txBody>
      </p:sp>
      <p:sp>
        <p:nvSpPr>
          <p:cNvPr id="223243" name="Text Box 11"/>
          <p:cNvSpPr txBox="1">
            <a:spLocks noChangeArrowheads="1"/>
          </p:cNvSpPr>
          <p:nvPr/>
        </p:nvSpPr>
        <p:spPr bwMode="auto">
          <a:xfrm>
            <a:off x="838200" y="5791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i="1" dirty="0">
                <a:solidFill>
                  <a:prstClr val="black"/>
                </a:solidFill>
              </a:rPr>
              <a:t>x</a:t>
            </a:r>
            <a:r>
              <a:rPr lang="en-US" sz="2800" baseline="30000" dirty="0">
                <a:solidFill>
                  <a:prstClr val="black"/>
                </a:solidFill>
              </a:rPr>
              <a:t>4</a:t>
            </a:r>
            <a:r>
              <a:rPr lang="en-US" sz="2800" dirty="0">
                <a:solidFill>
                  <a:prstClr val="black"/>
                </a:solidFill>
              </a:rPr>
              <a:t>)</a:t>
            </a:r>
            <a:r>
              <a:rPr lang="en-US" sz="2800" baseline="30000" dirty="0">
                <a:solidFill>
                  <a:prstClr val="black"/>
                </a:solidFill>
              </a:rPr>
              <a:t>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3244" name="Text Box 12"/>
          <p:cNvSpPr txBox="1">
            <a:spLocks noChangeArrowheads="1"/>
          </p:cNvSpPr>
          <p:nvPr/>
        </p:nvSpPr>
        <p:spPr bwMode="auto">
          <a:xfrm>
            <a:off x="2514600" y="5791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223245" name="Text Box 13"/>
          <p:cNvSpPr txBox="1">
            <a:spLocks noChangeArrowheads="1"/>
          </p:cNvSpPr>
          <p:nvPr/>
        </p:nvSpPr>
        <p:spPr bwMode="auto">
          <a:xfrm>
            <a:off x="1676400" y="4800600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= 2</a:t>
            </a:r>
            <a:r>
              <a:rPr lang="en-US" sz="2800" baseline="30000" dirty="0">
                <a:solidFill>
                  <a:prstClr val="black"/>
                </a:solidFill>
              </a:rPr>
              <a:t>3</a:t>
            </a:r>
            <a:r>
              <a:rPr lang="en-US" sz="2800" baseline="30000" dirty="0">
                <a:solidFill>
                  <a:prstClr val="black"/>
                </a:solidFill>
                <a:cs typeface="Times New Roman" pitchFamily="18" charset="0"/>
              </a:rPr>
              <a:t>•</a:t>
            </a:r>
            <a:r>
              <a:rPr lang="en-US" sz="2800" baseline="30000" dirty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3246" name="Text Box 14"/>
          <p:cNvSpPr txBox="1">
            <a:spLocks noChangeArrowheads="1"/>
          </p:cNvSpPr>
          <p:nvPr/>
        </p:nvSpPr>
        <p:spPr bwMode="auto">
          <a:xfrm>
            <a:off x="1524000" y="5791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= </a:t>
            </a:r>
            <a:r>
              <a:rPr lang="en-US" sz="2800" i="1" dirty="0">
                <a:solidFill>
                  <a:prstClr val="black"/>
                </a:solidFill>
              </a:rPr>
              <a:t>x</a:t>
            </a:r>
            <a:r>
              <a:rPr lang="en-US" sz="2800" baseline="30000" dirty="0">
                <a:solidFill>
                  <a:prstClr val="black"/>
                </a:solidFill>
              </a:rPr>
              <a:t>4</a:t>
            </a:r>
            <a:r>
              <a:rPr lang="en-US" sz="2800" baseline="30000" dirty="0">
                <a:solidFill>
                  <a:prstClr val="black"/>
                </a:solidFill>
                <a:cs typeface="Times New Roman" pitchFamily="18" charset="0"/>
              </a:rPr>
              <a:t>•2</a:t>
            </a:r>
            <a:endParaRPr lang="en-US" sz="2800" baseline="30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57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  <p:bldP spid="223241" grpId="0"/>
      <p:bldP spid="223242" grpId="0"/>
      <p:bldP spid="223243" grpId="0"/>
      <p:bldP spid="223244" grpId="0"/>
      <p:bldP spid="223245" grpId="0"/>
      <p:bldP spid="2232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5"/>
          <p:cNvSpPr txBox="1">
            <a:spLocks noChangeArrowheads="1"/>
          </p:cNvSpPr>
          <p:nvPr/>
        </p:nvSpPr>
        <p:spPr bwMode="auto">
          <a:xfrm>
            <a:off x="838200" y="2362200"/>
            <a:ext cx="7620000" cy="113877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Compare the result of (2</a:t>
            </a:r>
            <a:r>
              <a:rPr lang="en-US" baseline="30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)</a:t>
            </a:r>
            <a:r>
              <a:rPr lang="en-US" baseline="30000" dirty="0">
                <a:solidFill>
                  <a:prstClr val="black"/>
                </a:solidFill>
              </a:rPr>
              <a:t>3 </a:t>
            </a:r>
            <a:r>
              <a:rPr lang="en-US" dirty="0">
                <a:solidFill>
                  <a:prstClr val="black"/>
                </a:solidFill>
              </a:rPr>
              <a:t>to the result of 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baseline="30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·2</a:t>
            </a:r>
            <a:r>
              <a:rPr lang="en-US" baseline="30000" dirty="0">
                <a:solidFill>
                  <a:srgbClr val="0000FF"/>
                </a:solidFill>
                <a:cs typeface="Times New Roman" pitchFamily="18" charset="0"/>
              </a:rPr>
              <a:t>3</a:t>
            </a:r>
            <a:r>
              <a:rPr lang="en-US" baseline="30000" dirty="0">
                <a:solidFill>
                  <a:prstClr val="black"/>
                </a:solidFill>
                <a:cs typeface="Times New Roman" pitchFamily="18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baseline="30000" dirty="0">
              <a:solidFill>
                <a:prstClr val="black"/>
              </a:solidFill>
              <a:cs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              </a:t>
            </a: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                                   </a:t>
            </a:r>
            <a:r>
              <a:rPr lang="en-US" sz="2800" dirty="0" smtClean="0">
                <a:solidFill>
                  <a:srgbClr val="0000FF"/>
                </a:solidFill>
              </a:rPr>
              <a:t>2</a:t>
            </a:r>
            <a:r>
              <a:rPr lang="en-US" sz="2800" baseline="30000" dirty="0" smtClean="0">
                <a:solidFill>
                  <a:srgbClr val="0000FF"/>
                </a:solidFill>
              </a:rPr>
              <a:t>3</a:t>
            </a:r>
            <a:r>
              <a:rPr lang="en-US" sz="2800" dirty="0" smtClean="0">
                <a:solidFill>
                  <a:srgbClr val="0000FF"/>
                </a:solidFill>
              </a:rPr>
              <a:t>·2</a:t>
            </a:r>
            <a:r>
              <a:rPr lang="en-US" sz="2800" baseline="30000" dirty="0" smtClean="0">
                <a:solidFill>
                  <a:srgbClr val="0000FF"/>
                </a:solidFill>
              </a:rPr>
              <a:t>3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= 2</a:t>
            </a:r>
            <a:r>
              <a:rPr lang="en-US" sz="2800" baseline="30000" dirty="0">
                <a:solidFill>
                  <a:srgbClr val="0000FF"/>
                </a:solidFill>
                <a:cs typeface="Times New Roman" pitchFamily="18" charset="0"/>
              </a:rPr>
              <a:t>3+3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 = 2</a:t>
            </a:r>
            <a:r>
              <a:rPr lang="en-US" sz="2800" baseline="30000" dirty="0">
                <a:solidFill>
                  <a:srgbClr val="0000FF"/>
                </a:solidFill>
                <a:cs typeface="Times New Roman" pitchFamily="18" charset="0"/>
              </a:rPr>
              <a:t>6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 = 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64 </a:t>
            </a:r>
            <a:endParaRPr lang="en-US" sz="280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1747" name="Text Box 16"/>
          <p:cNvSpPr txBox="1">
            <a:spLocks noChangeArrowheads="1"/>
          </p:cNvSpPr>
          <p:nvPr/>
        </p:nvSpPr>
        <p:spPr bwMode="auto">
          <a:xfrm>
            <a:off x="838200" y="4267200"/>
            <a:ext cx="6934200" cy="163121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Compare the result of (x</a:t>
            </a:r>
            <a:r>
              <a:rPr lang="en-US" baseline="30000" dirty="0">
                <a:solidFill>
                  <a:prstClr val="black"/>
                </a:solidFill>
              </a:rPr>
              <a:t>4</a:t>
            </a:r>
            <a:r>
              <a:rPr lang="en-US" dirty="0">
                <a:solidFill>
                  <a:prstClr val="black"/>
                </a:solidFill>
              </a:rPr>
              <a:t>)</a:t>
            </a:r>
            <a:r>
              <a:rPr lang="en-US" baseline="30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 to the result of </a:t>
            </a:r>
            <a:r>
              <a:rPr lang="en-US" b="1" dirty="0">
                <a:solidFill>
                  <a:srgbClr val="9900FF"/>
                </a:solidFill>
              </a:rPr>
              <a:t>x</a:t>
            </a:r>
            <a:r>
              <a:rPr lang="en-US" b="1" baseline="30000" dirty="0">
                <a:solidFill>
                  <a:srgbClr val="9900FF"/>
                </a:solidFill>
              </a:rPr>
              <a:t>4</a:t>
            </a:r>
            <a:r>
              <a:rPr lang="en-US" b="1" dirty="0">
                <a:solidFill>
                  <a:srgbClr val="9900FF"/>
                </a:solidFill>
              </a:rPr>
              <a:t>x</a:t>
            </a:r>
            <a:r>
              <a:rPr lang="en-US" b="1" baseline="30000" dirty="0">
                <a:solidFill>
                  <a:srgbClr val="9900FF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: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                              </a:t>
            </a:r>
            <a:r>
              <a:rPr lang="en-US" dirty="0" smtClean="0">
                <a:solidFill>
                  <a:prstClr val="black"/>
                </a:solidFill>
              </a:rPr>
              <a:t>                           </a:t>
            </a:r>
            <a:r>
              <a:rPr lang="en-US" sz="2800" dirty="0" smtClean="0">
                <a:solidFill>
                  <a:srgbClr val="9900FF"/>
                </a:solidFill>
              </a:rPr>
              <a:t>x</a:t>
            </a:r>
            <a:r>
              <a:rPr lang="en-US" sz="2800" baseline="30000" dirty="0" smtClean="0">
                <a:solidFill>
                  <a:srgbClr val="9900FF"/>
                </a:solidFill>
              </a:rPr>
              <a:t>4</a:t>
            </a:r>
            <a:r>
              <a:rPr lang="en-US" sz="2800" dirty="0" smtClean="0">
                <a:solidFill>
                  <a:srgbClr val="9900FF"/>
                </a:solidFill>
              </a:rPr>
              <a:t>·x</a:t>
            </a:r>
            <a:r>
              <a:rPr lang="en-US" sz="2800" baseline="30000" dirty="0" smtClean="0">
                <a:solidFill>
                  <a:srgbClr val="9900FF"/>
                </a:solidFill>
              </a:rPr>
              <a:t>2 </a:t>
            </a:r>
            <a:r>
              <a:rPr lang="en-US" sz="2800" dirty="0">
                <a:solidFill>
                  <a:srgbClr val="9900FF"/>
                </a:solidFill>
              </a:rPr>
              <a:t>= x</a:t>
            </a:r>
            <a:r>
              <a:rPr lang="en-US" sz="2800" baseline="30000" dirty="0">
                <a:solidFill>
                  <a:srgbClr val="9900FF"/>
                </a:solidFill>
              </a:rPr>
              <a:t>4+2</a:t>
            </a:r>
            <a:r>
              <a:rPr lang="en-US" sz="2800" dirty="0">
                <a:solidFill>
                  <a:srgbClr val="9900FF"/>
                </a:solidFill>
              </a:rPr>
              <a:t> = x</a:t>
            </a:r>
            <a:r>
              <a:rPr lang="en-US" sz="2800" baseline="30000" dirty="0">
                <a:solidFill>
                  <a:srgbClr val="9900FF"/>
                </a:solidFill>
              </a:rPr>
              <a:t>6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748" name="Text Box 18"/>
          <p:cNvSpPr txBox="1">
            <a:spLocks noChangeArrowheads="1"/>
          </p:cNvSpPr>
          <p:nvPr/>
        </p:nvSpPr>
        <p:spPr bwMode="auto">
          <a:xfrm>
            <a:off x="1219200" y="457200"/>
            <a:ext cx="634047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>
                <a:solidFill>
                  <a:srgbClr val="D02800"/>
                </a:solidFill>
              </a:rPr>
              <a:t>CAUTION:</a:t>
            </a:r>
            <a:r>
              <a:rPr lang="en-US">
                <a:solidFill>
                  <a:prstClr val="black"/>
                </a:solidFill>
              </a:rPr>
              <a:t> Notice the importance of considering the effect of the parentheses in the preceding example.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14400" y="2977098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(2</a:t>
            </a:r>
            <a:r>
              <a:rPr lang="en-US" sz="2800" baseline="30000" dirty="0">
                <a:solidFill>
                  <a:prstClr val="black"/>
                </a:solidFill>
              </a:rPr>
              <a:t>3</a:t>
            </a:r>
            <a:r>
              <a:rPr lang="en-US" sz="2800" dirty="0">
                <a:solidFill>
                  <a:prstClr val="black"/>
                </a:solidFill>
              </a:rPr>
              <a:t>)</a:t>
            </a:r>
            <a:r>
              <a:rPr lang="en-US" sz="2800" baseline="30000" dirty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743200" y="2977098"/>
            <a:ext cx="91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2</a:t>
            </a:r>
            <a:r>
              <a:rPr lang="en-US" sz="2800" baseline="3000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505200" y="2977098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= 512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752600" y="2977098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= 2</a:t>
            </a:r>
            <a:r>
              <a:rPr lang="en-US" sz="2800" baseline="30000" dirty="0">
                <a:solidFill>
                  <a:prstClr val="black"/>
                </a:solidFill>
              </a:rPr>
              <a:t>3</a:t>
            </a:r>
            <a:r>
              <a:rPr lang="en-US" sz="2800" baseline="30000" dirty="0">
                <a:solidFill>
                  <a:prstClr val="black"/>
                </a:solidFill>
                <a:cs typeface="Times New Roman" pitchFamily="18" charset="0"/>
              </a:rPr>
              <a:t>•</a:t>
            </a:r>
            <a:r>
              <a:rPr lang="en-US" sz="2800" baseline="30000" dirty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168281" y="5043487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i="1" dirty="0">
                <a:solidFill>
                  <a:prstClr val="black"/>
                </a:solidFill>
              </a:rPr>
              <a:t>x</a:t>
            </a:r>
            <a:r>
              <a:rPr lang="en-US" sz="2800" baseline="30000" dirty="0">
                <a:solidFill>
                  <a:prstClr val="black"/>
                </a:solidFill>
              </a:rPr>
              <a:t>4</a:t>
            </a:r>
            <a:r>
              <a:rPr lang="en-US" sz="2800" dirty="0">
                <a:solidFill>
                  <a:prstClr val="black"/>
                </a:solidFill>
              </a:rPr>
              <a:t>)</a:t>
            </a:r>
            <a:r>
              <a:rPr lang="en-US" sz="2800" baseline="30000" dirty="0">
                <a:solidFill>
                  <a:prstClr val="black"/>
                </a:solidFill>
              </a:rPr>
              <a:t>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844681" y="5043487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854081" y="5043487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= </a:t>
            </a:r>
            <a:r>
              <a:rPr lang="en-US" sz="2800" i="1" dirty="0">
                <a:solidFill>
                  <a:prstClr val="black"/>
                </a:solidFill>
              </a:rPr>
              <a:t>x</a:t>
            </a:r>
            <a:r>
              <a:rPr lang="en-US" sz="2800" baseline="30000" dirty="0">
                <a:solidFill>
                  <a:prstClr val="black"/>
                </a:solidFill>
              </a:rPr>
              <a:t>4</a:t>
            </a:r>
            <a:r>
              <a:rPr lang="en-US" sz="2800" baseline="30000" dirty="0">
                <a:solidFill>
                  <a:prstClr val="black"/>
                </a:solidFill>
                <a:cs typeface="Times New Roman" pitchFamily="18" charset="0"/>
              </a:rPr>
              <a:t>•2</a:t>
            </a:r>
            <a:endParaRPr lang="en-US" sz="2800" baseline="30000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81600" y="2977098"/>
            <a:ext cx="3124200" cy="451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35475" y="5082808"/>
            <a:ext cx="3124200" cy="451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99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/>
      <p:bldP spid="9" grpId="0"/>
      <p:bldP spid="10" grpId="0"/>
      <p:bldP spid="11" grpId="0"/>
      <p:bldP spid="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533400"/>
            <a:ext cx="7772400" cy="129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b="1" i="1" smtClean="0">
                <a:solidFill>
                  <a:schemeClr val="accent2"/>
                </a:solidFill>
                <a:latin typeface="Times New Roman" pitchFamily="18" charset="0"/>
              </a:rPr>
              <a:t>Power of a Product Rule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ab</a:t>
            </a:r>
            <a:r>
              <a:rPr lang="en-US" smtClean="0">
                <a:latin typeface="Times New Roman" pitchFamily="18" charset="0"/>
              </a:rPr>
              <a:t>)</a:t>
            </a:r>
            <a:r>
              <a:rPr lang="en-US" i="1" baseline="30000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i="1" baseline="30000" smtClean="0">
                <a:latin typeface="Times New Roman" pitchFamily="18" charset="0"/>
              </a:rPr>
              <a:t>n</a:t>
            </a:r>
            <a:r>
              <a:rPr lang="en-US" baseline="30000" smtClean="0">
                <a:latin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Arial" charset="0"/>
              </a:rPr>
              <a:t>•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i="1" baseline="30000" smtClean="0">
                <a:latin typeface="Times New Roman" pitchFamily="18" charset="0"/>
              </a:rPr>
              <a:t>n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85800" y="4267200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>
                <a:solidFill>
                  <a:prstClr val="black"/>
                </a:solidFill>
              </a:rPr>
              <a:t>Simplify (5</a:t>
            </a:r>
            <a:r>
              <a:rPr lang="en-US" sz="3200" i="1">
                <a:solidFill>
                  <a:prstClr val="black"/>
                </a:solidFill>
              </a:rPr>
              <a:t>x</a:t>
            </a:r>
            <a:r>
              <a:rPr lang="en-US" sz="3200" baseline="30000">
                <a:solidFill>
                  <a:prstClr val="black"/>
                </a:solidFill>
              </a:rPr>
              <a:t>2</a:t>
            </a:r>
            <a:r>
              <a:rPr lang="en-US" sz="3200" i="1">
                <a:solidFill>
                  <a:prstClr val="black"/>
                </a:solidFill>
              </a:rPr>
              <a:t>y</a:t>
            </a:r>
            <a:r>
              <a:rPr lang="en-US" sz="3200">
                <a:solidFill>
                  <a:prstClr val="black"/>
                </a:solidFill>
              </a:rPr>
              <a:t>)</a:t>
            </a:r>
            <a:r>
              <a:rPr lang="en-US" sz="3200" baseline="30000">
                <a:solidFill>
                  <a:prstClr val="black"/>
                </a:solidFill>
              </a:rPr>
              <a:t>3</a:t>
            </a:r>
            <a:endParaRPr lang="en-US" sz="3200" baseline="30000">
              <a:solidFill>
                <a:prstClr val="black"/>
              </a:solidFill>
              <a:cs typeface="Times New Roman" pitchFamily="18" charset="0"/>
            </a:endParaRP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381000" y="2819400"/>
            <a:ext cx="1905000" cy="762000"/>
            <a:chOff x="192" y="240"/>
            <a:chExt cx="1200" cy="480"/>
          </a:xfrm>
        </p:grpSpPr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2776" name="Text Box 6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3581400" y="4267200"/>
            <a:ext cx="266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>
                <a:solidFill>
                  <a:prstClr val="black"/>
                </a:solidFill>
              </a:rPr>
              <a:t>= 5</a:t>
            </a:r>
            <a:r>
              <a:rPr lang="en-US" sz="3200" baseline="30000">
                <a:solidFill>
                  <a:prstClr val="black"/>
                </a:solidFill>
              </a:rPr>
              <a:t>3 </a:t>
            </a:r>
            <a:r>
              <a:rPr lang="en-US" sz="3200">
                <a:solidFill>
                  <a:prstClr val="black"/>
                </a:solidFill>
              </a:rPr>
              <a:t>• (</a:t>
            </a:r>
            <a:r>
              <a:rPr lang="en-US" sz="3200" i="1">
                <a:solidFill>
                  <a:prstClr val="black"/>
                </a:solidFill>
              </a:rPr>
              <a:t>x</a:t>
            </a:r>
            <a:r>
              <a:rPr lang="en-US" sz="3200" baseline="30000">
                <a:solidFill>
                  <a:prstClr val="black"/>
                </a:solidFill>
              </a:rPr>
              <a:t>2</a:t>
            </a:r>
            <a:r>
              <a:rPr lang="en-US" sz="3200">
                <a:solidFill>
                  <a:prstClr val="black"/>
                </a:solidFill>
                <a:cs typeface="Times New Roman" pitchFamily="18" charset="0"/>
              </a:rPr>
              <a:t>)</a:t>
            </a:r>
            <a:r>
              <a:rPr lang="en-US" sz="3200" baseline="30000">
                <a:solidFill>
                  <a:prstClr val="black"/>
                </a:solidFill>
                <a:cs typeface="Times New Roman" pitchFamily="18" charset="0"/>
              </a:rPr>
              <a:t>3</a:t>
            </a:r>
            <a:r>
              <a:rPr lang="en-US" sz="3200">
                <a:solidFill>
                  <a:prstClr val="black"/>
                </a:solidFill>
                <a:cs typeface="Times New Roman" pitchFamily="18" charset="0"/>
              </a:rPr>
              <a:t> • </a:t>
            </a:r>
            <a:r>
              <a:rPr lang="en-US" sz="3200" i="1">
                <a:solidFill>
                  <a:prstClr val="black"/>
                </a:solidFill>
                <a:cs typeface="Times New Roman" pitchFamily="18" charset="0"/>
              </a:rPr>
              <a:t>y</a:t>
            </a:r>
            <a:r>
              <a:rPr lang="en-US" sz="3200" baseline="30000">
                <a:solidFill>
                  <a:prstClr val="black"/>
                </a:solidFill>
                <a:cs typeface="Times New Roman" pitchFamily="18" charset="0"/>
              </a:rPr>
              <a:t>3</a:t>
            </a: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6248400" y="4267200"/>
            <a:ext cx="228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>
                <a:solidFill>
                  <a:prstClr val="black"/>
                </a:solidFill>
              </a:rPr>
              <a:t>= 125</a:t>
            </a:r>
            <a:r>
              <a:rPr lang="en-US" sz="3200" i="1">
                <a:solidFill>
                  <a:prstClr val="black"/>
                </a:solidFill>
              </a:rPr>
              <a:t>x</a:t>
            </a:r>
            <a:r>
              <a:rPr lang="en-US" sz="3200" baseline="30000">
                <a:solidFill>
                  <a:prstClr val="black"/>
                </a:solidFill>
              </a:rPr>
              <a:t>6 </a:t>
            </a:r>
            <a:r>
              <a:rPr lang="en-US" sz="3200" i="1">
                <a:solidFill>
                  <a:prstClr val="black"/>
                </a:solidFill>
                <a:cs typeface="Times New Roman" pitchFamily="18" charset="0"/>
              </a:rPr>
              <a:t>y</a:t>
            </a:r>
            <a:r>
              <a:rPr lang="en-US" sz="3200" baseline="30000">
                <a:solidFill>
                  <a:prstClr val="black"/>
                </a:solidFill>
                <a:cs typeface="Times New Roman" pitchFamily="18" charset="0"/>
              </a:rPr>
              <a:t>3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51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3" grpId="0"/>
      <p:bldP spid="2242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Example from today’s homework:</a:t>
            </a:r>
            <a:br>
              <a:rPr lang="en-US" dirty="0" smtClean="0"/>
            </a:br>
            <a:r>
              <a:rPr lang="en-US" sz="2400" dirty="0" smtClean="0"/>
              <a:t>(do this in your notebook)</a:t>
            </a:r>
          </a:p>
        </p:txBody>
      </p:sp>
      <p:sp>
        <p:nvSpPr>
          <p:cNvPr id="4" name="Rectangle 3"/>
          <p:cNvSpPr/>
          <p:nvPr/>
        </p:nvSpPr>
        <p:spPr>
          <a:xfrm>
            <a:off x="7848600" y="25908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4648200"/>
            <a:ext cx="21082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Answer: 36 a </a:t>
            </a:r>
            <a:r>
              <a:rPr lang="en-US" sz="2400" baseline="30000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18</a:t>
            </a:r>
            <a:endParaRPr lang="en-US" sz="2400" b="1" baseline="30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95400" y="1676400"/>
                <a:ext cx="533607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Use the power rule and the power of a product rule to </a:t>
                </a:r>
              </a:p>
              <a:p>
                <a:r>
                  <a:rPr lang="en-US" dirty="0"/>
                  <a:t>s</a:t>
                </a:r>
                <a:r>
                  <a:rPr lang="en-US" dirty="0" smtClean="0"/>
                  <a:t>implify the expression.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(6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9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76400"/>
                <a:ext cx="5336076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029" t="-2538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90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228600"/>
            <a:ext cx="7772400" cy="685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4400" b="1" i="1" smtClean="0">
                <a:solidFill>
                  <a:schemeClr val="accent2"/>
                </a:solidFill>
                <a:latin typeface="Times New Roman" pitchFamily="18" charset="0"/>
              </a:rPr>
              <a:t>Power of a Quotient Rule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828800" y="1066800"/>
          <a:ext cx="1600200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" name="Equation" r:id="rId3" imgW="698500" imgH="660400" progId="Equation.3">
                  <p:embed/>
                </p:oleObj>
              </mc:Choice>
              <mc:Fallback>
                <p:oleObj name="Equation" r:id="rId3" imgW="6985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1600200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304800" y="2743200"/>
            <a:ext cx="1905000" cy="762000"/>
            <a:chOff x="192" y="240"/>
            <a:chExt cx="1200" cy="480"/>
          </a:xfrm>
        </p:grpSpPr>
        <p:sp>
          <p:nvSpPr>
            <p:cNvPr id="35854" name="Rectangle 5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5855" name="Text Box 6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762000" y="3733800"/>
            <a:ext cx="632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</a:rPr>
              <a:t>Simplify the following expression.</a:t>
            </a:r>
          </a:p>
        </p:txBody>
      </p:sp>
      <p:graphicFrame>
        <p:nvGraphicFramePr>
          <p:cNvPr id="35846" name="Object 8"/>
          <p:cNvGraphicFramePr>
            <a:graphicFrameLocks noChangeAspect="1"/>
          </p:cNvGraphicFramePr>
          <p:nvPr/>
        </p:nvGraphicFramePr>
        <p:xfrm>
          <a:off x="1066800" y="4343400"/>
          <a:ext cx="118745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" name="Equation" r:id="rId5" imgW="469900" imgH="508000" progId="Equation.3">
                  <p:embed/>
                </p:oleObj>
              </mc:Choice>
              <mc:Fallback>
                <p:oleObj name="Equation" r:id="rId5" imgW="469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343400"/>
                        <a:ext cx="118745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9" name="Object 9"/>
          <p:cNvGraphicFramePr>
            <a:graphicFrameLocks noChangeAspect="1"/>
          </p:cNvGraphicFramePr>
          <p:nvPr/>
        </p:nvGraphicFramePr>
        <p:xfrm>
          <a:off x="2438400" y="4419600"/>
          <a:ext cx="1347788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" name="Equation" r:id="rId7" imgW="533169" imgH="507780" progId="Equation.3">
                  <p:embed/>
                </p:oleObj>
              </mc:Choice>
              <mc:Fallback>
                <p:oleObj name="Equation" r:id="rId7" imgW="533169" imgH="507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19600"/>
                        <a:ext cx="1347788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886200" y="4419600"/>
            <a:ext cx="2057400" cy="2073275"/>
            <a:chOff x="2448" y="2784"/>
            <a:chExt cx="1296" cy="1306"/>
          </a:xfrm>
        </p:grpSpPr>
        <p:graphicFrame>
          <p:nvGraphicFramePr>
            <p:cNvPr id="35852" name="Object 11"/>
            <p:cNvGraphicFramePr>
              <a:graphicFrameLocks noChangeAspect="1"/>
            </p:cNvGraphicFramePr>
            <p:nvPr/>
          </p:nvGraphicFramePr>
          <p:xfrm>
            <a:off x="2496" y="2784"/>
            <a:ext cx="970" cy="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2" name="Equation" r:id="rId9" imgW="609600" imgH="508000" progId="Equation.3">
                    <p:embed/>
                  </p:oleObj>
                </mc:Choice>
                <mc:Fallback>
                  <p:oleObj name="Equation" r:id="rId9" imgW="609600" imgH="508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784"/>
                          <a:ext cx="970" cy="8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3" name="Text Box 12"/>
            <p:cNvSpPr txBox="1">
              <a:spLocks noChangeArrowheads="1"/>
            </p:cNvSpPr>
            <p:nvPr/>
          </p:nvSpPr>
          <p:spPr bwMode="auto">
            <a:xfrm>
              <a:off x="2448" y="3648"/>
              <a:ext cx="129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1F497D"/>
                  </a:solidFill>
                </a:rPr>
                <a:t>(Power of product rule in this step)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638800" y="4495800"/>
            <a:ext cx="1752600" cy="1997075"/>
            <a:chOff x="3552" y="2832"/>
            <a:chExt cx="1104" cy="1258"/>
          </a:xfrm>
        </p:grpSpPr>
        <p:graphicFrame>
          <p:nvGraphicFramePr>
            <p:cNvPr id="35850" name="Object 14"/>
            <p:cNvGraphicFramePr>
              <a:graphicFrameLocks noChangeAspect="1"/>
            </p:cNvGraphicFramePr>
            <p:nvPr/>
          </p:nvGraphicFramePr>
          <p:xfrm>
            <a:off x="3552" y="2832"/>
            <a:ext cx="788" cy="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3" name="Equation" r:id="rId11" imgW="495085" imgH="418918" progId="Equation.3">
                    <p:embed/>
                  </p:oleObj>
                </mc:Choice>
                <mc:Fallback>
                  <p:oleObj name="Equation" r:id="rId11" imgW="495085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832"/>
                          <a:ext cx="788" cy="6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1" name="Text Box 15"/>
            <p:cNvSpPr txBox="1">
              <a:spLocks noChangeArrowheads="1"/>
            </p:cNvSpPr>
            <p:nvPr/>
          </p:nvSpPr>
          <p:spPr bwMode="auto">
            <a:xfrm>
              <a:off x="3744" y="3648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1F497D"/>
                  </a:solidFill>
                </a:rPr>
                <a:t>(Power rule in this step)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116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52400"/>
            <a:ext cx="8991600" cy="16652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i="1" dirty="0" smtClean="0">
                <a:solidFill>
                  <a:srgbClr val="0000FF"/>
                </a:solidFill>
                <a:latin typeface="Times New Roman" pitchFamily="18" charset="0"/>
              </a:rPr>
              <a:t>       (All of these are on your formula sheet – use it while you do the homework.)</a:t>
            </a:r>
          </a:p>
          <a:p>
            <a:pPr eaLnBrk="1" hangingPunct="1">
              <a:buFontTx/>
              <a:buNone/>
            </a:pPr>
            <a:r>
              <a:rPr lang="en-US" b="1" i="1" u="sng" dirty="0" smtClean="0">
                <a:solidFill>
                  <a:schemeClr val="accent2"/>
                </a:solidFill>
                <a:latin typeface="Times New Roman" pitchFamily="18" charset="0"/>
              </a:rPr>
              <a:t>Summary of exponent rules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</a:rPr>
              <a:t>If </a:t>
            </a:r>
            <a:r>
              <a:rPr lang="en-US" sz="2800" i="1" dirty="0" smtClean="0">
                <a:latin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</a:rPr>
              <a:t> and </a:t>
            </a:r>
            <a:r>
              <a:rPr lang="en-US" sz="2800" i="1" dirty="0" smtClean="0">
                <a:latin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</a:rPr>
              <a:t> are integers and </a:t>
            </a:r>
            <a:r>
              <a:rPr lang="en-US" sz="2800" i="1" dirty="0" smtClean="0">
                <a:latin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</a:rPr>
              <a:t> and </a:t>
            </a:r>
            <a:r>
              <a:rPr lang="en-US" sz="2800" i="1" dirty="0" smtClean="0">
                <a:latin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</a:rPr>
              <a:t> are real numbers, then: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990600" y="181768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Product Rule for exponents</a:t>
            </a:r>
            <a:r>
              <a:rPr lang="en-US" sz="32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2800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•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2800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990600" y="242728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Power Rule for exponents</a:t>
            </a:r>
            <a:r>
              <a:rPr lang="en-US" sz="3200" b="1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  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mn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990600" y="303688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Power of a Product</a:t>
            </a:r>
            <a:r>
              <a:rPr lang="en-US" sz="3200" b="1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  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ab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•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990600" y="3570288"/>
            <a:ext cx="5953125" cy="1076325"/>
            <a:chOff x="192" y="2256"/>
            <a:chExt cx="3750" cy="678"/>
          </a:xfrm>
        </p:grpSpPr>
        <p:sp>
          <p:nvSpPr>
            <p:cNvPr id="37902" name="Rectangle 7"/>
            <p:cNvSpPr>
              <a:spLocks noChangeArrowheads="1"/>
            </p:cNvSpPr>
            <p:nvPr/>
          </p:nvSpPr>
          <p:spPr bwMode="auto">
            <a:xfrm>
              <a:off x="192" y="2448"/>
              <a:ext cx="230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SzPct val="85000"/>
              </a:pPr>
              <a:r>
                <a:rPr lang="en-US" sz="2800" i="1">
                  <a:solidFill>
                    <a:srgbClr val="C0504D"/>
                  </a:solidFill>
                  <a:latin typeface="Times New Roman" pitchFamily="18" charset="0"/>
                  <a:cs typeface="Arial" charset="0"/>
                </a:rPr>
                <a:t>Power of a Quotient</a:t>
              </a:r>
            </a:p>
          </p:txBody>
        </p:sp>
        <p:graphicFrame>
          <p:nvGraphicFramePr>
            <p:cNvPr id="37903" name="Object 8"/>
            <p:cNvGraphicFramePr>
              <a:graphicFrameLocks noChangeAspect="1"/>
            </p:cNvGraphicFramePr>
            <p:nvPr/>
          </p:nvGraphicFramePr>
          <p:xfrm>
            <a:off x="2256" y="2256"/>
            <a:ext cx="1686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5" name="Equation" r:id="rId3" imgW="1168400" imgH="469900" progId="Equation.3">
                    <p:embed/>
                  </p:oleObj>
                </mc:Choice>
                <mc:Fallback>
                  <p:oleObj name="Equation" r:id="rId3" imgW="11684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256"/>
                          <a:ext cx="1686" cy="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895" name="Group 9"/>
          <p:cNvGrpSpPr>
            <a:grpSpLocks/>
          </p:cNvGrpSpPr>
          <p:nvPr/>
        </p:nvGrpSpPr>
        <p:grpSpPr bwMode="auto">
          <a:xfrm>
            <a:off x="990600" y="4560888"/>
            <a:ext cx="7078663" cy="987425"/>
            <a:chOff x="192" y="2928"/>
            <a:chExt cx="4459" cy="622"/>
          </a:xfrm>
        </p:grpSpPr>
        <p:sp>
          <p:nvSpPr>
            <p:cNvPr id="37900" name="Rectangle 10"/>
            <p:cNvSpPr>
              <a:spLocks noChangeArrowheads="1"/>
            </p:cNvSpPr>
            <p:nvPr/>
          </p:nvSpPr>
          <p:spPr bwMode="auto">
            <a:xfrm>
              <a:off x="192" y="3072"/>
              <a:ext cx="26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SzPct val="85000"/>
              </a:pPr>
              <a:r>
                <a:rPr lang="en-US" sz="2800" i="1">
                  <a:solidFill>
                    <a:srgbClr val="C0504D"/>
                  </a:solidFill>
                  <a:latin typeface="Times New Roman" pitchFamily="18" charset="0"/>
                  <a:cs typeface="Arial" charset="0"/>
                </a:rPr>
                <a:t>Quotient Rule for exponents</a:t>
              </a:r>
            </a:p>
          </p:txBody>
        </p:sp>
        <p:graphicFrame>
          <p:nvGraphicFramePr>
            <p:cNvPr id="37901" name="Object 11"/>
            <p:cNvGraphicFramePr>
              <a:graphicFrameLocks noChangeAspect="1"/>
            </p:cNvGraphicFramePr>
            <p:nvPr/>
          </p:nvGraphicFramePr>
          <p:xfrm>
            <a:off x="2976" y="2928"/>
            <a:ext cx="1675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6" name="Equation" r:id="rId5" imgW="1130300" imgH="419100" progId="Equation.3">
                    <p:embed/>
                  </p:oleObj>
                </mc:Choice>
                <mc:Fallback>
                  <p:oleObj name="Equation" r:id="rId5" imgW="11303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928"/>
                          <a:ext cx="1675" cy="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6" name="Rectangle 12"/>
          <p:cNvSpPr>
            <a:spLocks noChangeArrowheads="1"/>
          </p:cNvSpPr>
          <p:nvPr/>
        </p:nvSpPr>
        <p:spPr bwMode="auto">
          <a:xfrm>
            <a:off x="990600" y="5475288"/>
            <a:ext cx="441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2800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Zero exponent</a:t>
            </a:r>
            <a:r>
              <a:rPr lang="en-US" sz="3200" b="1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  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1,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 0</a:t>
            </a:r>
          </a:p>
        </p:txBody>
      </p:sp>
    </p:spTree>
    <p:extLst>
      <p:ext uri="{BB962C8B-B14F-4D97-AF65-F5344CB8AC3E}">
        <p14:creationId xmlns:p14="http://schemas.microsoft.com/office/powerpoint/2010/main" val="212011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-41028"/>
            <a:ext cx="8991600" cy="4648200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6600CC"/>
                </a:solidFill>
              </a:rPr>
              <a:t>    </a:t>
            </a:r>
            <a:r>
              <a:rPr lang="en-US" sz="2800" dirty="0" smtClean="0">
                <a:solidFill>
                  <a:srgbClr val="6600CC"/>
                </a:solidFill>
              </a:rPr>
              <a:t>   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sz="2800" dirty="0">
              <a:solidFill>
                <a:srgbClr val="6600CC"/>
              </a:solidFill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6600CC"/>
                </a:solidFill>
              </a:rPr>
              <a:t>The assignment on today’s material (HW 5.1)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6600CC"/>
                </a:solidFill>
              </a:rPr>
              <a:t>         is due at the start of the next class session.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sz="1800" dirty="0" smtClean="0">
              <a:solidFill>
                <a:srgbClr val="6600CC"/>
              </a:solidFill>
            </a:endParaRPr>
          </a:p>
          <a:p>
            <a:pPr algn="ctr" eaLnBrk="1" hangingPunct="1">
              <a:buFontTx/>
              <a:buNone/>
            </a:pPr>
            <a:endParaRPr lang="en-US" b="1" u="sng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b="1" u="sng" dirty="0" smtClean="0">
                <a:solidFill>
                  <a:srgbClr val="0000FF"/>
                </a:solidFill>
              </a:rPr>
              <a:t>Homework Questions?</a:t>
            </a:r>
          </a:p>
          <a:p>
            <a:pPr algn="ctr" eaLnBrk="1" hangingPunct="1">
              <a:buFontTx/>
              <a:buNone/>
            </a:pPr>
            <a:r>
              <a:rPr lang="en-US" b="1" dirty="0" smtClean="0">
                <a:solidFill>
                  <a:srgbClr val="0000FF"/>
                </a:solidFill>
              </a:rPr>
              <a:t>Use the Open Lab!</a:t>
            </a:r>
            <a:endParaRPr lang="en-US" b="1" dirty="0"/>
          </a:p>
          <a:p>
            <a:pPr algn="ctr" eaLnBrk="1" hangingPunct="1">
              <a:buFontTx/>
              <a:buNone/>
            </a:pPr>
            <a:endParaRPr lang="en-US" b="1" dirty="0"/>
          </a:p>
          <a:p>
            <a:pPr algn="ctr" eaLnBrk="1" hangingPunct="1">
              <a:buFontTx/>
              <a:buNone/>
            </a:pPr>
            <a:endParaRPr lang="en-US" sz="2400" b="1" dirty="0"/>
          </a:p>
          <a:p>
            <a:pPr eaLnBrk="1" hangingPunct="1">
              <a:buFontTx/>
              <a:buNone/>
            </a:pPr>
            <a:endParaRPr lang="en-US" sz="5400" dirty="0" smtClean="0"/>
          </a:p>
          <a:p>
            <a:pPr eaLnBrk="1" hangingPunct="1">
              <a:buFontTx/>
              <a:buNone/>
            </a:pP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2233300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" dirty="0" smtClean="0"/>
              <a:t>Teachers: You can insert screen shots of any test problems you want to go over with your students here.</a:t>
            </a:r>
            <a:br>
              <a:rPr lang="en-US" sz="800" dirty="0" smtClean="0"/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714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19113" y="55563"/>
            <a:ext cx="8077200" cy="711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0" b="1">
                <a:solidFill>
                  <a:srgbClr val="000000"/>
                </a:solidFill>
                <a:latin typeface="Arial" charset="0"/>
              </a:rPr>
              <a:t>Please</a:t>
            </a:r>
            <a:endParaRPr lang="en-US" sz="6000" b="1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600" b="1" u="sng">
                <a:solidFill>
                  <a:srgbClr val="FF0000"/>
                </a:solidFill>
                <a:latin typeface="Arial" charset="0"/>
              </a:rPr>
              <a:t>CLOSE</a:t>
            </a:r>
            <a:r>
              <a:rPr lang="en-US" sz="6000" b="1">
                <a:solidFill>
                  <a:srgbClr val="FF0000"/>
                </a:solidFill>
                <a:latin typeface="Arial" charset="0"/>
              </a:rPr>
              <a:t>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200" b="1">
                <a:solidFill>
                  <a:srgbClr val="000000"/>
                </a:solidFill>
                <a:latin typeface="Arial" charset="0"/>
              </a:rPr>
              <a:t>YOUR LAPTOPS,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>
                <a:solidFill>
                  <a:srgbClr val="000000"/>
                </a:solidFill>
                <a:latin typeface="Arial" charset="0"/>
              </a:rPr>
              <a:t>and turn off and put away your cell phones,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b="1">
                <a:solidFill>
                  <a:srgbClr val="0000FF"/>
                </a:solidFill>
                <a:latin typeface="Arial" charset="0"/>
              </a:rPr>
              <a:t>and get out your note-taking materials.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3200" b="1" i="1">
              <a:solidFill>
                <a:srgbClr val="009DD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23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smtClean="0"/>
              <a:t>Section 5.1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Exponents</a:t>
            </a:r>
          </a:p>
        </p:txBody>
      </p:sp>
    </p:spTree>
    <p:extLst>
      <p:ext uri="{BB962C8B-B14F-4D97-AF65-F5344CB8AC3E}">
        <p14:creationId xmlns:p14="http://schemas.microsoft.com/office/powerpoint/2010/main" val="1003333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1524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</a:rPr>
              <a:t>Exponents</a:t>
            </a: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4958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b="1" smtClean="0">
                <a:solidFill>
                  <a:srgbClr val="D02800"/>
                </a:solidFill>
                <a:latin typeface="Times New Roman" pitchFamily="18" charset="0"/>
              </a:rPr>
              <a:t>Exponents </a:t>
            </a:r>
            <a:r>
              <a:rPr lang="en-US" smtClean="0">
                <a:latin typeface="Times New Roman" pitchFamily="18" charset="0"/>
              </a:rPr>
              <a:t>that</a:t>
            </a:r>
            <a:r>
              <a:rPr lang="en-US" b="1" smtClean="0">
                <a:solidFill>
                  <a:srgbClr val="D02800"/>
                </a:solidFill>
                <a:latin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</a:rPr>
              <a:t>are natural numbers are shorthand notation for repeating factors.</a:t>
            </a:r>
          </a:p>
          <a:p>
            <a:pPr lvl="1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3</a:t>
            </a:r>
            <a:r>
              <a:rPr lang="en-US" baseline="30000" smtClean="0">
                <a:latin typeface="Times New Roman" pitchFamily="18" charset="0"/>
              </a:rPr>
              <a:t>4</a:t>
            </a:r>
            <a:r>
              <a:rPr lang="en-US" smtClean="0">
                <a:latin typeface="Times New Roman" pitchFamily="18" charset="0"/>
              </a:rPr>
              <a:t> = 3 </a:t>
            </a:r>
            <a:r>
              <a:rPr lang="en-US" smtClean="0">
                <a:latin typeface="Times New Roman" pitchFamily="18" charset="0"/>
                <a:cs typeface="Arial" charset="0"/>
              </a:rPr>
              <a:t>• </a:t>
            </a:r>
            <a:r>
              <a:rPr lang="en-US" smtClean="0">
                <a:latin typeface="Times New Roman" pitchFamily="18" charset="0"/>
              </a:rPr>
              <a:t>3 </a:t>
            </a:r>
            <a:r>
              <a:rPr lang="en-US" smtClean="0">
                <a:latin typeface="Times New Roman" pitchFamily="18" charset="0"/>
                <a:cs typeface="Arial" charset="0"/>
              </a:rPr>
              <a:t>• </a:t>
            </a:r>
            <a:r>
              <a:rPr lang="en-US" smtClean="0">
                <a:latin typeface="Times New Roman" pitchFamily="18" charset="0"/>
              </a:rPr>
              <a:t>3 </a:t>
            </a:r>
            <a:r>
              <a:rPr lang="en-US" smtClean="0">
                <a:latin typeface="Times New Roman" pitchFamily="18" charset="0"/>
                <a:cs typeface="Arial" charset="0"/>
              </a:rPr>
              <a:t>• </a:t>
            </a:r>
            <a:r>
              <a:rPr lang="en-US" smtClean="0">
                <a:latin typeface="Times New Roman" pitchFamily="18" charset="0"/>
              </a:rPr>
              <a:t>3</a:t>
            </a:r>
          </a:p>
          <a:p>
            <a:pPr lvl="1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3 is the </a:t>
            </a: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base</a:t>
            </a:r>
          </a:p>
          <a:p>
            <a:pPr lvl="1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4 is the </a:t>
            </a: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exponent</a:t>
            </a:r>
            <a:r>
              <a:rPr lang="en-US" smtClean="0">
                <a:latin typeface="Times New Roman" pitchFamily="18" charset="0"/>
              </a:rPr>
              <a:t> (also called </a:t>
            </a: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power</a:t>
            </a:r>
            <a:r>
              <a:rPr lang="en-US" smtClean="0">
                <a:latin typeface="Times New Roman" pitchFamily="18" charset="0"/>
              </a:rPr>
              <a:t>)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smtClean="0">
                <a:latin typeface="Times New Roman" pitchFamily="18" charset="0"/>
              </a:rPr>
              <a:t>Note, by the order of operations, exponents are calculated before all other operations, except expressions in parentheses or other grouping symbols.</a:t>
            </a:r>
          </a:p>
        </p:txBody>
      </p:sp>
    </p:spTree>
    <p:extLst>
      <p:ext uri="{BB962C8B-B14F-4D97-AF65-F5344CB8AC3E}">
        <p14:creationId xmlns:p14="http://schemas.microsoft.com/office/powerpoint/2010/main" val="472169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685800"/>
            <a:ext cx="7772400" cy="129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Product Rule</a:t>
            </a:r>
            <a:r>
              <a:rPr lang="en-US" smtClean="0">
                <a:latin typeface="Times New Roman" pitchFamily="18" charset="0"/>
              </a:rPr>
              <a:t> (applies to common bases only)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smtClean="0">
                <a:latin typeface="Times New Roman" pitchFamily="18" charset="0"/>
              </a:rPr>
              <a:t>a</a:t>
            </a:r>
            <a:r>
              <a:rPr lang="en-US" i="1" baseline="30000" smtClean="0">
                <a:latin typeface="Times New Roman" pitchFamily="18" charset="0"/>
              </a:rPr>
              <a:t>m</a:t>
            </a:r>
            <a:r>
              <a:rPr lang="en-US" baseline="30000" smtClean="0">
                <a:latin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Arial" charset="0"/>
              </a:rPr>
              <a:t>•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i="1" baseline="30000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i="1" baseline="30000" smtClean="0">
                <a:latin typeface="Times New Roman" pitchFamily="18" charset="0"/>
              </a:rPr>
              <a:t>m</a:t>
            </a:r>
            <a:r>
              <a:rPr lang="en-US" baseline="30000" smtClean="0">
                <a:latin typeface="Times New Roman" pitchFamily="18" charset="0"/>
              </a:rPr>
              <a:t>+</a:t>
            </a:r>
            <a:r>
              <a:rPr lang="en-US" i="1" baseline="30000" smtClean="0">
                <a:latin typeface="Times New Roman" pitchFamily="18" charset="0"/>
              </a:rPr>
              <a:t>n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09600" y="3048000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3200">
                <a:solidFill>
                  <a:prstClr val="black"/>
                </a:solidFill>
              </a:rPr>
              <a:t>Simplify each of the following expressions.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057400"/>
            <a:ext cx="1905000" cy="762000"/>
            <a:chOff x="192" y="240"/>
            <a:chExt cx="1200" cy="480"/>
          </a:xfrm>
        </p:grpSpPr>
        <p:sp>
          <p:nvSpPr>
            <p:cNvPr id="31764" name="Rectangle 5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1765" name="Text Box 6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914400" y="3810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3</a:t>
            </a:r>
            <a:r>
              <a:rPr lang="en-US" sz="2800" baseline="30000">
                <a:solidFill>
                  <a:prstClr val="black"/>
                </a:solidFill>
              </a:rPr>
              <a:t>2 </a:t>
            </a:r>
            <a:r>
              <a:rPr lang="en-US" sz="2800">
                <a:solidFill>
                  <a:prstClr val="black"/>
                </a:solidFill>
              </a:rPr>
              <a:t>• 3</a:t>
            </a:r>
            <a:r>
              <a:rPr lang="en-US" sz="2800" baseline="3000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247816" name="Text Box 8"/>
          <p:cNvSpPr txBox="1">
            <a:spLocks noChangeArrowheads="1"/>
          </p:cNvSpPr>
          <p:nvPr/>
        </p:nvSpPr>
        <p:spPr bwMode="auto">
          <a:xfrm>
            <a:off x="2971800" y="38258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3</a:t>
            </a:r>
            <a:r>
              <a:rPr lang="en-US" sz="2800" baseline="30000">
                <a:solidFill>
                  <a:prstClr val="black"/>
                </a:solidFill>
              </a:rPr>
              <a:t>6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47817" name="Text Box 9"/>
          <p:cNvSpPr txBox="1">
            <a:spLocks noChangeArrowheads="1"/>
          </p:cNvSpPr>
          <p:nvPr/>
        </p:nvSpPr>
        <p:spPr bwMode="auto">
          <a:xfrm>
            <a:off x="3733800" y="38100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3 • 3 • 3 • 3 • 3 • 3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47818" name="Text Box 10"/>
          <p:cNvSpPr txBox="1">
            <a:spLocks noChangeArrowheads="1"/>
          </p:cNvSpPr>
          <p:nvPr/>
        </p:nvSpPr>
        <p:spPr bwMode="auto">
          <a:xfrm>
            <a:off x="6781800" y="3810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729</a:t>
            </a:r>
          </a:p>
        </p:txBody>
      </p:sp>
      <p:sp>
        <p:nvSpPr>
          <p:cNvPr id="247819" name="Text Box 11"/>
          <p:cNvSpPr txBox="1">
            <a:spLocks noChangeArrowheads="1"/>
          </p:cNvSpPr>
          <p:nvPr/>
        </p:nvSpPr>
        <p:spPr bwMode="auto">
          <a:xfrm>
            <a:off x="914400" y="43434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4 </a:t>
            </a:r>
            <a:r>
              <a:rPr lang="en-US" sz="2800">
                <a:solidFill>
                  <a:prstClr val="black"/>
                </a:solidFill>
              </a:rPr>
              <a:t>•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5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47820" name="Text Box 12"/>
          <p:cNvSpPr txBox="1">
            <a:spLocks noChangeArrowheads="1"/>
          </p:cNvSpPr>
          <p:nvPr/>
        </p:nvSpPr>
        <p:spPr bwMode="auto">
          <a:xfrm>
            <a:off x="1981200" y="43434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4+5</a:t>
            </a:r>
          </a:p>
        </p:txBody>
      </p:sp>
      <p:sp>
        <p:nvSpPr>
          <p:cNvPr id="247821" name="Text Box 13"/>
          <p:cNvSpPr txBox="1">
            <a:spLocks noChangeArrowheads="1"/>
          </p:cNvSpPr>
          <p:nvPr/>
        </p:nvSpPr>
        <p:spPr bwMode="auto">
          <a:xfrm>
            <a:off x="914400" y="49530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i="1">
                <a:solidFill>
                  <a:prstClr val="black"/>
                </a:solidFill>
              </a:rPr>
              <a:t>z</a:t>
            </a:r>
            <a:r>
              <a:rPr lang="en-US" sz="2800" baseline="30000">
                <a:solidFill>
                  <a:prstClr val="black"/>
                </a:solidFill>
              </a:rPr>
              <a:t>3 </a:t>
            </a:r>
            <a:r>
              <a:rPr lang="en-US" sz="2800">
                <a:solidFill>
                  <a:prstClr val="black"/>
                </a:solidFill>
              </a:rPr>
              <a:t>• </a:t>
            </a:r>
            <a:r>
              <a:rPr lang="en-US" sz="2800" i="1">
                <a:solidFill>
                  <a:prstClr val="black"/>
                </a:solidFill>
              </a:rPr>
              <a:t>z</a:t>
            </a:r>
            <a:r>
              <a:rPr lang="en-US" sz="2800" baseline="30000">
                <a:solidFill>
                  <a:prstClr val="black"/>
                </a:solidFill>
              </a:rPr>
              <a:t>2 </a:t>
            </a:r>
            <a:r>
              <a:rPr lang="en-US" sz="2800">
                <a:solidFill>
                  <a:prstClr val="black"/>
                </a:solidFill>
              </a:rPr>
              <a:t>• </a:t>
            </a:r>
            <a:r>
              <a:rPr lang="en-US" sz="2800" i="1">
                <a:solidFill>
                  <a:prstClr val="black"/>
                </a:solidFill>
              </a:rPr>
              <a:t>z</a:t>
            </a:r>
            <a:r>
              <a:rPr lang="en-US" sz="2800" baseline="30000">
                <a:solidFill>
                  <a:prstClr val="black"/>
                </a:solidFill>
              </a:rPr>
              <a:t>5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47822" name="Text Box 14"/>
          <p:cNvSpPr txBox="1">
            <a:spLocks noChangeArrowheads="1"/>
          </p:cNvSpPr>
          <p:nvPr/>
        </p:nvSpPr>
        <p:spPr bwMode="auto">
          <a:xfrm>
            <a:off x="2514600" y="49530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</a:t>
            </a:r>
            <a:r>
              <a:rPr lang="en-US" sz="2800" i="1">
                <a:solidFill>
                  <a:prstClr val="black"/>
                </a:solidFill>
              </a:rPr>
              <a:t>z</a:t>
            </a:r>
            <a:r>
              <a:rPr lang="en-US" sz="2800" baseline="30000">
                <a:solidFill>
                  <a:prstClr val="black"/>
                </a:solidFill>
              </a:rPr>
              <a:t>3+2+5</a:t>
            </a:r>
          </a:p>
        </p:txBody>
      </p:sp>
      <p:sp>
        <p:nvSpPr>
          <p:cNvPr id="247823" name="Text Box 15"/>
          <p:cNvSpPr txBox="1">
            <a:spLocks noChangeArrowheads="1"/>
          </p:cNvSpPr>
          <p:nvPr/>
        </p:nvSpPr>
        <p:spPr bwMode="auto">
          <a:xfrm>
            <a:off x="838200" y="55626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(3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)(-4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 baseline="30000">
                <a:solidFill>
                  <a:prstClr val="black"/>
                </a:solidFill>
              </a:rPr>
              <a:t>4</a:t>
            </a:r>
            <a:r>
              <a:rPr lang="en-US" sz="2800">
                <a:solidFill>
                  <a:prstClr val="black"/>
                </a:solidFill>
              </a:rPr>
              <a:t>)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47824" name="Text Box 16"/>
          <p:cNvSpPr txBox="1">
            <a:spLocks noChangeArrowheads="1"/>
          </p:cNvSpPr>
          <p:nvPr/>
        </p:nvSpPr>
        <p:spPr bwMode="auto">
          <a:xfrm>
            <a:off x="2514600" y="55626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3 • 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• -4 • 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 baseline="3000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247825" name="Text Box 17"/>
          <p:cNvSpPr txBox="1">
            <a:spLocks noChangeArrowheads="1"/>
          </p:cNvSpPr>
          <p:nvPr/>
        </p:nvSpPr>
        <p:spPr bwMode="auto">
          <a:xfrm>
            <a:off x="4953000" y="55626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(3 • -4)(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• 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 baseline="30000">
                <a:solidFill>
                  <a:prstClr val="black"/>
                </a:solidFill>
              </a:rPr>
              <a:t>4</a:t>
            </a:r>
            <a:r>
              <a:rPr lang="en-US" sz="2800">
                <a:solidFill>
                  <a:prstClr val="black"/>
                </a:solidFill>
              </a:rPr>
              <a:t>)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47826" name="Text Box 18"/>
          <p:cNvSpPr txBox="1">
            <a:spLocks noChangeArrowheads="1"/>
          </p:cNvSpPr>
          <p:nvPr/>
        </p:nvSpPr>
        <p:spPr bwMode="auto">
          <a:xfrm>
            <a:off x="7543800" y="55626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-12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 baseline="30000">
                <a:solidFill>
                  <a:prstClr val="black"/>
                </a:solidFill>
              </a:rPr>
              <a:t>6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47827" name="Text Box 19"/>
          <p:cNvSpPr txBox="1">
            <a:spLocks noChangeArrowheads="1"/>
          </p:cNvSpPr>
          <p:nvPr/>
        </p:nvSpPr>
        <p:spPr bwMode="auto">
          <a:xfrm>
            <a:off x="1981200" y="3810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3</a:t>
            </a:r>
            <a:r>
              <a:rPr lang="en-US" sz="2800" baseline="30000">
                <a:solidFill>
                  <a:prstClr val="black"/>
                </a:solidFill>
              </a:rPr>
              <a:t>2+4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47828" name="Text Box 20"/>
          <p:cNvSpPr txBox="1">
            <a:spLocks noChangeArrowheads="1"/>
          </p:cNvSpPr>
          <p:nvPr/>
        </p:nvSpPr>
        <p:spPr bwMode="auto">
          <a:xfrm>
            <a:off x="3048000" y="43434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247829" name="Text Box 21"/>
          <p:cNvSpPr txBox="1">
            <a:spLocks noChangeArrowheads="1"/>
          </p:cNvSpPr>
          <p:nvPr/>
        </p:nvSpPr>
        <p:spPr bwMode="auto">
          <a:xfrm>
            <a:off x="3810000" y="4953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</a:t>
            </a:r>
            <a:r>
              <a:rPr lang="en-US" sz="2800" i="1">
                <a:solidFill>
                  <a:prstClr val="black"/>
                </a:solidFill>
              </a:rPr>
              <a:t>z</a:t>
            </a:r>
            <a:r>
              <a:rPr lang="en-US" sz="2800" baseline="30000">
                <a:solidFill>
                  <a:prstClr val="black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26012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9" grpId="0"/>
      <p:bldP spid="247816" grpId="0"/>
      <p:bldP spid="247817" grpId="0"/>
      <p:bldP spid="247818" grpId="0"/>
      <p:bldP spid="247819" grpId="0"/>
      <p:bldP spid="247820" grpId="0"/>
      <p:bldP spid="247821" grpId="0"/>
      <p:bldP spid="247822" grpId="0"/>
      <p:bldP spid="247823" grpId="0"/>
      <p:bldP spid="247824" grpId="0"/>
      <p:bldP spid="247825" grpId="0"/>
      <p:bldP spid="247826" grpId="0"/>
      <p:bldP spid="247827" grpId="0"/>
      <p:bldP spid="247828" grpId="0"/>
      <p:bldP spid="2478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381000"/>
            <a:ext cx="7772400" cy="167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Zero exponent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Times New Roman" pitchFamily="18" charset="0"/>
              </a:rPr>
              <a:t>	</a:t>
            </a:r>
            <a:r>
              <a:rPr lang="en-US" sz="2800" i="1" smtClean="0">
                <a:latin typeface="Times New Roman" pitchFamily="18" charset="0"/>
              </a:rPr>
              <a:t>a</a:t>
            </a:r>
            <a:r>
              <a:rPr lang="en-US" sz="2800" baseline="30000" smtClean="0">
                <a:latin typeface="Times New Roman" pitchFamily="18" charset="0"/>
              </a:rPr>
              <a:t>0</a:t>
            </a:r>
            <a:r>
              <a:rPr lang="en-US" sz="2800" smtClean="0">
                <a:latin typeface="Times New Roman" pitchFamily="18" charset="0"/>
              </a:rPr>
              <a:t> = 1, </a:t>
            </a:r>
            <a:r>
              <a:rPr lang="en-US" sz="2800" i="1" smtClean="0">
                <a:latin typeface="Times New Roman" pitchFamily="18" charset="0"/>
              </a:rPr>
              <a:t>a</a:t>
            </a: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sym typeface="Symbol" pitchFamily="18" charset="2"/>
              </a:rPr>
              <a:t> 0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sym typeface="Symbol" pitchFamily="18" charset="2"/>
              </a:rPr>
              <a:t>Note:  0</a:t>
            </a:r>
            <a:r>
              <a:rPr lang="en-US" sz="2800" baseline="30000" smtClean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800" smtClean="0">
                <a:latin typeface="Times New Roman" pitchFamily="18" charset="0"/>
                <a:sym typeface="Symbol" pitchFamily="18" charset="2"/>
              </a:rPr>
              <a:t> is undefined.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57200" y="3505200"/>
            <a:ext cx="81534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3200">
                <a:solidFill>
                  <a:prstClr val="black"/>
                </a:solidFill>
                <a:sym typeface="Symbol" pitchFamily="18" charset="2"/>
              </a:rPr>
              <a:t>Simplify each of the following expressions.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3200">
                <a:solidFill>
                  <a:prstClr val="black"/>
                </a:solidFill>
                <a:sym typeface="Symbol" pitchFamily="18" charset="2"/>
              </a:rPr>
              <a:t>	5</a:t>
            </a:r>
            <a:r>
              <a:rPr lang="en-US" sz="3200" baseline="30000">
                <a:solidFill>
                  <a:prstClr val="black"/>
                </a:solidFill>
                <a:sym typeface="Symbol" pitchFamily="18" charset="2"/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438400"/>
            <a:ext cx="1905000" cy="762000"/>
            <a:chOff x="192" y="240"/>
            <a:chExt cx="1200" cy="480"/>
          </a:xfrm>
        </p:grpSpPr>
        <p:sp>
          <p:nvSpPr>
            <p:cNvPr id="32781" name="Rectangle 5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2782" name="Text Box 6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1981200" y="41148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3200">
                <a:solidFill>
                  <a:prstClr val="black"/>
                </a:solidFill>
                <a:sym typeface="Symbol" pitchFamily="18" charset="2"/>
              </a:rPr>
              <a:t>= 1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990600" y="4648200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3200">
                <a:solidFill>
                  <a:prstClr val="black"/>
                </a:solidFill>
                <a:sym typeface="Symbol" pitchFamily="18" charset="2"/>
              </a:rPr>
              <a:t>(</a:t>
            </a:r>
            <a:r>
              <a:rPr lang="en-US" sz="3200" i="1">
                <a:solidFill>
                  <a:prstClr val="black"/>
                </a:solidFill>
                <a:sym typeface="Symbol" pitchFamily="18" charset="2"/>
              </a:rPr>
              <a:t>xyz</a:t>
            </a:r>
            <a:r>
              <a:rPr lang="en-US" sz="3200" baseline="30000">
                <a:solidFill>
                  <a:prstClr val="black"/>
                </a:solidFill>
                <a:sym typeface="Symbol" pitchFamily="18" charset="2"/>
              </a:rPr>
              <a:t>3</a:t>
            </a:r>
            <a:r>
              <a:rPr lang="en-US" sz="3200">
                <a:solidFill>
                  <a:prstClr val="black"/>
                </a:solidFill>
                <a:sym typeface="Symbol" pitchFamily="18" charset="2"/>
              </a:rPr>
              <a:t>)</a:t>
            </a:r>
            <a:r>
              <a:rPr lang="en-US" sz="3200" baseline="30000">
                <a:solidFill>
                  <a:prstClr val="black"/>
                </a:solidFill>
                <a:sym typeface="Symbol" pitchFamily="18" charset="2"/>
              </a:rPr>
              <a:t>0</a:t>
            </a:r>
            <a:endParaRPr lang="en-US" sz="320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248841" name="Text Box 9"/>
          <p:cNvSpPr txBox="1">
            <a:spLocks noChangeArrowheads="1"/>
          </p:cNvSpPr>
          <p:nvPr/>
        </p:nvSpPr>
        <p:spPr bwMode="auto">
          <a:xfrm>
            <a:off x="2362200" y="464820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3200">
                <a:solidFill>
                  <a:prstClr val="black"/>
                </a:solidFill>
                <a:sym typeface="Symbol" pitchFamily="18" charset="2"/>
              </a:rPr>
              <a:t>= </a:t>
            </a:r>
            <a:r>
              <a:rPr lang="en-US" sz="3200" i="1">
                <a:solidFill>
                  <a:prstClr val="black"/>
                </a:solidFill>
                <a:sym typeface="Symbol" pitchFamily="18" charset="2"/>
              </a:rPr>
              <a:t>x</a:t>
            </a:r>
            <a:r>
              <a:rPr lang="en-US" sz="3200" baseline="30000">
                <a:solidFill>
                  <a:prstClr val="black"/>
                </a:solidFill>
                <a:sym typeface="Symbol" pitchFamily="18" charset="2"/>
              </a:rPr>
              <a:t>0</a:t>
            </a:r>
            <a:r>
              <a:rPr lang="en-US" sz="320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en-US" sz="320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• </a:t>
            </a:r>
            <a:r>
              <a:rPr lang="en-US" sz="3200" i="1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y</a:t>
            </a:r>
            <a:r>
              <a:rPr lang="en-US" sz="3200" baseline="3000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0</a:t>
            </a:r>
            <a:r>
              <a:rPr lang="en-US" sz="320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 • (</a:t>
            </a:r>
            <a:r>
              <a:rPr lang="en-US" sz="3200" i="1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z</a:t>
            </a:r>
            <a:r>
              <a:rPr lang="en-US" sz="3200" baseline="3000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3</a:t>
            </a:r>
            <a:r>
              <a:rPr lang="en-US" sz="320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)</a:t>
            </a:r>
            <a:r>
              <a:rPr lang="en-US" sz="3200" baseline="3000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0</a:t>
            </a:r>
            <a:endParaRPr lang="en-US" sz="320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248842" name="Text Box 10"/>
          <p:cNvSpPr txBox="1">
            <a:spLocks noChangeArrowheads="1"/>
          </p:cNvSpPr>
          <p:nvPr/>
        </p:nvSpPr>
        <p:spPr bwMode="auto">
          <a:xfrm>
            <a:off x="5029200" y="4648200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320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= </a:t>
            </a:r>
            <a:r>
              <a:rPr lang="en-US" sz="3200">
                <a:solidFill>
                  <a:prstClr val="black"/>
                </a:solidFill>
                <a:sym typeface="Symbol" pitchFamily="18" charset="2"/>
              </a:rPr>
              <a:t>1 </a:t>
            </a:r>
            <a:r>
              <a:rPr lang="en-US" sz="320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• 1 • 1 = 1</a:t>
            </a:r>
            <a:endParaRPr lang="en-US" sz="320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248843" name="Text Box 11"/>
          <p:cNvSpPr txBox="1">
            <a:spLocks noChangeArrowheads="1"/>
          </p:cNvSpPr>
          <p:nvPr/>
        </p:nvSpPr>
        <p:spPr bwMode="auto">
          <a:xfrm>
            <a:off x="1219200" y="53340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600">
                <a:solidFill>
                  <a:prstClr val="black"/>
                </a:solidFill>
                <a:sym typeface="Symbol" pitchFamily="18" charset="2"/>
              </a:rPr>
              <a:t>-</a:t>
            </a:r>
            <a:r>
              <a:rPr lang="en-US" sz="3600" i="1">
                <a:solidFill>
                  <a:prstClr val="black"/>
                </a:solidFill>
                <a:sym typeface="Symbol" pitchFamily="18" charset="2"/>
              </a:rPr>
              <a:t>x</a:t>
            </a:r>
            <a:r>
              <a:rPr lang="en-US" sz="3600" baseline="30000">
                <a:solidFill>
                  <a:prstClr val="black"/>
                </a:solidFill>
                <a:sym typeface="Symbol" pitchFamily="18" charset="2"/>
              </a:rPr>
              <a:t>0</a:t>
            </a:r>
            <a:endParaRPr lang="en-US" sz="360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248844" name="Text Box 12"/>
          <p:cNvSpPr txBox="1">
            <a:spLocks noChangeArrowheads="1"/>
          </p:cNvSpPr>
          <p:nvPr/>
        </p:nvSpPr>
        <p:spPr bwMode="auto">
          <a:xfrm>
            <a:off x="2057400" y="5334000"/>
            <a:ext cx="1981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600">
                <a:solidFill>
                  <a:prstClr val="black"/>
                </a:solidFill>
                <a:sym typeface="Symbol" pitchFamily="18" charset="2"/>
              </a:rPr>
              <a:t>= -1∙</a:t>
            </a:r>
            <a:r>
              <a:rPr lang="en-US" sz="3600" i="1">
                <a:solidFill>
                  <a:prstClr val="black"/>
                </a:solidFill>
                <a:sym typeface="Symbol" pitchFamily="18" charset="2"/>
              </a:rPr>
              <a:t>x</a:t>
            </a:r>
            <a:r>
              <a:rPr lang="en-US" sz="3600" baseline="30000">
                <a:solidFill>
                  <a:prstClr val="black"/>
                </a:solidFill>
                <a:sym typeface="Symbol" pitchFamily="18" charset="2"/>
              </a:rPr>
              <a:t>0</a:t>
            </a:r>
            <a:endParaRPr lang="en-US" sz="360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3886200" y="5373688"/>
            <a:ext cx="3124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600">
                <a:solidFill>
                  <a:prstClr val="black"/>
                </a:solidFill>
                <a:sym typeface="Symbol" pitchFamily="18" charset="2"/>
              </a:rPr>
              <a:t>= -1 ∙1 = -1</a:t>
            </a:r>
            <a:endParaRPr lang="en-US" sz="360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362200" y="2662238"/>
            <a:ext cx="5791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</a:rPr>
              <a:t>(Assume all variables have nonzero values.)</a:t>
            </a:r>
          </a:p>
        </p:txBody>
      </p:sp>
    </p:spTree>
    <p:extLst>
      <p:ext uri="{BB962C8B-B14F-4D97-AF65-F5344CB8AC3E}">
        <p14:creationId xmlns:p14="http://schemas.microsoft.com/office/powerpoint/2010/main" val="301963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248839" grpId="0"/>
      <p:bldP spid="248840" grpId="0"/>
      <p:bldP spid="248841" grpId="0"/>
      <p:bldP spid="248842" grpId="0"/>
      <p:bldP spid="248843" grpId="0"/>
      <p:bldP spid="248844" grpId="0"/>
      <p:bldP spid="248845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prstClr val="black"/>
                </a:solidFill>
                <a:ea typeface="+mj-ea"/>
                <a:cs typeface="+mj-cs"/>
              </a:rPr>
              <a:t>Problem from today’s homework: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3000" y="1447800"/>
                <a:ext cx="50879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Simplify the expression. Use positive exponents only.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(−5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)(5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447800"/>
                <a:ext cx="5087931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1079" t="-3311" r="-1079" b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7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457200"/>
            <a:ext cx="79248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Quotient Rule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(applies to common bases only)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2057400" y="1066800"/>
          <a:ext cx="15240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" name="Equation" r:id="rId3" imgW="647700" imgH="609600" progId="Equation.3">
                  <p:embed/>
                </p:oleObj>
              </mc:Choice>
              <mc:Fallback>
                <p:oleObj name="Equation" r:id="rId3" imgW="6477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066800"/>
                        <a:ext cx="15240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743200"/>
            <a:ext cx="1905000" cy="762000"/>
            <a:chOff x="192" y="240"/>
            <a:chExt cx="1200" cy="480"/>
          </a:xfrm>
        </p:grpSpPr>
        <p:sp>
          <p:nvSpPr>
            <p:cNvPr id="34828" name="Rectangle 5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4829" name="Text Box 6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1066800" y="4419600"/>
          <a:ext cx="10699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" name="Equation" r:id="rId5" imgW="431613" imgH="418918" progId="Equation.3">
                  <p:embed/>
                </p:oleObj>
              </mc:Choice>
              <mc:Fallback>
                <p:oleObj name="Equation" r:id="rId5" imgW="431613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19600"/>
                        <a:ext cx="106997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4" name="Object 8"/>
          <p:cNvGraphicFramePr>
            <a:graphicFrameLocks noChangeAspect="1"/>
          </p:cNvGraphicFramePr>
          <p:nvPr/>
        </p:nvGraphicFramePr>
        <p:xfrm>
          <a:off x="7162800" y="4724400"/>
          <a:ext cx="12255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" name="Equation" r:id="rId7" imgW="494870" imgH="203024" progId="Equation.3">
                  <p:embed/>
                </p:oleObj>
              </mc:Choice>
              <mc:Fallback>
                <p:oleObj name="Equation" r:id="rId7" imgW="494870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724400"/>
                        <a:ext cx="12255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762000" y="3733800"/>
            <a:ext cx="632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</a:rPr>
              <a:t>Simplify the following expression.</a:t>
            </a:r>
          </a:p>
        </p:txBody>
      </p:sp>
      <p:graphicFrame>
        <p:nvGraphicFramePr>
          <p:cNvPr id="249866" name="Object 10"/>
          <p:cNvGraphicFramePr>
            <a:graphicFrameLocks noChangeAspect="1"/>
          </p:cNvGraphicFramePr>
          <p:nvPr/>
        </p:nvGraphicFramePr>
        <p:xfrm>
          <a:off x="4800600" y="4724400"/>
          <a:ext cx="22955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" name="Equation" r:id="rId9" imgW="927100" imgH="228600" progId="Equation.3">
                  <p:embed/>
                </p:oleObj>
              </mc:Choice>
              <mc:Fallback>
                <p:oleObj name="Equation" r:id="rId9" imgW="92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724400"/>
                        <a:ext cx="229552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09800" y="4443413"/>
            <a:ext cx="2578100" cy="2093912"/>
            <a:chOff x="1392" y="2799"/>
            <a:chExt cx="1624" cy="1319"/>
          </a:xfrm>
        </p:grpSpPr>
        <p:graphicFrame>
          <p:nvGraphicFramePr>
            <p:cNvPr id="34826" name="Object 12"/>
            <p:cNvGraphicFramePr>
              <a:graphicFrameLocks noChangeAspect="1"/>
            </p:cNvGraphicFramePr>
            <p:nvPr/>
          </p:nvGraphicFramePr>
          <p:xfrm>
            <a:off x="1392" y="2799"/>
            <a:ext cx="1624" cy="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" name="Equation" r:id="rId11" imgW="1040948" imgH="482391" progId="Equation.3">
                    <p:embed/>
                  </p:oleObj>
                </mc:Choice>
                <mc:Fallback>
                  <p:oleObj name="Equation" r:id="rId11" imgW="1040948" imgH="4823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799"/>
                          <a:ext cx="1624" cy="7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Text Box 13"/>
            <p:cNvSpPr txBox="1">
              <a:spLocks noChangeArrowheads="1"/>
            </p:cNvSpPr>
            <p:nvPr/>
          </p:nvSpPr>
          <p:spPr bwMode="auto">
            <a:xfrm>
              <a:off x="1632" y="3600"/>
              <a:ext cx="134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Group common bases together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5113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/>
    </p:bldLst>
  </p:timing>
</p:sld>
</file>

<file path=ppt/theme/theme1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2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Network Bli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Network Bli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669</Words>
  <Application>Microsoft Office PowerPoint</Application>
  <PresentationFormat>On-screen Show (4:3)</PresentationFormat>
  <Paragraphs>126</Paragraphs>
  <Slides>17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Martin Gay</vt:lpstr>
      <vt:lpstr>3_Office Theme</vt:lpstr>
      <vt:lpstr>3_Network Blitz</vt:lpstr>
      <vt:lpstr>Network Blitz</vt:lpstr>
      <vt:lpstr>Office Theme</vt:lpstr>
      <vt:lpstr>1_Office Theme</vt:lpstr>
      <vt:lpstr>1_Network Blitz</vt:lpstr>
      <vt:lpstr>Equation</vt:lpstr>
      <vt:lpstr>PowerPoint Presentation</vt:lpstr>
      <vt:lpstr>Teachers: You can insert screen shots of any test problems you want to go over with your students here. </vt:lpstr>
      <vt:lpstr>PowerPoint Presentation</vt:lpstr>
      <vt:lpstr>Section 5.1</vt:lpstr>
      <vt:lpstr>Exponents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from today’s homework: (do this in your notebook)</vt:lpstr>
      <vt:lpstr>PowerPoint Presentation</vt:lpstr>
      <vt:lpstr>PowerPoint Presentation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open your laptops, log in to the MyMathLab course web site, and open Daily Quiz 2.</dc:title>
  <dc:creator>Foley, Jeanne</dc:creator>
  <cp:lastModifiedBy>Schmidt, Laura</cp:lastModifiedBy>
  <cp:revision>147</cp:revision>
  <dcterms:created xsi:type="dcterms:W3CDTF">2013-08-26T02:26:37Z</dcterms:created>
  <dcterms:modified xsi:type="dcterms:W3CDTF">2017-10-16T14:06:02Z</dcterms:modified>
</cp:coreProperties>
</file>