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13" r:id="rId2"/>
    <p:sldMasterId id="2147483861" r:id="rId3"/>
    <p:sldMasterId id="2147483873" r:id="rId4"/>
    <p:sldMasterId id="2147483885" r:id="rId5"/>
    <p:sldMasterId id="2147483909" r:id="rId6"/>
    <p:sldMasterId id="2147483921" r:id="rId7"/>
  </p:sldMasterIdLst>
  <p:notesMasterIdLst>
    <p:notesMasterId r:id="rId28"/>
  </p:notesMasterIdLst>
  <p:sldIdLst>
    <p:sldId id="346" r:id="rId8"/>
    <p:sldId id="371" r:id="rId9"/>
    <p:sldId id="389" r:id="rId10"/>
    <p:sldId id="390" r:id="rId11"/>
    <p:sldId id="372" r:id="rId12"/>
    <p:sldId id="373" r:id="rId13"/>
    <p:sldId id="374" r:id="rId14"/>
    <p:sldId id="375" r:id="rId15"/>
    <p:sldId id="394" r:id="rId16"/>
    <p:sldId id="395" r:id="rId17"/>
    <p:sldId id="393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114" d="100"/>
          <a:sy n="114" d="100"/>
        </p:scale>
        <p:origin x="-822" y="-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0F0E4EC-EE9C-46AF-B80A-686D55908BC4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2</a:t>
            </a:fld>
            <a:endParaRPr lang="en-US" sz="1200" smtClean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90B0-316B-4144-A149-F55902AE9F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90B0-316B-4144-A149-F55902AE9F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780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008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871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07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708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53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479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036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037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6057-8A00-49BD-B3F5-1AA4AA1E23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68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8DE8-2C32-4E4A-A79E-050CB82B3B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744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629B-CAC5-4E5B-954E-AAE44B6074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0567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367D7-942C-488C-95A0-E533D3F7F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6509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AE172-4595-4583-952E-BF2A8BC48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302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0B1C-1E8F-4BD6-9D93-B386F42A19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2921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1EAB-FE75-409B-A622-1B0F3DA16B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3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85657-02E8-4B75-A275-D95FAF4F62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8319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F9D99-EC73-49C0-A1FD-3E0DAEF486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2376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F07F7-7310-4AA5-96E7-08928D7C9A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057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C7AD-436F-4FB0-9E67-70790D8E5A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34682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3A5C6-C7B4-4112-B5FB-BD7B885C86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742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2043E-B9D7-48D9-973E-DDF974ED7F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509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D5717-CF2C-4CF6-9A51-B77C53D7D8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2732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696C0-67DC-4C72-8C8F-0EA713498C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95988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608A9-7AFF-43A1-AD91-E5FB40C290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24576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6180A-EFF0-4A92-988C-CD29F80D8F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72019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1023D-D218-4AFF-BDC5-3CD25FCA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068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DD8B-3D23-40F7-9B69-CE2979FB4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293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02A92-D3E1-41F1-8FEC-747CEE81D8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092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03C47-220F-4AC2-A4B1-AC2CE5ED75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2454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7165-5908-49D1-B75E-EC1F9732B1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9186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02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73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2475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165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390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6227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41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428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74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17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548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2BD-7DC9-4426-8B82-16C63167B3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35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0DEBA-0EB0-4C6E-B3DF-B8AA95B04D2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3895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F232E-4B57-4949-A4EB-B377A58078C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1464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BB0A6-5DFB-4A12-ABCF-C66C797CA6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016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E5E6B-B689-4C3B-B810-0ECBB2B204D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65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FDE52-BB7D-4B68-A0C1-C9AC151914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754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1378E-894A-4568-99F3-456B21D8627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4531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0202-594A-4A37-96B2-D1A35F8E1DD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87118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B507E-0565-43EF-A2DA-32F765F0FA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53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404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DBF96-8003-4223-9840-85215EE4B7D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1501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630BC-B76E-4D70-9DC4-54F7F6A1208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3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860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61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level36</a:t>
            </a:r>
          </a:p>
          <a:p>
            <a:pPr lvl="4"/>
            <a:endParaRPr lang="en-US" altLang="en-US" smtClean="0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1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3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934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B4EF8-78A3-47EE-A8A9-0891E68951B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1B4A7D-6EC5-49F9-8FE0-15DF9E620DC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6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7DF05-65B3-4892-BC30-A8A57A5EA6F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6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3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idx="1"/>
          </p:nvPr>
        </p:nvSpPr>
        <p:spPr>
          <a:xfrm>
            <a:off x="406445" y="76200"/>
            <a:ext cx="83820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More examples:</a:t>
            </a:r>
            <a:endParaRPr lang="en-US" b="1" i="1" u="sng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	1.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Consider the polynomial 7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sz="2800" baseline="30000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 – 4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xy</a:t>
            </a:r>
            <a:endParaRPr lang="en-US" sz="28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Is it a monomial, binomial or trinomial?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What is the degree of the polynomial?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</a:rPr>
              <a:t>2.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Which of the following expressions are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</a:rPr>
              <a:t>polynomials?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Times New Roman" pitchFamily="18" charset="0"/>
              </a:rPr>
              <a:t>              _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5x</a:t>
            </a:r>
            <a:r>
              <a:rPr lang="en-US" baseline="30000" dirty="0" smtClean="0">
                <a:latin typeface="Times New Roman" pitchFamily="18" charset="0"/>
              </a:rPr>
              <a:t>4</a:t>
            </a:r>
            <a:r>
              <a:rPr lang="en-US" dirty="0" smtClean="0">
                <a:latin typeface="Times New Roman" pitchFamily="18" charset="0"/>
              </a:rPr>
              <a:t> 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√5x +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+ 2xy – 10 	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  1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3x + 5                      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x + 5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xy – 10 		</a:t>
            </a:r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+ 6y - 8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3</a:t>
            </a:r>
            <a:endParaRPr lang="el-G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8262" y="990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trinomial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2641" y="1524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4572001"/>
            <a:ext cx="144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1" y="3559314"/>
            <a:ext cx="144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2" y="132114"/>
            <a:ext cx="8149446" cy="1947865"/>
          </a:xfrm>
          <a:prstGeom prst="rect">
            <a:avLst/>
          </a:prstGeom>
          <a:noFill/>
          <a:ln w="2540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en-US" sz="4800" b="1" i="0" smtClean="0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ad>
                      <m:radPr>
                        <m:degHide m:val="on"/>
                        <m:ctrlP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sz="4800" b="1" dirty="0" smtClean="0">
                    <a:solidFill>
                      <a:srgbClr val="0000FF"/>
                    </a:solidFill>
                  </a:rPr>
                  <a:t> + 10 </a:t>
                </a:r>
                <a:r>
                  <a:rPr lang="en-US" dirty="0" smtClean="0"/>
                  <a:t>a polynomial expression?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Why not?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038600"/>
            <a:ext cx="7372350" cy="1762125"/>
          </a:xfrm>
          <a:prstGeom prst="rect">
            <a:avLst/>
          </a:prstGeom>
          <a:noFill/>
          <a:ln w="2540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512888"/>
          </a:xfrm>
        </p:spPr>
        <p:txBody>
          <a:bodyPr/>
          <a:lstStyle/>
          <a:p>
            <a:r>
              <a:rPr lang="en-US" sz="3600" smtClean="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907" y="4876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7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5410200"/>
            <a:ext cx="681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polynomial has four terms, so it is none of the listed names. 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981200"/>
                <a:ext cx="73532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Find the degree of the polynomial and indicate whether the polynomial</a:t>
                </a:r>
              </a:p>
              <a:p>
                <a:r>
                  <a:rPr lang="en-US" dirty="0"/>
                  <a:t>i</a:t>
                </a:r>
                <a:r>
                  <a:rPr lang="en-US" dirty="0" smtClean="0"/>
                  <a:t>s a monomial, binomial, trinomial, or none of these.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−7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+7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7353295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63" t="-2538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797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077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We can use function notation to represent polynomials.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 </a:t>
            </a:r>
            <a:r>
              <a:rPr lang="en-US" sz="2800" smtClean="0">
                <a:solidFill>
                  <a:srgbClr val="0000FF"/>
                </a:solidFill>
                <a:latin typeface="Times New Roman" pitchFamily="18" charset="0"/>
              </a:rPr>
              <a:t>Example: </a:t>
            </a:r>
            <a:r>
              <a:rPr lang="en-US" sz="2800" i="1" smtClean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sz="2800" smtClean="0">
                <a:solidFill>
                  <a:srgbClr val="0000FF"/>
                </a:solidFill>
                <a:latin typeface="Times New Roman" pitchFamily="18" charset="0"/>
              </a:rPr>
              <a:t>(x) = 2</a:t>
            </a:r>
            <a:r>
              <a:rPr lang="en-US" sz="2800" i="1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smtClean="0">
                <a:solidFill>
                  <a:srgbClr val="0000FF"/>
                </a:solidFill>
                <a:latin typeface="Times New Roman" pitchFamily="18" charset="0"/>
              </a:rPr>
              <a:t> – 3</a:t>
            </a:r>
            <a:r>
              <a:rPr lang="en-US" sz="2800" i="1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smtClean="0">
                <a:solidFill>
                  <a:srgbClr val="0000FF"/>
                </a:solidFill>
                <a:latin typeface="Times New Roman" pitchFamily="18" charset="0"/>
              </a:rPr>
              <a:t> + 4 is a polynomial function</a:t>
            </a:r>
            <a:r>
              <a:rPr lang="en-US" sz="2800" smtClean="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Evaluating a polynomial for a particular value involves replacing the value for the variable(s) involved.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value </a:t>
            </a:r>
            <a:r>
              <a:rPr lang="en-US" sz="2800" i="1">
                <a:solidFill>
                  <a:prstClr val="black"/>
                </a:solidFill>
              </a:rPr>
              <a:t>P</a:t>
            </a:r>
            <a:r>
              <a:rPr lang="en-US" sz="2800">
                <a:solidFill>
                  <a:prstClr val="black"/>
                </a:solidFill>
              </a:rPr>
              <a:t>(-2) = 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3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+ 4.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3124200"/>
            <a:ext cx="1905000" cy="762000"/>
            <a:chOff x="192" y="240"/>
            <a:chExt cx="1200" cy="480"/>
          </a:xfrm>
        </p:grpSpPr>
        <p:sp>
          <p:nvSpPr>
            <p:cNvPr id="34826" name="Rectangle 7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667000" y="46482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</a:rPr>
              <a:t>= 2(-2)</a:t>
            </a:r>
            <a:r>
              <a:rPr lang="en-US" sz="2800" baseline="30000">
                <a:solidFill>
                  <a:prstClr val="black"/>
                </a:solidFill>
              </a:rPr>
              <a:t>3</a:t>
            </a:r>
            <a:r>
              <a:rPr lang="en-US" sz="2800">
                <a:solidFill>
                  <a:prstClr val="black"/>
                </a:solidFill>
              </a:rPr>
              <a:t> – 3(-2) + 4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209800" y="4648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P</a:t>
            </a:r>
            <a:r>
              <a:rPr lang="en-US" sz="2800">
                <a:solidFill>
                  <a:prstClr val="black"/>
                </a:solidFill>
              </a:rPr>
              <a:t>(-2)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124200" y="5181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2(-8) + 6 + 4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124200" y="5715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-6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67200" y="5638800"/>
            <a:ext cx="457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</a:rPr>
              <a:t>This means that the ordered pair (-2, -6) would be one point on the graph of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17368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55306" grpId="0"/>
      <p:bldP spid="55307" grpId="0"/>
      <p:bldP spid="5530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7848600" cy="662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Don’t forget how to work with fractions!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endParaRPr lang="en-US" sz="1200" b="1" i="1" u="sng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pitchFamily="18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Times New Roman" pitchFamily="18" charset="0"/>
              </a:rPr>
              <a:t> </a:t>
            </a:r>
            <a:r>
              <a:rPr lang="en-US" sz="2800" smtClean="0">
                <a:solidFill>
                  <a:srgbClr val="0000FF"/>
                </a:solidFill>
                <a:latin typeface="Times New Roman" pitchFamily="18" charset="0"/>
              </a:rPr>
              <a:t>For the polynomial function f(x) = 7</a:t>
            </a:r>
            <a:r>
              <a:rPr lang="en-US" sz="2800" i="1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sz="2800" smtClean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sz="2800" i="1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smtClean="0">
                <a:solidFill>
                  <a:srgbClr val="0000FF"/>
                </a:solidFill>
                <a:latin typeface="Times New Roman" pitchFamily="18" charset="0"/>
              </a:rPr>
              <a:t> – 2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 smtClean="0">
              <a:solidFill>
                <a:srgbClr val="D028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>
                <a:solidFill>
                  <a:srgbClr val="D02800"/>
                </a:solidFill>
                <a:latin typeface="Times New Roman" pitchFamily="18" charset="0"/>
              </a:rPr>
              <a:t>Calculate f(</a:t>
            </a:r>
            <a:r>
              <a:rPr lang="en-US" sz="2400" smtClean="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½)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 smtClean="0">
              <a:solidFill>
                <a:srgbClr val="D028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smtClean="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							(Answer: ¼)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i="1" smtClean="0">
              <a:solidFill>
                <a:srgbClr val="D028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4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Calculate f(-⅓)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			(Answer:  </a:t>
            </a:r>
            <a:r>
              <a:rPr lang="en-US" sz="2400" i="1" u="sng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u="sng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						        9</a:t>
            </a:r>
          </a:p>
        </p:txBody>
      </p:sp>
    </p:spTree>
    <p:extLst>
      <p:ext uri="{BB962C8B-B14F-4D97-AF65-F5344CB8AC3E}">
        <p14:creationId xmlns:p14="http://schemas.microsoft.com/office/powerpoint/2010/main" val="172262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Like terms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</a:rPr>
              <a:t>Terms that contain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</a:rPr>
              <a:t>exactly the same </a:t>
            </a:r>
            <a:r>
              <a:rPr lang="en-US" sz="2800" u="sng" smtClean="0">
                <a:solidFill>
                  <a:srgbClr val="339933"/>
                </a:solidFill>
                <a:latin typeface="Times New Roman" pitchFamily="18" charset="0"/>
              </a:rPr>
              <a:t>variables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</a:rPr>
              <a:t>raised to </a:t>
            </a:r>
            <a:r>
              <a:rPr lang="en-US" sz="2800" smtClean="0">
                <a:solidFill>
                  <a:srgbClr val="FF0000"/>
                </a:solidFill>
                <a:latin typeface="Times New Roman" pitchFamily="18" charset="0"/>
              </a:rPr>
              <a:t>exactly the same </a:t>
            </a:r>
            <a:r>
              <a:rPr lang="en-US" sz="2800" u="sng" smtClean="0">
                <a:solidFill>
                  <a:srgbClr val="0000FF"/>
                </a:solidFill>
                <a:latin typeface="Times New Roman" pitchFamily="18" charset="0"/>
              </a:rPr>
              <a:t>powers</a:t>
            </a:r>
            <a:r>
              <a:rPr lang="en-US" sz="2800" smtClean="0">
                <a:latin typeface="Times New Roman" pitchFamily="18" charset="0"/>
              </a:rPr>
              <a:t>.</a:t>
            </a:r>
            <a:endParaRPr lang="en-US" smtClean="0">
              <a:latin typeface="Times New Roman" pitchFamily="18" charset="0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57200" y="4648200"/>
            <a:ext cx="5181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Combine like terms to simplify.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</a:t>
            </a:r>
            <a:r>
              <a:rPr lang="en-US" sz="2800" i="1">
                <a:solidFill>
                  <a:prstClr val="black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 –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+ 10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– 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</a:t>
            </a:r>
            <a:r>
              <a:rPr lang="en-US" sz="2800" i="1">
                <a:solidFill>
                  <a:prstClr val="black"/>
                </a:solidFill>
              </a:rPr>
              <a:t>xy =</a:t>
            </a: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762000" y="2590800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Only </a:t>
            </a:r>
            <a:r>
              <a:rPr lang="en-US" sz="2800" b="1">
                <a:solidFill>
                  <a:srgbClr val="0000FF"/>
                </a:solidFill>
              </a:rPr>
              <a:t>like terms </a:t>
            </a:r>
            <a:r>
              <a:rPr lang="en-US" sz="2800">
                <a:solidFill>
                  <a:prstClr val="black"/>
                </a:solidFill>
              </a:rPr>
              <a:t>can be combined by combining their coefficients.</a:t>
            </a: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457200" y="1981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i="1">
                <a:solidFill>
                  <a:srgbClr val="D02800"/>
                </a:solidFill>
              </a:rPr>
              <a:t>Warning!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3733800"/>
            <a:ext cx="1905000" cy="762000"/>
            <a:chOff x="192" y="240"/>
            <a:chExt cx="1200" cy="480"/>
          </a:xfrm>
        </p:grpSpPr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7" name="Text Box 10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715000" y="6172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</a:rPr>
              <a:t>11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+ 2</a:t>
            </a:r>
            <a:r>
              <a:rPr lang="en-US" sz="2800" i="1">
                <a:solidFill>
                  <a:prstClr val="black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381000" y="61722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</a:rPr>
              <a:t>(1 + 10)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(1 + 1)</a:t>
            </a:r>
            <a:r>
              <a:rPr lang="en-US" sz="2800" i="1">
                <a:solidFill>
                  <a:prstClr val="black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 + (-1 – 2)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i="1">
                <a:solidFill>
                  <a:prstClr val="black"/>
                </a:solidFill>
              </a:rPr>
              <a:t>=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57200" y="5638800"/>
            <a:ext cx="8534400" cy="519113"/>
            <a:chOff x="288" y="3552"/>
            <a:chExt cx="5376" cy="327"/>
          </a:xfrm>
        </p:grpSpPr>
        <p:sp>
          <p:nvSpPr>
            <p:cNvPr id="36874" name="Text Box 12"/>
            <p:cNvSpPr txBox="1">
              <a:spLocks noChangeArrowheads="1"/>
            </p:cNvSpPr>
            <p:nvPr/>
          </p:nvSpPr>
          <p:spPr bwMode="auto">
            <a:xfrm>
              <a:off x="288" y="3552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lvl="1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</a:rPr>
                <a:t>2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+ 10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</a:rPr>
                <a:t>2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+ </a:t>
              </a:r>
              <a:r>
                <a:rPr lang="en-US" sz="2800" i="1">
                  <a:solidFill>
                    <a:prstClr val="black"/>
                  </a:solidFill>
                </a:rPr>
                <a:t>xy</a:t>
              </a:r>
              <a:r>
                <a:rPr lang="en-US" sz="2800">
                  <a:solidFill>
                    <a:prstClr val="black"/>
                  </a:solidFill>
                </a:rPr>
                <a:t> + </a:t>
              </a:r>
              <a:r>
                <a:rPr lang="en-US" sz="2800" i="1">
                  <a:solidFill>
                    <a:prstClr val="black"/>
                  </a:solidFill>
                </a:rPr>
                <a:t>xy </a:t>
              </a:r>
              <a:r>
                <a:rPr lang="en-US" sz="2800">
                  <a:solidFill>
                    <a:prstClr val="black"/>
                  </a:solidFill>
                </a:rPr>
                <a:t>– </a:t>
              </a:r>
              <a:r>
                <a:rPr lang="en-US" sz="2800" i="1">
                  <a:solidFill>
                    <a:prstClr val="black"/>
                  </a:solidFill>
                </a:rPr>
                <a:t>y </a:t>
              </a:r>
              <a:r>
                <a:rPr lang="en-US" sz="2800">
                  <a:solidFill>
                    <a:prstClr val="black"/>
                  </a:solidFill>
                </a:rPr>
                <a:t>– 2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</a:t>
              </a:r>
              <a:r>
                <a:rPr lang="en-US" sz="2800" i="1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36875" name="Text Box 14"/>
            <p:cNvSpPr txBox="1">
              <a:spLocks noChangeArrowheads="1"/>
            </p:cNvSpPr>
            <p:nvPr/>
          </p:nvSpPr>
          <p:spPr bwMode="auto">
            <a:xfrm>
              <a:off x="3648" y="3600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1F497D"/>
                  </a:solidFill>
                </a:rPr>
                <a:t>(like terms are grouped together)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252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56331" grpId="0"/>
      <p:bldP spid="563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Adding polynomials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Combine all the like terms.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endParaRPr lang="en-US" b="1" i="1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Subtracting polynomials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Change the signs of the terms of the polynomial being subtracted, and then combine all the like terms.</a:t>
            </a:r>
          </a:p>
        </p:txBody>
      </p:sp>
    </p:spTree>
    <p:extLst>
      <p:ext uri="{BB962C8B-B14F-4D97-AF65-F5344CB8AC3E}">
        <p14:creationId xmlns:p14="http://schemas.microsoft.com/office/powerpoint/2010/main" val="3564517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324600" y="5943600"/>
            <a:ext cx="2590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>
                <a:latin typeface="Times New Roman" pitchFamily="18" charset="0"/>
              </a:rPr>
              <a:t>3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baseline="30000" smtClean="0">
                <a:latin typeface="Times New Roman" pitchFamily="18" charset="0"/>
              </a:rPr>
              <a:t>2</a:t>
            </a:r>
            <a:r>
              <a:rPr lang="en-US" sz="2800" smtClean="0">
                <a:latin typeface="Times New Roman" pitchFamily="18" charset="0"/>
              </a:rPr>
              <a:t> – 6</a:t>
            </a:r>
            <a:r>
              <a:rPr lang="en-US" sz="2800" i="1" smtClean="0">
                <a:latin typeface="Times New Roman" pitchFamily="18" charset="0"/>
              </a:rPr>
              <a:t>a</a:t>
            </a:r>
            <a:r>
              <a:rPr lang="en-US" sz="2800" smtClean="0">
                <a:latin typeface="Times New Roman" pitchFamily="18" charset="0"/>
              </a:rPr>
              <a:t> + 11</a:t>
            </a:r>
          </a:p>
        </p:txBody>
      </p:sp>
      <p:grpSp>
        <p:nvGrpSpPr>
          <p:cNvPr id="38915" name="Group 5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38927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928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457200" y="1524000"/>
            <a:ext cx="8305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Add or subtract each of the following, as indicated.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</a:rPr>
              <a:t>1)</a:t>
            </a:r>
            <a:r>
              <a:rPr lang="en-US" sz="2800">
                <a:solidFill>
                  <a:prstClr val="black"/>
                </a:solidFill>
              </a:rPr>
              <a:t>  (3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8) + (4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+3)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495800" y="2590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+ 3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8 + 3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495800" y="3124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5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57200" y="38719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</a:rPr>
              <a:t>2)</a:t>
            </a:r>
            <a:r>
              <a:rPr lang="en-US" sz="2800">
                <a:solidFill>
                  <a:prstClr val="black"/>
                </a:solidFill>
              </a:rPr>
              <a:t>  4 – (-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– 4)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3886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4 +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+ 4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4648200" y="38719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+ 4 + 4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6477000" y="38719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+ 8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457200" y="47244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</a:rPr>
              <a:t>3)</a:t>
            </a:r>
            <a:r>
              <a:rPr lang="en-US" sz="2800">
                <a:solidFill>
                  <a:prstClr val="black"/>
                </a:solidFill>
              </a:rPr>
              <a:t>  (-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+ 1) – (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3) + (5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6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 + 7) =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600200" y="53340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-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+ 1 – 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+ 3 + 5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6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 + 7 =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600200" y="5943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-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+ 5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6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 + 1 + 3 + 7 =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4495800" y="2057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8 + 4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+ 3</a:t>
            </a:r>
          </a:p>
        </p:txBody>
      </p:sp>
    </p:spTree>
    <p:extLst>
      <p:ext uri="{BB962C8B-B14F-4D97-AF65-F5344CB8AC3E}">
        <p14:creationId xmlns:p14="http://schemas.microsoft.com/office/powerpoint/2010/main" val="4915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53" grpId="0"/>
      <p:bldP spid="57354" grpId="0"/>
      <p:bldP spid="57355" grpId="0"/>
      <p:bldP spid="57356" grpId="0"/>
      <p:bldP spid="57357" grpId="0"/>
      <p:bldP spid="57358" grpId="0"/>
      <p:bldP spid="57360" grpId="0"/>
      <p:bldP spid="57361" grpId="0"/>
      <p:bldP spid="57362" grpId="0"/>
      <p:bldP spid="573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512888"/>
          </a:xfrm>
        </p:spPr>
        <p:txBody>
          <a:bodyPr/>
          <a:lstStyle/>
          <a:p>
            <a:r>
              <a:rPr lang="en-US" sz="3600" smtClean="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3810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6x</a:t>
            </a:r>
            <a:r>
              <a:rPr lang="en-US" sz="2000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-5x</a:t>
            </a:r>
            <a:r>
              <a:rPr lang="en-US" sz="2000" baseline="30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+2x +8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1981200"/>
                <a:ext cx="5516703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Perform the indicated operation.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−(−9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−6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5516703" cy="946991"/>
              </a:xfrm>
              <a:prstGeom prst="rect">
                <a:avLst/>
              </a:prstGeom>
              <a:blipFill rotWithShape="1">
                <a:blip r:embed="rId2"/>
                <a:stretch>
                  <a:fillRect l="-884" t="-3226" b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38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512888"/>
          </a:xfrm>
        </p:spPr>
        <p:txBody>
          <a:bodyPr/>
          <a:lstStyle/>
          <a:p>
            <a:r>
              <a:rPr lang="en-US" sz="3600" smtClean="0"/>
              <a:t>Problem from today’s homework: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2743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400"/>
            <a:ext cx="3705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752600"/>
                <a:ext cx="4956998" cy="1268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Perform the indicated operation.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52600"/>
                <a:ext cx="4956998" cy="1268681"/>
              </a:xfrm>
              <a:prstGeom prst="rect">
                <a:avLst/>
              </a:prstGeom>
              <a:blipFill rotWithShape="1">
                <a:blip r:embed="rId4"/>
                <a:stretch>
                  <a:fillRect l="-1107" t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227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80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 smtClean="0">
                <a:solidFill>
                  <a:srgbClr val="0000FF"/>
                </a:solidFill>
              </a:rPr>
              <a:t>Note</a:t>
            </a:r>
            <a:r>
              <a:rPr lang="en-US" sz="2800" dirty="0" smtClean="0">
                <a:solidFill>
                  <a:srgbClr val="0000FF"/>
                </a:solidFill>
              </a:rPr>
              <a:t>: There are 55 problems in</a:t>
            </a:r>
          </a:p>
          <a:p>
            <a:pPr algn="ctr" eaLnBrk="1" hangingPunct="1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 smtClean="0">
                <a:solidFill>
                  <a:srgbClr val="0000FF"/>
                </a:solidFill>
              </a:rPr>
              <a:t>he </a:t>
            </a:r>
            <a:r>
              <a:rPr lang="en-US" sz="2800" dirty="0" smtClean="0">
                <a:solidFill>
                  <a:srgbClr val="0000FF"/>
                </a:solidFill>
              </a:rPr>
              <a:t>HW 5.2 assignment, but again, most of them are very short. </a:t>
            </a:r>
          </a:p>
          <a:p>
            <a:pPr algn="ctr" eaLnBrk="1" hangingPunct="1">
              <a:buFontTx/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(This assignment will take most students less </a:t>
            </a:r>
            <a:r>
              <a:rPr lang="en-US" sz="2800" i="1" dirty="0" smtClean="0">
                <a:solidFill>
                  <a:srgbClr val="0000FF"/>
                </a:solidFill>
              </a:rPr>
              <a:t>than an </a:t>
            </a:r>
            <a:r>
              <a:rPr lang="en-US" sz="2800" i="1" dirty="0" smtClean="0">
                <a:solidFill>
                  <a:srgbClr val="0000FF"/>
                </a:solidFill>
              </a:rPr>
              <a:t>hour and a half to complete.)</a:t>
            </a:r>
          </a:p>
        </p:txBody>
      </p:sp>
    </p:spTree>
    <p:extLst>
      <p:ext uri="{BB962C8B-B14F-4D97-AF65-F5344CB8AC3E}">
        <p14:creationId xmlns:p14="http://schemas.microsoft.com/office/powerpoint/2010/main" val="2527879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98945" y="16158"/>
            <a:ext cx="8077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</a:t>
            </a:r>
            <a:r>
              <a:rPr lang="en-US" sz="5400" dirty="0" smtClean="0">
                <a:solidFill>
                  <a:prstClr val="black"/>
                </a:solidFill>
                <a:cs typeface="Arial" charset="0"/>
              </a:rPr>
              <a:t>now </a:t>
            </a:r>
            <a:r>
              <a:rPr lang="en-US" sz="5400" u="sng" dirty="0" smtClean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 smtClean="0">
                <a:solidFill>
                  <a:srgbClr val="FF0000"/>
                </a:solidFill>
                <a:cs typeface="Arial" charset="0"/>
              </a:rPr>
              <a:t> </a:t>
            </a:r>
            <a:endParaRPr lang="en-US" sz="5400" dirty="0">
              <a:solidFill>
                <a:srgbClr val="FF0000"/>
              </a:solidFill>
              <a:cs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201" y="3521837"/>
            <a:ext cx="847868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We expect all students to stay in the classroom to work on your homework till the end of the 55-minute class period. </a:t>
            </a:r>
            <a:r>
              <a:rPr lang="en-US" sz="3200" b="1" dirty="0">
                <a:solidFill>
                  <a:srgbClr val="FF0000"/>
                </a:solidFill>
                <a:cs typeface="Arial" charset="0"/>
              </a:rPr>
              <a:t>If you have already finished the homework assignment for today’s section, you should work ahead on the next one or work on the next practice quiz/test. </a:t>
            </a:r>
            <a:endParaRPr lang="en-US" sz="3200" dirty="0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74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5.2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Introduction to Polynomials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0" y="17646"/>
            <a:ext cx="8991600" cy="16652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</a:rPr>
              <a:t>Review from last session: </a:t>
            </a:r>
          </a:p>
          <a:p>
            <a:pPr algn="ctr" eaLnBrk="1" hangingPunct="1">
              <a:buFontTx/>
              <a:buNone/>
            </a:pPr>
            <a:r>
              <a:rPr lang="en-US" sz="2000" b="1" i="1" dirty="0" smtClean="0">
                <a:solidFill>
                  <a:srgbClr val="0000FF"/>
                </a:solidFill>
                <a:latin typeface="Times New Roman" pitchFamily="18" charset="0"/>
              </a:rPr>
              <a:t>These rules will all be used when we work with polynomials in the coming sections.</a:t>
            </a:r>
          </a:p>
          <a:p>
            <a:pPr eaLnBrk="1" hangingPunct="1">
              <a:buFontTx/>
              <a:buNone/>
            </a:pPr>
            <a:r>
              <a:rPr lang="en-US" b="1" i="1" u="sng" dirty="0" smtClean="0">
                <a:solidFill>
                  <a:schemeClr val="accent2"/>
                </a:solidFill>
                <a:latin typeface="Times New Roman" pitchFamily="18" charset="0"/>
              </a:rPr>
              <a:t>Summary of exponent rules</a:t>
            </a:r>
          </a:p>
          <a:p>
            <a:pPr eaLnBrk="1" hangingPunct="1">
              <a:buFontTx/>
              <a:buNone/>
            </a:pPr>
            <a:r>
              <a:rPr lang="en-US" dirty="0" smtClean="0">
                <a:latin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</a:rPr>
              <a:t>If </a:t>
            </a:r>
            <a:r>
              <a:rPr lang="en-US" sz="2800" i="1" dirty="0" smtClean="0">
                <a:latin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</a:rPr>
              <a:t>n</a:t>
            </a:r>
            <a:r>
              <a:rPr lang="en-US" sz="2800" dirty="0" smtClean="0">
                <a:latin typeface="Times New Roman" pitchFamily="18" charset="0"/>
              </a:rPr>
              <a:t> are integers and </a:t>
            </a:r>
            <a:r>
              <a:rPr lang="en-US" sz="2800" i="1" dirty="0" smtClean="0">
                <a:latin typeface="Times New Roman" pitchFamily="18" charset="0"/>
              </a:rPr>
              <a:t>a</a:t>
            </a:r>
            <a:r>
              <a:rPr lang="en-US" sz="2800" dirty="0" smtClean="0">
                <a:latin typeface="Times New Roman" pitchFamily="18" charset="0"/>
              </a:rPr>
              <a:t> and </a:t>
            </a:r>
            <a:r>
              <a:rPr lang="en-US" sz="2800" i="1" dirty="0" smtClean="0">
                <a:latin typeface="Times New Roman" pitchFamily="18" charset="0"/>
              </a:rPr>
              <a:t>b</a:t>
            </a:r>
            <a:r>
              <a:rPr lang="en-US" sz="2800" dirty="0" smtClean="0">
                <a:latin typeface="Times New Roman" pitchFamily="18" charset="0"/>
              </a:rPr>
              <a:t> are real numbers, then: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90600" y="18176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Product Rule for exponents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24272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Rule for exponents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mn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30368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of a Product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990600" y="3570288"/>
            <a:ext cx="5953125" cy="1076325"/>
            <a:chOff x="192" y="2256"/>
            <a:chExt cx="3750" cy="678"/>
          </a:xfrm>
        </p:grpSpPr>
        <p:sp>
          <p:nvSpPr>
            <p:cNvPr id="37902" name="Rectangle 7"/>
            <p:cNvSpPr>
              <a:spLocks noChangeArrowheads="1"/>
            </p:cNvSpPr>
            <p:nvPr/>
          </p:nvSpPr>
          <p:spPr bwMode="auto">
            <a:xfrm>
              <a:off x="192" y="2448"/>
              <a:ext cx="23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Power of a Quotient</a:t>
              </a:r>
            </a:p>
          </p:txBody>
        </p:sp>
        <p:graphicFrame>
          <p:nvGraphicFramePr>
            <p:cNvPr id="37903" name="Object 8"/>
            <p:cNvGraphicFramePr>
              <a:graphicFrameLocks noChangeAspect="1"/>
            </p:cNvGraphicFramePr>
            <p:nvPr/>
          </p:nvGraphicFramePr>
          <p:xfrm>
            <a:off x="2256" y="2256"/>
            <a:ext cx="1686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2" name="Equation" r:id="rId3" imgW="1168400" imgH="469900" progId="Equation.3">
                    <p:embed/>
                  </p:oleObj>
                </mc:Choice>
                <mc:Fallback>
                  <p:oleObj name="Equation" r:id="rId3" imgW="1168400" imgH="469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1686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990600" y="4560888"/>
            <a:ext cx="7078663" cy="987425"/>
            <a:chOff x="192" y="2928"/>
            <a:chExt cx="4459" cy="622"/>
          </a:xfrm>
        </p:grpSpPr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92" y="3072"/>
              <a:ext cx="26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Quotient Rule for exponents</a:t>
              </a:r>
            </a:p>
          </p:txBody>
        </p:sp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2976" y="2928"/>
            <a:ext cx="1675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" name="Equation" r:id="rId5" imgW="1130300" imgH="419100" progId="Equation.3">
                    <p:embed/>
                  </p:oleObj>
                </mc:Choice>
                <mc:Fallback>
                  <p:oleObj name="Equation" r:id="rId5" imgW="11303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75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990600" y="5475288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Zero exponent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1,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 0</a:t>
            </a:r>
          </a:p>
        </p:txBody>
      </p:sp>
    </p:spTree>
    <p:extLst>
      <p:ext uri="{BB962C8B-B14F-4D97-AF65-F5344CB8AC3E}">
        <p14:creationId xmlns:p14="http://schemas.microsoft.com/office/powerpoint/2010/main" val="1122247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</a:rPr>
              <a:t>Polynomial</a:t>
            </a:r>
            <a:r>
              <a:rPr lang="en-US" sz="2800" dirty="0" smtClean="0">
                <a:latin typeface="Times New Roman" pitchFamily="18" charset="0"/>
              </a:rPr>
              <a:t> vocabulary: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</a:rPr>
              <a:t>	Term</a:t>
            </a:r>
            <a:r>
              <a:rPr lang="en-US" sz="2400" dirty="0" smtClean="0">
                <a:latin typeface="Times New Roman" pitchFamily="18" charset="0"/>
              </a:rPr>
              <a:t> – a number or a product of a number and variables raised to powers (the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</a:rPr>
              <a:t>terms</a:t>
            </a:r>
            <a:r>
              <a:rPr lang="en-US" sz="2400" dirty="0" smtClean="0">
                <a:latin typeface="Times New Roman" pitchFamily="18" charset="0"/>
              </a:rPr>
              <a:t> in a polynomial are separated by </a:t>
            </a:r>
            <a:r>
              <a:rPr lang="en-US" sz="2400" b="1" dirty="0" smtClean="0">
                <a:solidFill>
                  <a:srgbClr val="D02800"/>
                </a:solidFill>
                <a:latin typeface="Times New Roman" pitchFamily="18" charset="0"/>
              </a:rPr>
              <a:t>+</a:t>
            </a:r>
            <a:r>
              <a:rPr lang="en-US" sz="2400" dirty="0" smtClean="0">
                <a:latin typeface="Times New Roman" pitchFamily="18" charset="0"/>
              </a:rPr>
              <a:t> or </a:t>
            </a:r>
            <a:r>
              <a:rPr lang="en-US" sz="2400" b="1" dirty="0" smtClean="0">
                <a:solidFill>
                  <a:srgbClr val="D02800"/>
                </a:solidFill>
                <a:latin typeface="Times New Roman" pitchFamily="18" charset="0"/>
              </a:rPr>
              <a:t>-</a:t>
            </a:r>
            <a:r>
              <a:rPr lang="en-US" sz="2400" dirty="0" smtClean="0">
                <a:latin typeface="Times New Roman" pitchFamily="18" charset="0"/>
              </a:rPr>
              <a:t> signs)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</a:rPr>
              <a:t>	Coefficient</a:t>
            </a:r>
            <a:r>
              <a:rPr lang="en-US" sz="2400" dirty="0" smtClean="0">
                <a:latin typeface="Times New Roman" pitchFamily="18" charset="0"/>
              </a:rPr>
              <a:t> – the number in front of a term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 smtClean="0">
                <a:solidFill>
                  <a:schemeClr val="accent2"/>
                </a:solidFill>
                <a:latin typeface="Times New Roman" pitchFamily="18" charset="0"/>
              </a:rPr>
              <a:t>	Constant</a:t>
            </a:r>
            <a:r>
              <a:rPr lang="en-US" sz="2400" dirty="0" smtClean="0">
                <a:latin typeface="Times New Roman" pitchFamily="18" charset="0"/>
              </a:rPr>
              <a:t> – term which is only a number, no variables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dirty="0" smtClean="0">
                <a:latin typeface="Times New Roman" pitchFamily="18" charset="0"/>
              </a:rPr>
              <a:t>A</a:t>
            </a: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</a:rPr>
              <a:t> polynomial</a:t>
            </a:r>
            <a:r>
              <a:rPr lang="en-US" sz="2800" dirty="0" smtClean="0">
                <a:latin typeface="Times New Roman" pitchFamily="18" charset="0"/>
              </a:rPr>
              <a:t> is a sum of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</a:rPr>
              <a:t>terms</a:t>
            </a:r>
            <a:r>
              <a:rPr lang="en-US" sz="2800" dirty="0" smtClean="0">
                <a:latin typeface="Times New Roman" pitchFamily="18" charset="0"/>
              </a:rPr>
              <a:t> involving 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</a:rPr>
              <a:t>coefficients</a:t>
            </a:r>
            <a:r>
              <a:rPr lang="en-US" sz="2800" dirty="0" smtClean="0">
                <a:latin typeface="Times New Roman" pitchFamily="18" charset="0"/>
              </a:rPr>
              <a:t> </a:t>
            </a:r>
            <a:r>
              <a:rPr lang="en-US" sz="2800" smtClean="0">
                <a:latin typeface="Times New Roman" pitchFamily="18" charset="0"/>
              </a:rPr>
              <a:t>(real numbers</a:t>
            </a:r>
            <a:r>
              <a:rPr lang="en-US" sz="2800" dirty="0" smtClean="0">
                <a:latin typeface="Times New Roman" pitchFamily="18" charset="0"/>
              </a:rPr>
              <a:t>) times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</a:rPr>
              <a:t>variables</a:t>
            </a:r>
            <a:r>
              <a:rPr lang="en-US" sz="2800" dirty="0" smtClean="0">
                <a:latin typeface="Times New Roman" pitchFamily="18" charset="0"/>
              </a:rPr>
              <a:t> raised to a 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</a:rPr>
              <a:t>whole number (0, 1, 2, …) exponent</a:t>
            </a:r>
            <a:r>
              <a:rPr lang="en-US" sz="2800" dirty="0" smtClean="0">
                <a:latin typeface="Times New Roman" pitchFamily="18" charset="0"/>
              </a:rPr>
              <a:t>, with </a:t>
            </a:r>
            <a:r>
              <a:rPr lang="en-US" sz="2800" u="sng" dirty="0" smtClean="0">
                <a:solidFill>
                  <a:schemeClr val="accent2"/>
                </a:solidFill>
                <a:latin typeface="Times New Roman" pitchFamily="18" charset="0"/>
              </a:rPr>
              <a:t>no variables appearing in any denominator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55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Consider the polynomial  7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5</a:t>
            </a:r>
            <a:r>
              <a:rPr lang="en-US" smtClean="0">
                <a:latin typeface="Times New Roman" pitchFamily="18" charset="0"/>
              </a:rPr>
              <a:t> + 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i="1" smtClean="0">
                <a:latin typeface="Times New Roman" pitchFamily="18" charset="0"/>
              </a:rPr>
              <a:t>y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– 4</a:t>
            </a:r>
            <a:r>
              <a:rPr lang="en-US" i="1" smtClean="0">
                <a:latin typeface="Times New Roman" pitchFamily="18" charset="0"/>
              </a:rPr>
              <a:t>xy</a:t>
            </a:r>
            <a:r>
              <a:rPr lang="en-US" smtClean="0">
                <a:latin typeface="Times New Roman" pitchFamily="18" charset="0"/>
              </a:rPr>
              <a:t> + 7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Times New Roman" pitchFamily="18" charset="0"/>
              </a:rPr>
              <a:t>How many TERMS does it have?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There are 4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 terms</a:t>
            </a:r>
            <a:r>
              <a:rPr lang="en-US" smtClean="0">
                <a:latin typeface="Times New Roman" pitchFamily="18" charset="0"/>
              </a:rPr>
              <a:t>: 7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5</a:t>
            </a:r>
            <a:r>
              <a:rPr lang="en-US" smtClean="0">
                <a:latin typeface="Times New Roman" pitchFamily="18" charset="0"/>
              </a:rPr>
              <a:t>,  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i="1" smtClean="0">
                <a:latin typeface="Times New Roman" pitchFamily="18" charset="0"/>
              </a:rPr>
              <a:t>y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,  -4</a:t>
            </a:r>
            <a:r>
              <a:rPr lang="en-US" i="1" smtClean="0">
                <a:latin typeface="Times New Roman" pitchFamily="18" charset="0"/>
              </a:rPr>
              <a:t>xy</a:t>
            </a:r>
            <a:r>
              <a:rPr lang="en-US" smtClean="0">
                <a:latin typeface="Times New Roman" pitchFamily="18" charset="0"/>
              </a:rPr>
              <a:t>  and  7.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What are the coefficients of those terms?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		The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 smtClean="0">
                <a:latin typeface="Times New Roman" pitchFamily="18" charset="0"/>
              </a:rPr>
              <a:t> of term 7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5</a:t>
            </a:r>
            <a:r>
              <a:rPr lang="en-US" smtClean="0">
                <a:latin typeface="Times New Roman" pitchFamily="18" charset="0"/>
              </a:rPr>
              <a:t> is 7,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		The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 smtClean="0">
                <a:latin typeface="Times New Roman" pitchFamily="18" charset="0"/>
              </a:rPr>
              <a:t> of term 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i="1" smtClean="0">
                <a:latin typeface="Times New Roman" pitchFamily="18" charset="0"/>
              </a:rPr>
              <a:t>y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is 1,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		The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 smtClean="0">
                <a:latin typeface="Times New Roman" pitchFamily="18" charset="0"/>
              </a:rPr>
              <a:t> of term –4</a:t>
            </a:r>
            <a:r>
              <a:rPr lang="en-US" i="1" smtClean="0">
                <a:latin typeface="Times New Roman" pitchFamily="18" charset="0"/>
              </a:rPr>
              <a:t>xy</a:t>
            </a:r>
            <a:r>
              <a:rPr lang="en-US" smtClean="0">
                <a:latin typeface="Times New Roman" pitchFamily="18" charset="0"/>
              </a:rPr>
              <a:t> is –4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			The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 smtClean="0">
                <a:latin typeface="Times New Roman" pitchFamily="18" charset="0"/>
              </a:rPr>
              <a:t> of term 7 is 7.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mtClean="0">
                <a:latin typeface="Times New Roman" pitchFamily="18" charset="0"/>
              </a:rPr>
              <a:t>7 is a 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constant</a:t>
            </a:r>
            <a:r>
              <a:rPr lang="en-US" smtClean="0">
                <a:latin typeface="Times New Roman" pitchFamily="18" charset="0"/>
              </a:rPr>
              <a:t> term. (no variable part, like x or y)</a:t>
            </a:r>
          </a:p>
        </p:txBody>
      </p:sp>
    </p:spTree>
    <p:extLst>
      <p:ext uri="{BB962C8B-B14F-4D97-AF65-F5344CB8AC3E}">
        <p14:creationId xmlns:p14="http://schemas.microsoft.com/office/powerpoint/2010/main" val="320583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581400"/>
          </a:xfrm>
        </p:spPr>
        <p:txBody>
          <a:bodyPr/>
          <a:lstStyle/>
          <a:p>
            <a:pPr eaLnBrk="1" hangingPunct="1">
              <a:buSzPct val="125000"/>
              <a:buFontTx/>
              <a:buChar char="•"/>
            </a:pPr>
            <a:r>
              <a:rPr lang="en-US" smtClean="0">
                <a:latin typeface="Times New Roman" pitchFamily="18" charset="0"/>
              </a:rPr>
              <a:t>A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 Monomial</a:t>
            </a:r>
            <a:r>
              <a:rPr lang="en-US" smtClean="0">
                <a:latin typeface="Times New Roman" pitchFamily="18" charset="0"/>
              </a:rPr>
              <a:t> is a polynomial with 1 term.</a:t>
            </a:r>
          </a:p>
          <a:p>
            <a:pPr eaLnBrk="1" hangingPunct="1">
              <a:buSzPct val="125000"/>
              <a:buFontTx/>
              <a:buChar char="•"/>
            </a:pPr>
            <a:endParaRPr lang="en-US" smtClean="0">
              <a:latin typeface="Times New Roman" pitchFamily="18" charset="0"/>
            </a:endParaRPr>
          </a:p>
          <a:p>
            <a:pPr eaLnBrk="1" hangingPunct="1">
              <a:buSzPct val="125000"/>
              <a:buFontTx/>
              <a:buChar char="•"/>
            </a:pPr>
            <a:r>
              <a:rPr lang="en-US" smtClean="0">
                <a:latin typeface="Times New Roman" pitchFamily="18" charset="0"/>
              </a:rPr>
              <a:t>A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 Binomial</a:t>
            </a:r>
            <a:r>
              <a:rPr lang="en-US" smtClean="0">
                <a:latin typeface="Times New Roman" pitchFamily="18" charset="0"/>
              </a:rPr>
              <a:t> is a polynomial with 2 terms.</a:t>
            </a:r>
          </a:p>
          <a:p>
            <a:pPr eaLnBrk="1" hangingPunct="1">
              <a:buSzPct val="125000"/>
              <a:buFontTx/>
              <a:buChar char="•"/>
            </a:pPr>
            <a:endParaRPr lang="en-US" smtClean="0">
              <a:latin typeface="Times New Roman" pitchFamily="18" charset="0"/>
            </a:endParaRPr>
          </a:p>
          <a:p>
            <a:pPr eaLnBrk="1" hangingPunct="1">
              <a:buSzPct val="125000"/>
              <a:buFontTx/>
              <a:buChar char="•"/>
            </a:pPr>
            <a:r>
              <a:rPr lang="en-US" smtClean="0">
                <a:latin typeface="Times New Roman" pitchFamily="18" charset="0"/>
              </a:rPr>
              <a:t>A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 Trinomial</a:t>
            </a:r>
            <a:r>
              <a:rPr lang="en-US" smtClean="0">
                <a:latin typeface="Times New Roman" pitchFamily="18" charset="0"/>
              </a:rPr>
              <a:t> is a polynomial with 3 terms.</a:t>
            </a:r>
          </a:p>
        </p:txBody>
      </p:sp>
    </p:spTree>
    <p:extLst>
      <p:ext uri="{BB962C8B-B14F-4D97-AF65-F5344CB8AC3E}">
        <p14:creationId xmlns:p14="http://schemas.microsoft.com/office/powerpoint/2010/main" val="3018803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0"/>
            <a:ext cx="7848600" cy="6629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Degree of a </a:t>
            </a:r>
            <a:r>
              <a:rPr lang="en-US" b="1" i="1" u="sng" smtClean="0">
                <a:solidFill>
                  <a:schemeClr val="accent2"/>
                </a:solidFill>
                <a:latin typeface="Times New Roman" pitchFamily="18" charset="0"/>
              </a:rPr>
              <a:t>term</a:t>
            </a: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To find the degree, take the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sum</a:t>
            </a:r>
            <a:r>
              <a:rPr lang="en-US" smtClean="0">
                <a:latin typeface="Times New Roman" pitchFamily="18" charset="0"/>
              </a:rPr>
              <a:t> of the </a:t>
            </a:r>
            <a:r>
              <a:rPr lang="en-US" smtClean="0">
                <a:solidFill>
                  <a:srgbClr val="D02800"/>
                </a:solidFill>
                <a:latin typeface="Times New Roman" pitchFamily="18" charset="0"/>
              </a:rPr>
              <a:t>exponents</a:t>
            </a:r>
            <a:r>
              <a:rPr lang="en-US" smtClean="0">
                <a:latin typeface="Times New Roman" pitchFamily="18" charset="0"/>
              </a:rPr>
              <a:t> on the </a:t>
            </a:r>
            <a:r>
              <a:rPr lang="en-US" smtClean="0">
                <a:solidFill>
                  <a:srgbClr val="D02800"/>
                </a:solidFill>
                <a:latin typeface="Times New Roman" pitchFamily="18" charset="0"/>
              </a:rPr>
              <a:t>variables</a:t>
            </a:r>
            <a:r>
              <a:rPr lang="en-US" smtClean="0">
                <a:latin typeface="Times New Roman" pitchFamily="18" charset="0"/>
              </a:rPr>
              <a:t> contained in the </a:t>
            </a:r>
            <a:r>
              <a:rPr lang="en-US" smtClean="0">
                <a:solidFill>
                  <a:srgbClr val="D02800"/>
                </a:solidFill>
                <a:latin typeface="Times New Roman" pitchFamily="18" charset="0"/>
              </a:rPr>
              <a:t>term</a:t>
            </a:r>
            <a:r>
              <a:rPr lang="en-US" smtClean="0">
                <a:latin typeface="Times New Roman" pitchFamily="18" charset="0"/>
              </a:rPr>
              <a:t>.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Degree of the term </a:t>
            </a:r>
            <a:r>
              <a:rPr lang="en-US" smtClean="0">
                <a:solidFill>
                  <a:schemeClr val="accent2"/>
                </a:solidFill>
                <a:latin typeface="Times New Roman" pitchFamily="18" charset="0"/>
              </a:rPr>
              <a:t>7x</a:t>
            </a:r>
            <a:r>
              <a:rPr lang="en-US" baseline="30000" smtClean="0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 smtClean="0">
                <a:latin typeface="Times New Roman" pitchFamily="18" charset="0"/>
              </a:rPr>
              <a:t> is 4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Degree of a constant (like </a:t>
            </a:r>
            <a:r>
              <a:rPr lang="en-US" smtClean="0">
                <a:solidFill>
                  <a:srgbClr val="D02800"/>
                </a:solidFill>
                <a:latin typeface="Times New Roman" pitchFamily="18" charset="0"/>
              </a:rPr>
              <a:t>9</a:t>
            </a:r>
            <a:r>
              <a:rPr lang="en-US" smtClean="0">
                <a:latin typeface="Times New Roman" pitchFamily="18" charset="0"/>
              </a:rPr>
              <a:t>) is 0.</a:t>
            </a:r>
          </a:p>
          <a:p>
            <a:pPr lvl="1" eaLnBrk="1" hangingPunct="1">
              <a:spcBef>
                <a:spcPts val="200"/>
              </a:spcBef>
              <a:buFontTx/>
              <a:buNone/>
            </a:pPr>
            <a:r>
              <a:rPr lang="en-US" smtClean="0">
                <a:latin typeface="Times New Roman" pitchFamily="18" charset="0"/>
              </a:rPr>
              <a:t>   </a:t>
            </a:r>
            <a:r>
              <a:rPr lang="en-US" sz="2400" i="1" smtClean="0">
                <a:latin typeface="Times New Roman" pitchFamily="18" charset="0"/>
              </a:rPr>
              <a:t>(because you could write it as </a:t>
            </a:r>
            <a:r>
              <a:rPr lang="en-US" sz="2400" i="1" smtClean="0">
                <a:solidFill>
                  <a:srgbClr val="D02800"/>
                </a:solidFill>
                <a:latin typeface="Times New Roman" pitchFamily="18" charset="0"/>
              </a:rPr>
              <a:t>9x</a:t>
            </a:r>
            <a:r>
              <a:rPr lang="en-US" sz="2400" i="1" baseline="30000" smtClean="0">
                <a:solidFill>
                  <a:srgbClr val="D02800"/>
                </a:solidFill>
                <a:latin typeface="Times New Roman" pitchFamily="18" charset="0"/>
              </a:rPr>
              <a:t>0</a:t>
            </a:r>
            <a:r>
              <a:rPr lang="en-US" sz="2400" i="1" smtClean="0">
                <a:latin typeface="Times New Roman" pitchFamily="18" charset="0"/>
              </a:rPr>
              <a:t>, since </a:t>
            </a:r>
            <a:r>
              <a:rPr lang="en-US" sz="2400" i="1" smtClean="0">
                <a:solidFill>
                  <a:srgbClr val="D02800"/>
                </a:solidFill>
                <a:latin typeface="Times New Roman" pitchFamily="18" charset="0"/>
              </a:rPr>
              <a:t>x</a:t>
            </a:r>
            <a:r>
              <a:rPr lang="en-US" sz="2400" i="1" baseline="30000" smtClean="0">
                <a:solidFill>
                  <a:srgbClr val="D02800"/>
                </a:solidFill>
                <a:latin typeface="Times New Roman" pitchFamily="18" charset="0"/>
              </a:rPr>
              <a:t>0</a:t>
            </a:r>
            <a:r>
              <a:rPr lang="en-US" sz="2400" i="1" smtClean="0">
                <a:latin typeface="Times New Roman" pitchFamily="18" charset="0"/>
              </a:rPr>
              <a:t> = 1)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Degree of the term </a:t>
            </a:r>
            <a:r>
              <a:rPr lang="en-US" smtClean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r>
              <a:rPr lang="en-US" i="1" smtClean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baseline="30000" smtClean="0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 i="1" smtClean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baseline="30000" smtClean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i="1" smtClean="0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lang="en-US" smtClean="0">
                <a:latin typeface="Times New Roman" pitchFamily="18" charset="0"/>
              </a:rPr>
              <a:t> is 8 </a:t>
            </a:r>
            <a:r>
              <a:rPr lang="en-US" sz="2400" smtClean="0">
                <a:latin typeface="Times New Roman" pitchFamily="18" charset="0"/>
              </a:rPr>
              <a:t>(add all of the exponents on all variables, remembering that </a:t>
            </a:r>
            <a:r>
              <a:rPr lang="en-US" sz="2400" i="1" smtClean="0">
                <a:latin typeface="Times New Roman" pitchFamily="18" charset="0"/>
              </a:rPr>
              <a:t>c</a:t>
            </a:r>
            <a:r>
              <a:rPr lang="en-US" sz="2400" smtClean="0">
                <a:latin typeface="Times New Roman" pitchFamily="18" charset="0"/>
              </a:rPr>
              <a:t> can be written as </a:t>
            </a:r>
            <a:r>
              <a:rPr lang="en-US" sz="2400" i="1" smtClean="0">
                <a:latin typeface="Times New Roman" pitchFamily="18" charset="0"/>
              </a:rPr>
              <a:t>c</a:t>
            </a:r>
            <a:r>
              <a:rPr lang="en-US" sz="2400" baseline="30000" smtClean="0">
                <a:latin typeface="Times New Roman" pitchFamily="18" charset="0"/>
              </a:rPr>
              <a:t>1</a:t>
            </a:r>
            <a:r>
              <a:rPr lang="en-US" sz="2400" smtClean="0">
                <a:latin typeface="Times New Roman" pitchFamily="18" charset="0"/>
              </a:rPr>
              <a:t>).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b="1" i="1" smtClean="0">
                <a:solidFill>
                  <a:schemeClr val="accent2"/>
                </a:solidFill>
                <a:latin typeface="Times New Roman" pitchFamily="18" charset="0"/>
              </a:rPr>
              <a:t>Degree of a </a:t>
            </a:r>
            <a:r>
              <a:rPr lang="en-US" b="1" i="1" u="sng" smtClean="0">
                <a:solidFill>
                  <a:schemeClr val="accent2"/>
                </a:solidFill>
                <a:latin typeface="Times New Roman" pitchFamily="18" charset="0"/>
              </a:rPr>
              <a:t>polynomial</a:t>
            </a:r>
            <a:r>
              <a:rPr lang="en-US" smtClean="0">
                <a:latin typeface="Times New Roman" pitchFamily="18" charset="0"/>
              </a:rPr>
              <a:t>: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To find the degree, take the largest degree of any term of the polynomial.</a:t>
            </a:r>
          </a:p>
          <a:p>
            <a:pPr lvl="1" eaLnBrk="1" hangingPunct="1">
              <a:buFontTx/>
              <a:buChar char="•"/>
            </a:pPr>
            <a:r>
              <a:rPr lang="en-US" smtClean="0">
                <a:latin typeface="Times New Roman" pitchFamily="18" charset="0"/>
              </a:rPr>
              <a:t>Example: The degree of 9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3</a:t>
            </a:r>
            <a:r>
              <a:rPr lang="en-US" smtClean="0">
                <a:latin typeface="Times New Roman" pitchFamily="18" charset="0"/>
              </a:rPr>
              <a:t> – 4</a:t>
            </a:r>
            <a:r>
              <a:rPr lang="en-US" i="1" smtClean="0">
                <a:latin typeface="Times New Roman" pitchFamily="18" charset="0"/>
              </a:rPr>
              <a:t>x</a:t>
            </a:r>
            <a:r>
              <a:rPr lang="en-US" baseline="30000" smtClean="0">
                <a:latin typeface="Times New Roman" pitchFamily="18" charset="0"/>
              </a:rPr>
              <a:t>2</a:t>
            </a:r>
            <a:r>
              <a:rPr lang="en-US" smtClean="0">
                <a:latin typeface="Times New Roman" pitchFamily="18" charset="0"/>
              </a:rPr>
              <a:t> + 7 is </a:t>
            </a:r>
            <a:r>
              <a:rPr lang="en-US" smtClean="0">
                <a:solidFill>
                  <a:srgbClr val="FF0000"/>
                </a:solidFill>
                <a:latin typeface="Times New Roman" pitchFamily="18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62529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idx="1"/>
          </p:nvPr>
        </p:nvSpPr>
        <p:spPr>
          <a:xfrm>
            <a:off x="406445" y="76200"/>
            <a:ext cx="83820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b="1" i="1" dirty="0" smtClean="0">
                <a:solidFill>
                  <a:schemeClr val="accent2"/>
                </a:solidFill>
                <a:latin typeface="Times New Roman" pitchFamily="18" charset="0"/>
              </a:rPr>
              <a:t>More examples:</a:t>
            </a:r>
            <a:endParaRPr lang="en-US" b="1" i="1" u="sng" dirty="0" smtClean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>
                <a:latin typeface="Times New Roman" pitchFamily="18" charset="0"/>
              </a:rPr>
              <a:t>	1.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Consider the polynomial 7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sz="2800" baseline="30000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</a:rPr>
              <a:t> – 4</a:t>
            </a:r>
            <a:r>
              <a:rPr lang="en-US" sz="2800" i="1" dirty="0" smtClean="0">
                <a:solidFill>
                  <a:srgbClr val="0000FF"/>
                </a:solidFill>
                <a:latin typeface="Times New Roman" pitchFamily="18" charset="0"/>
              </a:rPr>
              <a:t>xy</a:t>
            </a:r>
            <a:endParaRPr lang="en-US" sz="280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Is it a monomial, binomial or trinomial?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 smtClean="0">
                <a:latin typeface="Times New Roman" pitchFamily="18" charset="0"/>
              </a:rPr>
              <a:t>What is the degree of the polynomial?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 smtClean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8262" y="990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trinomial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2641" y="1524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2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1_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976</Words>
  <Application>Microsoft Office PowerPoint</Application>
  <PresentationFormat>On-screen Show (4:3)</PresentationFormat>
  <Paragraphs>155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Martin Gay</vt:lpstr>
      <vt:lpstr>3_Network Blitz</vt:lpstr>
      <vt:lpstr>1_Network Blitz</vt:lpstr>
      <vt:lpstr>2_Office Theme</vt:lpstr>
      <vt:lpstr>2_Network Blitz</vt:lpstr>
      <vt:lpstr>1_Office Theme</vt:lpstr>
      <vt:lpstr>4_Office Theme</vt:lpstr>
      <vt:lpstr>Equation</vt:lpstr>
      <vt:lpstr>PowerPoint Presentation</vt:lpstr>
      <vt:lpstr>PowerPoint Presentation</vt:lpstr>
      <vt:lpstr>Section 5.2</vt:lpstr>
      <vt:lpstr>PowerPoint Presentation</vt:lpstr>
      <vt:lpstr>Polynomials: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</vt:lpstr>
      <vt:lpstr>Problem from today’s homework: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  <vt:lpstr>Problem from today’s homework: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148</cp:revision>
  <dcterms:created xsi:type="dcterms:W3CDTF">2013-08-26T02:26:37Z</dcterms:created>
  <dcterms:modified xsi:type="dcterms:W3CDTF">2017-10-16T14:08:05Z</dcterms:modified>
</cp:coreProperties>
</file>