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8" r:id="rId4"/>
    <p:sldMasterId id="2147483720" r:id="rId5"/>
    <p:sldMasterId id="2147483732" r:id="rId6"/>
  </p:sldMasterIdLst>
  <p:sldIdLst>
    <p:sldId id="270" r:id="rId7"/>
    <p:sldId id="274" r:id="rId8"/>
    <p:sldId id="257" r:id="rId9"/>
    <p:sldId id="258" r:id="rId10"/>
    <p:sldId id="259" r:id="rId11"/>
    <p:sldId id="260" r:id="rId12"/>
    <p:sldId id="277" r:id="rId13"/>
    <p:sldId id="263" r:id="rId14"/>
    <p:sldId id="262" r:id="rId15"/>
    <p:sldId id="264" r:id="rId16"/>
    <p:sldId id="265" r:id="rId17"/>
    <p:sldId id="266" r:id="rId18"/>
    <p:sldId id="268" r:id="rId19"/>
    <p:sldId id="267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0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97BA-E8DC-4C72-8CD4-1338086FAC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62AA1-2B02-4D40-9C65-A1E30CCFF8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2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1EFE-42DA-40B2-BF21-CEA4760E7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33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F91E-F72E-43B5-86AB-C531222216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5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B9A5-EED2-4821-8637-855D88EE9E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80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759-4E1F-4EC3-91D6-7E6A49BD4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61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E2C6-B639-4F9E-9AC5-73FD2040A6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52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2FDD-D1A5-4692-9182-8698FBF61F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C369-CA06-4467-A651-A6D07C078E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24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BD63-E647-47EC-BE00-BF3016744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98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9B13D-74D5-4A08-B595-B21311CE75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28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97BA-E8DC-4C72-8CD4-1338086FAC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35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62AA1-2B02-4D40-9C65-A1E30CCFF8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55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1EFE-42DA-40B2-BF21-CEA4760E7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33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F91E-F72E-43B5-86AB-C531222216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1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B9A5-EED2-4821-8637-855D88EE9E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99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759-4E1F-4EC3-91D6-7E6A49BD4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26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E2C6-B639-4F9E-9AC5-73FD2040A6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9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2FDD-D1A5-4692-9182-8698FBF61F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6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C369-CA06-4467-A651-A6D07C078E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49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BD63-E647-47EC-BE00-BF3016744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9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9B13D-74D5-4A08-B595-B21311CE75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959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7164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5828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704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531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740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783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4188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9071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486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1448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9007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8426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711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7729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2107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84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2336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9252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8444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6808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6765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2004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2BD-7DC9-4426-8B82-16C63167B3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630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DEBA-0EB0-4C6E-B3DF-B8AA95B04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725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F232E-4B57-4949-A4EB-B377A58078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939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B0A6-5DFB-4A12-ABCF-C66C797CA6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8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5E6B-B689-4C3B-B810-0ECBB2B204D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9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DE52-BB7D-4B68-A0C1-C9AC151914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624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378E-894A-4568-99F3-456B21D862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08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0202-594A-4A37-96B2-D1A35F8E1DD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4321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507E-0565-43EF-A2DA-32F765F0FA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970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DBF96-8003-4223-9840-85215EE4B7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127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30BC-B76E-4D70-9DC4-54F7F6A120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8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96B0E-68DC-4E1A-A535-1FB6ECB86FA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2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96B0E-68DC-4E1A-A535-1FB6ECB86FA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4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5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7DF05-65B3-4892-BC30-A8A57A5EA6F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3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19113" y="685800"/>
            <a:ext cx="8077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b="1" dirty="0" smtClean="0">
                <a:solidFill>
                  <a:srgbClr val="000000"/>
                </a:solidFill>
                <a:latin typeface="Arial" charset="0"/>
              </a:rPr>
              <a:t>Please close your laptops</a:t>
            </a:r>
            <a:endParaRPr lang="en-US" sz="72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</a:t>
            </a:r>
            <a:r>
              <a:rPr lang="en-US" sz="4000" b="1" dirty="0" smtClean="0">
                <a:solidFill>
                  <a:srgbClr val="000000"/>
                </a:solidFill>
                <a:latin typeface="Arial" charset="0"/>
              </a:rPr>
              <a:t>phones, </a:t>
            </a:r>
            <a:r>
              <a:rPr lang="en-US" sz="4000" b="1" dirty="0" smtClean="0">
                <a:solidFill>
                  <a:srgbClr val="0000FF"/>
                </a:solidFill>
                <a:latin typeface="Arial" charset="0"/>
              </a:rPr>
              <a:t>and </a:t>
            </a:r>
            <a:r>
              <a:rPr lang="en-US" sz="4000" b="1" dirty="0">
                <a:solidFill>
                  <a:srgbClr val="0000FF"/>
                </a:solidFill>
                <a:latin typeface="Arial" charset="0"/>
              </a:rPr>
              <a:t>get out your note-taking materials</a:t>
            </a:r>
            <a:r>
              <a:rPr lang="en-US" sz="4000" b="1" dirty="0" smtClean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000" b="1" dirty="0">
              <a:solidFill>
                <a:srgbClr val="0000FF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i="1" dirty="0" smtClean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00" y="893133"/>
            <a:ext cx="8038214" cy="32407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prstClr val="black"/>
                </a:solidFill>
                <a:ea typeface="+mj-ea"/>
                <a:cs typeface="+mj-cs"/>
              </a:rPr>
              <a:t>Problem from today’s homework: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667000"/>
            <a:ext cx="2382383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 </a:t>
            </a:r>
            <a:r>
              <a:rPr lang="en-US" sz="2400" u="sng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5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              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400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9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z</a:t>
            </a:r>
            <a:r>
              <a:rPr lang="en-US" sz="2400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675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800" y="1066800"/>
            <a:ext cx="8170641" cy="2708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2743200"/>
            <a:ext cx="2305439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 </a:t>
            </a:r>
            <a:r>
              <a:rPr lang="en-US" sz="2400" u="sng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7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 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           9xy</a:t>
            </a:r>
            <a:r>
              <a:rPr lang="en-US" sz="2400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13</a:t>
            </a:r>
            <a:endParaRPr lang="en-US" sz="2400" b="1" baseline="30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26312" y="-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Example from today’s homework: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5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1267262"/>
            <a:ext cx="7240772" cy="3423684"/>
          </a:xfrm>
          <a:ln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191000" y="3733800"/>
            <a:ext cx="2459328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Answer:  </a:t>
            </a:r>
            <a:r>
              <a:rPr lang="en-US" sz="2400" u="sng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16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 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            x</a:t>
            </a:r>
            <a:r>
              <a:rPr lang="en-US" sz="2400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12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400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40</a:t>
            </a:r>
            <a:endParaRPr lang="en-US" sz="2400" b="1" baseline="30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from today’s homework:</a:t>
            </a:r>
            <a:br>
              <a:rPr lang="en-US" dirty="0" smtClean="0"/>
            </a:br>
            <a:r>
              <a:rPr lang="en-US" sz="2400" dirty="0" smtClean="0"/>
              <a:t>(do this in your notebook)</a:t>
            </a:r>
          </a:p>
        </p:txBody>
      </p:sp>
    </p:spTree>
    <p:extLst>
      <p:ext uri="{BB962C8B-B14F-4D97-AF65-F5344CB8AC3E}">
        <p14:creationId xmlns:p14="http://schemas.microsoft.com/office/powerpoint/2010/main" val="108646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7772400" cy="160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Summary of exponent rules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	</a:t>
            </a:r>
            <a:r>
              <a:rPr lang="en-US" sz="2800" smtClean="0">
                <a:latin typeface="Times New Roman" pitchFamily="18" charset="0"/>
              </a:rPr>
              <a:t>If </a:t>
            </a:r>
            <a:r>
              <a:rPr lang="en-US" sz="2800" i="1" smtClean="0">
                <a:latin typeface="Times New Roman" pitchFamily="18" charset="0"/>
              </a:rPr>
              <a:t>m</a:t>
            </a:r>
            <a:r>
              <a:rPr lang="en-US" sz="2800" smtClean="0">
                <a:latin typeface="Times New Roman" pitchFamily="18" charset="0"/>
              </a:rPr>
              <a:t> and </a:t>
            </a:r>
            <a:r>
              <a:rPr lang="en-US" sz="2800" i="1" smtClean="0">
                <a:latin typeface="Times New Roman" pitchFamily="18" charset="0"/>
              </a:rPr>
              <a:t>n</a:t>
            </a:r>
            <a:r>
              <a:rPr lang="en-US" sz="2800" smtClean="0">
                <a:latin typeface="Times New Roman" pitchFamily="18" charset="0"/>
              </a:rPr>
              <a:t> are integers and </a:t>
            </a:r>
            <a:r>
              <a:rPr lang="en-US" sz="2800" i="1" smtClean="0">
                <a:latin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</a:rPr>
              <a:t> and </a:t>
            </a:r>
            <a:r>
              <a:rPr lang="en-US" sz="2800" i="1" smtClean="0">
                <a:latin typeface="Times New Roman" pitchFamily="18" charset="0"/>
              </a:rPr>
              <a:t>b</a:t>
            </a:r>
            <a:r>
              <a:rPr lang="en-US" sz="2800" smtClean="0">
                <a:latin typeface="Times New Roman" pitchFamily="18" charset="0"/>
              </a:rPr>
              <a:t> are real numbers, then: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90600" y="18176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Product Rule for exponents</a:t>
            </a: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90600" y="24272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Rule for exponents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mn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90600" y="30368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of a Product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ab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990600" y="3570288"/>
            <a:ext cx="5953125" cy="1076325"/>
            <a:chOff x="192" y="2256"/>
            <a:chExt cx="3750" cy="678"/>
          </a:xfrm>
        </p:grpSpPr>
        <p:sp>
          <p:nvSpPr>
            <p:cNvPr id="37902" name="Rectangle 7"/>
            <p:cNvSpPr>
              <a:spLocks noChangeArrowheads="1"/>
            </p:cNvSpPr>
            <p:nvPr/>
          </p:nvSpPr>
          <p:spPr bwMode="auto">
            <a:xfrm>
              <a:off x="192" y="2448"/>
              <a:ext cx="230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Power of a Quotient</a:t>
              </a:r>
            </a:p>
          </p:txBody>
        </p:sp>
        <p:graphicFrame>
          <p:nvGraphicFramePr>
            <p:cNvPr id="37903" name="Object 8"/>
            <p:cNvGraphicFramePr>
              <a:graphicFrameLocks noChangeAspect="1"/>
            </p:cNvGraphicFramePr>
            <p:nvPr/>
          </p:nvGraphicFramePr>
          <p:xfrm>
            <a:off x="2256" y="2256"/>
            <a:ext cx="1686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7" name="Equation" r:id="rId3" imgW="1168400" imgH="469900" progId="Equation.3">
                    <p:embed/>
                  </p:oleObj>
                </mc:Choice>
                <mc:Fallback>
                  <p:oleObj name="Equation" r:id="rId3" imgW="11684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256"/>
                          <a:ext cx="1686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5" name="Group 9"/>
          <p:cNvGrpSpPr>
            <a:grpSpLocks/>
          </p:cNvGrpSpPr>
          <p:nvPr/>
        </p:nvGrpSpPr>
        <p:grpSpPr bwMode="auto">
          <a:xfrm>
            <a:off x="990600" y="4560888"/>
            <a:ext cx="7078663" cy="987425"/>
            <a:chOff x="192" y="2928"/>
            <a:chExt cx="4459" cy="622"/>
          </a:xfrm>
        </p:grpSpPr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192" y="3072"/>
              <a:ext cx="26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Quotient Rule for exponents</a:t>
              </a:r>
            </a:p>
          </p:txBody>
        </p:sp>
        <p:graphicFrame>
          <p:nvGraphicFramePr>
            <p:cNvPr id="37901" name="Object 11"/>
            <p:cNvGraphicFramePr>
              <a:graphicFrameLocks noChangeAspect="1"/>
            </p:cNvGraphicFramePr>
            <p:nvPr/>
          </p:nvGraphicFramePr>
          <p:xfrm>
            <a:off x="2976" y="2928"/>
            <a:ext cx="1675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8" name="Equation" r:id="rId5" imgW="1130300" imgH="419100" progId="Equation.3">
                    <p:embed/>
                  </p:oleObj>
                </mc:Choice>
                <mc:Fallback>
                  <p:oleObj name="Equation" r:id="rId5" imgW="1130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928"/>
                          <a:ext cx="1675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990600" y="5475288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Zero exponent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1,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 0</a:t>
            </a:r>
          </a:p>
        </p:txBody>
      </p:sp>
      <p:grpSp>
        <p:nvGrpSpPr>
          <p:cNvPr id="37897" name="Group 13"/>
          <p:cNvGrpSpPr>
            <a:grpSpLocks/>
          </p:cNvGrpSpPr>
          <p:nvPr/>
        </p:nvGrpSpPr>
        <p:grpSpPr bwMode="auto">
          <a:xfrm>
            <a:off x="990600" y="5932488"/>
            <a:ext cx="5599113" cy="925512"/>
            <a:chOff x="192" y="3696"/>
            <a:chExt cx="3527" cy="583"/>
          </a:xfrm>
        </p:grpSpPr>
        <p:sp>
          <p:nvSpPr>
            <p:cNvPr id="37898" name="Rectangle 14"/>
            <p:cNvSpPr>
              <a:spLocks noChangeArrowheads="1"/>
            </p:cNvSpPr>
            <p:nvPr/>
          </p:nvSpPr>
          <p:spPr bwMode="auto">
            <a:xfrm>
              <a:off x="192" y="3792"/>
              <a:ext cx="19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b="1" i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Negative exponent</a:t>
              </a:r>
              <a:r>
                <a:rPr lang="en-US" sz="3200" b="1" dirty="0">
                  <a:solidFill>
                    <a:srgbClr val="0000FF"/>
                  </a:solidFill>
                  <a:latin typeface="Times New Roman" pitchFamily="18" charset="0"/>
                  <a:cs typeface="Arial" charset="0"/>
                </a:rPr>
                <a:t> </a:t>
              </a:r>
              <a:endParaRPr lang="en-US" sz="2800" b="1" dirty="0">
                <a:solidFill>
                  <a:srgbClr val="0000FF"/>
                </a:solidFill>
                <a:latin typeface="Times New Roman" pitchFamily="18" charset="0"/>
                <a:cs typeface="Arial" charset="0"/>
                <a:sym typeface="Symbol" pitchFamily="18" charset="2"/>
              </a:endParaRPr>
            </a:p>
          </p:txBody>
        </p:sp>
        <p:graphicFrame>
          <p:nvGraphicFramePr>
            <p:cNvPr id="37899" name="Object 15"/>
            <p:cNvGraphicFramePr>
              <a:graphicFrameLocks noChangeAspect="1"/>
            </p:cNvGraphicFramePr>
            <p:nvPr/>
          </p:nvGraphicFramePr>
          <p:xfrm>
            <a:off x="2160" y="3696"/>
            <a:ext cx="1559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9" name="Equation" r:id="rId7" imgW="1054100" imgH="393700" progId="Equation.3">
                    <p:embed/>
                  </p:oleObj>
                </mc:Choice>
                <mc:Fallback>
                  <p:oleObj name="Equation" r:id="rId7" imgW="10541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696"/>
                          <a:ext cx="1559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361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228600" y="228600"/>
            <a:ext cx="1905000" cy="762000"/>
            <a:chOff x="192" y="240"/>
            <a:chExt cx="1200" cy="480"/>
          </a:xfrm>
        </p:grpSpPr>
        <p:sp>
          <p:nvSpPr>
            <p:cNvPr id="38919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8920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2209800" y="76200"/>
            <a:ext cx="678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Simplify the following expression, using only positive exponents in your answer.</a:t>
            </a:r>
            <a:r>
              <a:rPr lang="en-US" sz="280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38916" name="Object 6"/>
          <p:cNvGraphicFramePr>
            <a:graphicFrameLocks noChangeAspect="1"/>
          </p:cNvGraphicFramePr>
          <p:nvPr/>
        </p:nvGraphicFramePr>
        <p:xfrm>
          <a:off x="457200" y="2590800"/>
          <a:ext cx="19812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838200" imgH="508000" progId="Equation.3">
                  <p:embed/>
                </p:oleObj>
              </mc:Choice>
              <mc:Fallback>
                <p:oleObj name="Equation" r:id="rId3" imgW="838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19812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58" name="Text Box 30"/>
          <p:cNvSpPr txBox="1">
            <a:spLocks noChangeArrowheads="1"/>
          </p:cNvSpPr>
          <p:nvPr/>
        </p:nvSpPr>
        <p:spPr bwMode="auto">
          <a:xfrm>
            <a:off x="2574925" y="2962275"/>
            <a:ext cx="324008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= </a:t>
            </a:r>
            <a:r>
              <a:rPr lang="en-US" sz="2800">
                <a:solidFill>
                  <a:prstClr val="black"/>
                </a:solidFill>
              </a:rPr>
              <a:t>(3</a:t>
            </a:r>
            <a:r>
              <a:rPr lang="en-US" sz="2800" baseline="30000">
                <a:solidFill>
                  <a:prstClr val="black"/>
                </a:solidFill>
              </a:rPr>
              <a:t>-2- -4</a:t>
            </a:r>
            <a:r>
              <a:rPr lang="en-US" sz="2800">
                <a:solidFill>
                  <a:prstClr val="black"/>
                </a:solidFill>
              </a:rPr>
              <a:t> a</a:t>
            </a:r>
            <a:r>
              <a:rPr lang="en-US" sz="2800" baseline="30000">
                <a:solidFill>
                  <a:prstClr val="black"/>
                </a:solidFill>
              </a:rPr>
              <a:t>3-7</a:t>
            </a:r>
            <a:r>
              <a:rPr lang="en-US" sz="2800">
                <a:solidFill>
                  <a:prstClr val="black"/>
                </a:solidFill>
              </a:rPr>
              <a:t> b</a:t>
            </a:r>
            <a:r>
              <a:rPr lang="en-US" sz="2800" baseline="30000">
                <a:solidFill>
                  <a:prstClr val="black"/>
                </a:solidFill>
              </a:rPr>
              <a:t>1- - 3</a:t>
            </a:r>
            <a:r>
              <a:rPr lang="en-US" sz="2800">
                <a:solidFill>
                  <a:prstClr val="black"/>
                </a:solidFill>
              </a:rPr>
              <a:t>)</a:t>
            </a:r>
            <a:r>
              <a:rPr lang="en-US" sz="2800" baseline="30000">
                <a:solidFill>
                  <a:prstClr val="black"/>
                </a:solidFill>
              </a:rPr>
              <a:t>-2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(3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a </a:t>
            </a:r>
            <a:r>
              <a:rPr lang="en-US" sz="2800" baseline="30000">
                <a:solidFill>
                  <a:prstClr val="black"/>
                </a:solidFill>
              </a:rPr>
              <a:t>-4</a:t>
            </a:r>
            <a:r>
              <a:rPr lang="en-US" sz="2800">
                <a:solidFill>
                  <a:prstClr val="black"/>
                </a:solidFill>
              </a:rPr>
              <a:t> b</a:t>
            </a:r>
            <a:r>
              <a:rPr lang="en-US" sz="2800" baseline="30000">
                <a:solidFill>
                  <a:prstClr val="black"/>
                </a:solidFill>
              </a:rPr>
              <a:t> 4</a:t>
            </a:r>
            <a:r>
              <a:rPr lang="en-US" sz="2800">
                <a:solidFill>
                  <a:prstClr val="black"/>
                </a:solidFill>
              </a:rPr>
              <a:t>)</a:t>
            </a:r>
            <a:r>
              <a:rPr lang="en-US" sz="2800" baseline="30000">
                <a:solidFill>
                  <a:prstClr val="black"/>
                </a:solidFill>
              </a:rPr>
              <a:t>-2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3</a:t>
            </a:r>
            <a:r>
              <a:rPr lang="en-US" sz="2800" baseline="30000">
                <a:solidFill>
                  <a:prstClr val="black"/>
                </a:solidFill>
              </a:rPr>
              <a:t>2*-2</a:t>
            </a:r>
            <a:r>
              <a:rPr lang="en-US" sz="2800">
                <a:solidFill>
                  <a:prstClr val="black"/>
                </a:solidFill>
              </a:rPr>
              <a:t> a</a:t>
            </a:r>
            <a:r>
              <a:rPr lang="en-US" sz="2800" baseline="30000">
                <a:solidFill>
                  <a:prstClr val="black"/>
                </a:solidFill>
              </a:rPr>
              <a:t>-4*-2</a:t>
            </a:r>
            <a:r>
              <a:rPr lang="en-US" sz="2800">
                <a:solidFill>
                  <a:prstClr val="black"/>
                </a:solidFill>
              </a:rPr>
              <a:t> b</a:t>
            </a:r>
            <a:r>
              <a:rPr lang="en-US" sz="2800" baseline="30000">
                <a:solidFill>
                  <a:prstClr val="black"/>
                </a:solidFill>
              </a:rPr>
              <a:t>4*-2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3</a:t>
            </a:r>
            <a:r>
              <a:rPr lang="en-US" sz="2800" baseline="30000">
                <a:solidFill>
                  <a:prstClr val="black"/>
                </a:solidFill>
              </a:rPr>
              <a:t>-4</a:t>
            </a:r>
            <a:r>
              <a:rPr lang="en-US" sz="2800">
                <a:solidFill>
                  <a:prstClr val="black"/>
                </a:solidFill>
              </a:rPr>
              <a:t> a</a:t>
            </a:r>
            <a:r>
              <a:rPr lang="en-US" sz="2800" baseline="30000">
                <a:solidFill>
                  <a:prstClr val="black"/>
                </a:solidFill>
              </a:rPr>
              <a:t>8</a:t>
            </a:r>
            <a:r>
              <a:rPr lang="en-US" sz="2800">
                <a:solidFill>
                  <a:prstClr val="black"/>
                </a:solidFill>
              </a:rPr>
              <a:t> b</a:t>
            </a:r>
            <a:r>
              <a:rPr lang="en-US" sz="2800" baseline="30000">
                <a:solidFill>
                  <a:prstClr val="black"/>
                </a:solidFill>
              </a:rPr>
              <a:t>-8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 </a:t>
            </a:r>
            <a:r>
              <a:rPr lang="en-US" sz="2800" u="sng">
                <a:solidFill>
                  <a:prstClr val="black"/>
                </a:solidFill>
              </a:rPr>
              <a:t> a </a:t>
            </a:r>
            <a:r>
              <a:rPr lang="en-US" sz="2800" u="sng" baseline="30000">
                <a:solidFill>
                  <a:prstClr val="black"/>
                </a:solidFill>
              </a:rPr>
              <a:t>8</a:t>
            </a:r>
            <a:r>
              <a:rPr lang="en-US" sz="2800">
                <a:solidFill>
                  <a:prstClr val="black"/>
                </a:solidFill>
              </a:rPr>
              <a:t>                    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     3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4</a:t>
            </a: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b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=  </a:t>
            </a:r>
            <a:r>
              <a:rPr lang="en-US" sz="2800" u="sng">
                <a:solidFill>
                  <a:prstClr val="black"/>
                </a:solidFill>
                <a:sym typeface="Symbol" pitchFamily="18" charset="2"/>
              </a:rPr>
              <a:t> a</a:t>
            </a:r>
            <a:r>
              <a:rPr lang="en-US" sz="2800" u="sng" baseline="30000">
                <a:solidFill>
                  <a:prstClr val="black"/>
                </a:solidFill>
                <a:sym typeface="Symbol" pitchFamily="18" charset="2"/>
              </a:rPr>
              <a:t>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sym typeface="Symbol" pitchFamily="18" charset="2"/>
              </a:rPr>
              <a:t>    81b</a:t>
            </a:r>
            <a:r>
              <a:rPr lang="en-US" sz="2800" baseline="30000">
                <a:solidFill>
                  <a:prstClr val="black"/>
                </a:solidFill>
                <a:sym typeface="Symbol" pitchFamily="18" charset="2"/>
              </a:rPr>
              <a:t>8</a:t>
            </a:r>
          </a:p>
        </p:txBody>
      </p:sp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360363" y="1219200"/>
            <a:ext cx="87836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u="sng">
                <a:solidFill>
                  <a:srgbClr val="FF0000"/>
                </a:solidFill>
              </a:rPr>
              <a:t>Note</a:t>
            </a:r>
            <a:r>
              <a:rPr lang="en-US" sz="2000" b="1">
                <a:solidFill>
                  <a:srgbClr val="FF0000"/>
                </a:solidFill>
              </a:rPr>
              <a:t>:</a:t>
            </a:r>
            <a:r>
              <a:rPr lang="en-US" sz="2000">
                <a:solidFill>
                  <a:prstClr val="black"/>
                </a:solidFill>
              </a:rPr>
              <a:t> Problems like this are much easier to solve if you </a:t>
            </a:r>
            <a:r>
              <a:rPr lang="en-US" sz="2000" b="1">
                <a:solidFill>
                  <a:prstClr val="black"/>
                </a:solidFill>
              </a:rPr>
              <a:t>start by simplifying the part inside the parentheses</a:t>
            </a:r>
            <a:r>
              <a:rPr lang="en-US" sz="2000">
                <a:solidFill>
                  <a:prstClr val="black"/>
                </a:solidFill>
              </a:rPr>
              <a:t> by combining the exponents of identical bases using the quotient rule, and </a:t>
            </a:r>
            <a:r>
              <a:rPr lang="en-US" sz="2000" b="1" i="1">
                <a:solidFill>
                  <a:prstClr val="black"/>
                </a:solidFill>
              </a:rPr>
              <a:t>then</a:t>
            </a:r>
            <a:r>
              <a:rPr lang="en-US" sz="2000">
                <a:solidFill>
                  <a:prstClr val="black"/>
                </a:solidFill>
              </a:rPr>
              <a:t> apply the power rule using the exponent outside of the parentheses .</a:t>
            </a:r>
          </a:p>
        </p:txBody>
      </p:sp>
    </p:spTree>
    <p:extLst>
      <p:ext uri="{BB962C8B-B14F-4D97-AF65-F5344CB8AC3E}">
        <p14:creationId xmlns:p14="http://schemas.microsoft.com/office/powerpoint/2010/main" val="1174233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9144000" cy="1676400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buNone/>
            </a:pPr>
            <a:r>
              <a:rPr lang="en-US" sz="3600" b="1" u="sng" dirty="0" smtClean="0">
                <a:solidFill>
                  <a:srgbClr val="FF0000"/>
                </a:solidFill>
              </a:rPr>
              <a:t>REMINDER:</a:t>
            </a:r>
          </a:p>
          <a:p>
            <a:pPr algn="ctr" eaLnBrk="1" hangingPunct="1">
              <a:buNone/>
            </a:pPr>
            <a:r>
              <a:rPr lang="en-US" dirty="0" smtClean="0">
                <a:solidFill>
                  <a:srgbClr val="6600CC"/>
                </a:solidFill>
              </a:rPr>
              <a:t>The assignment on </a:t>
            </a:r>
            <a:r>
              <a:rPr lang="en-US" dirty="0">
                <a:solidFill>
                  <a:srgbClr val="6600CC"/>
                </a:solidFill>
              </a:rPr>
              <a:t>t</a:t>
            </a:r>
            <a:r>
              <a:rPr lang="en-US" dirty="0" smtClean="0">
                <a:solidFill>
                  <a:srgbClr val="6600CC"/>
                </a:solidFill>
              </a:rPr>
              <a:t>oday’s material (</a:t>
            </a:r>
            <a:r>
              <a:rPr lang="en-US" b="1" dirty="0" smtClean="0">
                <a:solidFill>
                  <a:schemeClr val="accent4"/>
                </a:solidFill>
              </a:rPr>
              <a:t>HW 5.5A</a:t>
            </a:r>
            <a:r>
              <a:rPr lang="en-US" dirty="0" smtClean="0">
                <a:solidFill>
                  <a:srgbClr val="6600CC"/>
                </a:solidFill>
              </a:rPr>
              <a:t>) is due at the start of the next class session.</a:t>
            </a:r>
          </a:p>
          <a:p>
            <a:pPr algn="ctr" eaLnBrk="1" hangingPunct="1">
              <a:buFontTx/>
              <a:buNone/>
            </a:pP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27432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08342"/>
            <a:ext cx="9144000" cy="471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endParaRPr lang="en-US" b="1" u="sng" kern="0" dirty="0" smtClean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38100" y="25146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3600" b="1" u="sng" dirty="0">
                <a:solidFill>
                  <a:srgbClr val="0000FF"/>
                </a:solidFill>
              </a:rPr>
              <a:t>Homework Questions?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solidFill>
                  <a:srgbClr val="0000FF"/>
                </a:solidFill>
              </a:rPr>
              <a:t>Use the Open Lab!</a:t>
            </a:r>
            <a:endParaRPr lang="en-US" sz="3600" b="1" dirty="0"/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74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98945" y="16158"/>
            <a:ext cx="8077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</a:t>
            </a:r>
            <a:r>
              <a:rPr lang="en-US" sz="5400" dirty="0" smtClean="0">
                <a:solidFill>
                  <a:prstClr val="black"/>
                </a:solidFill>
                <a:cs typeface="Arial" charset="0"/>
              </a:rPr>
              <a:t>now </a:t>
            </a:r>
            <a:r>
              <a:rPr lang="en-US" sz="5400" u="sng" dirty="0" smtClean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5400" dirty="0">
              <a:solidFill>
                <a:srgbClr val="FF0000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assignment.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201" y="3521837"/>
            <a:ext cx="8478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We expect all students to stay in the classroom to work on your homework till the end of the 55-minute class period.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If you have already finished the homework assignment for today’s section, you should work ahead on the next one or work on the next practice quiz/test. </a:t>
            </a:r>
            <a:endParaRPr lang="en-US" sz="3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09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Section 5.5A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Negative Exponents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7772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: Use the quotient rule to simplify</a:t>
            </a:r>
          </a:p>
          <a:p>
            <a:pPr eaLnBrk="1" hangingPunct="1">
              <a:buFontTx/>
              <a:buNone/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</a:rPr>
              <a:t>       (Assume that x ≠ 0.)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626888"/>
              </p:ext>
            </p:extLst>
          </p:nvPr>
        </p:nvGraphicFramePr>
        <p:xfrm>
          <a:off x="2971800" y="2362200"/>
          <a:ext cx="25908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3" imgW="952200" imgH="419040" progId="Equation.3">
                  <p:embed/>
                </p:oleObj>
              </mc:Choice>
              <mc:Fallback>
                <p:oleObj name="Equation" r:id="rId3" imgW="952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362200"/>
                        <a:ext cx="25908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0" y="3534458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FF"/>
                </a:solidFill>
              </a:rPr>
              <a:t>But what does </a:t>
            </a:r>
            <a:r>
              <a:rPr lang="en-US" sz="3200" b="1" i="1" dirty="0">
                <a:solidFill>
                  <a:srgbClr val="0000FF"/>
                </a:solidFill>
              </a:rPr>
              <a:t>x</a:t>
            </a:r>
            <a:r>
              <a:rPr lang="en-US" sz="800" b="1" i="1" dirty="0">
                <a:solidFill>
                  <a:srgbClr val="0000FF"/>
                </a:solidFill>
              </a:rPr>
              <a:t>  </a:t>
            </a:r>
            <a:r>
              <a:rPr lang="en-US" sz="3200" b="1" baseline="30000" dirty="0">
                <a:solidFill>
                  <a:srgbClr val="0000FF"/>
                </a:solidFill>
              </a:rPr>
              <a:t>-2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i="1" dirty="0">
                <a:solidFill>
                  <a:srgbClr val="FF0000"/>
                </a:solidFill>
              </a:rPr>
              <a:t>mean</a:t>
            </a:r>
            <a:r>
              <a:rPr lang="en-US" sz="3200" b="1" dirty="0">
                <a:solidFill>
                  <a:srgbClr val="000000"/>
                </a:solidFill>
              </a:rPr>
              <a:t>?</a:t>
            </a:r>
            <a:endParaRPr 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50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97581"/>
              </p:ext>
            </p:extLst>
          </p:nvPr>
        </p:nvGraphicFramePr>
        <p:xfrm>
          <a:off x="152400" y="4267200"/>
          <a:ext cx="58674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5" imgW="1968500" imgH="419100" progId="Equation.3">
                  <p:embed/>
                </p:oleObj>
              </mc:Choice>
              <mc:Fallback>
                <p:oleObj name="Equation" r:id="rId5" imgW="1968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67200"/>
                        <a:ext cx="586740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2400" y="123318"/>
            <a:ext cx="8596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When might you have to deal with a negative exponent?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0" y="646538"/>
            <a:ext cx="495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63810"/>
              </p:ext>
            </p:extLst>
          </p:nvPr>
        </p:nvGraphicFramePr>
        <p:xfrm>
          <a:off x="7022368" y="4343400"/>
          <a:ext cx="1703387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8" imgW="571320" imgH="393480" progId="Equation.3">
                  <p:embed/>
                </p:oleObj>
              </mc:Choice>
              <mc:Fallback>
                <p:oleObj name="Equation" r:id="rId8" imgW="5713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368" y="4343400"/>
                        <a:ext cx="1703387" cy="11731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8400" y="4495800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rgbClr val="FF0000"/>
                </a:solidFill>
              </a:rPr>
              <a:t>So:</a:t>
            </a:r>
            <a:endParaRPr lang="en-US" sz="3600" b="1" i="1" dirty="0">
              <a:solidFill>
                <a:srgbClr val="FF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1905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 smtClean="0">
                <a:solidFill>
                  <a:prstClr val="black"/>
                </a:solidFill>
              </a:rPr>
              <a:t>Solution:</a:t>
            </a:r>
            <a:endParaRPr lang="en-US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84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uiExpand="1" build="p"/>
      <p:bldP spid="250884" grpId="0"/>
      <p:bldP spid="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2667000"/>
          </a:xfrm>
        </p:spPr>
        <p:txBody>
          <a:bodyPr/>
          <a:lstStyle/>
          <a:p>
            <a:pPr indent="0" eaLnBrk="1" hangingPunct="1">
              <a:buClr>
                <a:schemeClr val="tx2"/>
              </a:buClr>
              <a:buSzPct val="125000"/>
              <a:buFont typeface="Arial" charset="0"/>
              <a:buNone/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In order to extend the quotient rule to cases where the difference of the exponents would give us a negative number we define 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negative exponents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as follows: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        If a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 0, and n is an integer, then</a:t>
            </a:r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3124200" y="4114800"/>
          <a:ext cx="1676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3" imgW="583947" imgH="393529" progId="Equation.3">
                  <p:embed/>
                </p:oleObj>
              </mc:Choice>
              <mc:Fallback>
                <p:oleObj name="Equation" r:id="rId3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1676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633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Simplify by writing each of the following expressions with positive exponents.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</a:rPr>
              <a:t>(Calculate out any number terms.)</a:t>
            </a:r>
            <a:endParaRPr lang="en-US" i="1" dirty="0" smtClean="0"/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38933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8934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graphicFrame>
        <p:nvGraphicFramePr>
          <p:cNvPr id="38916" name="Object 7"/>
          <p:cNvGraphicFramePr>
            <a:graphicFrameLocks noChangeAspect="1"/>
          </p:cNvGraphicFramePr>
          <p:nvPr/>
        </p:nvGraphicFramePr>
        <p:xfrm>
          <a:off x="1752600" y="2895600"/>
          <a:ext cx="8493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8493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8"/>
          <p:cNvGraphicFramePr>
            <a:graphicFrameLocks noChangeAspect="1"/>
          </p:cNvGraphicFramePr>
          <p:nvPr/>
        </p:nvGraphicFramePr>
        <p:xfrm>
          <a:off x="2667000" y="2895600"/>
          <a:ext cx="6858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Equation" r:id="rId5" imgW="266469" imgH="393359" progId="Equation.3">
                  <p:embed/>
                </p:oleObj>
              </mc:Choice>
              <mc:Fallback>
                <p:oleObj name="Equation" r:id="rId5" imgW="266469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6858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9"/>
          <p:cNvGraphicFramePr>
            <a:graphicFrameLocks noChangeAspect="1"/>
          </p:cNvGraphicFramePr>
          <p:nvPr/>
        </p:nvGraphicFramePr>
        <p:xfrm>
          <a:off x="1676400" y="4038600"/>
          <a:ext cx="914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Equation" r:id="rId7" imgW="342751" imgH="393529" progId="Equation.3">
                  <p:embed/>
                </p:oleObj>
              </mc:Choice>
              <mc:Fallback>
                <p:oleObj name="Equation" r:id="rId7" imgW="34275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9144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05000" y="5257800"/>
            <a:ext cx="6477000" cy="1352550"/>
            <a:chOff x="1200" y="3408"/>
            <a:chExt cx="4080" cy="852"/>
          </a:xfrm>
        </p:grpSpPr>
        <p:graphicFrame>
          <p:nvGraphicFramePr>
            <p:cNvPr id="38931" name="Object 11"/>
            <p:cNvGraphicFramePr>
              <a:graphicFrameLocks noChangeAspect="1"/>
            </p:cNvGraphicFramePr>
            <p:nvPr/>
          </p:nvGraphicFramePr>
          <p:xfrm>
            <a:off x="1200" y="3408"/>
            <a:ext cx="584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Equation" r:id="rId9" imgW="342751" imgH="393529" progId="Equation.3">
                    <p:embed/>
                  </p:oleObj>
                </mc:Choice>
                <mc:Fallback>
                  <p:oleObj name="Equation" r:id="rId9" imgW="34275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8"/>
                          <a:ext cx="584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2" name="Text Box 12"/>
            <p:cNvSpPr txBox="1">
              <a:spLocks noChangeArrowheads="1"/>
            </p:cNvSpPr>
            <p:nvPr/>
          </p:nvSpPr>
          <p:spPr bwMode="auto">
            <a:xfrm>
              <a:off x="1968" y="3504"/>
              <a:ext cx="331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</a:rPr>
                <a:t>Remember that without parentheses, only the </a:t>
              </a:r>
              <a:r>
                <a:rPr lang="en-US" b="1" i="1">
                  <a:solidFill>
                    <a:srgbClr val="FF0000"/>
                  </a:solidFill>
                </a:rPr>
                <a:t>x</a:t>
              </a:r>
              <a:r>
                <a:rPr lang="en-US">
                  <a:solidFill>
                    <a:prstClr val="black"/>
                  </a:solidFill>
                </a:rPr>
                <a:t> is the base for the exponent –4, not the entire expression </a:t>
              </a:r>
              <a:r>
                <a:rPr lang="en-US" b="1">
                  <a:solidFill>
                    <a:srgbClr val="FF0000"/>
                  </a:solidFill>
                </a:rPr>
                <a:t>2</a:t>
              </a:r>
              <a:r>
                <a:rPr lang="en-US" b="1" i="1">
                  <a:solidFill>
                    <a:srgbClr val="FF0000"/>
                  </a:solidFill>
                </a:rPr>
                <a:t>x</a:t>
              </a:r>
              <a:r>
                <a:rPr lang="en-US" i="1">
                  <a:solidFill>
                    <a:srgbClr val="FF0000"/>
                  </a:solidFill>
                </a:rPr>
                <a:t>.</a:t>
              </a:r>
            </a:p>
          </p:txBody>
        </p:sp>
      </p:grpSp>
      <p:grpSp>
        <p:nvGrpSpPr>
          <p:cNvPr id="38920" name="Group 13"/>
          <p:cNvGrpSpPr>
            <a:grpSpLocks/>
          </p:cNvGrpSpPr>
          <p:nvPr/>
        </p:nvGrpSpPr>
        <p:grpSpPr bwMode="auto">
          <a:xfrm>
            <a:off x="533400" y="3124200"/>
            <a:ext cx="1089025" cy="533400"/>
            <a:chOff x="336" y="2064"/>
            <a:chExt cx="686" cy="336"/>
          </a:xfrm>
        </p:grpSpPr>
        <p:graphicFrame>
          <p:nvGraphicFramePr>
            <p:cNvPr id="38929" name="Object 14"/>
            <p:cNvGraphicFramePr>
              <a:graphicFrameLocks noChangeAspect="1"/>
            </p:cNvGraphicFramePr>
            <p:nvPr/>
          </p:nvGraphicFramePr>
          <p:xfrm>
            <a:off x="672" y="2064"/>
            <a:ext cx="35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Equation" r:id="rId11" imgW="215713" imgH="203024" progId="Equation.3">
                    <p:embed/>
                  </p:oleObj>
                </mc:Choice>
                <mc:Fallback>
                  <p:oleObj name="Equation" r:id="rId11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064"/>
                          <a:ext cx="35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Text Box 15"/>
            <p:cNvSpPr txBox="1">
              <a:spLocks noChangeArrowheads="1"/>
            </p:cNvSpPr>
            <p:nvPr/>
          </p:nvSpPr>
          <p:spPr bwMode="auto">
            <a:xfrm>
              <a:off x="336" y="211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1)</a:t>
              </a:r>
            </a:p>
          </p:txBody>
        </p:sp>
      </p:grpSp>
      <p:grpSp>
        <p:nvGrpSpPr>
          <p:cNvPr id="38921" name="Group 16"/>
          <p:cNvGrpSpPr>
            <a:grpSpLocks/>
          </p:cNvGrpSpPr>
          <p:nvPr/>
        </p:nvGrpSpPr>
        <p:grpSpPr bwMode="auto">
          <a:xfrm>
            <a:off x="533400" y="4267200"/>
            <a:ext cx="1143000" cy="542925"/>
            <a:chOff x="336" y="2784"/>
            <a:chExt cx="720" cy="342"/>
          </a:xfrm>
        </p:grpSpPr>
        <p:graphicFrame>
          <p:nvGraphicFramePr>
            <p:cNvPr id="38927" name="Object 17"/>
            <p:cNvGraphicFramePr>
              <a:graphicFrameLocks noChangeAspect="1"/>
            </p:cNvGraphicFramePr>
            <p:nvPr/>
          </p:nvGraphicFramePr>
          <p:xfrm>
            <a:off x="672" y="2784"/>
            <a:ext cx="38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Equation" r:id="rId13" imgW="228501" imgH="203112" progId="Equation.3">
                    <p:embed/>
                  </p:oleObj>
                </mc:Choice>
                <mc:Fallback>
                  <p:oleObj name="Equation" r:id="rId13" imgW="228501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784"/>
                          <a:ext cx="384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8" name="Text Box 18"/>
            <p:cNvSpPr txBox="1">
              <a:spLocks noChangeArrowheads="1"/>
            </p:cNvSpPr>
            <p:nvPr/>
          </p:nvSpPr>
          <p:spPr bwMode="auto">
            <a:xfrm>
              <a:off x="336" y="28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2)</a:t>
              </a:r>
            </a:p>
          </p:txBody>
        </p:sp>
      </p:grpSp>
      <p:grpSp>
        <p:nvGrpSpPr>
          <p:cNvPr id="38922" name="Group 19"/>
          <p:cNvGrpSpPr>
            <a:grpSpLocks/>
          </p:cNvGrpSpPr>
          <p:nvPr/>
        </p:nvGrpSpPr>
        <p:grpSpPr bwMode="auto">
          <a:xfrm>
            <a:off x="533400" y="5486400"/>
            <a:ext cx="1358900" cy="549275"/>
            <a:chOff x="336" y="3552"/>
            <a:chExt cx="856" cy="346"/>
          </a:xfrm>
        </p:grpSpPr>
        <p:graphicFrame>
          <p:nvGraphicFramePr>
            <p:cNvPr id="38925" name="Object 20"/>
            <p:cNvGraphicFramePr>
              <a:graphicFrameLocks noChangeAspect="1"/>
            </p:cNvGraphicFramePr>
            <p:nvPr/>
          </p:nvGraphicFramePr>
          <p:xfrm>
            <a:off x="672" y="3552"/>
            <a:ext cx="52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Equation" r:id="rId15" imgW="304536" imgH="203024" progId="Equation.3">
                    <p:embed/>
                  </p:oleObj>
                </mc:Choice>
                <mc:Fallback>
                  <p:oleObj name="Equation" r:id="rId15" imgW="304536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552"/>
                          <a:ext cx="52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Text Box 21"/>
            <p:cNvSpPr txBox="1">
              <a:spLocks noChangeArrowheads="1"/>
            </p:cNvSpPr>
            <p:nvPr/>
          </p:nvSpPr>
          <p:spPr bwMode="auto">
            <a:xfrm>
              <a:off x="336" y="360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3)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057400" y="2971800"/>
            <a:ext cx="1828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57400" y="4114800"/>
            <a:ext cx="18288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69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686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Note that in the previous problem, </a:t>
            </a:r>
            <a:r>
              <a:rPr lang="en-US" sz="3600">
                <a:solidFill>
                  <a:srgbClr val="FF0000"/>
                </a:solidFill>
              </a:rPr>
              <a:t>2</a:t>
            </a:r>
            <a:r>
              <a:rPr lang="en-US" sz="3600" i="1">
                <a:solidFill>
                  <a:srgbClr val="FF0000"/>
                </a:solidFill>
              </a:rPr>
              <a:t>x</a:t>
            </a:r>
            <a:r>
              <a:rPr lang="en-US" sz="3600" baseline="30000">
                <a:solidFill>
                  <a:srgbClr val="FF0000"/>
                </a:solidFill>
              </a:rPr>
              <a:t>-4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gave us  </a:t>
            </a:r>
            <a:r>
              <a:rPr lang="en-US" sz="3600">
                <a:solidFill>
                  <a:srgbClr val="FF0000"/>
                </a:solidFill>
              </a:rPr>
              <a:t>2</a:t>
            </a:r>
            <a:r>
              <a:rPr lang="en-US" sz="3600">
                <a:solidFill>
                  <a:prstClr val="black"/>
                </a:solidFill>
              </a:rPr>
              <a:t> on </a:t>
            </a:r>
            <a:r>
              <a:rPr lang="en-US" sz="3600">
                <a:solidFill>
                  <a:srgbClr val="FF0000"/>
                </a:solidFill>
              </a:rPr>
              <a:t>top</a:t>
            </a:r>
            <a:r>
              <a:rPr lang="en-US" sz="3600">
                <a:solidFill>
                  <a:prstClr val="black"/>
                </a:solidFill>
              </a:rPr>
              <a:t> and </a:t>
            </a:r>
            <a:r>
              <a:rPr lang="en-US" sz="3600" i="1">
                <a:solidFill>
                  <a:srgbClr val="FF0000"/>
                </a:solidFill>
              </a:rPr>
              <a:t>x</a:t>
            </a:r>
            <a:r>
              <a:rPr lang="en-US" sz="3600" baseline="30000">
                <a:solidFill>
                  <a:srgbClr val="FF0000"/>
                </a:solidFill>
              </a:rPr>
              <a:t>4</a:t>
            </a:r>
            <a:r>
              <a:rPr lang="en-US" sz="3600">
                <a:solidFill>
                  <a:prstClr val="black"/>
                </a:solidFill>
              </a:rPr>
              <a:t> on the </a:t>
            </a:r>
            <a:r>
              <a:rPr lang="en-US" sz="3600">
                <a:solidFill>
                  <a:srgbClr val="FF0000"/>
                </a:solidFill>
              </a:rPr>
              <a:t>bottom</a:t>
            </a:r>
            <a:r>
              <a:rPr lang="en-US" sz="3600">
                <a:solidFill>
                  <a:prstClr val="black"/>
                </a:solidFill>
              </a:rPr>
              <a:t>,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i="1">
                <a:solidFill>
                  <a:srgbClr val="FF0000"/>
                </a:solidFill>
              </a:rPr>
              <a:t>and</a:t>
            </a:r>
            <a:r>
              <a:rPr lang="en-US" sz="3600" b="1">
                <a:solidFill>
                  <a:prstClr val="black"/>
                </a:solidFill>
              </a:rPr>
              <a:t> </a:t>
            </a:r>
            <a:r>
              <a:rPr lang="en-US" sz="3600">
                <a:solidFill>
                  <a:prstClr val="black"/>
                </a:solidFill>
              </a:rPr>
              <a:t>only the </a:t>
            </a:r>
            <a:r>
              <a:rPr lang="en-US" sz="3600" i="1">
                <a:solidFill>
                  <a:srgbClr val="FF0000"/>
                </a:solidFill>
              </a:rPr>
              <a:t>x</a:t>
            </a:r>
            <a:r>
              <a:rPr lang="en-US" sz="3600">
                <a:solidFill>
                  <a:prstClr val="black"/>
                </a:solidFill>
              </a:rPr>
              <a:t> term, not the </a:t>
            </a:r>
            <a:r>
              <a:rPr lang="en-US" sz="3600">
                <a:solidFill>
                  <a:srgbClr val="FF0000"/>
                </a:solidFill>
              </a:rPr>
              <a:t>2</a:t>
            </a:r>
            <a:r>
              <a:rPr lang="en-US" sz="3600">
                <a:solidFill>
                  <a:prstClr val="black"/>
                </a:solidFill>
              </a:rPr>
              <a:t>,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was raised to the -4th power.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u="sng">
                <a:solidFill>
                  <a:srgbClr val="9900CC"/>
                </a:solidFill>
              </a:rPr>
              <a:t>Here’s a question for you</a:t>
            </a:r>
            <a:r>
              <a:rPr lang="en-US" sz="3600">
                <a:solidFill>
                  <a:prstClr val="black"/>
                </a:solidFill>
              </a:rPr>
              <a:t>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What would </a:t>
            </a:r>
            <a:r>
              <a:rPr lang="en-US" sz="3600">
                <a:solidFill>
                  <a:srgbClr val="FF0000"/>
                </a:solidFill>
              </a:rPr>
              <a:t>(2</a:t>
            </a:r>
            <a:r>
              <a:rPr lang="en-US" sz="3600" i="1">
                <a:solidFill>
                  <a:srgbClr val="FF0000"/>
                </a:solidFill>
              </a:rPr>
              <a:t>x</a:t>
            </a:r>
            <a:r>
              <a:rPr lang="en-US" sz="3600">
                <a:solidFill>
                  <a:srgbClr val="FF0000"/>
                </a:solidFill>
              </a:rPr>
              <a:t>)</a:t>
            </a:r>
            <a:r>
              <a:rPr lang="en-US" sz="3600" baseline="30000">
                <a:solidFill>
                  <a:srgbClr val="FF0000"/>
                </a:solidFill>
              </a:rPr>
              <a:t>-4</a:t>
            </a:r>
            <a:r>
              <a:rPr lang="en-US" sz="3600">
                <a:solidFill>
                  <a:prstClr val="black"/>
                </a:solidFill>
              </a:rPr>
              <a:t> look like when simplified?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Would it look different than </a:t>
            </a:r>
            <a:r>
              <a:rPr lang="en-US" sz="3600">
                <a:solidFill>
                  <a:srgbClr val="FF0000"/>
                </a:solidFill>
              </a:rPr>
              <a:t>2</a:t>
            </a:r>
            <a:r>
              <a:rPr lang="en-US" sz="3600" i="1">
                <a:solidFill>
                  <a:srgbClr val="FF0000"/>
                </a:solidFill>
              </a:rPr>
              <a:t>x</a:t>
            </a:r>
            <a:r>
              <a:rPr lang="en-US" sz="3600" baseline="30000">
                <a:solidFill>
                  <a:srgbClr val="FF0000"/>
                </a:solidFill>
              </a:rPr>
              <a:t>-4</a:t>
            </a:r>
            <a:r>
              <a:rPr lang="en-US" sz="3600">
                <a:solidFill>
                  <a:prstClr val="black"/>
                </a:solidFill>
              </a:rPr>
              <a:t>?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      </a:t>
            </a:r>
            <a:r>
              <a:rPr lang="en-US" sz="3600">
                <a:solidFill>
                  <a:srgbClr val="9900CC"/>
                </a:solidFill>
              </a:rPr>
              <a:t> (Good question for a quiz!)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76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283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Watch out for negatives that are NOT in the exponent!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Rectangle 5"/>
          <p:cNvSpPr txBox="1">
            <a:spLocks noChangeArrowheads="1"/>
          </p:cNvSpPr>
          <p:nvPr/>
        </p:nvSpPr>
        <p:spPr bwMode="auto">
          <a:xfrm>
            <a:off x="112067" y="1447800"/>
            <a:ext cx="8686800" cy="12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xample: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What’s the difference between </a:t>
            </a:r>
            <a:r>
              <a:rPr lang="en-US" sz="4000" b="1" dirty="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4000" b="1" baseline="30000" dirty="0" smtClean="0">
                <a:solidFill>
                  <a:srgbClr val="0000FF"/>
                </a:solidFill>
                <a:latin typeface="Times New Roman" pitchFamily="18" charset="0"/>
              </a:rPr>
              <a:t>-1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00B050"/>
                </a:solidFill>
                <a:latin typeface="Times New Roman" pitchFamily="18" charset="0"/>
              </a:rPr>
              <a:t>-3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5627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4400" y="672718"/>
            <a:ext cx="7012172" cy="3018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prstClr val="black"/>
                </a:solidFill>
                <a:ea typeface="+mj-ea"/>
                <a:cs typeface="+mj-cs"/>
              </a:rPr>
              <a:t>Problem from today’s homework: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1400" y="2439806"/>
            <a:ext cx="383630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Solution: 1/6 + 1/25 =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31/150</a:t>
            </a:r>
          </a:p>
        </p:txBody>
      </p:sp>
    </p:spTree>
    <p:extLst>
      <p:ext uri="{BB962C8B-B14F-4D97-AF65-F5344CB8AC3E}">
        <p14:creationId xmlns:p14="http://schemas.microsoft.com/office/powerpoint/2010/main" val="16170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42000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42001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Simplify by writing each of the following expressions with positive exponents.</a:t>
            </a:r>
            <a:r>
              <a:rPr lang="en-US" smtClean="0"/>
              <a:t> </a:t>
            </a:r>
          </a:p>
        </p:txBody>
      </p:sp>
      <p:grpSp>
        <p:nvGrpSpPr>
          <p:cNvPr id="41988" name="Group 6"/>
          <p:cNvGrpSpPr>
            <a:grpSpLocks/>
          </p:cNvGrpSpPr>
          <p:nvPr/>
        </p:nvGrpSpPr>
        <p:grpSpPr bwMode="auto">
          <a:xfrm>
            <a:off x="609600" y="2819400"/>
            <a:ext cx="1431925" cy="1082675"/>
            <a:chOff x="384" y="1899"/>
            <a:chExt cx="902" cy="682"/>
          </a:xfrm>
        </p:grpSpPr>
        <p:graphicFrame>
          <p:nvGraphicFramePr>
            <p:cNvPr id="41998" name="Object 7"/>
            <p:cNvGraphicFramePr>
              <a:graphicFrameLocks noChangeAspect="1"/>
            </p:cNvGraphicFramePr>
            <p:nvPr/>
          </p:nvGraphicFramePr>
          <p:xfrm>
            <a:off x="823" y="1899"/>
            <a:ext cx="463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" name="Equation" r:id="rId3" imgW="266469" imgH="393359" progId="Equation.3">
                    <p:embed/>
                  </p:oleObj>
                </mc:Choice>
                <mc:Fallback>
                  <p:oleObj name="Equation" r:id="rId3" imgW="266469" imgH="3933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1899"/>
                          <a:ext cx="463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9" name="Text Box 8"/>
            <p:cNvSpPr txBox="1">
              <a:spLocks noChangeArrowheads="1"/>
            </p:cNvSpPr>
            <p:nvPr/>
          </p:nvSpPr>
          <p:spPr bwMode="auto">
            <a:xfrm>
              <a:off x="384" y="211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1)</a:t>
              </a:r>
            </a:p>
          </p:txBody>
        </p:sp>
      </p:grpSp>
      <p:graphicFrame>
        <p:nvGraphicFramePr>
          <p:cNvPr id="256009" name="Object 9"/>
          <p:cNvGraphicFramePr>
            <a:graphicFrameLocks noChangeAspect="1"/>
          </p:cNvGraphicFramePr>
          <p:nvPr/>
        </p:nvGraphicFramePr>
        <p:xfrm>
          <a:off x="2133600" y="2852738"/>
          <a:ext cx="97948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5" imgW="355446" imgH="583947" progId="Equation.3">
                  <p:embed/>
                </p:oleObj>
              </mc:Choice>
              <mc:Fallback>
                <p:oleObj name="Equation" r:id="rId5" imgW="355446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52738"/>
                        <a:ext cx="979488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4838" y="4929188"/>
            <a:ext cx="1400175" cy="1150937"/>
            <a:chOff x="381" y="3201"/>
            <a:chExt cx="882" cy="725"/>
          </a:xfrm>
        </p:grpSpPr>
        <p:sp>
          <p:nvSpPr>
            <p:cNvPr id="41996" name="Text Box 11"/>
            <p:cNvSpPr txBox="1">
              <a:spLocks noChangeArrowheads="1"/>
            </p:cNvSpPr>
            <p:nvPr/>
          </p:nvSpPr>
          <p:spPr bwMode="auto">
            <a:xfrm>
              <a:off x="381" y="3441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srgbClr val="1F497D"/>
                  </a:solidFill>
                </a:rPr>
                <a:t>2)</a:t>
              </a:r>
            </a:p>
          </p:txBody>
        </p:sp>
        <p:graphicFrame>
          <p:nvGraphicFramePr>
            <p:cNvPr id="41997" name="Object 12"/>
            <p:cNvGraphicFramePr>
              <a:graphicFrameLocks noChangeAspect="1"/>
            </p:cNvGraphicFramePr>
            <p:nvPr/>
          </p:nvGraphicFramePr>
          <p:xfrm>
            <a:off x="806" y="3201"/>
            <a:ext cx="457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7" name="Equation" r:id="rId7" imgW="279279" imgH="444307" progId="Equation.3">
                    <p:embed/>
                  </p:oleObj>
                </mc:Choice>
                <mc:Fallback>
                  <p:oleObj name="Equation" r:id="rId7" imgW="279279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3201"/>
                          <a:ext cx="457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13" name="Object 13"/>
          <p:cNvGraphicFramePr>
            <a:graphicFrameLocks noChangeAspect="1"/>
          </p:cNvGraphicFramePr>
          <p:nvPr/>
        </p:nvGraphicFramePr>
        <p:xfrm>
          <a:off x="2209800" y="4591050"/>
          <a:ext cx="954088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9" imgW="368300" imgH="787400" progId="Equation.3">
                  <p:embed/>
                </p:oleObj>
              </mc:Choice>
              <mc:Fallback>
                <p:oleObj name="Equation" r:id="rId9" imgW="3683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91050"/>
                        <a:ext cx="954088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4" name="Object 14"/>
          <p:cNvGraphicFramePr>
            <a:graphicFrameLocks noChangeAspect="1"/>
          </p:cNvGraphicFramePr>
          <p:nvPr/>
        </p:nvGraphicFramePr>
        <p:xfrm>
          <a:off x="3276600" y="5011738"/>
          <a:ext cx="88741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Equation" r:id="rId11" imgW="342751" imgH="418918" progId="Equation.3">
                  <p:embed/>
                </p:oleObj>
              </mc:Choice>
              <mc:Fallback>
                <p:oleObj name="Equation" r:id="rId11" imgW="342751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11738"/>
                        <a:ext cx="887413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5" name="Object 15"/>
          <p:cNvGraphicFramePr>
            <a:graphicFrameLocks noChangeAspect="1"/>
          </p:cNvGraphicFramePr>
          <p:nvPr/>
        </p:nvGraphicFramePr>
        <p:xfrm>
          <a:off x="3276600" y="2776538"/>
          <a:ext cx="9096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Equation" r:id="rId13" imgW="330200" imgH="419100" progId="Equation.3">
                  <p:embed/>
                </p:oleObj>
              </mc:Choice>
              <mc:Fallback>
                <p:oleObj name="Equation" r:id="rId13" imgW="33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76538"/>
                        <a:ext cx="9096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6" name="Object 16"/>
          <p:cNvGraphicFramePr>
            <a:graphicFrameLocks noChangeAspect="1"/>
          </p:cNvGraphicFramePr>
          <p:nvPr/>
        </p:nvGraphicFramePr>
        <p:xfrm>
          <a:off x="4319588" y="3073400"/>
          <a:ext cx="8048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15" imgW="291973" imgH="203112" progId="Equation.3">
                  <p:embed/>
                </p:oleObj>
              </mc:Choice>
              <mc:Fallback>
                <p:oleObj name="Equation" r:id="rId15" imgW="29197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073400"/>
                        <a:ext cx="8048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17" name="Text Box 17"/>
          <p:cNvSpPr txBox="1">
            <a:spLocks noChangeArrowheads="1"/>
          </p:cNvSpPr>
          <p:nvPr/>
        </p:nvSpPr>
        <p:spPr bwMode="auto">
          <a:xfrm>
            <a:off x="4343400" y="4876800"/>
            <a:ext cx="46482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800" b="1">
                <a:solidFill>
                  <a:srgbClr val="1F497D"/>
                </a:solidFill>
              </a:rPr>
              <a:t>(Note that to convert a power with a negative exponent to one with a positive exponent, you simply switch the power from a numerator to a denominator, or vice versa, and switch the exponent to its positive value.)</a:t>
            </a:r>
          </a:p>
        </p:txBody>
      </p:sp>
    </p:spTree>
    <p:extLst>
      <p:ext uri="{BB962C8B-B14F-4D97-AF65-F5344CB8AC3E}">
        <p14:creationId xmlns:p14="http://schemas.microsoft.com/office/powerpoint/2010/main" val="2504176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600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1_Office Theme</vt:lpstr>
      <vt:lpstr>2_Office Theme</vt:lpstr>
      <vt:lpstr>3_Office Theme</vt:lpstr>
      <vt:lpstr>2_Network Blitz</vt:lpstr>
      <vt:lpstr>Network Blitz</vt:lpstr>
      <vt:lpstr>5_Office Theme</vt:lpstr>
      <vt:lpstr>Equation</vt:lpstr>
      <vt:lpstr>PowerPoint Presentation</vt:lpstr>
      <vt:lpstr>Section 5.5A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from today’s homework: (do this in your notebook)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Schmidt, Laura</cp:lastModifiedBy>
  <cp:revision>28</cp:revision>
  <dcterms:created xsi:type="dcterms:W3CDTF">2013-10-27T14:37:37Z</dcterms:created>
  <dcterms:modified xsi:type="dcterms:W3CDTF">2017-10-26T15:52:38Z</dcterms:modified>
</cp:coreProperties>
</file>