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20" r:id="rId3"/>
    <p:sldMasterId id="2147483732" r:id="rId4"/>
    <p:sldMasterId id="2147483744" r:id="rId5"/>
  </p:sldMasterIdLst>
  <p:notesMasterIdLst>
    <p:notesMasterId r:id="rId24"/>
  </p:notesMasterIdLst>
  <p:sldIdLst>
    <p:sldId id="292" r:id="rId6"/>
    <p:sldId id="274" r:id="rId7"/>
    <p:sldId id="288" r:id="rId8"/>
    <p:sldId id="289" r:id="rId9"/>
    <p:sldId id="290" r:id="rId10"/>
    <p:sldId id="287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0C27-9100-4183-9E66-1AFD1F1FC411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8847-E1BD-4338-94F5-858EDBF5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7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EA27A-5F70-4195-AEEE-BCFDC12E34B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16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582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70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53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740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7834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4188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907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4864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1448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9007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42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711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7729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2107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84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2336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92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8444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6808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6765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2004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63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725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3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84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9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8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321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970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127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812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206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0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530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42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761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01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096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4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394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2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3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2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685800"/>
            <a:ext cx="8077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Arial" charset="0"/>
              </a:rPr>
              <a:t>Please close your laptops</a:t>
            </a:r>
            <a:endParaRPr lang="en-US" sz="72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</a:t>
            </a: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phones, 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and </a:t>
            </a:r>
            <a:r>
              <a:rPr lang="en-US" sz="4000" b="1" dirty="0">
                <a:solidFill>
                  <a:srgbClr val="0000FF"/>
                </a:solidFill>
                <a:latin typeface="Arial" charset="0"/>
              </a:rPr>
              <a:t>get out your note-taking materials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0000FF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i="1" dirty="0" smtClean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3886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To Write a Scientific Notation Number in Standard Form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Move the decimal point the same number of spaces as the exponent on 10.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If the exponent is positive, move the decimal point to the right.  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If the exponent is negative, move the decimal point to the left.</a:t>
            </a:r>
          </a:p>
        </p:txBody>
      </p:sp>
    </p:spTree>
    <p:extLst>
      <p:ext uri="{BB962C8B-B14F-4D97-AF65-F5344CB8AC3E}">
        <p14:creationId xmlns:p14="http://schemas.microsoft.com/office/powerpoint/2010/main" val="3105150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9176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77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Write each of the following in standard notation.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grpSp>
        <p:nvGrpSpPr>
          <p:cNvPr id="49156" name="Group 6"/>
          <p:cNvGrpSpPr>
            <a:grpSpLocks/>
          </p:cNvGrpSpPr>
          <p:nvPr/>
        </p:nvGrpSpPr>
        <p:grpSpPr bwMode="auto">
          <a:xfrm>
            <a:off x="685800" y="2209800"/>
            <a:ext cx="2819400" cy="519113"/>
            <a:chOff x="432" y="1392"/>
            <a:chExt cx="1776" cy="327"/>
          </a:xfrm>
        </p:grpSpPr>
        <p:sp>
          <p:nvSpPr>
            <p:cNvPr id="49174" name="Text Box 7"/>
            <p:cNvSpPr txBox="1">
              <a:spLocks noChangeArrowheads="1"/>
            </p:cNvSpPr>
            <p:nvPr/>
          </p:nvSpPr>
          <p:spPr bwMode="auto">
            <a:xfrm>
              <a:off x="864" y="1392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5.2738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 10</a:t>
              </a:r>
              <a:r>
                <a:rPr lang="en-US" sz="2800" baseline="30000">
                  <a:solidFill>
                    <a:prstClr val="black"/>
                  </a:solidFill>
                  <a:sym typeface="Symbol" pitchFamily="18" charset="2"/>
                </a:rPr>
                <a:t>3</a:t>
              </a:r>
              <a:endParaRPr lang="en-US" sz="2800" baseline="30000">
                <a:solidFill>
                  <a:prstClr val="black"/>
                </a:solidFill>
              </a:endParaRPr>
            </a:p>
          </p:txBody>
        </p:sp>
        <p:sp>
          <p:nvSpPr>
            <p:cNvPr id="49175" name="Text Box 8"/>
            <p:cNvSpPr txBox="1">
              <a:spLocks noChangeArrowheads="1"/>
            </p:cNvSpPr>
            <p:nvPr/>
          </p:nvSpPr>
          <p:spPr bwMode="auto">
            <a:xfrm>
              <a:off x="43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371600" y="27432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the exponent is a positive 3, we move the decimal 3 places to the right.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1371600" y="3581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5.2738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3</a:t>
            </a:r>
            <a:endParaRPr lang="en-US" sz="2800" baseline="30000">
              <a:solidFill>
                <a:prstClr val="black"/>
              </a:solidFill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 flipH="1">
            <a:off x="1676400" y="4038600"/>
            <a:ext cx="609600" cy="228600"/>
            <a:chOff x="1200" y="2064"/>
            <a:chExt cx="336" cy="144"/>
          </a:xfrm>
        </p:grpSpPr>
        <p:sp>
          <p:nvSpPr>
            <p:cNvPr id="49171" name="Line 12"/>
            <p:cNvSpPr>
              <a:spLocks noChangeShapeType="1"/>
            </p:cNvSpPr>
            <p:nvPr/>
          </p:nvSpPr>
          <p:spPr bwMode="auto">
            <a:xfrm>
              <a:off x="153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72" name="Line 13"/>
            <p:cNvSpPr>
              <a:spLocks noChangeShapeType="1"/>
            </p:cNvSpPr>
            <p:nvPr/>
          </p:nvSpPr>
          <p:spPr bwMode="auto">
            <a:xfrm flipH="1">
              <a:off x="120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73" name="Line 14"/>
            <p:cNvSpPr>
              <a:spLocks noChangeShapeType="1"/>
            </p:cNvSpPr>
            <p:nvPr/>
          </p:nvSpPr>
          <p:spPr bwMode="auto">
            <a:xfrm flipV="1">
              <a:off x="1200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3429000" y="3581400"/>
            <a:ext cx="145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5273.8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5800" y="4495800"/>
            <a:ext cx="2819400" cy="519113"/>
            <a:chOff x="432" y="2832"/>
            <a:chExt cx="1776" cy="327"/>
          </a:xfrm>
        </p:grpSpPr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864" y="2832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6.45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 10</a:t>
              </a:r>
              <a:r>
                <a:rPr lang="en-US" sz="2800" baseline="30000">
                  <a:solidFill>
                    <a:prstClr val="black"/>
                  </a:solidFill>
                  <a:sym typeface="Symbol" pitchFamily="18" charset="2"/>
                </a:rPr>
                <a:t>-5</a:t>
              </a:r>
              <a:endParaRPr lang="en-US" sz="2800" baseline="30000">
                <a:solidFill>
                  <a:prstClr val="black"/>
                </a:solidFill>
              </a:endParaRPr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432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</p:grp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1371600" y="50292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the exponent is a negative 5, we move the decimal 5 places to the left.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1295400" y="5867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0000</a:t>
            </a:r>
            <a:r>
              <a:rPr lang="en-US" sz="2800" dirty="0">
                <a:solidFill>
                  <a:prstClr val="black"/>
                </a:solidFill>
              </a:rPr>
              <a:t>6.45 </a:t>
            </a: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 dirty="0">
                <a:solidFill>
                  <a:prstClr val="black"/>
                </a:solidFill>
                <a:sym typeface="Symbol" pitchFamily="18" charset="2"/>
              </a:rPr>
              <a:t>-5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371600" y="6324600"/>
            <a:ext cx="914400" cy="228600"/>
            <a:chOff x="1200" y="2064"/>
            <a:chExt cx="336" cy="144"/>
          </a:xfrm>
        </p:grpSpPr>
        <p:sp>
          <p:nvSpPr>
            <p:cNvPr id="49166" name="Line 22"/>
            <p:cNvSpPr>
              <a:spLocks noChangeShapeType="1"/>
            </p:cNvSpPr>
            <p:nvPr/>
          </p:nvSpPr>
          <p:spPr bwMode="auto">
            <a:xfrm>
              <a:off x="153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67" name="Line 23"/>
            <p:cNvSpPr>
              <a:spLocks noChangeShapeType="1"/>
            </p:cNvSpPr>
            <p:nvPr/>
          </p:nvSpPr>
          <p:spPr bwMode="auto">
            <a:xfrm flipH="1">
              <a:off x="1200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9168" name="Line 24"/>
            <p:cNvSpPr>
              <a:spLocks noChangeShapeType="1"/>
            </p:cNvSpPr>
            <p:nvPr/>
          </p:nvSpPr>
          <p:spPr bwMode="auto">
            <a:xfrm flipV="1">
              <a:off x="1200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261145" name="Text Box 25"/>
          <p:cNvSpPr txBox="1">
            <a:spLocks noChangeArrowheads="1"/>
          </p:cNvSpPr>
          <p:nvPr/>
        </p:nvSpPr>
        <p:spPr bwMode="auto">
          <a:xfrm>
            <a:off x="3810000" y="58674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0.0000645</a:t>
            </a:r>
          </a:p>
        </p:txBody>
      </p:sp>
    </p:spTree>
    <p:extLst>
      <p:ext uri="{BB962C8B-B14F-4D97-AF65-F5344CB8AC3E}">
        <p14:creationId xmlns:p14="http://schemas.microsoft.com/office/powerpoint/2010/main" val="1532791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9" grpId="0"/>
      <p:bldP spid="261130" grpId="0"/>
      <p:bldP spid="261135" grpId="0"/>
      <p:bldP spid="261139" grpId="0"/>
      <p:bldP spid="261140" grpId="0"/>
      <p:bldP spid="2611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Multiplying and dividing with numbers written in scientific notation involves using properties of exponents.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304800" y="1905000"/>
            <a:ext cx="1905000" cy="762000"/>
            <a:chOff x="192" y="240"/>
            <a:chExt cx="1200" cy="480"/>
          </a:xfrm>
        </p:grpSpPr>
        <p:sp>
          <p:nvSpPr>
            <p:cNvPr id="39953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9954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762000" y="28194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Perform the following operations.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267200" y="34290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= </a:t>
            </a:r>
            <a:r>
              <a:rPr lang="en-US" sz="2800">
                <a:solidFill>
                  <a:prstClr val="black"/>
                </a:solidFill>
              </a:rPr>
              <a:t>(7.3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•</a:t>
            </a:r>
            <a:r>
              <a:rPr lang="en-US" sz="2800">
                <a:solidFill>
                  <a:prstClr val="black"/>
                </a:solidFill>
              </a:rPr>
              <a:t> 8.1)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</a:t>
            </a:r>
            <a:r>
              <a:rPr lang="en-US" sz="2800">
                <a:solidFill>
                  <a:prstClr val="black"/>
                </a:solidFill>
              </a:rPr>
              <a:t>(10</a:t>
            </a:r>
            <a:r>
              <a:rPr lang="en-US" sz="2800" baseline="30000">
                <a:solidFill>
                  <a:prstClr val="black"/>
                </a:solidFill>
              </a:rPr>
              <a:t>-2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• </a:t>
            </a:r>
            <a:r>
              <a:rPr lang="en-US" sz="2800">
                <a:solidFill>
                  <a:prstClr val="black"/>
                </a:solidFill>
              </a:rPr>
              <a:t>10</a:t>
            </a:r>
            <a:r>
              <a:rPr lang="en-US" sz="2800" baseline="30000">
                <a:solidFill>
                  <a:prstClr val="black"/>
                </a:solidFill>
              </a:rPr>
              <a:t>5</a:t>
            </a:r>
            <a:r>
              <a:rPr lang="en-US" sz="2800">
                <a:solidFill>
                  <a:prstClr val="black"/>
                </a:solidFill>
              </a:rPr>
              <a:t>) 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4191000" y="3810000"/>
            <a:ext cx="4495800" cy="2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sz="2800" dirty="0">
                <a:solidFill>
                  <a:prstClr val="black"/>
                </a:solidFill>
              </a:rPr>
              <a:t>59.13 </a:t>
            </a: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 </a:t>
            </a:r>
            <a:r>
              <a:rPr lang="en-US" sz="2800" dirty="0">
                <a:solidFill>
                  <a:prstClr val="black"/>
                </a:solidFill>
              </a:rPr>
              <a:t>10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b="1" u="sng" dirty="0">
                <a:solidFill>
                  <a:srgbClr val="008000"/>
                </a:solidFill>
              </a:rPr>
              <a:t>5.913 x 10</a:t>
            </a:r>
            <a:r>
              <a:rPr lang="en-US" b="1" u="sng" baseline="30000" dirty="0">
                <a:solidFill>
                  <a:srgbClr val="008000"/>
                </a:solidFill>
              </a:rPr>
              <a:t>4</a:t>
            </a:r>
            <a:r>
              <a:rPr lang="en-US" b="1" u="sng" dirty="0">
                <a:solidFill>
                  <a:srgbClr val="008000"/>
                </a:solidFill>
              </a:rPr>
              <a:t> </a:t>
            </a:r>
            <a:r>
              <a:rPr lang="en-US" i="1" dirty="0">
                <a:solidFill>
                  <a:srgbClr val="C0504D"/>
                </a:solidFill>
              </a:rPr>
              <a:t>(</a:t>
            </a:r>
            <a:r>
              <a:rPr lang="en-US" i="1" dirty="0" smtClean="0">
                <a:solidFill>
                  <a:srgbClr val="C0504D"/>
                </a:solidFill>
              </a:rPr>
              <a:t>scientific </a:t>
            </a:r>
            <a:r>
              <a:rPr lang="en-US" i="1" dirty="0">
                <a:solidFill>
                  <a:srgbClr val="C0504D"/>
                </a:solidFill>
              </a:rPr>
              <a:t>notation)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 u="sng" dirty="0">
              <a:solidFill>
                <a:srgbClr val="008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 baseline="300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4267200" y="4876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= </a:t>
            </a:r>
            <a:r>
              <a:rPr lang="en-US" sz="2800">
                <a:solidFill>
                  <a:prstClr val="black"/>
                </a:solidFill>
              </a:rPr>
              <a:t>59,130 </a:t>
            </a:r>
            <a:r>
              <a:rPr lang="en-US" sz="2800" i="1">
                <a:solidFill>
                  <a:srgbClr val="D02800"/>
                </a:solidFill>
              </a:rPr>
              <a:t>(standard form)</a:t>
            </a:r>
          </a:p>
        </p:txBody>
      </p:sp>
      <p:grpSp>
        <p:nvGrpSpPr>
          <p:cNvPr id="39944" name="Group 10"/>
          <p:cNvGrpSpPr>
            <a:grpSpLocks/>
          </p:cNvGrpSpPr>
          <p:nvPr/>
        </p:nvGrpSpPr>
        <p:grpSpPr bwMode="auto">
          <a:xfrm>
            <a:off x="457200" y="3429000"/>
            <a:ext cx="3886200" cy="519113"/>
            <a:chOff x="288" y="2160"/>
            <a:chExt cx="2448" cy="327"/>
          </a:xfrm>
        </p:grpSpPr>
        <p:sp>
          <p:nvSpPr>
            <p:cNvPr id="39951" name="Text Box 11"/>
            <p:cNvSpPr txBox="1">
              <a:spLocks noChangeArrowheads="1"/>
            </p:cNvSpPr>
            <p:nvPr/>
          </p:nvSpPr>
          <p:spPr bwMode="auto">
            <a:xfrm>
              <a:off x="624" y="2160"/>
              <a:ext cx="21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(7.3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</a:t>
              </a:r>
              <a:r>
                <a:rPr lang="en-US" sz="2800">
                  <a:solidFill>
                    <a:prstClr val="black"/>
                  </a:solidFill>
                </a:rPr>
                <a:t> 10</a:t>
              </a:r>
              <a:r>
                <a:rPr lang="en-US" sz="2800" baseline="30000">
                  <a:solidFill>
                    <a:prstClr val="black"/>
                  </a:solidFill>
                </a:rPr>
                <a:t>-2</a:t>
              </a:r>
              <a:r>
                <a:rPr lang="en-US" sz="2800">
                  <a:solidFill>
                    <a:prstClr val="black"/>
                  </a:solidFill>
                </a:rPr>
                <a:t>)(8.1 </a:t>
              </a:r>
              <a:r>
                <a:rPr lang="en-US" sz="2800">
                  <a:solidFill>
                    <a:prstClr val="black"/>
                  </a:solidFill>
                  <a:sym typeface="Symbol" pitchFamily="18" charset="2"/>
                </a:rPr>
                <a:t> </a:t>
              </a:r>
              <a:r>
                <a:rPr lang="en-US" sz="2800">
                  <a:solidFill>
                    <a:prstClr val="black"/>
                  </a:solidFill>
                </a:rPr>
                <a:t>10</a:t>
              </a:r>
              <a:r>
                <a:rPr lang="en-US" sz="2800" baseline="30000">
                  <a:solidFill>
                    <a:prstClr val="black"/>
                  </a:solidFill>
                </a:rPr>
                <a:t>5</a:t>
              </a:r>
              <a:r>
                <a:rPr lang="en-US" sz="2800">
                  <a:solidFill>
                    <a:prstClr val="black"/>
                  </a:solidFill>
                </a:rPr>
                <a:t>)</a:t>
              </a:r>
            </a:p>
          </p:txBody>
        </p:sp>
        <p:sp>
          <p:nvSpPr>
            <p:cNvPr id="39952" name="Text Box 12"/>
            <p:cNvSpPr txBox="1">
              <a:spLocks noChangeArrowheads="1"/>
            </p:cNvSpPr>
            <p:nvPr/>
          </p:nvSpPr>
          <p:spPr bwMode="auto">
            <a:xfrm>
              <a:off x="288" y="21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5410200"/>
            <a:ext cx="1905000" cy="949325"/>
            <a:chOff x="292" y="3216"/>
            <a:chExt cx="1200" cy="598"/>
          </a:xfrm>
        </p:grpSpPr>
        <p:sp>
          <p:nvSpPr>
            <p:cNvPr id="39949" name="Text Box 14"/>
            <p:cNvSpPr txBox="1">
              <a:spLocks noChangeArrowheads="1"/>
            </p:cNvSpPr>
            <p:nvPr/>
          </p:nvSpPr>
          <p:spPr bwMode="auto">
            <a:xfrm>
              <a:off x="292" y="34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  <p:graphicFrame>
          <p:nvGraphicFramePr>
            <p:cNvPr id="39950" name="Object 15"/>
            <p:cNvGraphicFramePr>
              <a:graphicFrameLocks noChangeAspect="1"/>
            </p:cNvGraphicFramePr>
            <p:nvPr/>
          </p:nvGraphicFramePr>
          <p:xfrm>
            <a:off x="676" y="3216"/>
            <a:ext cx="81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" name="Equation" r:id="rId3" imgW="571252" imgH="418918" progId="Equation.3">
                    <p:embed/>
                  </p:oleObj>
                </mc:Choice>
                <mc:Fallback>
                  <p:oleObj name="Equation" r:id="rId3" imgW="571252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3216"/>
                          <a:ext cx="816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8368" name="Object 16"/>
          <p:cNvGraphicFramePr>
            <a:graphicFrameLocks noChangeAspect="1"/>
          </p:cNvGraphicFramePr>
          <p:nvPr/>
        </p:nvGraphicFramePr>
        <p:xfrm>
          <a:off x="2362200" y="5334000"/>
          <a:ext cx="16129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5" imgW="710891" imgH="418918" progId="Equation.3">
                  <p:embed/>
                </p:oleObj>
              </mc:Choice>
              <mc:Fallback>
                <p:oleObj name="Equation" r:id="rId5" imgW="71089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16129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9" name="Object 17"/>
          <p:cNvGraphicFramePr>
            <a:graphicFrameLocks noChangeAspect="1"/>
          </p:cNvGraphicFramePr>
          <p:nvPr/>
        </p:nvGraphicFramePr>
        <p:xfrm>
          <a:off x="3932238" y="5486400"/>
          <a:ext cx="4724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7" imgW="2082800" imgH="228600" progId="Equation.3">
                  <p:embed/>
                </p:oleObj>
              </mc:Choice>
              <mc:Fallback>
                <p:oleObj name="Equation" r:id="rId7" imgW="20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5486400"/>
                        <a:ext cx="4724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0" name="Object 18"/>
          <p:cNvGraphicFramePr>
            <a:graphicFrameLocks noChangeAspect="1"/>
          </p:cNvGraphicFramePr>
          <p:nvPr/>
        </p:nvGraphicFramePr>
        <p:xfrm>
          <a:off x="3932238" y="6096000"/>
          <a:ext cx="36560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9" imgW="1612900" imgH="203200" progId="Equation.3">
                  <p:embed/>
                </p:oleObj>
              </mc:Choice>
              <mc:Fallback>
                <p:oleObj name="Equation" r:id="rId9" imgW="1612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6096000"/>
                        <a:ext cx="36560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34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9" grpId="0"/>
      <p:bldP spid="228360" grpId="0"/>
      <p:bldP spid="2283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304800" y="533400"/>
            <a:ext cx="2209800" cy="762000"/>
            <a:chOff x="192" y="240"/>
            <a:chExt cx="1200" cy="480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096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Example:</a:t>
              </a:r>
            </a:p>
          </p:txBody>
        </p:sp>
      </p:grp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Note:  A number is not in scientific notation if it has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  <a:cs typeface="Arial" charset="0"/>
              </a:rPr>
              <a:t>more than one digit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in front of the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point.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Calculate 4.2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* 6.3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Solution:  4.2*6.3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*10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26.46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4+7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=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26.46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2.646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19600" y="5126503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 u="sng" dirty="0">
                <a:solidFill>
                  <a:srgbClr val="FF0000"/>
                </a:solidFill>
                <a:cs typeface="Times New Roman" pitchFamily="18" charset="0"/>
              </a:rPr>
              <a:t>Not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in scientific notation!!!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96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199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685800" y="1600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A number is not in scientific notation if it has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 </a:t>
            </a: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nonzero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digit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in front of the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decimal point</a:t>
            </a:r>
            <a:r>
              <a:rPr lang="en-US" sz="2800" dirty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problem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Calculate (4.2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) / (8.4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Solution:  4.2/8.4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0.5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-4-7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= 0.5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-11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= 5 x 10</a:t>
            </a: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-12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14800" y="5105400"/>
            <a:ext cx="355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i="1" u="sng">
                <a:solidFill>
                  <a:srgbClr val="FF0000"/>
                </a:solidFill>
                <a:cs typeface="Times New Roman" pitchFamily="18" charset="0"/>
              </a:rPr>
              <a:t>Not</a:t>
            </a:r>
            <a:r>
              <a:rPr lang="en-US" i="1">
                <a:solidFill>
                  <a:srgbClr val="FF0000"/>
                </a:solidFill>
                <a:cs typeface="Times New Roman" pitchFamily="18" charset="0"/>
              </a:rPr>
              <a:t> in scientific notation!!!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2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19475"/>
            <a:ext cx="809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from today’s homework:</a:t>
            </a:r>
            <a:br>
              <a:rPr lang="en-US" dirty="0" smtClean="0"/>
            </a:br>
            <a:r>
              <a:rPr lang="en-US" sz="2400" dirty="0" smtClean="0"/>
              <a:t>(do this in your notebook)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318396"/>
            <a:ext cx="344196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8 x 10 </a:t>
            </a:r>
            <a:r>
              <a:rPr lang="en-US" sz="3600" b="1" baseline="300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27</a:t>
            </a:r>
            <a:endParaRPr lang="en-US" sz="36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9961" y="4114800"/>
            <a:ext cx="5986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What if this was (2 x 10</a:t>
            </a:r>
            <a:r>
              <a:rPr lang="en-US" sz="4000" b="1" baseline="30000" dirty="0" smtClean="0">
                <a:solidFill>
                  <a:srgbClr val="FF0000"/>
                </a:solidFill>
              </a:rPr>
              <a:t>9</a:t>
            </a:r>
            <a:r>
              <a:rPr lang="en-US" sz="4000" b="1" dirty="0" smtClean="0">
                <a:solidFill>
                  <a:srgbClr val="FF0000"/>
                </a:solidFill>
              </a:rPr>
              <a:t>)</a:t>
            </a:r>
            <a:r>
              <a:rPr lang="en-US" sz="4000" b="1" baseline="30000" dirty="0" smtClean="0">
                <a:solidFill>
                  <a:srgbClr val="FF0000"/>
                </a:solidFill>
              </a:rPr>
              <a:t>4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?</a:t>
            </a:r>
            <a:endParaRPr lang="en-US" sz="4000" b="1" baseline="30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4996979"/>
            <a:ext cx="378821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1.6 x 10 </a:t>
            </a:r>
            <a:r>
              <a:rPr lang="en-US" sz="3600" b="1" baseline="300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 </a:t>
            </a: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600" i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16 </a:t>
            </a:r>
            <a:r>
              <a:rPr lang="en-US" sz="36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 10 </a:t>
            </a:r>
            <a:r>
              <a:rPr lang="en-US" sz="3600" i="1" baseline="30000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36 </a:t>
            </a:r>
            <a:r>
              <a:rPr lang="en-US" sz="3600" b="1" i="1" dirty="0" smtClean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3600" b="1" i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400" y="1600200"/>
                <a:ext cx="495808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Perform the indicated operation.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2×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4958089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2583" t="-3965" r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today’s homework: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74" y="3918566"/>
            <a:ext cx="14493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07" y="4648200"/>
            <a:ext cx="3484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1600199"/>
                <a:ext cx="7124579" cy="1794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Perform the indicated operation. Write the answer in scientific notation. </a:t>
                </a:r>
              </a:p>
              <a:p>
                <a:r>
                  <a:rPr lang="en-US" dirty="0" smtClean="0"/>
                  <a:t>Round to three decimal places. Use the multiplication symbol in the math </a:t>
                </a:r>
              </a:p>
              <a:p>
                <a:r>
                  <a:rPr lang="en-US" dirty="0"/>
                  <a:t>p</a:t>
                </a:r>
                <a:r>
                  <a:rPr lang="en-US" dirty="0" smtClean="0"/>
                  <a:t>alette as needed.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8.75×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17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4.2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×10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−19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9.1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×10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199"/>
                <a:ext cx="7124579" cy="1794787"/>
              </a:xfrm>
              <a:prstGeom prst="rect">
                <a:avLst/>
              </a:prstGeom>
              <a:blipFill rotWithShape="1">
                <a:blip r:embed="rId4"/>
                <a:stretch>
                  <a:fillRect l="-684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2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16764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REMINDER:</a:t>
            </a:r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6600CC"/>
                </a:solidFill>
              </a:rPr>
              <a:t>The assignment on </a:t>
            </a:r>
            <a:r>
              <a:rPr lang="en-US" dirty="0">
                <a:solidFill>
                  <a:srgbClr val="6600CC"/>
                </a:solidFill>
              </a:rPr>
              <a:t>t</a:t>
            </a:r>
            <a:r>
              <a:rPr lang="en-US" dirty="0" smtClean="0">
                <a:solidFill>
                  <a:srgbClr val="6600CC"/>
                </a:solidFill>
              </a:rPr>
              <a:t>oday’s material (</a:t>
            </a:r>
            <a:r>
              <a:rPr lang="en-US" b="1" dirty="0" smtClean="0">
                <a:solidFill>
                  <a:schemeClr val="accent4"/>
                </a:solidFill>
              </a:rPr>
              <a:t>HW 5.5B</a:t>
            </a:r>
            <a:r>
              <a:rPr lang="en-US" dirty="0" smtClean="0">
                <a:solidFill>
                  <a:srgbClr val="6600CC"/>
                </a:solidFill>
              </a:rPr>
              <a:t>) is due at the start of the next class session.</a:t>
            </a:r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7432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08342"/>
            <a:ext cx="9144000" cy="471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38100" y="25146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dirty="0">
                <a:solidFill>
                  <a:srgbClr val="0000FF"/>
                </a:solidFill>
              </a:rPr>
              <a:t>Homework Questions?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solidFill>
                  <a:srgbClr val="0000FF"/>
                </a:solidFill>
              </a:rPr>
              <a:t>Use the Open Lab!</a:t>
            </a:r>
            <a:endParaRPr lang="en-US" sz="3600" b="1" dirty="0"/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7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quiz/test.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09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5.5B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Scientific Notation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Review: Powers of 10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we write the following numbers as a power of 10?</a:t>
            </a:r>
          </a:p>
          <a:p>
            <a:r>
              <a:rPr lang="en-US" dirty="0" smtClean="0"/>
              <a:t>1000 = 10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1,000,000 = 10</a:t>
            </a:r>
            <a:r>
              <a:rPr lang="en-US" baseline="30000" dirty="0" smtClean="0"/>
              <a:t>6</a:t>
            </a:r>
            <a:endParaRPr lang="en-US" dirty="0" smtClean="0"/>
          </a:p>
          <a:p>
            <a:r>
              <a:rPr lang="en-US" dirty="0" smtClean="0"/>
              <a:t>1/10 (or 0.1</a:t>
            </a:r>
            <a:r>
              <a:rPr lang="en-US" dirty="0"/>
              <a:t>) = </a:t>
            </a:r>
            <a:r>
              <a:rPr lang="en-US" dirty="0" smtClean="0"/>
              <a:t>10</a:t>
            </a:r>
            <a:r>
              <a:rPr lang="en-US" baseline="30000" dirty="0" smtClean="0"/>
              <a:t>-1</a:t>
            </a:r>
            <a:endParaRPr lang="en-US" dirty="0" smtClean="0"/>
          </a:p>
          <a:p>
            <a:r>
              <a:rPr lang="en-US" dirty="0" smtClean="0"/>
              <a:t>1/1000 (or 0.001</a:t>
            </a:r>
            <a:r>
              <a:rPr lang="en-US" dirty="0"/>
              <a:t>) = </a:t>
            </a:r>
            <a:r>
              <a:rPr lang="en-US" dirty="0" smtClean="0"/>
              <a:t>10</a:t>
            </a:r>
            <a:r>
              <a:rPr lang="en-US" baseline="30000" dirty="0" smtClean="0"/>
              <a:t>-3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7432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3528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39624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4438828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Review: Powers of 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we write the following powers of 10 as integers or decimal numbers?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9 </a:t>
            </a:r>
            <a:r>
              <a:rPr lang="en-US" dirty="0" smtClean="0"/>
              <a:t>= 1,000,000,000 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-1 </a:t>
            </a:r>
            <a:r>
              <a:rPr lang="en-US" dirty="0" smtClean="0"/>
              <a:t>= 0.1</a:t>
            </a:r>
            <a:endParaRPr lang="en-US" baseline="30000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-2 </a:t>
            </a:r>
            <a:r>
              <a:rPr lang="en-US" dirty="0" smtClean="0"/>
              <a:t>= 0.01</a:t>
            </a:r>
            <a:endParaRPr lang="en-US" baseline="30000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-3</a:t>
            </a:r>
            <a:r>
              <a:rPr lang="en-US" dirty="0"/>
              <a:t> </a:t>
            </a:r>
            <a:r>
              <a:rPr lang="en-US" dirty="0" smtClean="0"/>
              <a:t>= 0.001</a:t>
            </a:r>
            <a:endParaRPr lang="en-US" baseline="30000" dirty="0" smtClean="0"/>
          </a:p>
          <a:p>
            <a:r>
              <a:rPr lang="en-US" dirty="0" smtClean="0"/>
              <a:t>10</a:t>
            </a:r>
            <a:r>
              <a:rPr lang="en-US" baseline="30000" dirty="0" smtClean="0"/>
              <a:t>-10</a:t>
            </a:r>
            <a:r>
              <a:rPr lang="en-US" dirty="0"/>
              <a:t> </a:t>
            </a:r>
            <a:r>
              <a:rPr lang="en-US" dirty="0" smtClean="0"/>
              <a:t>= 0.0000000001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44958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8862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5105400"/>
            <a:ext cx="3276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Review: Powers of 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Simplify the following: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r>
              <a:rPr lang="en-US" dirty="0" smtClean="0"/>
              <a:t> *10</a:t>
            </a:r>
            <a:r>
              <a:rPr lang="en-US" baseline="30000" dirty="0" smtClean="0"/>
              <a:t>-1 </a:t>
            </a:r>
            <a:r>
              <a:rPr lang="en-US" dirty="0" smtClean="0"/>
              <a:t>= 10</a:t>
            </a:r>
            <a:r>
              <a:rPr lang="en-US" baseline="30000" dirty="0" smtClean="0"/>
              <a:t>8</a:t>
            </a:r>
          </a:p>
          <a:p>
            <a:r>
              <a:rPr lang="en-US" dirty="0" smtClean="0"/>
              <a:t>10</a:t>
            </a:r>
            <a:r>
              <a:rPr lang="en-US" baseline="30000" dirty="0" smtClean="0"/>
              <a:t>-2 </a:t>
            </a:r>
            <a:r>
              <a:rPr lang="en-US" dirty="0" smtClean="0"/>
              <a:t>*10</a:t>
            </a:r>
            <a:r>
              <a:rPr lang="en-US" baseline="30000" dirty="0" smtClean="0"/>
              <a:t>-3</a:t>
            </a:r>
            <a:r>
              <a:rPr lang="en-US" dirty="0"/>
              <a:t> </a:t>
            </a:r>
            <a:r>
              <a:rPr lang="en-US" dirty="0" smtClean="0"/>
              <a:t>= 10</a:t>
            </a:r>
            <a:r>
              <a:rPr lang="en-US" baseline="30000" dirty="0" smtClean="0"/>
              <a:t>-5</a:t>
            </a:r>
          </a:p>
          <a:p>
            <a:r>
              <a:rPr lang="en-US" dirty="0" smtClean="0"/>
              <a:t>(10</a:t>
            </a:r>
            <a:r>
              <a:rPr lang="en-US" baseline="30000" dirty="0" smtClean="0"/>
              <a:t>-3</a:t>
            </a:r>
            <a:r>
              <a:rPr lang="en-US" dirty="0" smtClean="0"/>
              <a:t>)</a:t>
            </a:r>
            <a:r>
              <a:rPr lang="en-US" baseline="30000" dirty="0" smtClean="0"/>
              <a:t>-4</a:t>
            </a:r>
            <a:r>
              <a:rPr lang="en-US" dirty="0"/>
              <a:t> </a:t>
            </a:r>
            <a:r>
              <a:rPr lang="en-US" dirty="0" smtClean="0"/>
              <a:t>= 10</a:t>
            </a:r>
            <a:r>
              <a:rPr lang="en-US" baseline="30000" dirty="0" smtClean="0"/>
              <a:t>12</a:t>
            </a: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u="sng" dirty="0" smtClean="0"/>
              <a:t>10</a:t>
            </a:r>
            <a:r>
              <a:rPr lang="en-US" u="sng" baseline="30000" dirty="0" smtClean="0"/>
              <a:t>-1</a:t>
            </a:r>
            <a:r>
              <a:rPr lang="en-US" baseline="30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 = 10</a:t>
            </a:r>
            <a:r>
              <a:rPr lang="en-US" baseline="30000" dirty="0" smtClean="0"/>
              <a:t>-16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 </a:t>
            </a:r>
            <a:r>
              <a:rPr lang="en-US" dirty="0" smtClean="0"/>
              <a:t>10</a:t>
            </a:r>
            <a:r>
              <a:rPr lang="en-US" baseline="30000" dirty="0" smtClean="0"/>
              <a:t>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baseline="300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u="sng" dirty="0" smtClean="0"/>
              <a:t>10</a:t>
            </a:r>
            <a:r>
              <a:rPr lang="en-US" u="sng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 = 10</a:t>
            </a:r>
            <a:r>
              <a:rPr lang="en-US" baseline="30000" dirty="0" smtClean="0"/>
              <a:t>-2</a:t>
            </a:r>
            <a:endParaRPr lang="en-US" baseline="300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aseline="30000" dirty="0"/>
              <a:t>      </a:t>
            </a:r>
            <a:r>
              <a:rPr lang="en-US" dirty="0" smtClean="0"/>
              <a:t>10</a:t>
            </a:r>
            <a:r>
              <a:rPr lang="en-US" baseline="30000" dirty="0" smtClean="0"/>
              <a:t>8</a:t>
            </a:r>
            <a:endParaRPr lang="en-US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15426" y="2167071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34290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7695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41910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2578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Notation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0681"/>
            <a:ext cx="8936975" cy="391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1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3340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Scientific notation</a:t>
            </a:r>
            <a:r>
              <a:rPr lang="en-US" dirty="0" smtClean="0">
                <a:latin typeface="Times New Roman" pitchFamily="18" charset="0"/>
              </a:rPr>
              <a:t> is a convenient shorthand for expressing such very large or very small numbers using powers of the base 10.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A positive number is written in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scientific notation</a:t>
            </a:r>
            <a:r>
              <a:rPr lang="en-US" dirty="0" smtClean="0">
                <a:latin typeface="Times New Roman" pitchFamily="18" charset="0"/>
              </a:rPr>
              <a:t> if it is written as a product of a number </a:t>
            </a:r>
            <a:r>
              <a:rPr lang="en-US" i="1" dirty="0" smtClean="0">
                <a:latin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</a:rPr>
              <a:t>, where 1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&lt; 10, and an integer power 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of 10.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				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 10</a:t>
            </a:r>
            <a:r>
              <a:rPr lang="en-US" i="1" baseline="30000" dirty="0" smtClean="0">
                <a:latin typeface="Times New Roman" pitchFamily="18" charset="0"/>
                <a:sym typeface="Symbol" pitchFamily="18" charset="2"/>
              </a:rPr>
              <a:t>r</a:t>
            </a:r>
            <a:endParaRPr lang="en-US" i="1" baseline="30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8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8305800" cy="6248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To Write a Number in Scientific Notation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Move the decimal point in the original number to the left or right, so that the new number has a value </a:t>
            </a:r>
            <a:r>
              <a:rPr lang="en-US" dirty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n the interval [1, 10).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Count the number of decimal places the decimal point is moved in Step 1.  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If the original number is 10 or greater, the count is positive.  </a:t>
            </a:r>
          </a:p>
          <a:p>
            <a:pPr marL="1371600" lvl="2" indent="-457200" eaLnBrk="1" hangingPunct="1">
              <a:buClr>
                <a:schemeClr val="tx2"/>
              </a:buClr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If the original number is less than 1, the count is negative.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Multiply the new number in Step 1 by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10 </a:t>
            </a:r>
            <a:r>
              <a:rPr lang="en-US" dirty="0" smtClean="0">
                <a:latin typeface="Times New Roman" pitchFamily="18" charset="0"/>
              </a:rPr>
              <a:t>raised to an exponent equal to the count found in Step 2.</a:t>
            </a:r>
          </a:p>
        </p:txBody>
      </p:sp>
    </p:spTree>
    <p:extLst>
      <p:ext uri="{BB962C8B-B14F-4D97-AF65-F5344CB8AC3E}">
        <p14:creationId xmlns:p14="http://schemas.microsoft.com/office/powerpoint/2010/main" val="948506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7130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7131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Write each of the following in scientific notation.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grpSp>
        <p:nvGrpSpPr>
          <p:cNvPr id="47108" name="Group 6"/>
          <p:cNvGrpSpPr>
            <a:grpSpLocks/>
          </p:cNvGrpSpPr>
          <p:nvPr/>
        </p:nvGrpSpPr>
        <p:grpSpPr bwMode="auto">
          <a:xfrm>
            <a:off x="685800" y="2362200"/>
            <a:ext cx="1600200" cy="519113"/>
            <a:chOff x="432" y="1536"/>
            <a:chExt cx="1008" cy="327"/>
          </a:xfrm>
        </p:grpSpPr>
        <p:sp>
          <p:nvSpPr>
            <p:cNvPr id="47128" name="Text Box 7"/>
            <p:cNvSpPr txBox="1">
              <a:spLocks noChangeArrowheads="1"/>
            </p:cNvSpPr>
            <p:nvPr/>
          </p:nvSpPr>
          <p:spPr bwMode="auto">
            <a:xfrm>
              <a:off x="864" y="153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4700</a:t>
              </a:r>
            </a:p>
          </p:txBody>
        </p:sp>
        <p:sp>
          <p:nvSpPr>
            <p:cNvPr id="47129" name="Text Box 8"/>
            <p:cNvSpPr txBox="1">
              <a:spLocks noChangeArrowheads="1"/>
            </p:cNvSpPr>
            <p:nvPr/>
          </p:nvSpPr>
          <p:spPr bwMode="auto">
            <a:xfrm>
              <a:off x="432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76400" y="2286000"/>
            <a:ext cx="6934200" cy="701675"/>
            <a:chOff x="1104" y="1776"/>
            <a:chExt cx="4368" cy="442"/>
          </a:xfrm>
        </p:grpSpPr>
        <p:grpSp>
          <p:nvGrpSpPr>
            <p:cNvPr id="47123" name="Group 10"/>
            <p:cNvGrpSpPr>
              <a:grpSpLocks/>
            </p:cNvGrpSpPr>
            <p:nvPr/>
          </p:nvGrpSpPr>
          <p:grpSpPr bwMode="auto">
            <a:xfrm>
              <a:off x="1104" y="2064"/>
              <a:ext cx="336" cy="144"/>
              <a:chOff x="1200" y="2064"/>
              <a:chExt cx="336" cy="144"/>
            </a:xfrm>
          </p:grpSpPr>
          <p:sp>
            <p:nvSpPr>
              <p:cNvPr id="47125" name="Line 11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26" name="Line 12"/>
              <p:cNvSpPr>
                <a:spLocks noChangeShapeType="1"/>
              </p:cNvSpPr>
              <p:nvPr/>
            </p:nvSpPr>
            <p:spPr bwMode="auto">
              <a:xfrm flipH="1">
                <a:off x="1200" y="22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27" name="Line 13"/>
              <p:cNvSpPr>
                <a:spLocks noChangeShapeType="1"/>
              </p:cNvSpPr>
              <p:nvPr/>
            </p:nvSpPr>
            <p:spPr bwMode="auto">
              <a:xfrm flipV="1">
                <a:off x="120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</p:grpSp>
        <p:sp>
          <p:nvSpPr>
            <p:cNvPr id="47124" name="Text Box 14"/>
            <p:cNvSpPr txBox="1">
              <a:spLocks noChangeArrowheads="1"/>
            </p:cNvSpPr>
            <p:nvPr/>
          </p:nvSpPr>
          <p:spPr bwMode="auto">
            <a:xfrm>
              <a:off x="1728" y="1776"/>
              <a:ext cx="37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</a:rPr>
                <a:t>You must move the decimal 3 places to the left, so that the new number has a value between 1 and 10.</a:t>
              </a:r>
            </a:p>
          </p:txBody>
        </p:sp>
      </p:grp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1371600" y="30480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we moved the decimal 3 places, and the original number was &gt; 10, our count is positive 3.</a:t>
            </a: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1371600" y="3886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4700 = 4.7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3</a:t>
            </a:r>
            <a:endParaRPr lang="en-US" sz="2800" baseline="30000">
              <a:solidFill>
                <a:prstClr val="black"/>
              </a:solidFill>
            </a:endParaRPr>
          </a:p>
        </p:txBody>
      </p:sp>
      <p:grpSp>
        <p:nvGrpSpPr>
          <p:cNvPr id="47112" name="Group 17"/>
          <p:cNvGrpSpPr>
            <a:grpSpLocks/>
          </p:cNvGrpSpPr>
          <p:nvPr/>
        </p:nvGrpSpPr>
        <p:grpSpPr bwMode="auto">
          <a:xfrm>
            <a:off x="762000" y="4648200"/>
            <a:ext cx="2057400" cy="519113"/>
            <a:chOff x="480" y="2880"/>
            <a:chExt cx="1296" cy="327"/>
          </a:xfrm>
        </p:grpSpPr>
        <p:sp>
          <p:nvSpPr>
            <p:cNvPr id="47121" name="Text Box 18"/>
            <p:cNvSpPr txBox="1">
              <a:spLocks noChangeArrowheads="1"/>
            </p:cNvSpPr>
            <p:nvPr/>
          </p:nvSpPr>
          <p:spPr bwMode="auto">
            <a:xfrm>
              <a:off x="912" y="2880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0.00047</a:t>
              </a:r>
            </a:p>
          </p:txBody>
        </p:sp>
        <p:sp>
          <p:nvSpPr>
            <p:cNvPr id="47122" name="Text Box 19"/>
            <p:cNvSpPr txBox="1">
              <a:spLocks noChangeArrowheads="1"/>
            </p:cNvSpPr>
            <p:nvPr/>
          </p:nvSpPr>
          <p:spPr bwMode="auto">
            <a:xfrm>
              <a:off x="480" y="28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752600" y="4572000"/>
            <a:ext cx="7239000" cy="762000"/>
            <a:chOff x="1104" y="2832"/>
            <a:chExt cx="4560" cy="480"/>
          </a:xfrm>
        </p:grpSpPr>
        <p:grpSp>
          <p:nvGrpSpPr>
            <p:cNvPr id="47116" name="Group 21"/>
            <p:cNvGrpSpPr>
              <a:grpSpLocks/>
            </p:cNvGrpSpPr>
            <p:nvPr/>
          </p:nvGrpSpPr>
          <p:grpSpPr bwMode="auto">
            <a:xfrm flipH="1">
              <a:off x="1104" y="3168"/>
              <a:ext cx="480" cy="144"/>
              <a:chOff x="1200" y="2064"/>
              <a:chExt cx="336" cy="144"/>
            </a:xfrm>
          </p:grpSpPr>
          <p:sp>
            <p:nvSpPr>
              <p:cNvPr id="47118" name="Line 22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19" name="Line 23"/>
              <p:cNvSpPr>
                <a:spLocks noChangeShapeType="1"/>
              </p:cNvSpPr>
              <p:nvPr/>
            </p:nvSpPr>
            <p:spPr bwMode="auto">
              <a:xfrm flipH="1">
                <a:off x="1200" y="22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47120" name="Line 24"/>
              <p:cNvSpPr>
                <a:spLocks noChangeShapeType="1"/>
              </p:cNvSpPr>
              <p:nvPr/>
            </p:nvSpPr>
            <p:spPr bwMode="auto">
              <a:xfrm flipV="1">
                <a:off x="1200" y="206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</p:grpSp>
        <p:sp>
          <p:nvSpPr>
            <p:cNvPr id="47117" name="Text Box 25"/>
            <p:cNvSpPr txBox="1">
              <a:spLocks noChangeArrowheads="1"/>
            </p:cNvSpPr>
            <p:nvPr/>
          </p:nvSpPr>
          <p:spPr bwMode="auto">
            <a:xfrm>
              <a:off x="1920" y="2832"/>
              <a:ext cx="37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>
                  <a:solidFill>
                    <a:prstClr val="black"/>
                  </a:solidFill>
                </a:rPr>
                <a:t>Have to move the decimal 4 places to the right, so that the new number has a value between 1 and 10.</a:t>
              </a:r>
            </a:p>
          </p:txBody>
        </p:sp>
      </p:grpSp>
      <p:sp>
        <p:nvSpPr>
          <p:cNvPr id="259098" name="Text Box 26"/>
          <p:cNvSpPr txBox="1">
            <a:spLocks noChangeArrowheads="1"/>
          </p:cNvSpPr>
          <p:nvPr/>
        </p:nvSpPr>
        <p:spPr bwMode="auto">
          <a:xfrm>
            <a:off x="1447800" y="53340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we moved the decimal 4 places, and the original number was &lt; 1, our count is negative 4.</a:t>
            </a:r>
          </a:p>
        </p:txBody>
      </p:sp>
      <p:sp>
        <p:nvSpPr>
          <p:cNvPr id="259099" name="Text Box 27"/>
          <p:cNvSpPr txBox="1">
            <a:spLocks noChangeArrowheads="1"/>
          </p:cNvSpPr>
          <p:nvPr/>
        </p:nvSpPr>
        <p:spPr bwMode="auto">
          <a:xfrm>
            <a:off x="1447800" y="6172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0.00047 = 4.7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 10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-4</a:t>
            </a:r>
            <a:endParaRPr lang="en-US" sz="2800" baseline="30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73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7" grpId="0"/>
      <p:bldP spid="259088" grpId="0"/>
      <p:bldP spid="259098" grpId="0"/>
      <p:bldP spid="25909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917</Words>
  <Application>Microsoft Office PowerPoint</Application>
  <PresentationFormat>On-screen Show (4:3)</PresentationFormat>
  <Paragraphs>137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1_Office Theme</vt:lpstr>
      <vt:lpstr>2_Network Blitz</vt:lpstr>
      <vt:lpstr>Network Blitz</vt:lpstr>
      <vt:lpstr>5_Office Theme</vt:lpstr>
      <vt:lpstr>2_Office Theme</vt:lpstr>
      <vt:lpstr>Equation</vt:lpstr>
      <vt:lpstr>PowerPoint Presentation</vt:lpstr>
      <vt:lpstr>Section 5.5B</vt:lpstr>
      <vt:lpstr>Review: Powers of 10</vt:lpstr>
      <vt:lpstr>Review: Powers of 10</vt:lpstr>
      <vt:lpstr>Review: Powers of 10</vt:lpstr>
      <vt:lpstr>Scientific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 (do this in your notebook)</vt:lpstr>
      <vt:lpstr>Example from today’s homework: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40</cp:revision>
  <dcterms:created xsi:type="dcterms:W3CDTF">2013-10-27T14:37:37Z</dcterms:created>
  <dcterms:modified xsi:type="dcterms:W3CDTF">2017-10-26T15:54:02Z</dcterms:modified>
</cp:coreProperties>
</file>